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463" r:id="rId1"/>
  </p:sldMasterIdLst>
  <p:notesMasterIdLst>
    <p:notesMasterId r:id="rId44"/>
  </p:notesMasterIdLst>
  <p:sldIdLst>
    <p:sldId id="261" r:id="rId2"/>
    <p:sldId id="319" r:id="rId3"/>
    <p:sldId id="257" r:id="rId4"/>
    <p:sldId id="258" r:id="rId5"/>
    <p:sldId id="260" r:id="rId6"/>
    <p:sldId id="263" r:id="rId7"/>
    <p:sldId id="265" r:id="rId8"/>
    <p:sldId id="266" r:id="rId9"/>
    <p:sldId id="267" r:id="rId10"/>
    <p:sldId id="320" r:id="rId11"/>
    <p:sldId id="259" r:id="rId12"/>
    <p:sldId id="269" r:id="rId13"/>
    <p:sldId id="270" r:id="rId14"/>
    <p:sldId id="321" r:id="rId15"/>
    <p:sldId id="264" r:id="rId16"/>
    <p:sldId id="271" r:id="rId17"/>
    <p:sldId id="322" r:id="rId18"/>
    <p:sldId id="280" r:id="rId19"/>
    <p:sldId id="282" r:id="rId20"/>
    <p:sldId id="288" r:id="rId21"/>
    <p:sldId id="289" r:id="rId22"/>
    <p:sldId id="296" r:id="rId23"/>
    <p:sldId id="291" r:id="rId24"/>
    <p:sldId id="292" r:id="rId25"/>
    <p:sldId id="298" r:id="rId26"/>
    <p:sldId id="299" r:id="rId27"/>
    <p:sldId id="300" r:id="rId28"/>
    <p:sldId id="301" r:id="rId29"/>
    <p:sldId id="302" r:id="rId30"/>
    <p:sldId id="305" r:id="rId31"/>
    <p:sldId id="306" r:id="rId32"/>
    <p:sldId id="307" r:id="rId33"/>
    <p:sldId id="323" r:id="rId34"/>
    <p:sldId id="308" r:id="rId35"/>
    <p:sldId id="304" r:id="rId36"/>
    <p:sldId id="325" r:id="rId37"/>
    <p:sldId id="316" r:id="rId38"/>
    <p:sldId id="311" r:id="rId39"/>
    <p:sldId id="315" r:id="rId40"/>
    <p:sldId id="314" r:id="rId41"/>
    <p:sldId id="317" r:id="rId42"/>
    <p:sldId id="31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05" autoAdjust="0"/>
  </p:normalViewPr>
  <p:slideViewPr>
    <p:cSldViewPr snapToGrid="0" snapToObjects="1">
      <p:cViewPr varScale="1">
        <p:scale>
          <a:sx n="127" d="100"/>
          <a:sy n="127" d="100"/>
        </p:scale>
        <p:origin x="-2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8D8D0-73C0-8A40-9A10-1A9FB24056EA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2844-107F-B845-9BEA-1BDF0E9D2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5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70508-4B75-3F41-B0AB-6D8785C4CF7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2844-107F-B845-9BEA-1BDF0E9D22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5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Figure 12.29a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F8EE7-A3D5-D749-A131-DABE06FC611D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Figure 12.30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8218F6-732D-9740-A3E6-6F8DA507825C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12/4/19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12/4/19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D755E08-DC09-C241-97A8-ED3B4E4EDC7C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E3C519C-827B-FA46-B453-C4B8934EA8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4" r:id="rId1"/>
    <p:sldLayoutId id="2147486465" r:id="rId2"/>
    <p:sldLayoutId id="2147486466" r:id="rId3"/>
    <p:sldLayoutId id="2147486467" r:id="rId4"/>
    <p:sldLayoutId id="2147486468" r:id="rId5"/>
    <p:sldLayoutId id="2147486469" r:id="rId6"/>
    <p:sldLayoutId id="2147486470" r:id="rId7"/>
    <p:sldLayoutId id="2147486471" r:id="rId8"/>
    <p:sldLayoutId id="2147486472" r:id="rId9"/>
    <p:sldLayoutId id="2147486473" r:id="rId10"/>
    <p:sldLayoutId id="21474864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Diversity and Global Connections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Chapter </a:t>
            </a:r>
            <a:r>
              <a:rPr lang="en-US" dirty="0"/>
              <a:t>9</a:t>
            </a:r>
            <a:r>
              <a:rPr lang="en-US" dirty="0" smtClean="0"/>
              <a:t>: South 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6" y="220869"/>
            <a:ext cx="8752722" cy="5842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652" y="6283739"/>
            <a:ext cx="737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Unawatuna</a:t>
            </a:r>
            <a:r>
              <a:rPr lang="en-US" dirty="0" smtClean="0"/>
              <a:t> Beach, Sri Lanka, along the southernmost coast of the island.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8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0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07" y="485914"/>
            <a:ext cx="4992945" cy="617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eblij5e_fig_08A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2870200" cy="64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0200" y="369332"/>
            <a:ext cx="17669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Himalayas grow at 0.2 inches a year.</a:t>
            </a:r>
          </a:p>
          <a:p>
            <a:endParaRPr lang="en-US" dirty="0"/>
          </a:p>
          <a:p>
            <a:r>
              <a:rPr lang="en-US" dirty="0" smtClean="0"/>
              <a:t>Home to over 50 million people.</a:t>
            </a:r>
          </a:p>
          <a:p>
            <a:endParaRPr lang="en-US" dirty="0"/>
          </a:p>
          <a:p>
            <a:r>
              <a:rPr lang="en-US" dirty="0" smtClean="0"/>
              <a:t>Source of the three largest rivers of the region.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D_3e_Figure_12_06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5" y="1719071"/>
            <a:ext cx="5563966" cy="5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Asia Climate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81695" y="1748490"/>
            <a:ext cx="8407893" cy="4407408"/>
          </a:xfrm>
        </p:spPr>
        <p:txBody>
          <a:bodyPr/>
          <a:lstStyle/>
          <a:p>
            <a:r>
              <a:rPr lang="en-US" dirty="0" smtClean="0"/>
              <a:t>Am</a:t>
            </a:r>
          </a:p>
          <a:p>
            <a:r>
              <a:rPr lang="en-US" dirty="0" smtClean="0"/>
              <a:t>Aw</a:t>
            </a:r>
          </a:p>
          <a:p>
            <a:r>
              <a:rPr lang="en-US" dirty="0" smtClean="0"/>
              <a:t>BW</a:t>
            </a:r>
          </a:p>
          <a:p>
            <a:r>
              <a:rPr lang="en-US" dirty="0" err="1" smtClean="0"/>
              <a:t>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blij5e_fig_08A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8" y="88551"/>
            <a:ext cx="5991225" cy="64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8506" y="220479"/>
            <a:ext cx="21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Wet Monsoons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8506" y="866810"/>
            <a:ext cx="2352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in the Asian interior creates an area of low atmospheric pressure. </a:t>
            </a:r>
          </a:p>
          <a:p>
            <a:endParaRPr lang="en-US" dirty="0"/>
          </a:p>
          <a:p>
            <a:r>
              <a:rPr lang="en-US" dirty="0" smtClean="0"/>
              <a:t>Higher pressure over the ocean creates an on-shore flow of air, bringing warm, moist air masses over the subcontinent.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3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IndiaGoaMons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18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761" y="5944114"/>
            <a:ext cx="759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Goa, during heavy monsoon rains.  Southwest coast of Indian peninsula.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blij5e_figun_08A_p3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0" y="601075"/>
            <a:ext cx="7992993" cy="625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627" y="229835"/>
            <a:ext cx="42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importance of the Asian monsoons.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of South Asia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767694"/>
              </p:ext>
            </p:extLst>
          </p:nvPr>
        </p:nvGraphicFramePr>
        <p:xfrm>
          <a:off x="828261" y="1214784"/>
          <a:ext cx="7200347" cy="496037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9212"/>
                <a:gridCol w="1002425"/>
                <a:gridCol w="880178"/>
                <a:gridCol w="635684"/>
                <a:gridCol w="806849"/>
                <a:gridCol w="684695"/>
                <a:gridCol w="574430"/>
                <a:gridCol w="1026874"/>
              </a:tblGrid>
              <a:tr h="7073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Population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Density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people/</a:t>
                      </a:r>
                      <a:r>
                        <a:rPr lang="en-US" sz="1200" dirty="0" err="1" smtClean="0"/>
                        <a:t>sq</a:t>
                      </a:r>
                      <a:r>
                        <a:rPr lang="en-US" sz="1200" dirty="0" smtClean="0"/>
                        <a:t> mile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TFR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GDP Per</a:t>
                      </a:r>
                      <a:r>
                        <a:rPr lang="en-US" sz="1200" baseline="0" dirty="0" smtClean="0"/>
                        <a:t> Capita (US $)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Poverty Rate</a:t>
                      </a:r>
                    </a:p>
                    <a:p>
                      <a:r>
                        <a:rPr lang="en-US" sz="1200" dirty="0" smtClean="0"/>
                        <a:t>$1.90/day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% Literate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IMR</a:t>
                      </a:r>
                    </a:p>
                    <a:p>
                      <a:r>
                        <a:rPr lang="en-US" sz="1200" dirty="0" smtClean="0"/>
                        <a:t>Per</a:t>
                      </a:r>
                    </a:p>
                    <a:p>
                      <a:r>
                        <a:rPr lang="en-US" sz="1200" dirty="0" smtClean="0"/>
                        <a:t>1000</a:t>
                      </a:r>
                      <a:endParaRPr lang="en-US" sz="1200" dirty="0"/>
                    </a:p>
                  </a:txBody>
                  <a:tcPr/>
                </a:tc>
              </a:tr>
              <a:tr h="7166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1,940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en-US" sz="1400" dirty="0"/>
                    </a:p>
                  </a:txBody>
                  <a:tcPr/>
                </a:tc>
              </a:tr>
              <a:tr h="5369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Pakistan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187m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1,548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</a:tr>
              <a:tr h="43981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Bangladesh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158</a:t>
                      </a:r>
                      <a:r>
                        <a:rPr lang="en-US" sz="1400" dirty="0"/>
                        <a:t>m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1,517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635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Sri</a:t>
                      </a:r>
                      <a:r>
                        <a:rPr lang="en-US" sz="1400" baseline="0" dirty="0" smtClean="0"/>
                        <a:t> Lanka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</a:t>
                      </a:r>
                      <a:r>
                        <a:rPr lang="en-US" sz="1400" dirty="0"/>
                        <a:t>m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4,065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</a:tr>
              <a:tr h="5994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Bhutan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807,000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3,110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5633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Nepal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en-US" sz="1400" dirty="0"/>
                    </a:p>
                  </a:txBody>
                  <a:tcPr/>
                </a:tc>
              </a:tr>
              <a:tr h="645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Maldives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463,000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10,536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8261" y="6175158"/>
            <a:ext cx="725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comparison:  US has a density of 93/square mile and a GDP of </a:t>
            </a:r>
            <a:br>
              <a:rPr lang="en-US" dirty="0" smtClean="0"/>
            </a:br>
            <a:r>
              <a:rPr lang="en-US" dirty="0" smtClean="0"/>
              <a:t>59,532.  12.3% of the US population live below the poverty line.  IMR=6.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6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AD_3e_Figure_12_08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9" y="118863"/>
            <a:ext cx="6894074" cy="662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78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eblij5e_fig_08A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200"/>
            <a:ext cx="853122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3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Political Boundaries</a:t>
            </a:r>
          </a:p>
          <a:p>
            <a:pPr lvl="1"/>
            <a:r>
              <a:rPr lang="en-US" dirty="0" smtClean="0"/>
              <a:t>Pakistan</a:t>
            </a:r>
          </a:p>
          <a:p>
            <a:pPr lvl="1"/>
            <a:r>
              <a:rPr lang="en-US" dirty="0" smtClean="0"/>
              <a:t>India</a:t>
            </a:r>
          </a:p>
          <a:p>
            <a:pPr lvl="1"/>
            <a:r>
              <a:rPr lang="en-US" dirty="0" smtClean="0"/>
              <a:t>Nepal</a:t>
            </a:r>
          </a:p>
          <a:p>
            <a:pPr lvl="1"/>
            <a:r>
              <a:rPr lang="en-US" dirty="0" smtClean="0"/>
              <a:t>Bhutan</a:t>
            </a:r>
          </a:p>
          <a:p>
            <a:pPr lvl="1"/>
            <a:r>
              <a:rPr lang="en-US" dirty="0" smtClean="0"/>
              <a:t>Sri Lanka</a:t>
            </a:r>
          </a:p>
          <a:p>
            <a:pPr lvl="1"/>
            <a:r>
              <a:rPr lang="en-US" dirty="0" smtClean="0"/>
              <a:t>Pakistan</a:t>
            </a:r>
          </a:p>
          <a:p>
            <a:pPr lvl="1"/>
            <a:r>
              <a:rPr lang="en-US" dirty="0" smtClean="0"/>
              <a:t>The Maldives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Physiographic Regions	</a:t>
            </a:r>
          </a:p>
          <a:p>
            <a:pPr lvl="1"/>
            <a:r>
              <a:rPr lang="en-US" dirty="0" smtClean="0"/>
              <a:t>Mountainous North</a:t>
            </a:r>
          </a:p>
          <a:p>
            <a:pPr lvl="2"/>
            <a:r>
              <a:rPr lang="en-US" dirty="0" smtClean="0"/>
              <a:t>Himalayas</a:t>
            </a:r>
          </a:p>
          <a:p>
            <a:pPr lvl="1"/>
            <a:r>
              <a:rPr lang="en-US" dirty="0" smtClean="0"/>
              <a:t>Delta Lowlands</a:t>
            </a:r>
          </a:p>
          <a:p>
            <a:pPr lvl="2"/>
            <a:r>
              <a:rPr lang="en-US" dirty="0" smtClean="0"/>
              <a:t>Brahmaputra</a:t>
            </a:r>
          </a:p>
          <a:p>
            <a:pPr lvl="2"/>
            <a:r>
              <a:rPr lang="en-US" dirty="0" smtClean="0"/>
              <a:t>Ganges</a:t>
            </a:r>
          </a:p>
          <a:p>
            <a:pPr lvl="2"/>
            <a:r>
              <a:rPr lang="en-US" dirty="0" smtClean="0"/>
              <a:t>Indus</a:t>
            </a:r>
          </a:p>
          <a:p>
            <a:pPr lvl="1"/>
            <a:r>
              <a:rPr lang="en-US" dirty="0" smtClean="0"/>
              <a:t>Islands</a:t>
            </a:r>
          </a:p>
          <a:p>
            <a:pPr lvl="2"/>
            <a:r>
              <a:rPr lang="en-US" dirty="0" smtClean="0"/>
              <a:t>Maldives</a:t>
            </a:r>
          </a:p>
          <a:p>
            <a:pPr lvl="2"/>
            <a:r>
              <a:rPr lang="en-US" dirty="0" smtClean="0"/>
              <a:t>Sri Lanka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4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917713" y="2202597"/>
            <a:ext cx="701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India</a:t>
            </a:r>
            <a:r>
              <a:rPr lang="ja-JP" altLang="en-US" dirty="0"/>
              <a:t>’</a:t>
            </a:r>
            <a:r>
              <a:rPr lang="en-US" altLang="ja-JP" dirty="0"/>
              <a:t>s natural increase rate: </a:t>
            </a:r>
            <a:r>
              <a:rPr lang="en-US" altLang="ja-JP" dirty="0" smtClean="0"/>
              <a:t>1.14%  </a:t>
            </a:r>
            <a:endParaRPr lang="en-US" altLang="ja-JP" dirty="0"/>
          </a:p>
          <a:p>
            <a:r>
              <a:rPr lang="en-US" dirty="0"/>
              <a:t>China</a:t>
            </a:r>
            <a:r>
              <a:rPr lang="ja-JP" altLang="en-US" dirty="0"/>
              <a:t>’</a:t>
            </a:r>
            <a:r>
              <a:rPr lang="en-US" altLang="ja-JP" dirty="0"/>
              <a:t>s natural increase rate: </a:t>
            </a:r>
            <a:r>
              <a:rPr lang="en-US" altLang="ja-JP" dirty="0" smtClean="0"/>
              <a:t>0.37%</a:t>
            </a:r>
            <a:endParaRPr lang="en-US" altLang="ja-JP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838200" y="521253"/>
            <a:ext cx="7543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28.6% of </a:t>
            </a:r>
            <a:r>
              <a:rPr lang="en-US" dirty="0"/>
              <a:t>India</a:t>
            </a:r>
            <a:r>
              <a:rPr lang="ja-JP" altLang="en-US" dirty="0"/>
              <a:t>’</a:t>
            </a:r>
            <a:r>
              <a:rPr lang="en-US" altLang="ja-JP" dirty="0"/>
              <a:t>s population is under the age of 15 years old</a:t>
            </a:r>
            <a:r>
              <a:rPr lang="en-US" altLang="ja-JP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17% of China’s population is under the age of 15.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917713" y="3358297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India</a:t>
            </a:r>
            <a:r>
              <a:rPr lang="ja-JP" altLang="en-US" dirty="0"/>
              <a:t>’</a:t>
            </a:r>
            <a:r>
              <a:rPr lang="en-US" altLang="ja-JP" dirty="0"/>
              <a:t>s population is expected to exceed China</a:t>
            </a:r>
            <a:r>
              <a:rPr lang="ja-JP" altLang="en-US" dirty="0"/>
              <a:t>’</a:t>
            </a:r>
            <a:r>
              <a:rPr lang="en-US" altLang="ja-JP" dirty="0"/>
              <a:t>s by </a:t>
            </a:r>
            <a:r>
              <a:rPr lang="en-US" altLang="ja-JP" dirty="0" smtClean="0"/>
              <a:t>2024.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3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7848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CC0000"/>
                </a:solidFill>
              </a:rPr>
              <a:t>Each year India </a:t>
            </a:r>
            <a:r>
              <a:rPr lang="en-US" dirty="0" smtClean="0">
                <a:solidFill>
                  <a:srgbClr val="CC0000"/>
                </a:solidFill>
              </a:rPr>
              <a:t>adds approximately 9.1 </a:t>
            </a:r>
            <a:r>
              <a:rPr lang="en-US" dirty="0">
                <a:solidFill>
                  <a:srgbClr val="CC0000"/>
                </a:solidFill>
              </a:rPr>
              <a:t>million people.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accommodate this, each year India would have to add: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838200" y="2362200"/>
            <a:ext cx="7848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n-US" dirty="0"/>
              <a:t>127,000 new village schools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/>
              <a:t>373,000 new teachers (at 50 students per teacher)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/>
              <a:t>2.5 million new homes (with 7 people per home)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/>
              <a:t>4 million new jobs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/>
              <a:t>180 million new bushels of grain and vegetables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9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128" y="123204"/>
            <a:ext cx="880515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Population Policy in South Asia</a:t>
            </a:r>
          </a:p>
          <a:p>
            <a:endParaRPr lang="en-US" dirty="0"/>
          </a:p>
          <a:p>
            <a:r>
              <a:rPr lang="en-US" dirty="0" smtClean="0"/>
              <a:t>--Pakistan</a:t>
            </a:r>
          </a:p>
          <a:p>
            <a:r>
              <a:rPr lang="en-US" dirty="0" smtClean="0"/>
              <a:t>	*little policy effort</a:t>
            </a:r>
          </a:p>
          <a:p>
            <a:r>
              <a:rPr lang="en-US" dirty="0"/>
              <a:t>	</a:t>
            </a:r>
            <a:r>
              <a:rPr lang="en-US" dirty="0" smtClean="0"/>
              <a:t>*TFR has been falling</a:t>
            </a:r>
          </a:p>
          <a:p>
            <a:r>
              <a:rPr lang="en-US" dirty="0"/>
              <a:t>	</a:t>
            </a:r>
            <a:r>
              <a:rPr lang="en-US" dirty="0" smtClean="0"/>
              <a:t>*still very high growth</a:t>
            </a:r>
          </a:p>
          <a:p>
            <a:r>
              <a:rPr lang="en-US" dirty="0"/>
              <a:t>	</a:t>
            </a:r>
            <a:r>
              <a:rPr lang="en-US" dirty="0" smtClean="0"/>
              <a:t>*very high rates of infant mortality</a:t>
            </a:r>
          </a:p>
          <a:p>
            <a:r>
              <a:rPr lang="en-US" dirty="0"/>
              <a:t>	</a:t>
            </a:r>
            <a:r>
              <a:rPr lang="en-US" dirty="0" smtClean="0"/>
              <a:t>*issues of gender equality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--Bangladesh</a:t>
            </a:r>
          </a:p>
          <a:p>
            <a:r>
              <a:rPr lang="en-US" dirty="0"/>
              <a:t>	</a:t>
            </a:r>
            <a:r>
              <a:rPr lang="en-US" dirty="0" smtClean="0"/>
              <a:t>*has seen its TFR fall</a:t>
            </a:r>
          </a:p>
          <a:p>
            <a:r>
              <a:rPr lang="en-US" dirty="0"/>
              <a:t>	</a:t>
            </a:r>
            <a:r>
              <a:rPr lang="en-US" dirty="0" smtClean="0"/>
              <a:t>*efforts directed towards women’s status</a:t>
            </a:r>
          </a:p>
          <a:p>
            <a:r>
              <a:rPr lang="en-US" dirty="0"/>
              <a:t>	</a:t>
            </a:r>
            <a:r>
              <a:rPr lang="en-US" dirty="0" smtClean="0"/>
              <a:t>*</a:t>
            </a:r>
            <a:r>
              <a:rPr lang="en-US" dirty="0" err="1" smtClean="0"/>
              <a:t>Grameen</a:t>
            </a:r>
            <a:r>
              <a:rPr lang="en-US" dirty="0" smtClean="0"/>
              <a:t> Bank</a:t>
            </a:r>
          </a:p>
          <a:p>
            <a:endParaRPr lang="en-US" dirty="0" smtClean="0"/>
          </a:p>
          <a:p>
            <a:r>
              <a:rPr lang="en-US" dirty="0" smtClean="0"/>
              <a:t>--India</a:t>
            </a:r>
          </a:p>
          <a:p>
            <a:r>
              <a:rPr lang="en-US" dirty="0"/>
              <a:t>	</a:t>
            </a:r>
            <a:r>
              <a:rPr lang="en-US" dirty="0" smtClean="0"/>
              <a:t>*policies began in 1952</a:t>
            </a:r>
          </a:p>
          <a:p>
            <a:r>
              <a:rPr lang="en-US" dirty="0"/>
              <a:t>	</a:t>
            </a:r>
            <a:r>
              <a:rPr lang="en-US" dirty="0" smtClean="0"/>
              <a:t>*vasectomy and IUD ‘camps’</a:t>
            </a:r>
          </a:p>
          <a:p>
            <a:r>
              <a:rPr lang="en-US" dirty="0"/>
              <a:t>	</a:t>
            </a:r>
            <a:r>
              <a:rPr lang="en-US" dirty="0" smtClean="0"/>
              <a:t>*coercion during the ‘Emergency Drive’ of 1970s</a:t>
            </a:r>
          </a:p>
          <a:p>
            <a:r>
              <a:rPr lang="en-US" dirty="0"/>
              <a:t>	</a:t>
            </a:r>
            <a:r>
              <a:rPr lang="en-US" dirty="0" smtClean="0"/>
              <a:t>*backlash and distrust of government programs</a:t>
            </a:r>
          </a:p>
          <a:p>
            <a:r>
              <a:rPr lang="en-US" dirty="0"/>
              <a:t>	</a:t>
            </a:r>
            <a:r>
              <a:rPr lang="en-US" dirty="0" smtClean="0"/>
              <a:t>*now focus is on education;  abandoned targets on sterilization in 1998</a:t>
            </a:r>
          </a:p>
          <a:p>
            <a:r>
              <a:rPr lang="en-US" dirty="0"/>
              <a:t>	</a:t>
            </a:r>
            <a:r>
              <a:rPr lang="en-US" dirty="0" smtClean="0"/>
              <a:t>*issues of women’s status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9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South Asia-India post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943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1752600" y="6019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Family planning poster from India</a:t>
            </a:r>
          </a:p>
        </p:txBody>
      </p:sp>
    </p:spTree>
    <p:extLst>
      <p:ext uri="{BB962C8B-B14F-4D97-AF65-F5344CB8AC3E}">
        <p14:creationId xmlns:p14="http://schemas.microsoft.com/office/powerpoint/2010/main" val="223166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South Asia-India why only a boy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382587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5562600" y="1295400"/>
            <a:ext cx="3200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/>
              <a:t>“</a:t>
            </a:r>
            <a:r>
              <a:rPr lang="en-US" altLang="ja-JP"/>
              <a:t>Why only a boy?</a:t>
            </a:r>
            <a:r>
              <a:rPr lang="ja-JP" altLang="en-US"/>
              <a:t>”</a:t>
            </a:r>
            <a:endParaRPr lang="en-US" altLang="ja-JP"/>
          </a:p>
          <a:p>
            <a:pPr>
              <a:spcBef>
                <a:spcPct val="50000"/>
              </a:spcBef>
            </a:pPr>
            <a:r>
              <a:rPr lang="en-US"/>
              <a:t>family planning poster from India</a:t>
            </a:r>
          </a:p>
        </p:txBody>
      </p:sp>
    </p:spTree>
    <p:extLst>
      <p:ext uri="{BB962C8B-B14F-4D97-AF65-F5344CB8AC3E}">
        <p14:creationId xmlns:p14="http://schemas.microsoft.com/office/powerpoint/2010/main" val="394087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50" y="560305"/>
            <a:ext cx="7696200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61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15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2" y="180410"/>
            <a:ext cx="8317538" cy="575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152" y="5957866"/>
            <a:ext cx="851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Mumbai (Bombay) Hutments.  These makeshift homes are built on former sidewalks. They have no sanitary facilities and house 100,000s of urban dwellers.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9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03_2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1" y="136142"/>
            <a:ext cx="8466200" cy="581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70" y="6004112"/>
            <a:ext cx="862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view of Mumbai, central city.  16 million urban dwellers.  Despite poverty, the city has some of the highest office and apartment rents in the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5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16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0" y="530419"/>
            <a:ext cx="7430602" cy="512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6935" y="5896645"/>
            <a:ext cx="21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Dhaka, Bangladesh.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3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17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2" y="220463"/>
            <a:ext cx="7630703" cy="607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128" y="6308025"/>
            <a:ext cx="8597224" cy="36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Karachi, Pakistan.  12 – 18 million residents.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5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siaNepalSagamart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4858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0186" y="5979391"/>
            <a:ext cx="282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 Everest, Nepal, 29,000’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29126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9300" y="453588"/>
            <a:ext cx="380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Flower market in Kolkata (Calcutta).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7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22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14" y="1086614"/>
            <a:ext cx="5486262" cy="57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 in South Asia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</a:p>
          <a:p>
            <a:r>
              <a:rPr lang="en-US" dirty="0" smtClean="0"/>
              <a:t>Buddhism</a:t>
            </a:r>
          </a:p>
          <a:p>
            <a:r>
              <a:rPr lang="en-US" dirty="0" smtClean="0"/>
              <a:t>Islam</a:t>
            </a:r>
          </a:p>
          <a:p>
            <a:r>
              <a:rPr lang="en-US" dirty="0" smtClean="0"/>
              <a:t>Christianity</a:t>
            </a:r>
          </a:p>
          <a:p>
            <a:r>
              <a:rPr lang="en-US" dirty="0" smtClean="0"/>
              <a:t>Jainism</a:t>
            </a:r>
          </a:p>
          <a:p>
            <a:r>
              <a:rPr lang="en-US" dirty="0" smtClean="0"/>
              <a:t>Sikhism</a:t>
            </a:r>
          </a:p>
          <a:p>
            <a:r>
              <a:rPr lang="en-US" dirty="0" smtClean="0"/>
              <a:t>Baha’i</a:t>
            </a:r>
          </a:p>
          <a:p>
            <a:r>
              <a:rPr lang="en-US" dirty="0" smtClean="0"/>
              <a:t>Zoroastrianism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7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367" y="1749235"/>
            <a:ext cx="8407893" cy="44074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3000 years old</a:t>
            </a:r>
          </a:p>
          <a:p>
            <a:r>
              <a:rPr lang="en-US" dirty="0" smtClean="0"/>
              <a:t>Indus River Valley</a:t>
            </a:r>
          </a:p>
          <a:p>
            <a:r>
              <a:rPr lang="en-US" dirty="0" smtClean="0"/>
              <a:t>Polytheistic</a:t>
            </a:r>
          </a:p>
          <a:p>
            <a:r>
              <a:rPr lang="en-US" dirty="0" smtClean="0"/>
              <a:t>Vedas, Upanishads, Bhagavad Gita</a:t>
            </a:r>
          </a:p>
          <a:p>
            <a:r>
              <a:rPr lang="en-US" dirty="0" err="1" smtClean="0"/>
              <a:t>Atma</a:t>
            </a:r>
            <a:endParaRPr lang="en-US" dirty="0" smtClean="0"/>
          </a:p>
          <a:p>
            <a:r>
              <a:rPr lang="en-US" dirty="0" smtClean="0"/>
              <a:t>Karma</a:t>
            </a:r>
          </a:p>
          <a:p>
            <a:r>
              <a:rPr lang="en-US" dirty="0" smtClean="0"/>
              <a:t>Dharma</a:t>
            </a:r>
          </a:p>
          <a:p>
            <a:r>
              <a:rPr lang="en-US" dirty="0" smtClean="0"/>
              <a:t>Moksha, Samsara</a:t>
            </a:r>
          </a:p>
          <a:p>
            <a:r>
              <a:rPr lang="en-US" dirty="0" smtClean="0"/>
              <a:t>The Caste System</a:t>
            </a:r>
          </a:p>
          <a:p>
            <a:pPr lvl="1"/>
            <a:r>
              <a:rPr lang="en-US" dirty="0" smtClean="0"/>
              <a:t>Brahmin/Priest</a:t>
            </a:r>
          </a:p>
          <a:p>
            <a:pPr lvl="1"/>
            <a:r>
              <a:rPr lang="en-US" dirty="0" smtClean="0"/>
              <a:t>Kshatriya/Warrior</a:t>
            </a:r>
          </a:p>
          <a:p>
            <a:pPr lvl="1"/>
            <a:r>
              <a:rPr lang="en-US" dirty="0" err="1" smtClean="0"/>
              <a:t>Vaishya</a:t>
            </a:r>
            <a:r>
              <a:rPr lang="en-US" dirty="0" smtClean="0"/>
              <a:t>/Merchant</a:t>
            </a:r>
          </a:p>
          <a:p>
            <a:pPr lvl="1"/>
            <a:r>
              <a:rPr lang="en-US" dirty="0" err="1" smtClean="0"/>
              <a:t>Shudra</a:t>
            </a:r>
            <a:r>
              <a:rPr lang="en-US" dirty="0" smtClean="0"/>
              <a:t>/Servant</a:t>
            </a:r>
          </a:p>
          <a:p>
            <a:pPr lvl="1"/>
            <a:r>
              <a:rPr lang="en-US" dirty="0" err="1" smtClean="0"/>
              <a:t>Dalits</a:t>
            </a:r>
            <a:r>
              <a:rPr lang="en-US" dirty="0" smtClean="0"/>
              <a:t>/Untouchables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996" y="1319600"/>
            <a:ext cx="3759264" cy="5245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3279" y="1319600"/>
            <a:ext cx="318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Shiva statue, Bangalore, India.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2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Ganges River Valley</a:t>
            </a:r>
          </a:p>
          <a:p>
            <a:r>
              <a:rPr lang="en-US" dirty="0" smtClean="0"/>
              <a:t>2500 years ago</a:t>
            </a:r>
          </a:p>
          <a:p>
            <a:r>
              <a:rPr lang="en-US" dirty="0" smtClean="0"/>
              <a:t>Siddhartha Gautama</a:t>
            </a:r>
          </a:p>
          <a:p>
            <a:r>
              <a:rPr lang="en-US" dirty="0" smtClean="0"/>
              <a:t>Four Noble Truths</a:t>
            </a:r>
          </a:p>
          <a:p>
            <a:r>
              <a:rPr lang="en-US" dirty="0" smtClean="0"/>
              <a:t>Eightfold Path</a:t>
            </a:r>
          </a:p>
          <a:p>
            <a:r>
              <a:rPr lang="en-US" dirty="0" smtClean="0"/>
              <a:t>Nirvana</a:t>
            </a:r>
          </a:p>
          <a:p>
            <a:r>
              <a:rPr lang="en-US" dirty="0" smtClean="0"/>
              <a:t>Mahayana, Theravada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Buddhism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609" y="1719071"/>
            <a:ext cx="4693477" cy="3520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8435" y="5322957"/>
            <a:ext cx="374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Statue of Buddha, Bodh Gaya, India.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1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2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52" y="2966597"/>
            <a:ext cx="5211785" cy="356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3294" y="1945421"/>
            <a:ext cx="3003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Red Fort in Delhi, 1648,</a:t>
            </a:r>
            <a:br>
              <a:rPr lang="en-US" dirty="0" smtClean="0"/>
            </a:br>
            <a:r>
              <a:rPr lang="en-US" dirty="0" smtClean="0"/>
              <a:t>military center of the Mughal  Empire.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397" y="1730502"/>
            <a:ext cx="8407893" cy="4407408"/>
          </a:xfrm>
        </p:spPr>
        <p:txBody>
          <a:bodyPr/>
          <a:lstStyle/>
          <a:p>
            <a:r>
              <a:rPr lang="en-US" dirty="0" smtClean="0"/>
              <a:t>From Middle East via trade</a:t>
            </a:r>
          </a:p>
          <a:p>
            <a:r>
              <a:rPr lang="en-US" dirty="0" smtClean="0"/>
              <a:t>Muslim control by 1300</a:t>
            </a:r>
          </a:p>
          <a:p>
            <a:r>
              <a:rPr lang="en-US" dirty="0" smtClean="0"/>
              <a:t>Mogul Empire 1500s-1800s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1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AD_3e_Figure_12_14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1" y="260140"/>
            <a:ext cx="5867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141" y="4213015"/>
            <a:ext cx="79946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Ayodhya</a:t>
            </a:r>
            <a:r>
              <a:rPr lang="en-US" dirty="0" smtClean="0"/>
              <a:t>, India.</a:t>
            </a:r>
            <a:br>
              <a:rPr lang="en-US" dirty="0" smtClean="0"/>
            </a:br>
            <a:r>
              <a:rPr lang="en-US" dirty="0" smtClean="0"/>
              <a:t>Hindu nationalists at a rally calling for the destruction of a mosque in 2010.</a:t>
            </a:r>
          </a:p>
          <a:p>
            <a:endParaRPr lang="en-US" dirty="0"/>
          </a:p>
          <a:p>
            <a:r>
              <a:rPr lang="en-US" dirty="0" smtClean="0"/>
              <a:t>Indian courts awarded 2/3 of the site to two Hindu groups and 1/3 to a Muslim</a:t>
            </a:r>
            <a:br>
              <a:rPr lang="en-US" dirty="0" smtClean="0"/>
            </a:br>
            <a:r>
              <a:rPr lang="en-US" dirty="0" smtClean="0"/>
              <a:t>foundation.</a:t>
            </a:r>
          </a:p>
          <a:p>
            <a:endParaRPr lang="en-US" dirty="0"/>
          </a:p>
          <a:p>
            <a:r>
              <a:rPr lang="en-US" dirty="0" smtClean="0"/>
              <a:t>In 2019 courts ruled against Muslims and gave land to Hindus.</a:t>
            </a:r>
          </a:p>
          <a:p>
            <a:endParaRPr lang="en-US" dirty="0"/>
          </a:p>
          <a:p>
            <a:r>
              <a:rPr lang="en-US" dirty="0" smtClean="0"/>
              <a:t>Prime Minister </a:t>
            </a:r>
            <a:r>
              <a:rPr lang="en-US" dirty="0" err="1" smtClean="0"/>
              <a:t>Narendra</a:t>
            </a:r>
            <a:r>
              <a:rPr lang="en-US" dirty="0" smtClean="0"/>
              <a:t> </a:t>
            </a:r>
            <a:r>
              <a:rPr lang="en-US" dirty="0" err="1" smtClean="0"/>
              <a:t>Modi</a:t>
            </a:r>
            <a:r>
              <a:rPr lang="en-US" dirty="0" smtClean="0"/>
              <a:t>—Hindu Nationalism.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0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082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Jainism</a:t>
            </a:r>
          </a:p>
          <a:p>
            <a:pPr lvl="1"/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err="1" smtClean="0"/>
              <a:t>Fruititarians</a:t>
            </a:r>
            <a:endParaRPr lang="en-US" dirty="0" smtClean="0"/>
          </a:p>
          <a:p>
            <a:pPr lvl="1"/>
            <a:r>
              <a:rPr lang="en-US" dirty="0" smtClean="0"/>
              <a:t>5 million</a:t>
            </a:r>
          </a:p>
          <a:p>
            <a:r>
              <a:rPr lang="en-US" dirty="0" smtClean="0"/>
              <a:t>Zoroastrians</a:t>
            </a:r>
          </a:p>
          <a:p>
            <a:pPr lvl="1"/>
            <a:r>
              <a:rPr lang="en-US" dirty="0"/>
              <a:t>From Iran</a:t>
            </a:r>
          </a:p>
          <a:p>
            <a:pPr lvl="1"/>
            <a:r>
              <a:rPr lang="en-US" dirty="0"/>
              <a:t>200,000</a:t>
            </a:r>
          </a:p>
          <a:p>
            <a:pPr lvl="1"/>
            <a:r>
              <a:rPr lang="en-US" dirty="0"/>
              <a:t>Use of fire as a purifying agent—fire temples</a:t>
            </a:r>
          </a:p>
          <a:p>
            <a:pPr lvl="1"/>
            <a:r>
              <a:rPr lang="en-US" dirty="0"/>
              <a:t>Towers of Silence</a:t>
            </a:r>
          </a:p>
          <a:p>
            <a:r>
              <a:rPr lang="en-US" dirty="0" smtClean="0"/>
              <a:t>Sikhism</a:t>
            </a:r>
          </a:p>
          <a:p>
            <a:pPr lvl="1"/>
            <a:r>
              <a:rPr lang="en-US" dirty="0" smtClean="0"/>
              <a:t>Punjab</a:t>
            </a:r>
          </a:p>
          <a:p>
            <a:pPr lvl="1"/>
            <a:r>
              <a:rPr lang="en-US" dirty="0" smtClean="0"/>
              <a:t>Monotheistic</a:t>
            </a:r>
          </a:p>
          <a:p>
            <a:pPr lvl="1"/>
            <a:r>
              <a:rPr lang="en-US" dirty="0" smtClean="0"/>
              <a:t>Persecuted minority</a:t>
            </a:r>
          </a:p>
          <a:p>
            <a:pPr lvl="1"/>
            <a:r>
              <a:rPr lang="en-US" dirty="0" smtClean="0"/>
              <a:t>British guards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South Asian Religions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322" y="1410241"/>
            <a:ext cx="27940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6985" y="3377939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of Adinatha, founder of</a:t>
            </a:r>
            <a:br>
              <a:rPr lang="en-US" dirty="0" smtClean="0"/>
            </a:br>
            <a:r>
              <a:rPr lang="en-US" dirty="0" smtClean="0"/>
              <a:t>Jainism.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23" y="4216722"/>
            <a:ext cx="3981322" cy="2518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3426" y="4225709"/>
            <a:ext cx="3140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Zoroastrian Towers of Silence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811" y="1579217"/>
            <a:ext cx="3371022" cy="44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32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9144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86" y="241913"/>
            <a:ext cx="8378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Sikh temple at </a:t>
            </a:r>
            <a:r>
              <a:rPr lang="en-US" dirty="0" err="1" smtClean="0"/>
              <a:t>Amristar</a:t>
            </a:r>
            <a:r>
              <a:rPr lang="en-US" dirty="0" smtClean="0"/>
              <a:t>.  Punjab region.  Raided by Indian army in 1984 to root out</a:t>
            </a:r>
            <a:br>
              <a:rPr lang="en-US" dirty="0" smtClean="0"/>
            </a:br>
            <a:r>
              <a:rPr lang="en-US" dirty="0" smtClean="0"/>
              <a:t>Sikh militants.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8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DAG_5e_Figure_12_29a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20" y="1601304"/>
            <a:ext cx="4547981" cy="506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797" y="380390"/>
            <a:ext cx="8381260" cy="1054394"/>
          </a:xfrm>
        </p:spPr>
        <p:txBody>
          <a:bodyPr/>
          <a:lstStyle/>
          <a:p>
            <a:r>
              <a:rPr lang="en-US" dirty="0" smtClean="0"/>
              <a:t>Geopolitical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173" y="1619679"/>
            <a:ext cx="8407893" cy="4407408"/>
          </a:xfrm>
        </p:spPr>
        <p:txBody>
          <a:bodyPr/>
          <a:lstStyle/>
          <a:p>
            <a:r>
              <a:rPr lang="en-US" dirty="0" smtClean="0"/>
              <a:t>Mogul</a:t>
            </a:r>
          </a:p>
          <a:p>
            <a:r>
              <a:rPr lang="en-US" dirty="0" smtClean="0"/>
              <a:t>British</a:t>
            </a:r>
          </a:p>
          <a:p>
            <a:pPr lvl="1"/>
            <a:r>
              <a:rPr lang="en-US" dirty="0" smtClean="0"/>
              <a:t>Full control by 1840s</a:t>
            </a:r>
          </a:p>
          <a:p>
            <a:pPr lvl="1"/>
            <a:r>
              <a:rPr lang="en-US" dirty="0" smtClean="0"/>
              <a:t>British East India Co.</a:t>
            </a:r>
          </a:p>
          <a:p>
            <a:pPr lvl="1"/>
            <a:r>
              <a:rPr lang="en-US" dirty="0" smtClean="0"/>
              <a:t>Local Elites</a:t>
            </a:r>
          </a:p>
          <a:p>
            <a:pPr lvl="1"/>
            <a:r>
              <a:rPr lang="en-US" dirty="0" err="1" smtClean="0"/>
              <a:t>Sepoy</a:t>
            </a:r>
            <a:r>
              <a:rPr lang="en-US" dirty="0" smtClean="0"/>
              <a:t> Mutiny</a:t>
            </a:r>
          </a:p>
          <a:p>
            <a:r>
              <a:rPr lang="en-US" dirty="0" smtClean="0"/>
              <a:t>Independence</a:t>
            </a:r>
          </a:p>
          <a:p>
            <a:pPr lvl="1"/>
            <a:r>
              <a:rPr lang="en-US" dirty="0" smtClean="0"/>
              <a:t>Rising nationalism</a:t>
            </a:r>
          </a:p>
          <a:p>
            <a:pPr lvl="2"/>
            <a:r>
              <a:rPr lang="en-US" dirty="0" err="1" smtClean="0"/>
              <a:t>Ghandi</a:t>
            </a:r>
            <a:r>
              <a:rPr lang="en-US" dirty="0" smtClean="0"/>
              <a:t> &amp; Muslim leaders</a:t>
            </a:r>
          </a:p>
          <a:p>
            <a:pPr lvl="1"/>
            <a:r>
              <a:rPr lang="en-US" dirty="0" smtClean="0"/>
              <a:t>1947 partitioning</a:t>
            </a:r>
          </a:p>
          <a:p>
            <a:pPr lvl="2"/>
            <a:r>
              <a:rPr lang="en-US" dirty="0"/>
              <a:t>14 million displaced</a:t>
            </a:r>
          </a:p>
          <a:p>
            <a:pPr lvl="1"/>
            <a:r>
              <a:rPr lang="en-US" dirty="0" smtClean="0"/>
              <a:t>Bangladesh independent 1971</a:t>
            </a:r>
          </a:p>
        </p:txBody>
      </p:sp>
      <p:pic>
        <p:nvPicPr>
          <p:cNvPr id="6" name="Picture 1" descr="DAG_5e_Figure_12_29b_L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2" y="1562157"/>
            <a:ext cx="4703738" cy="529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DAG_5e_Figure_12_29c_L.jpg"/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8" y="1562157"/>
            <a:ext cx="4657393" cy="52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6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DAG_5e_Figure_12_30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66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Pakist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614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8322" y="6032306"/>
            <a:ext cx="253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Mountainous Pakistan.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12_3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7235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0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571" y="171356"/>
            <a:ext cx="75627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Politically unstable Pakistan &amp; Cold War politics</a:t>
            </a:r>
          </a:p>
          <a:p>
            <a:endParaRPr lang="en-US" dirty="0"/>
          </a:p>
          <a:p>
            <a:r>
              <a:rPr lang="en-US" dirty="0" smtClean="0"/>
              <a:t>	During the Cold War U.S. aligned itself with Pakistan</a:t>
            </a:r>
          </a:p>
          <a:p>
            <a:endParaRPr lang="en-US" dirty="0"/>
          </a:p>
          <a:p>
            <a:r>
              <a:rPr lang="en-US" dirty="0" smtClean="0"/>
              <a:t>	India non-aligned, leaned towards USSR</a:t>
            </a:r>
          </a:p>
          <a:p>
            <a:endParaRPr lang="en-US" dirty="0"/>
          </a:p>
          <a:p>
            <a:r>
              <a:rPr lang="en-US" dirty="0" smtClean="0"/>
              <a:t>	US support for the Taliban in Afghanistan as they were fighting Soviets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7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10" y="348874"/>
            <a:ext cx="3175000" cy="21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25" y="554385"/>
            <a:ext cx="4269666" cy="3965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3467" y="2457075"/>
            <a:ext cx="7387768" cy="4256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 9/11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U.S. gave Pakistan an ultimatum—choose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Islamic </a:t>
            </a:r>
            <a:r>
              <a:rPr lang="en-US" dirty="0"/>
              <a:t>Fundamentalists </a:t>
            </a:r>
            <a:r>
              <a:rPr lang="en-US" dirty="0" smtClean="0"/>
              <a:t>or </a:t>
            </a:r>
            <a:r>
              <a:rPr lang="en-US" dirty="0"/>
              <a:t>U.S. Aid</a:t>
            </a:r>
          </a:p>
          <a:p>
            <a:endParaRPr lang="en-US" dirty="0"/>
          </a:p>
          <a:p>
            <a:r>
              <a:rPr lang="en-US" dirty="0"/>
              <a:t>	Created internal turmoil, anger toward Pakistan’s government</a:t>
            </a:r>
          </a:p>
          <a:p>
            <a:endParaRPr lang="en-US" dirty="0"/>
          </a:p>
          <a:p>
            <a:r>
              <a:rPr lang="en-US" dirty="0"/>
              <a:t>	Large geographic areas that are not controlled by Pakistan government</a:t>
            </a:r>
          </a:p>
          <a:p>
            <a:endParaRPr lang="en-US" dirty="0"/>
          </a:p>
          <a:p>
            <a:r>
              <a:rPr lang="en-US" dirty="0"/>
              <a:t>	Pakistani militants carry out deadly attacks in Mumbai, India, 2008</a:t>
            </a:r>
          </a:p>
          <a:p>
            <a:endParaRPr lang="en-US" dirty="0"/>
          </a:p>
          <a:p>
            <a:r>
              <a:rPr lang="en-US" dirty="0"/>
              <a:t>	Benazir Bhutto assassinated, 2008</a:t>
            </a:r>
          </a:p>
          <a:p>
            <a:endParaRPr lang="en-US" dirty="0"/>
          </a:p>
          <a:p>
            <a:r>
              <a:rPr lang="en-US" dirty="0"/>
              <a:t>	Killing of Osama bin Laden, 2011</a:t>
            </a:r>
          </a:p>
          <a:p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CIA drones…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99" y="5126551"/>
            <a:ext cx="1937291" cy="13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7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BhutanLandsc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155"/>
            <a:ext cx="7620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4036" y="5961753"/>
            <a:ext cx="98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Bhutan.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838200"/>
            <a:ext cx="71755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1241" y="6019800"/>
            <a:ext cx="47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of the Brahmaputra River, Bangladesh.</a:t>
            </a:r>
          </a:p>
          <a:p>
            <a:r>
              <a:rPr lang="en-US" dirty="0" smtClean="0"/>
              <a:t>The world’s largest delta.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IndiaKer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2480"/>
            <a:ext cx="762158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7080" y="5494337"/>
            <a:ext cx="3816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Kerala, India.  </a:t>
            </a:r>
          </a:p>
          <a:p>
            <a:r>
              <a:rPr lang="en-US" dirty="0" smtClean="0"/>
              <a:t>Southwest coast of Indian peninsula.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IndiaTamilNa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03"/>
            <a:ext cx="7620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521" y="5944114"/>
            <a:ext cx="452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Tamil Nadu, India.  </a:t>
            </a:r>
          </a:p>
          <a:p>
            <a:r>
              <a:rPr lang="en-US" dirty="0" smtClean="0"/>
              <a:t>Southernmost state of the Indian peninsula.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siaMald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0"/>
            <a:ext cx="8534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2359" y="6063655"/>
            <a:ext cx="583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Maldives, the most endangered place on Earth? </a:t>
            </a:r>
          </a:p>
          <a:p>
            <a:r>
              <a:rPr lang="en-US" dirty="0" smtClean="0"/>
              <a:t>1200 islands, highest elevation is only 6’ above sea level.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967</TotalTime>
  <Words>734</Words>
  <Application>Microsoft Macintosh PowerPoint</Application>
  <PresentationFormat>On-screen Show (4:3)</PresentationFormat>
  <Paragraphs>268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Grid</vt:lpstr>
      <vt:lpstr>Chapter 9: South Asia</vt:lpstr>
      <vt:lpstr>Regional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Asia Climate</vt:lpstr>
      <vt:lpstr>PowerPoint Presentation</vt:lpstr>
      <vt:lpstr>PowerPoint Presentation</vt:lpstr>
      <vt:lpstr>PowerPoint Presentation</vt:lpstr>
      <vt:lpstr>PowerPoint Presentation</vt:lpstr>
      <vt:lpstr>Demographics of South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in South Asia</vt:lpstr>
      <vt:lpstr>Hinduism</vt:lpstr>
      <vt:lpstr>Buddhism</vt:lpstr>
      <vt:lpstr>Islam</vt:lpstr>
      <vt:lpstr>PowerPoint Presentation</vt:lpstr>
      <vt:lpstr>Other South Asian Religions</vt:lpstr>
      <vt:lpstr>PowerPoint Presentation</vt:lpstr>
      <vt:lpstr>Geopolitical Change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Lobb</dc:creator>
  <cp:lastModifiedBy>Elizabeth Lobb</cp:lastModifiedBy>
  <cp:revision>83</cp:revision>
  <dcterms:created xsi:type="dcterms:W3CDTF">2013-04-22T21:52:21Z</dcterms:created>
  <dcterms:modified xsi:type="dcterms:W3CDTF">2019-12-05T01:25:10Z</dcterms:modified>
</cp:coreProperties>
</file>