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62" r:id="rId3"/>
    <p:sldId id="257" r:id="rId4"/>
    <p:sldId id="258" r:id="rId5"/>
    <p:sldId id="259" r:id="rId6"/>
    <p:sldId id="265" r:id="rId7"/>
    <p:sldId id="263" r:id="rId8"/>
    <p:sldId id="264" r:id="rId9"/>
    <p:sldId id="260" r:id="rId10"/>
    <p:sldId id="261" r:id="rId11"/>
    <p:sldId id="266" r:id="rId12"/>
    <p:sldId id="267" r:id="rId13"/>
    <p:sldId id="268" r:id="rId14"/>
    <p:sldId id="271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1" d="100"/>
          <a:sy n="51" d="100"/>
        </p:scale>
        <p:origin x="8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youtube.com/watch?v=PfvqGwoZAq8&amp;t=11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hyperlink" Target="https://www.youtube.com/watch?v=ij6h97f3wt4" TargetMode="Externa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J5ZoPFhSGM" TargetMode="External"/><Relationship Id="rId7" Type="http://schemas.openxmlformats.org/officeDocument/2006/relationships/hyperlink" Target="https://www.youtube.com/watch?v=4NxvwU83nZM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VG-hObU5-0c" TargetMode="External"/><Relationship Id="rId5" Type="http://schemas.openxmlformats.org/officeDocument/2006/relationships/hyperlink" Target="https://www.youtube.com/watch?v=s-pJGhHrnGg" TargetMode="Externa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pulationpyramid.net/italy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wiley.com/college/greiner/0471724912/nsg_videos/germany/index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Europe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86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2586" y="240792"/>
            <a:ext cx="7729728" cy="1188720"/>
          </a:xfrm>
        </p:spPr>
        <p:txBody>
          <a:bodyPr/>
          <a:lstStyle/>
          <a:p>
            <a:r>
              <a:rPr lang="en-US" dirty="0" smtClean="0"/>
              <a:t>Central uplands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646" y="2390612"/>
            <a:ext cx="5197608" cy="39218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63050" y="3676650"/>
            <a:ext cx="267958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</a:t>
            </a:r>
            <a:r>
              <a:rPr lang="en-US" dirty="0" err="1" smtClean="0"/>
              <a:t>mya</a:t>
            </a:r>
            <a:r>
              <a:rPr lang="en-US" dirty="0" smtClean="0"/>
              <a:t>.  6000’</a:t>
            </a:r>
          </a:p>
          <a:p>
            <a:endParaRPr lang="en-US" dirty="0"/>
          </a:p>
          <a:p>
            <a:r>
              <a:rPr lang="en-US" dirty="0" smtClean="0"/>
              <a:t>Raw materials for Europe’s</a:t>
            </a:r>
          </a:p>
          <a:p>
            <a:r>
              <a:rPr lang="en-US" dirty="0" smtClean="0"/>
              <a:t>Industry, iron ore, coal…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85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0"/>
            <a:ext cx="7729728" cy="1188720"/>
          </a:xfrm>
        </p:spPr>
        <p:txBody>
          <a:bodyPr/>
          <a:lstStyle/>
          <a:p>
            <a:r>
              <a:rPr lang="en-US" dirty="0" smtClean="0"/>
              <a:t>Northern lowlands</a:t>
            </a:r>
            <a:endParaRPr lang="en-US" dirty="0"/>
          </a:p>
        </p:txBody>
      </p:sp>
      <p:pic>
        <p:nvPicPr>
          <p:cNvPr id="3" name="Picture 2" descr="DAG_6e_Figure_08_04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097311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85900"/>
            <a:ext cx="4837139" cy="3222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031" y="4589158"/>
            <a:ext cx="3208969" cy="22688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4635837"/>
            <a:ext cx="3325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Rotterdam, Netherlands</a:t>
            </a:r>
          </a:p>
          <a:p>
            <a:r>
              <a:rPr lang="en-US" dirty="0" smtClean="0"/>
              <a:t>Europe’s largest port on the Rhine River.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97311" y="1885950"/>
            <a:ext cx="1686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Normandy,</a:t>
            </a:r>
          </a:p>
          <a:p>
            <a:r>
              <a:rPr lang="en-US" dirty="0" smtClean="0"/>
              <a:t>Western France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29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59" y="537194"/>
            <a:ext cx="3726173" cy="35966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33900" y="537194"/>
            <a:ext cx="6314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Elbe River and Hamburg, Germany (Europe’s 3</a:t>
            </a:r>
            <a:r>
              <a:rPr lang="en-US" baseline="30000" dirty="0" smtClean="0"/>
              <a:t>rd</a:t>
            </a:r>
            <a:r>
              <a:rPr lang="en-US" dirty="0" smtClean="0"/>
              <a:t> largest port).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406" y="936997"/>
            <a:ext cx="5387793" cy="35896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716" y="4420016"/>
            <a:ext cx="3671316" cy="24379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9032" y="5907959"/>
            <a:ext cx="4585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 Havre, France port of the Seine River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29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43" y="146083"/>
            <a:ext cx="2358307" cy="33075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536" y="146083"/>
            <a:ext cx="3599184" cy="23754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7950" y="2521544"/>
            <a:ext cx="245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Rhone River empties into the Mediterranean at Marseille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98" y="3890314"/>
            <a:ext cx="3995201" cy="25671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8053" y="4248035"/>
            <a:ext cx="6188912" cy="24739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98053" y="3316334"/>
            <a:ext cx="66614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Danube, Europe’s longest river.  Begins in Southern Germany and</a:t>
            </a:r>
          </a:p>
          <a:p>
            <a:r>
              <a:rPr lang="en-US" dirty="0" smtClean="0"/>
              <a:t>Empties into the Black Sea in Eastern Europe. 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Budapest, Hungary along the Danube.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47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8622" y="104228"/>
            <a:ext cx="7729728" cy="1188720"/>
          </a:xfrm>
        </p:spPr>
        <p:txBody>
          <a:bodyPr/>
          <a:lstStyle/>
          <a:p>
            <a:r>
              <a:rPr lang="en-US" dirty="0" smtClean="0"/>
              <a:t>Western highlands</a:t>
            </a:r>
            <a:endParaRPr lang="en-US" dirty="0"/>
          </a:p>
        </p:txBody>
      </p:sp>
      <p:pic>
        <p:nvPicPr>
          <p:cNvPr id="4" name="Picture 1" descr="DAG_5e_Figure_08_05_L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06" y="1861066"/>
            <a:ext cx="6136180" cy="424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8577" y="2177915"/>
            <a:ext cx="1928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Fjords of Norway.</a:t>
            </a:r>
            <a:endParaRPr lang="en-US" dirty="0"/>
          </a:p>
        </p:txBody>
      </p:sp>
      <p:sp>
        <p:nvSpPr>
          <p:cNvPr id="6" name="AutoShape 2" descr="Image result for scottish highlan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Image result for scottish highla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486" y="2045732"/>
            <a:ext cx="5771347" cy="384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64880" y="2400300"/>
            <a:ext cx="232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Scottish Highlands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4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31136" y="259842"/>
            <a:ext cx="7729728" cy="1188720"/>
          </a:xfrm>
        </p:spPr>
        <p:txBody>
          <a:bodyPr/>
          <a:lstStyle/>
          <a:p>
            <a:r>
              <a:rPr lang="en-US" dirty="0" smtClean="0"/>
              <a:t>Natural resources &amp; Environmental Concerns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31136" y="1924050"/>
            <a:ext cx="8913114" cy="3815977"/>
          </a:xfrm>
        </p:spPr>
        <p:txBody>
          <a:bodyPr/>
          <a:lstStyle/>
          <a:p>
            <a:r>
              <a:rPr lang="en-US" dirty="0" smtClean="0"/>
              <a:t>Long history of manufacturing and environmental degradation</a:t>
            </a:r>
          </a:p>
          <a:p>
            <a:r>
              <a:rPr lang="en-US" dirty="0" smtClean="0"/>
              <a:t>Fishing industry—The Common Fisheries Policy (cod)</a:t>
            </a:r>
          </a:p>
          <a:p>
            <a:r>
              <a:rPr lang="en-US" dirty="0" smtClean="0"/>
              <a:t>Forestry (40% of the land area)</a:t>
            </a:r>
          </a:p>
          <a:p>
            <a:r>
              <a:rPr lang="en-US" dirty="0" smtClean="0"/>
              <a:t>Coal &amp; Petroleum—Norway, the UK, Denmark, Netherlands, Germany (about 50% gone)</a:t>
            </a:r>
          </a:p>
          <a:p>
            <a:r>
              <a:rPr lang="en-US" dirty="0" smtClean="0"/>
              <a:t>Alternative Energy and Approaches to Global Warming</a:t>
            </a:r>
            <a:endParaRPr lang="en-US" dirty="0"/>
          </a:p>
        </p:txBody>
      </p:sp>
      <p:pic>
        <p:nvPicPr>
          <p:cNvPr id="3074" name="Picture 2" descr="Image result for acid rain bava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3842202"/>
            <a:ext cx="3937001" cy="261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4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Energy in Europe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Pledged a reduction of 8% below 1990 levels of GHGs, Germany now at 10%</a:t>
            </a:r>
          </a:p>
          <a:p>
            <a:r>
              <a:rPr lang="en-US" dirty="0" smtClean="0"/>
              <a:t>Political support</a:t>
            </a:r>
          </a:p>
          <a:p>
            <a:r>
              <a:rPr lang="en-US" dirty="0" smtClean="0"/>
              <a:t>Two pronged approach</a:t>
            </a:r>
          </a:p>
          <a:p>
            <a:pPr lvl="1"/>
            <a:r>
              <a:rPr lang="en-US" dirty="0" smtClean="0"/>
              <a:t>Reduce consumption: Europeans emit 5-9 tons of CO2 per person.  US is 18 tons.</a:t>
            </a:r>
          </a:p>
          <a:p>
            <a:pPr lvl="1"/>
            <a:r>
              <a:rPr lang="en-US" dirty="0" smtClean="0"/>
              <a:t>New energy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64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986" y="50292"/>
            <a:ext cx="7729728" cy="1188720"/>
          </a:xfrm>
        </p:spPr>
        <p:txBody>
          <a:bodyPr/>
          <a:lstStyle/>
          <a:p>
            <a:r>
              <a:rPr lang="en-US" dirty="0" smtClean="0"/>
              <a:t>Alternative energy sources</a:t>
            </a:r>
            <a:endParaRPr lang="en-US" dirty="0"/>
          </a:p>
        </p:txBody>
      </p:sp>
      <p:pic>
        <p:nvPicPr>
          <p:cNvPr id="4" name="Picture 3" descr="DAG_6e_Figure_08_10_L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55" y="1372362"/>
            <a:ext cx="4819595" cy="376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89495" y="4992455"/>
            <a:ext cx="43008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Denmark—has the highest production of wind power in the world;  42% of electricity from wind (2015).  Up from 39% the year before.</a:t>
            </a:r>
          </a:p>
        </p:txBody>
      </p:sp>
      <p:pic>
        <p:nvPicPr>
          <p:cNvPr id="6" name="Picture 5" descr="DAG_6e_Table_08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1" y="1243040"/>
            <a:ext cx="3405842" cy="561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02" name="Picture 6" descr="Image result for geothermal energy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024" y="1239012"/>
            <a:ext cx="4856607" cy="323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77293" y="4623123"/>
            <a:ext cx="3118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Iceland’s Geothermal approach.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78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202692"/>
            <a:ext cx="7729728" cy="1188720"/>
          </a:xfrm>
        </p:spPr>
        <p:txBody>
          <a:bodyPr/>
          <a:lstStyle/>
          <a:p>
            <a:r>
              <a:rPr lang="en-US" dirty="0" smtClean="0"/>
              <a:t>Adapting to sea level rise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391412"/>
            <a:ext cx="4901090" cy="32653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656763"/>
            <a:ext cx="350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This promenade in the </a:t>
            </a:r>
            <a:r>
              <a:rPr lang="en-US" dirty="0" err="1"/>
              <a:t>Hafen</a:t>
            </a:r>
            <a:r>
              <a:rPr lang="en-US" dirty="0"/>
              <a:t> City district of Hamburg is designed to withstand flooding. An elevated roadway passes behind it.</a:t>
            </a:r>
          </a:p>
        </p:txBody>
      </p:sp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050" y="1689370"/>
            <a:ext cx="4980873" cy="24825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89055" y="4333597"/>
            <a:ext cx="4333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Dutch  Delta Works.  50% of the Netherlands lies below sea level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684486" y="511842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Other resources on the Dutch approach:</a:t>
            </a:r>
          </a:p>
          <a:p>
            <a:r>
              <a:rPr lang="en-US" dirty="0">
                <a:hlinkClick r:id="rId5"/>
              </a:rPr>
              <a:t>Al Jazeera:  Netherlands sets model of flood prevention</a:t>
            </a:r>
            <a:endParaRPr lang="en-US" dirty="0"/>
          </a:p>
          <a:p>
            <a:r>
              <a:rPr lang="en-US" dirty="0">
                <a:hlinkClick r:id="rId6"/>
              </a:rPr>
              <a:t>PBS News Hour:  What the Dutch can teach about warding off water</a:t>
            </a:r>
            <a:endParaRPr lang="en-US" dirty="0"/>
          </a:p>
          <a:p>
            <a:r>
              <a:rPr lang="en-US" dirty="0">
                <a:hlinkClick r:id="rId7"/>
              </a:rPr>
              <a:t>News First:  Going Dutch to conquer rising seas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10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4486" y="259842"/>
            <a:ext cx="7729728" cy="1188720"/>
          </a:xfrm>
        </p:spPr>
        <p:txBody>
          <a:bodyPr/>
          <a:lstStyle/>
          <a:p>
            <a:r>
              <a:rPr lang="en-US" dirty="0" smtClean="0"/>
              <a:t>Europe’s changing population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410" y="1822406"/>
            <a:ext cx="6079179" cy="42354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302184" y="2749034"/>
            <a:ext cx="2579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Italy’s demographic future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3350" y="2749034"/>
            <a:ext cx="36778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Projections are that Europe</a:t>
            </a:r>
          </a:p>
          <a:p>
            <a:r>
              <a:rPr lang="en-US" dirty="0" smtClean="0"/>
              <a:t>Will need 3 million immigrants a year</a:t>
            </a:r>
          </a:p>
          <a:p>
            <a:r>
              <a:rPr lang="en-US" dirty="0" smtClean="0"/>
              <a:t>To meet labor force demands.</a:t>
            </a:r>
          </a:p>
          <a:p>
            <a:endParaRPr lang="en-US" dirty="0"/>
          </a:p>
          <a:p>
            <a:r>
              <a:rPr lang="en-US" dirty="0" err="1" smtClean="0"/>
              <a:t>Gastarbeiter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33375" y="4172634"/>
            <a:ext cx="3277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i="1" dirty="0">
                <a:hlinkClick r:id="rId4"/>
              </a:rPr>
              <a:t>Germany’s Turkish Community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12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eur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901" y="0"/>
            <a:ext cx="9566648" cy="684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47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8_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0"/>
            <a:ext cx="6153150" cy="6984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1" y="1"/>
            <a:ext cx="5209309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486400" y="171450"/>
            <a:ext cx="133349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Jean-Marie </a:t>
            </a:r>
            <a:r>
              <a:rPr lang="en-US" sz="1800" dirty="0" err="1"/>
              <a:t>LePen</a:t>
            </a:r>
            <a:r>
              <a:rPr lang="en-US" sz="1800" dirty="0"/>
              <a:t> at a rally on March 7, 2010.  The sign reads “No to Islamism.  </a:t>
            </a:r>
          </a:p>
          <a:p>
            <a:pPr eaLnBrk="1" hangingPunct="1"/>
            <a:r>
              <a:rPr lang="en-US" sz="1800" dirty="0"/>
              <a:t>You’re with </a:t>
            </a:r>
            <a:r>
              <a:rPr lang="en-US" sz="1800" dirty="0" err="1"/>
              <a:t>LePen</a:t>
            </a:r>
            <a:r>
              <a:rPr lang="en-US" sz="1800" dirty="0" smtClean="0"/>
              <a:t>”</a:t>
            </a:r>
            <a:endParaRPr lang="en-US" sz="1800" dirty="0"/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495" y="3886200"/>
            <a:ext cx="3810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43450" y="3871972"/>
            <a:ext cx="33770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Vlaams</a:t>
            </a:r>
            <a:r>
              <a:rPr lang="en-US" dirty="0" smtClean="0"/>
              <a:t> </a:t>
            </a:r>
            <a:r>
              <a:rPr lang="en-US" dirty="0" err="1" smtClean="0"/>
              <a:t>Belang</a:t>
            </a:r>
            <a:r>
              <a:rPr lang="en-US" dirty="0" smtClean="0"/>
              <a:t> is a </a:t>
            </a:r>
            <a:r>
              <a:rPr lang="en-US" b="1" dirty="0" smtClean="0"/>
              <a:t>Flemish National Political Party </a:t>
            </a:r>
            <a:r>
              <a:rPr lang="en-US" dirty="0" smtClean="0"/>
              <a:t>advocating the independence of Flanders and strict limits on immigration, requiring immigrants to adopt Flemish culture and language.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18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Religion in Europe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Christianity</a:t>
            </a:r>
          </a:p>
          <a:p>
            <a:r>
              <a:rPr lang="en-US" dirty="0" smtClean="0"/>
              <a:t>Judaism</a:t>
            </a:r>
          </a:p>
          <a:p>
            <a:r>
              <a:rPr lang="en-US" dirty="0" smtClean="0"/>
              <a:t>Islam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32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8286" y="145542"/>
            <a:ext cx="7729728" cy="1188720"/>
          </a:xfrm>
        </p:spPr>
        <p:txBody>
          <a:bodyPr/>
          <a:lstStyle/>
          <a:p>
            <a:r>
              <a:rPr lang="en-US" dirty="0" smtClean="0"/>
              <a:t>Christianity in Europe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905500" y="1334262"/>
            <a:ext cx="5943600" cy="4838700"/>
          </a:xfrm>
        </p:spPr>
        <p:txBody>
          <a:bodyPr/>
          <a:lstStyle/>
          <a:p>
            <a:r>
              <a:rPr lang="en-US" dirty="0" smtClean="0"/>
              <a:t>Great Schism 1054</a:t>
            </a:r>
          </a:p>
          <a:p>
            <a:r>
              <a:rPr lang="en-US" dirty="0" smtClean="0"/>
              <a:t>Protestant Reformation 1517</a:t>
            </a:r>
          </a:p>
          <a:p>
            <a:r>
              <a:rPr lang="en-US" dirty="0" smtClean="0"/>
              <a:t>250 million Roman Catholics</a:t>
            </a:r>
          </a:p>
          <a:p>
            <a:r>
              <a:rPr lang="en-US" dirty="0" smtClean="0"/>
              <a:t>Fewer than 100 million Protestants</a:t>
            </a:r>
          </a:p>
          <a:p>
            <a:r>
              <a:rPr lang="en-US" dirty="0" smtClean="0"/>
              <a:t>About 20 million Orthodox</a:t>
            </a:r>
            <a:endParaRPr lang="en-US" dirty="0"/>
          </a:p>
        </p:txBody>
      </p:sp>
      <p:pic>
        <p:nvPicPr>
          <p:cNvPr id="5" name="Picture 4" descr="08_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3050"/>
            <a:ext cx="5738881" cy="5193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3" descr="DAG_6e_Figure_08_19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402" y="2876550"/>
            <a:ext cx="2543598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78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76" y="86550"/>
            <a:ext cx="3887540" cy="3101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0" y="86550"/>
            <a:ext cx="4725416" cy="35440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5" y="3630612"/>
            <a:ext cx="4821161" cy="32273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97853" y="3659432"/>
            <a:ext cx="1894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Sveti</a:t>
            </a:r>
            <a:r>
              <a:rPr lang="en-US" dirty="0" smtClean="0">
                <a:solidFill>
                  <a:schemeClr val="bg1"/>
                </a:solidFill>
              </a:rPr>
              <a:t> Sava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Serbian Orthodox Cathedral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5416" y="400050"/>
            <a:ext cx="1081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St. Peter’s</a:t>
            </a:r>
          </a:p>
          <a:p>
            <a:r>
              <a:rPr lang="en-US" dirty="0" smtClean="0"/>
              <a:t>Basilica</a:t>
            </a:r>
          </a:p>
          <a:p>
            <a:r>
              <a:rPr lang="en-US" dirty="0" smtClean="0"/>
              <a:t>In Rome.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0" y="3603161"/>
            <a:ext cx="4903173" cy="32822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38850" y="3886200"/>
            <a:ext cx="1968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Protestant Church,</a:t>
            </a:r>
          </a:p>
          <a:p>
            <a:r>
              <a:rPr lang="en-US" dirty="0" smtClean="0"/>
              <a:t>Finland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91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Troubles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Northern Ireland</a:t>
            </a:r>
          </a:p>
          <a:p>
            <a:r>
              <a:rPr lang="en-US" dirty="0" smtClean="0"/>
              <a:t>1968 Civil Rights March in Londonderry</a:t>
            </a:r>
          </a:p>
          <a:p>
            <a:r>
              <a:rPr lang="en-US" dirty="0" smtClean="0"/>
              <a:t>1972 Bloody Sunday – Battle of Bogside</a:t>
            </a:r>
          </a:p>
          <a:p>
            <a:r>
              <a:rPr lang="en-US" dirty="0" smtClean="0"/>
              <a:t>UVF/UDA (Orange order, Sandy Row, Belfast) vs IRA (Bogside, Derry)</a:t>
            </a:r>
          </a:p>
          <a:p>
            <a:r>
              <a:rPr lang="en-US" dirty="0" smtClean="0"/>
              <a:t>1998 Good Friday Agreement</a:t>
            </a:r>
          </a:p>
          <a:p>
            <a:r>
              <a:rPr lang="en-US" dirty="0" err="1" smtClean="0"/>
              <a:t>Brexit</a:t>
            </a:r>
            <a:r>
              <a:rPr lang="en-US" dirty="0" smtClean="0"/>
              <a:t>?</a:t>
            </a:r>
          </a:p>
          <a:p>
            <a:r>
              <a:rPr lang="en-US" dirty="0" smtClean="0"/>
              <a:t>A political conflict or a religious conflict?</a:t>
            </a:r>
          </a:p>
          <a:p>
            <a:r>
              <a:rPr lang="en-US" dirty="0" smtClean="0"/>
              <a:t>Control of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1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88392"/>
            <a:ext cx="7729728" cy="1188720"/>
          </a:xfrm>
        </p:spPr>
        <p:txBody>
          <a:bodyPr/>
          <a:lstStyle/>
          <a:p>
            <a:r>
              <a:rPr lang="en-US" dirty="0" smtClean="0"/>
              <a:t>Murals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1456944"/>
            <a:ext cx="7729728" cy="3101983"/>
          </a:xfrm>
        </p:spPr>
        <p:txBody>
          <a:bodyPr/>
          <a:lstStyle/>
          <a:p>
            <a:r>
              <a:rPr lang="en-US" dirty="0" smtClean="0"/>
              <a:t>Murals are used in Northern Ireland to </a:t>
            </a:r>
          </a:p>
          <a:p>
            <a:pPr lvl="1"/>
            <a:r>
              <a:rPr lang="en-US" dirty="0" smtClean="0"/>
              <a:t>Assert control over space</a:t>
            </a:r>
          </a:p>
          <a:p>
            <a:pPr lvl="1"/>
            <a:r>
              <a:rPr lang="en-US" dirty="0" smtClean="0"/>
              <a:t>Create an historical narrative.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747962"/>
            <a:ext cx="5480050" cy="411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495551"/>
            <a:ext cx="6413748" cy="427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8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89071"/>
            <a:ext cx="11114881" cy="666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88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34341"/>
            <a:ext cx="9601200" cy="643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867900" y="590550"/>
            <a:ext cx="23241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UVF=Ulster Volunteer</a:t>
            </a:r>
          </a:p>
          <a:p>
            <a:r>
              <a:rPr lang="en-US" dirty="0" smtClean="0"/>
              <a:t>Force.  Paramilitary</a:t>
            </a:r>
            <a:br>
              <a:rPr lang="en-US" dirty="0" smtClean="0"/>
            </a:br>
            <a:r>
              <a:rPr lang="en-US" dirty="0" smtClean="0"/>
              <a:t>group.</a:t>
            </a:r>
          </a:p>
          <a:p>
            <a:endParaRPr lang="en-US" dirty="0"/>
          </a:p>
          <a:p>
            <a:r>
              <a:rPr lang="en-US" dirty="0" smtClean="0"/>
              <a:t>Formed in 1966.</a:t>
            </a:r>
          </a:p>
          <a:p>
            <a:endParaRPr lang="en-US" dirty="0"/>
          </a:p>
          <a:p>
            <a:r>
              <a:rPr lang="en-US" dirty="0" smtClean="0"/>
              <a:t>Loyalists=Protestants=</a:t>
            </a:r>
            <a:br>
              <a:rPr lang="en-US" dirty="0" smtClean="0"/>
            </a:br>
            <a:r>
              <a:rPr lang="en-US" dirty="0" smtClean="0"/>
              <a:t>Ulster Freedom </a:t>
            </a:r>
          </a:p>
          <a:p>
            <a:r>
              <a:rPr lang="en-US" dirty="0" smtClean="0"/>
              <a:t>Fighters.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Murals—advertisement</a:t>
            </a:r>
          </a:p>
          <a:p>
            <a:r>
              <a:rPr lang="en-US" dirty="0" smtClean="0"/>
              <a:t>For civil unrest?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76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86900" y="342900"/>
            <a:ext cx="20795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Catholic,</a:t>
            </a:r>
          </a:p>
          <a:p>
            <a:r>
              <a:rPr lang="en-US" dirty="0" smtClean="0"/>
              <a:t>“Republican”</a:t>
            </a:r>
          </a:p>
          <a:p>
            <a:r>
              <a:rPr lang="en-US" dirty="0" smtClean="0"/>
              <a:t>viewpoint.</a:t>
            </a:r>
          </a:p>
          <a:p>
            <a:endParaRPr lang="en-US" dirty="0"/>
          </a:p>
          <a:p>
            <a:r>
              <a:rPr lang="en-US" dirty="0" smtClean="0"/>
              <a:t>A counter-narrative.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36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1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7200" y="44450"/>
            <a:ext cx="6574799" cy="1144270"/>
          </a:xfrm>
        </p:spPr>
        <p:txBody>
          <a:bodyPr/>
          <a:lstStyle/>
          <a:p>
            <a:r>
              <a:rPr lang="en-US" dirty="0" smtClean="0"/>
              <a:t>Location &amp; Climate of Europe</a:t>
            </a:r>
            <a:endParaRPr lang="en-US" dirty="0"/>
          </a:p>
        </p:txBody>
      </p:sp>
      <p:pic>
        <p:nvPicPr>
          <p:cNvPr id="4" name="Picture 3" descr="DAG_6e_Figure_08_06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39" y="44450"/>
            <a:ext cx="5440362" cy="658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05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88203" y="228600"/>
            <a:ext cx="310379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Mural in Irish Republican </a:t>
            </a:r>
          </a:p>
          <a:p>
            <a:r>
              <a:rPr lang="en-US" dirty="0" smtClean="0"/>
              <a:t>neighborhood Ardoyne, Belfast.</a:t>
            </a:r>
          </a:p>
          <a:p>
            <a:endParaRPr lang="en-US" dirty="0"/>
          </a:p>
          <a:p>
            <a:r>
              <a:rPr lang="en-US" dirty="0" smtClean="0"/>
              <a:t>One of oldest murals in the area.</a:t>
            </a:r>
          </a:p>
          <a:p>
            <a:endParaRPr lang="en-US" dirty="0"/>
          </a:p>
          <a:p>
            <a:r>
              <a:rPr lang="en-US" dirty="0" smtClean="0"/>
              <a:t>Reflects experience of the Irish during British occupation in 18</a:t>
            </a:r>
            <a:r>
              <a:rPr lang="en-US" baseline="30000" dirty="0" smtClean="0"/>
              <a:t>th</a:t>
            </a:r>
            <a:r>
              <a:rPr lang="en-US" dirty="0" smtClean="0"/>
              <a:t> and 19</a:t>
            </a:r>
            <a:r>
              <a:rPr lang="en-US" baseline="30000" dirty="0" smtClean="0"/>
              <a:t>th</a:t>
            </a:r>
            <a:r>
              <a:rPr lang="en-US" dirty="0" smtClean="0"/>
              <a:t> Centuries.</a:t>
            </a:r>
          </a:p>
          <a:p>
            <a:endParaRPr lang="en-US" dirty="0"/>
          </a:p>
          <a:p>
            <a:r>
              <a:rPr lang="en-US" dirty="0" smtClean="0"/>
              <a:t>The Irish were not allowed to express their Catholic identity by holding mass so they sought out places outside the city to secretively practice their religion.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67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62" y="64734"/>
            <a:ext cx="9057687" cy="67932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48800" y="285750"/>
            <a:ext cx="2743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1981 hunger strike.  Protest by IRA prisoners in Northern Ireland.  10 prisoners starved themselves to death, including the well known Bobby Sands who was elected to Parliament during the strike.</a:t>
            </a:r>
          </a:p>
          <a:p>
            <a:endParaRPr lang="en-US" dirty="0"/>
          </a:p>
          <a:p>
            <a:r>
              <a:rPr lang="en-US" dirty="0" smtClean="0"/>
              <a:t>This was a turning point—radicalized the Irish Nationalists (Republicans).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40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0"/>
            <a:ext cx="5901678" cy="392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121" y="0"/>
            <a:ext cx="5579970" cy="3814432"/>
          </a:xfrm>
          <a:prstGeom prst="rect">
            <a:avLst/>
          </a:prstGeom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428" y="3386533"/>
            <a:ext cx="4628622" cy="347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1451" y="4381500"/>
            <a:ext cx="32199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North Belfast in the 1960s (right)</a:t>
            </a:r>
          </a:p>
          <a:p>
            <a:r>
              <a:rPr lang="en-US" dirty="0" smtClean="0"/>
              <a:t>and current era (above).  </a:t>
            </a:r>
          </a:p>
          <a:p>
            <a:endParaRPr lang="en-US" dirty="0"/>
          </a:p>
          <a:p>
            <a:r>
              <a:rPr lang="en-US" dirty="0" smtClean="0"/>
              <a:t>July is “Parade Season” for the Unionists.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30216" y="4135886"/>
            <a:ext cx="3952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July, 2011, upper left, riots erupt during Parade Season.  Police fire plastic bullets and use water canon at Catholic youth.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8025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44" y="0"/>
            <a:ext cx="5066106" cy="3799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324" y="0"/>
            <a:ext cx="5232676" cy="3488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644" y="3499611"/>
            <a:ext cx="50661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“Peace Lines” solution.</a:t>
            </a:r>
          </a:p>
          <a:p>
            <a:endParaRPr lang="en-US" dirty="0"/>
          </a:p>
          <a:p>
            <a:r>
              <a:rPr lang="en-US" dirty="0" smtClean="0"/>
              <a:t>Inner Belfast in the 1970s was heavily segregated.</a:t>
            </a:r>
          </a:p>
          <a:p>
            <a:endParaRPr lang="en-US" dirty="0"/>
          </a:p>
          <a:p>
            <a:r>
              <a:rPr lang="en-US" dirty="0" smtClean="0"/>
              <a:t>Peace Lines were walls built to keep Protestant neighborhoods separate from Catholic ones.</a:t>
            </a:r>
          </a:p>
          <a:p>
            <a:endParaRPr lang="en-US" dirty="0"/>
          </a:p>
          <a:p>
            <a:r>
              <a:rPr lang="en-US" dirty="0" smtClean="0"/>
              <a:t>Some walls are as high as 40’, separate the city house by house.  The walls run through parks, housing developments.</a:t>
            </a:r>
          </a:p>
          <a:p>
            <a:endParaRPr lang="en-US" dirty="0"/>
          </a:p>
          <a:p>
            <a:r>
              <a:rPr lang="en-US" dirty="0" smtClean="0"/>
              <a:t>Urban “scars” on the landscape.</a:t>
            </a:r>
            <a:endParaRPr lang="en-US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910" y="3049689"/>
            <a:ext cx="5803540" cy="387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0892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8786" y="202692"/>
            <a:ext cx="7729728" cy="1188720"/>
          </a:xfrm>
        </p:spPr>
        <p:txBody>
          <a:bodyPr/>
          <a:lstStyle/>
          <a:p>
            <a:r>
              <a:rPr lang="en-US" dirty="0" smtClean="0"/>
              <a:t>Judaism in Europe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300 </a:t>
            </a:r>
            <a:r>
              <a:rPr lang="en-US" dirty="0" err="1" smtClean="0"/>
              <a:t>bce</a:t>
            </a:r>
            <a:r>
              <a:rPr lang="en-US" dirty="0" smtClean="0"/>
              <a:t>, 70 </a:t>
            </a:r>
            <a:r>
              <a:rPr lang="en-US" dirty="0" err="1" smtClean="0"/>
              <a:t>ce</a:t>
            </a:r>
            <a:endParaRPr lang="en-US" dirty="0" smtClean="0"/>
          </a:p>
          <a:p>
            <a:r>
              <a:rPr lang="en-US" dirty="0" smtClean="0"/>
              <a:t>Southern Europe</a:t>
            </a:r>
          </a:p>
          <a:p>
            <a:r>
              <a:rPr lang="en-US" dirty="0" smtClean="0"/>
              <a:t>8</a:t>
            </a:r>
            <a:r>
              <a:rPr lang="en-US" baseline="30000" dirty="0" smtClean="0"/>
              <a:t>th</a:t>
            </a:r>
            <a:r>
              <a:rPr lang="en-US" dirty="0" smtClean="0"/>
              <a:t> C persecution</a:t>
            </a:r>
          </a:p>
          <a:p>
            <a:r>
              <a:rPr lang="en-US" dirty="0" smtClean="0"/>
              <a:t>The Jewish Pale (18</a:t>
            </a:r>
            <a:r>
              <a:rPr lang="en-US" baseline="30000" dirty="0" smtClean="0"/>
              <a:t>th</a:t>
            </a:r>
            <a:r>
              <a:rPr lang="en-US" dirty="0" smtClean="0"/>
              <a:t> C-early 20</a:t>
            </a:r>
            <a:r>
              <a:rPr lang="en-US" baseline="30000" dirty="0" smtClean="0"/>
              <a:t>th</a:t>
            </a:r>
            <a:r>
              <a:rPr lang="en-US" dirty="0" smtClean="0"/>
              <a:t>)</a:t>
            </a:r>
          </a:p>
          <a:p>
            <a:r>
              <a:rPr lang="en-US" dirty="0" smtClean="0"/>
              <a:t>1890:  90% of world’s Jewish population lived in Europe</a:t>
            </a:r>
          </a:p>
          <a:p>
            <a:r>
              <a:rPr lang="en-US" dirty="0" smtClean="0"/>
              <a:t>1939:  60%, 9.5 million</a:t>
            </a:r>
          </a:p>
          <a:p>
            <a:r>
              <a:rPr lang="en-US" dirty="0" smtClean="0"/>
              <a:t>Today:  0.3% of world’s Jewish population live in Europe (2.4 million).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2637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5" y="404445"/>
            <a:ext cx="5802923" cy="58029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182" y="404445"/>
            <a:ext cx="5920818" cy="60007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06045" y="6082029"/>
            <a:ext cx="5125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% of Jewish population murdered during the</a:t>
            </a:r>
            <a:br>
              <a:rPr lang="en-US" dirty="0" smtClean="0"/>
            </a:br>
            <a:r>
              <a:rPr lang="en-US" dirty="0" smtClean="0"/>
              <a:t>Holocaust (% of pre-war total).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77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8248650" cy="686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2360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259842"/>
            <a:ext cx="7729728" cy="1188720"/>
          </a:xfrm>
        </p:spPr>
        <p:txBody>
          <a:bodyPr/>
          <a:lstStyle/>
          <a:p>
            <a:r>
              <a:rPr lang="en-US" dirty="0" smtClean="0"/>
              <a:t>Islam in Europe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Moors:  Iberia &amp; Southern Italy  900s-1400s</a:t>
            </a:r>
          </a:p>
          <a:p>
            <a:r>
              <a:rPr lang="en-US" dirty="0" smtClean="0"/>
              <a:t>Ottomans:  southeastern Europe  900s – 1900s</a:t>
            </a:r>
          </a:p>
          <a:p>
            <a:r>
              <a:rPr lang="en-US" dirty="0" smtClean="0"/>
              <a:t>Crusades:  1200s-1400s</a:t>
            </a:r>
          </a:p>
          <a:p>
            <a:r>
              <a:rPr lang="en-US" dirty="0" smtClean="0"/>
              <a:t>Post WWII Immigration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7027" y="4189035"/>
            <a:ext cx="3774973" cy="26306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17027" y="3363462"/>
            <a:ext cx="3547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Cartoon following the attack at Charlie </a:t>
            </a:r>
            <a:r>
              <a:rPr lang="en-US" sz="1200" dirty="0" err="1" smtClean="0"/>
              <a:t>Hebdo</a:t>
            </a:r>
            <a:r>
              <a:rPr lang="en-US" sz="1200" dirty="0" smtClean="0"/>
              <a:t> in Jan., 2015.  </a:t>
            </a:r>
            <a:endParaRPr lang="en-US" sz="1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603" y="291047"/>
            <a:ext cx="1855165" cy="231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" y="4133669"/>
            <a:ext cx="215265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0938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7" y="428662"/>
            <a:ext cx="7169454" cy="558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177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European nation-state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638044"/>
            <a:ext cx="9122664" cy="3724656"/>
          </a:xfrm>
        </p:spPr>
        <p:txBody>
          <a:bodyPr>
            <a:normAutofit/>
          </a:bodyPr>
          <a:lstStyle/>
          <a:p>
            <a:r>
              <a:rPr lang="en-US" dirty="0" smtClean="0"/>
              <a:t>1648 Treaty of Westphalia</a:t>
            </a:r>
          </a:p>
          <a:p>
            <a:pPr lvl="1"/>
            <a:r>
              <a:rPr lang="en-US" dirty="0" smtClean="0"/>
              <a:t>A fractured political landscape</a:t>
            </a:r>
          </a:p>
          <a:p>
            <a:pPr lvl="1"/>
            <a:r>
              <a:rPr lang="en-US" dirty="0" smtClean="0"/>
              <a:t>By early 1800s, more than 39 German states</a:t>
            </a:r>
          </a:p>
          <a:p>
            <a:r>
              <a:rPr lang="en-US" dirty="0" smtClean="0"/>
              <a:t>Post WWI Rise of Nationalism &amp; Fascism </a:t>
            </a:r>
          </a:p>
          <a:p>
            <a:pPr lvl="1"/>
            <a:r>
              <a:rPr lang="en-US" dirty="0" smtClean="0"/>
              <a:t>War re-draws the political map again</a:t>
            </a:r>
          </a:p>
          <a:p>
            <a:r>
              <a:rPr lang="en-US" dirty="0" smtClean="0"/>
              <a:t>Cold War </a:t>
            </a:r>
          </a:p>
          <a:p>
            <a:pPr lvl="1"/>
            <a:r>
              <a:rPr lang="en-US" dirty="0" smtClean="0"/>
              <a:t>Yet another new map of Europe</a:t>
            </a:r>
          </a:p>
          <a:p>
            <a:r>
              <a:rPr lang="en-US" dirty="0" smtClean="0"/>
              <a:t>Balkan War</a:t>
            </a:r>
          </a:p>
          <a:p>
            <a:pPr lvl="1"/>
            <a:r>
              <a:rPr lang="en-US" dirty="0" smtClean="0"/>
              <a:t>New boundaries, new countries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85229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Landform regions of Europe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Alpine</a:t>
            </a:r>
          </a:p>
          <a:p>
            <a:r>
              <a:rPr lang="en-US" dirty="0" smtClean="0"/>
              <a:t>Central Uplands</a:t>
            </a:r>
          </a:p>
          <a:p>
            <a:r>
              <a:rPr lang="en-US" dirty="0" smtClean="0"/>
              <a:t>Northern Lowlands (Northern European Lowland)</a:t>
            </a:r>
          </a:p>
          <a:p>
            <a:r>
              <a:rPr lang="en-US" dirty="0" smtClean="0"/>
              <a:t>Western Highlands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0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786" y="170600"/>
            <a:ext cx="7729728" cy="1188720"/>
          </a:xfrm>
        </p:spPr>
        <p:txBody>
          <a:bodyPr/>
          <a:lstStyle/>
          <a:p>
            <a:r>
              <a:rPr lang="en-US" dirty="0" smtClean="0"/>
              <a:t>World war I</a:t>
            </a:r>
            <a:br>
              <a:rPr lang="en-US" dirty="0" smtClean="0"/>
            </a:br>
            <a:r>
              <a:rPr lang="en-US" dirty="0" smtClean="0"/>
              <a:t>1914-1919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786" y="1685544"/>
            <a:ext cx="5521320" cy="482955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France, Britain  &amp; Russia</a:t>
            </a:r>
          </a:p>
          <a:p>
            <a:r>
              <a:rPr lang="en-US" dirty="0" smtClean="0"/>
              <a:t>Germany, Austro-Hungary, Ottomans</a:t>
            </a:r>
          </a:p>
          <a:p>
            <a:r>
              <a:rPr lang="en-US" dirty="0" smtClean="0"/>
              <a:t>The Black Hand</a:t>
            </a:r>
          </a:p>
          <a:p>
            <a:r>
              <a:rPr lang="en-US" dirty="0" smtClean="0"/>
              <a:t>End of war, boundaries redrawn to reward winners and punish losers</a:t>
            </a:r>
          </a:p>
          <a:p>
            <a:r>
              <a:rPr lang="en-US" dirty="0" smtClean="0"/>
              <a:t>New nation-states created</a:t>
            </a:r>
          </a:p>
          <a:p>
            <a:pPr lvl="1"/>
            <a:r>
              <a:rPr lang="en-US" dirty="0" smtClean="0"/>
              <a:t>Czechoslovakia</a:t>
            </a:r>
          </a:p>
          <a:p>
            <a:pPr lvl="1"/>
            <a:r>
              <a:rPr lang="en-US" dirty="0" smtClean="0"/>
              <a:t>Yugoslavia</a:t>
            </a:r>
          </a:p>
          <a:p>
            <a:pPr lvl="1"/>
            <a:r>
              <a:rPr lang="en-US" dirty="0" smtClean="0"/>
              <a:t>Poland</a:t>
            </a:r>
          </a:p>
          <a:p>
            <a:pPr lvl="1"/>
            <a:r>
              <a:rPr lang="en-US" dirty="0" smtClean="0"/>
              <a:t>Estonia</a:t>
            </a:r>
          </a:p>
          <a:p>
            <a:pPr lvl="1"/>
            <a:r>
              <a:rPr lang="en-US" dirty="0" smtClean="0"/>
              <a:t>Latvia</a:t>
            </a:r>
          </a:p>
          <a:p>
            <a:pPr lvl="1"/>
            <a:r>
              <a:rPr lang="en-US" dirty="0" smtClean="0"/>
              <a:t>Lithuania</a:t>
            </a:r>
          </a:p>
          <a:p>
            <a:pPr lvl="1"/>
            <a:r>
              <a:rPr lang="en-US" dirty="0" smtClean="0"/>
              <a:t>Finland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492" y="-12676"/>
            <a:ext cx="4938776" cy="3704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578" y="3176660"/>
            <a:ext cx="5056198" cy="3899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47880" y="3957080"/>
            <a:ext cx="2066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Green indicates new countries, or those who had their borders re-drawn.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822562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183642"/>
            <a:ext cx="7729728" cy="1188720"/>
          </a:xfrm>
        </p:spPr>
        <p:txBody>
          <a:bodyPr/>
          <a:lstStyle/>
          <a:p>
            <a:r>
              <a:rPr lang="en-US" dirty="0" smtClean="0"/>
              <a:t>World war ii</a:t>
            </a:r>
            <a:br>
              <a:rPr lang="en-US" dirty="0" smtClean="0"/>
            </a:br>
            <a:r>
              <a:rPr lang="en-US" dirty="0" smtClean="0"/>
              <a:t>1939-1945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8186" y="1818894"/>
            <a:ext cx="9808464" cy="3762756"/>
          </a:xfrm>
        </p:spPr>
        <p:txBody>
          <a:bodyPr/>
          <a:lstStyle/>
          <a:p>
            <a:r>
              <a:rPr lang="en-US" dirty="0" smtClean="0"/>
              <a:t>Motivated by territorial losses in WWI</a:t>
            </a:r>
          </a:p>
          <a:p>
            <a:r>
              <a:rPr lang="en-US" dirty="0" smtClean="0"/>
              <a:t>Irredentism</a:t>
            </a:r>
          </a:p>
          <a:p>
            <a:r>
              <a:rPr lang="en-US" dirty="0" smtClean="0"/>
              <a:t>Greater Germany </a:t>
            </a:r>
          </a:p>
          <a:p>
            <a:r>
              <a:rPr lang="en-US" dirty="0" smtClean="0"/>
              <a:t>Fascism:  the nation, the race, natural, organic</a:t>
            </a:r>
          </a:p>
          <a:p>
            <a:r>
              <a:rPr lang="en-US" dirty="0" smtClean="0"/>
              <a:t>Germany invades Poland in 1939</a:t>
            </a:r>
          </a:p>
          <a:p>
            <a:r>
              <a:rPr lang="en-US" dirty="0" smtClean="0"/>
              <a:t>Germany violates nonaggression pact with Soviets in 1941 and invades the Baltics</a:t>
            </a:r>
          </a:p>
          <a:p>
            <a:r>
              <a:rPr lang="en-US" dirty="0" smtClean="0"/>
              <a:t>1945 Soviets reach Berlin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9254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0"/>
            <a:ext cx="7729728" cy="1188720"/>
          </a:xfrm>
        </p:spPr>
        <p:txBody>
          <a:bodyPr/>
          <a:lstStyle/>
          <a:p>
            <a:r>
              <a:rPr lang="en-US" dirty="0" smtClean="0"/>
              <a:t>The Cold war</a:t>
            </a:r>
            <a:br>
              <a:rPr lang="en-US" dirty="0" smtClean="0"/>
            </a:br>
            <a:r>
              <a:rPr lang="en-US" dirty="0" smtClean="0"/>
              <a:t>1945-1989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1380744"/>
            <a:ext cx="9675114" cy="3877056"/>
          </a:xfrm>
        </p:spPr>
        <p:txBody>
          <a:bodyPr/>
          <a:lstStyle/>
          <a:p>
            <a:r>
              <a:rPr lang="en-US" dirty="0" smtClean="0"/>
              <a:t>Churchill:  “An Iron Curtain”</a:t>
            </a:r>
          </a:p>
          <a:p>
            <a:r>
              <a:rPr lang="en-US" dirty="0" smtClean="0"/>
              <a:t>Nuclear</a:t>
            </a:r>
          </a:p>
          <a:p>
            <a:r>
              <a:rPr lang="en-US" dirty="0" smtClean="0"/>
              <a:t>Divided Europe;  buffer zones</a:t>
            </a:r>
          </a:p>
          <a:p>
            <a:r>
              <a:rPr lang="en-US" dirty="0" smtClean="0"/>
              <a:t>Germany reunified in 1990</a:t>
            </a:r>
          </a:p>
          <a:p>
            <a:r>
              <a:rPr lang="en-US" dirty="0" smtClean="0"/>
              <a:t>USSR falls, 1990</a:t>
            </a:r>
            <a:endParaRPr lang="en-US" dirty="0"/>
          </a:p>
        </p:txBody>
      </p:sp>
      <p:pic>
        <p:nvPicPr>
          <p:cNvPr id="4" name="Picture 3" descr="08_3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708" y="1380744"/>
            <a:ext cx="3320156" cy="3956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 descr="08_3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18" y="3574006"/>
            <a:ext cx="4575076" cy="352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2186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1636" y="145542"/>
            <a:ext cx="7729728" cy="1188720"/>
          </a:xfrm>
        </p:spPr>
        <p:txBody>
          <a:bodyPr/>
          <a:lstStyle/>
          <a:p>
            <a:r>
              <a:rPr lang="en-US" dirty="0" smtClean="0"/>
              <a:t>Post cold war Europe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1636" y="1571244"/>
            <a:ext cx="8951214" cy="4219956"/>
          </a:xfrm>
        </p:spPr>
        <p:txBody>
          <a:bodyPr/>
          <a:lstStyle/>
          <a:p>
            <a:r>
              <a:rPr lang="en-US" dirty="0" smtClean="0"/>
              <a:t>Return of nationalism, ethnic cleansing</a:t>
            </a:r>
          </a:p>
          <a:p>
            <a:r>
              <a:rPr lang="en-US" dirty="0" smtClean="0"/>
              <a:t>Balkanization</a:t>
            </a:r>
            <a:endParaRPr lang="en-US" dirty="0"/>
          </a:p>
        </p:txBody>
      </p:sp>
      <p:pic>
        <p:nvPicPr>
          <p:cNvPr id="4" name="Picture 3" descr="08_30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1979725"/>
            <a:ext cx="7010400" cy="4784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11208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69342"/>
            <a:ext cx="7729728" cy="1188720"/>
          </a:xfrm>
        </p:spPr>
        <p:txBody>
          <a:bodyPr/>
          <a:lstStyle/>
          <a:p>
            <a:r>
              <a:rPr lang="en-US" dirty="0" smtClean="0"/>
              <a:t>The Balkan war</a:t>
            </a:r>
            <a:br>
              <a:rPr lang="en-US" dirty="0" smtClean="0"/>
            </a:br>
            <a:r>
              <a:rPr lang="en-US" dirty="0" smtClean="0"/>
              <a:t>1991-1995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6936" y="1514094"/>
            <a:ext cx="4931664" cy="3915156"/>
          </a:xfrm>
        </p:spPr>
        <p:txBody>
          <a:bodyPr/>
          <a:lstStyle/>
          <a:p>
            <a:r>
              <a:rPr lang="en-US" dirty="0" smtClean="0"/>
              <a:t>100,000 killed</a:t>
            </a:r>
          </a:p>
          <a:p>
            <a:r>
              <a:rPr lang="en-US" dirty="0" smtClean="0"/>
              <a:t>2 million displaced</a:t>
            </a:r>
          </a:p>
          <a:p>
            <a:r>
              <a:rPr lang="en-US" dirty="0" smtClean="0"/>
              <a:t>83% of civilians killed were Muslim</a:t>
            </a:r>
            <a:endParaRPr lang="en-US" dirty="0"/>
          </a:p>
        </p:txBody>
      </p:sp>
      <p:pic>
        <p:nvPicPr>
          <p:cNvPr id="4" name="Picture 3" descr="08_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38" y="1355497"/>
            <a:ext cx="5936061" cy="56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6346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ropped-srebrenica-massacre-pilica-mass-grave-bosnian-muslim-victi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79" y="187024"/>
            <a:ext cx="11502302" cy="24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osnian_War_Gra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79" y="3194460"/>
            <a:ext cx="5561180" cy="326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sarajevo1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3009691"/>
            <a:ext cx="5581650" cy="363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1777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50292"/>
            <a:ext cx="7729728" cy="1188720"/>
          </a:xfrm>
        </p:spPr>
        <p:txBody>
          <a:bodyPr/>
          <a:lstStyle/>
          <a:p>
            <a:r>
              <a:rPr lang="en-US" dirty="0" smtClean="0"/>
              <a:t>Peace solution:  the European union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4286" y="1239012"/>
            <a:ext cx="11103864" cy="56189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Reasons for European Unification  (EU)</a:t>
            </a:r>
          </a:p>
          <a:p>
            <a:pPr lvl="1">
              <a:defRPr/>
            </a:pPr>
            <a:r>
              <a:rPr lang="en-US" sz="2000" dirty="0"/>
              <a:t>EU in current form began in 1991</a:t>
            </a:r>
          </a:p>
          <a:p>
            <a:pPr lvl="1">
              <a:defRPr/>
            </a:pPr>
            <a:r>
              <a:rPr lang="en-US" sz="2000" dirty="0"/>
              <a:t>15 countries originally, now 28</a:t>
            </a:r>
          </a:p>
          <a:p>
            <a:pPr lvl="1">
              <a:defRPr/>
            </a:pPr>
            <a:r>
              <a:rPr lang="en-US" sz="2000" dirty="0"/>
              <a:t>Desire for rapid economic recovery Post WWII</a:t>
            </a:r>
          </a:p>
          <a:p>
            <a:pPr lvl="1">
              <a:defRPr/>
            </a:pPr>
            <a:r>
              <a:rPr lang="en-US" sz="2000" dirty="0"/>
              <a:t>US desired European markets for their manufactured goods post WWII</a:t>
            </a:r>
          </a:p>
          <a:p>
            <a:pPr lvl="1">
              <a:defRPr/>
            </a:pPr>
            <a:r>
              <a:rPr lang="en-US" sz="2000" dirty="0"/>
              <a:t>US desired strong ally and buffer to USSR</a:t>
            </a:r>
          </a:p>
          <a:p>
            <a:pPr lvl="1">
              <a:defRPr/>
            </a:pPr>
            <a:r>
              <a:rPr lang="en-US" sz="2000" dirty="0"/>
              <a:t>US desired to keep communist influences away in Western Europe</a:t>
            </a:r>
          </a:p>
          <a:p>
            <a:pPr lvl="1">
              <a:defRPr/>
            </a:pPr>
            <a:r>
              <a:rPr lang="en-US" sz="2000" dirty="0"/>
              <a:t>Europe’s desire to keep Germany in check</a:t>
            </a:r>
          </a:p>
          <a:p>
            <a:pPr lvl="1">
              <a:defRPr/>
            </a:pPr>
            <a:r>
              <a:rPr lang="en-US" sz="2000" dirty="0"/>
              <a:t>Europe’s desire to prevent a repeat of the excessive nationalism that fueled WWII</a:t>
            </a:r>
          </a:p>
          <a:p>
            <a:pPr lvl="1">
              <a:defRPr/>
            </a:pPr>
            <a:r>
              <a:rPr lang="en-US" sz="2000" dirty="0"/>
              <a:t>Today desire to maintain a competitive market (that can compete globally with US, Japan, China)</a:t>
            </a:r>
          </a:p>
          <a:p>
            <a:pPr lvl="1">
              <a:defRPr/>
            </a:pPr>
            <a:r>
              <a:rPr lang="en-US" sz="2000" dirty="0"/>
              <a:t>Keeping a stable Europe, esp. along Russian ‘frontier’</a:t>
            </a:r>
          </a:p>
          <a:p>
            <a:pPr lvl="1">
              <a:defRPr/>
            </a:pPr>
            <a:r>
              <a:rPr lang="en-US" sz="2000" dirty="0"/>
              <a:t>Maintaining ‘good’ relations with Russia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428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Alpine Region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Pyrenees</a:t>
            </a:r>
          </a:p>
          <a:p>
            <a:r>
              <a:rPr lang="en-US" dirty="0" smtClean="0"/>
              <a:t>High Alps</a:t>
            </a:r>
          </a:p>
          <a:p>
            <a:r>
              <a:rPr lang="en-US" dirty="0" smtClean="0"/>
              <a:t>Apennines</a:t>
            </a:r>
          </a:p>
          <a:p>
            <a:r>
              <a:rPr lang="en-US" dirty="0" smtClean="0"/>
              <a:t>Carpathians</a:t>
            </a:r>
          </a:p>
          <a:p>
            <a:r>
              <a:rPr lang="en-US" dirty="0" smtClean="0"/>
              <a:t>Balkans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30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50186" y="87381"/>
            <a:ext cx="7729728" cy="1188720"/>
          </a:xfrm>
        </p:spPr>
        <p:txBody>
          <a:bodyPr/>
          <a:lstStyle/>
          <a:p>
            <a:r>
              <a:rPr lang="en-US" dirty="0" smtClean="0"/>
              <a:t>The Pyrenees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09" y="1432105"/>
            <a:ext cx="3716754" cy="2093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09" y="3976835"/>
            <a:ext cx="3538910" cy="2444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767" y="2096231"/>
            <a:ext cx="5225489" cy="310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7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4936" y="183642"/>
            <a:ext cx="7729728" cy="1188720"/>
          </a:xfrm>
        </p:spPr>
        <p:txBody>
          <a:bodyPr/>
          <a:lstStyle/>
          <a:p>
            <a:r>
              <a:rPr lang="en-US" dirty="0" smtClean="0"/>
              <a:t>The High alps</a:t>
            </a:r>
            <a:endParaRPr lang="en-US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0"/>
            <a:ext cx="7486650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0994" y="1397000"/>
            <a:ext cx="4591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The High Alps:  Switzerland.  15,000’ in west—Mt Blanc to 10,000’ in Austria.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347" y="1565480"/>
            <a:ext cx="3629433" cy="2419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940" y="4178220"/>
            <a:ext cx="3772840" cy="245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4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202692"/>
            <a:ext cx="7729728" cy="1188720"/>
          </a:xfrm>
        </p:spPr>
        <p:txBody>
          <a:bodyPr/>
          <a:lstStyle/>
          <a:p>
            <a:r>
              <a:rPr lang="en-US" dirty="0" smtClean="0"/>
              <a:t>The Apennines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8372"/>
            <a:ext cx="4563212" cy="2462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69" y="4187344"/>
            <a:ext cx="2948345" cy="1968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8965" y="2183715"/>
            <a:ext cx="4442504" cy="20036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002" y="2982595"/>
            <a:ext cx="2175953" cy="31963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91844" y="4248024"/>
            <a:ext cx="1419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Mt Etna in Sicily.</a:t>
            </a:r>
          </a:p>
          <a:p>
            <a:r>
              <a:rPr lang="en-US" dirty="0" smtClean="0"/>
              <a:t>11,000’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25830" y="1866048"/>
            <a:ext cx="2880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Mt Vesuvius looms over  the Italian city of Naples. 4000’</a:t>
            </a:r>
          </a:p>
          <a:p>
            <a:endParaRPr lang="en-US" dirty="0"/>
          </a:p>
          <a:p>
            <a:r>
              <a:rPr lang="en-US" dirty="0" smtClean="0"/>
              <a:t>Pompeii</a:t>
            </a:r>
          </a:p>
        </p:txBody>
      </p:sp>
    </p:spTree>
    <p:extLst>
      <p:ext uri="{BB962C8B-B14F-4D97-AF65-F5344CB8AC3E}">
        <p14:creationId xmlns:p14="http://schemas.microsoft.com/office/powerpoint/2010/main" val="295739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259842"/>
            <a:ext cx="7729728" cy="1188720"/>
          </a:xfrm>
        </p:spPr>
        <p:txBody>
          <a:bodyPr/>
          <a:lstStyle/>
          <a:p>
            <a:r>
              <a:rPr lang="en-US" dirty="0" smtClean="0"/>
              <a:t>The Carpathians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90" y="1815502"/>
            <a:ext cx="5788010" cy="39566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82107" y="5448983"/>
            <a:ext cx="35008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Also known as the Transylvania Alps.  Origin of the legend of Prince Vlad the </a:t>
            </a:r>
            <a:r>
              <a:rPr lang="en-US" dirty="0" err="1" smtClean="0"/>
              <a:t>Impaler</a:t>
            </a:r>
            <a:r>
              <a:rPr lang="en-US" dirty="0" smtClean="0"/>
              <a:t> (Dracula).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36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443</TotalTime>
  <Words>1242</Words>
  <Application>Microsoft Office PowerPoint</Application>
  <PresentationFormat>Widescreen</PresentationFormat>
  <Paragraphs>227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ＭＳ Ｐゴシック</vt:lpstr>
      <vt:lpstr>Arial</vt:lpstr>
      <vt:lpstr>Gill Sans MT</vt:lpstr>
      <vt:lpstr>Parcel</vt:lpstr>
      <vt:lpstr>Europe</vt:lpstr>
      <vt:lpstr>PowerPoint Presentation</vt:lpstr>
      <vt:lpstr>Location &amp; Climate of Europe</vt:lpstr>
      <vt:lpstr>Landform regions of Europe</vt:lpstr>
      <vt:lpstr>Alpine Region</vt:lpstr>
      <vt:lpstr>The Pyrenees</vt:lpstr>
      <vt:lpstr>The High alps</vt:lpstr>
      <vt:lpstr>The Apennines</vt:lpstr>
      <vt:lpstr>The Carpathians</vt:lpstr>
      <vt:lpstr>Central uplands</vt:lpstr>
      <vt:lpstr>Northern lowlands</vt:lpstr>
      <vt:lpstr>PowerPoint Presentation</vt:lpstr>
      <vt:lpstr>PowerPoint Presentation</vt:lpstr>
      <vt:lpstr>Western highlands</vt:lpstr>
      <vt:lpstr>Natural resources &amp; Environmental Concerns</vt:lpstr>
      <vt:lpstr>Alternative Energy in Europe</vt:lpstr>
      <vt:lpstr>Alternative energy sources</vt:lpstr>
      <vt:lpstr>Adapting to sea level rise</vt:lpstr>
      <vt:lpstr>Europe’s changing population</vt:lpstr>
      <vt:lpstr>PowerPoint Presentation</vt:lpstr>
      <vt:lpstr>Religion in Europe</vt:lpstr>
      <vt:lpstr>Christianity in Europe</vt:lpstr>
      <vt:lpstr>PowerPoint Presentation</vt:lpstr>
      <vt:lpstr>The Troubles</vt:lpstr>
      <vt:lpstr>Murals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Judaism in Europe</vt:lpstr>
      <vt:lpstr>PowerPoint Presentation</vt:lpstr>
      <vt:lpstr>PowerPoint Presentation</vt:lpstr>
      <vt:lpstr>Islam in Europe</vt:lpstr>
      <vt:lpstr>PowerPoint Presentation</vt:lpstr>
      <vt:lpstr>The European nation-state</vt:lpstr>
      <vt:lpstr>World war I 1914-1919</vt:lpstr>
      <vt:lpstr>World war ii 1939-1945</vt:lpstr>
      <vt:lpstr>The Cold war 1945-1989</vt:lpstr>
      <vt:lpstr>Post cold war Europe</vt:lpstr>
      <vt:lpstr>The Balkan war 1991-1995</vt:lpstr>
      <vt:lpstr>PowerPoint Presentation</vt:lpstr>
      <vt:lpstr>Peace solution:  the European union</vt:lpstr>
    </vt:vector>
  </TitlesOfParts>
  <Company>Mt. San Antonio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</dc:title>
  <dc:creator>Lobb, Elizabeth</dc:creator>
  <cp:lastModifiedBy>Lobb, Elizabeth</cp:lastModifiedBy>
  <cp:revision>44</cp:revision>
  <dcterms:created xsi:type="dcterms:W3CDTF">2019-09-17T15:26:51Z</dcterms:created>
  <dcterms:modified xsi:type="dcterms:W3CDTF">2019-09-19T03:32:45Z</dcterms:modified>
</cp:coreProperties>
</file>