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7" r:id="rId4"/>
    <p:sldId id="288" r:id="rId5"/>
    <p:sldId id="290" r:id="rId6"/>
    <p:sldId id="289" r:id="rId7"/>
    <p:sldId id="259" r:id="rId8"/>
    <p:sldId id="260" r:id="rId9"/>
    <p:sldId id="258" r:id="rId10"/>
    <p:sldId id="261" r:id="rId11"/>
    <p:sldId id="262" r:id="rId12"/>
    <p:sldId id="257" r:id="rId13"/>
    <p:sldId id="264" r:id="rId14"/>
    <p:sldId id="265" r:id="rId15"/>
    <p:sldId id="266" r:id="rId16"/>
    <p:sldId id="267" r:id="rId17"/>
    <p:sldId id="268" r:id="rId18"/>
    <p:sldId id="303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5" r:id="rId35"/>
    <p:sldId id="286" r:id="rId36"/>
    <p:sldId id="291" r:id="rId37"/>
    <p:sldId id="284" r:id="rId38"/>
    <p:sldId id="292" r:id="rId39"/>
    <p:sldId id="296" r:id="rId40"/>
    <p:sldId id="297" r:id="rId41"/>
    <p:sldId id="293" r:id="rId42"/>
    <p:sldId id="294" r:id="rId43"/>
    <p:sldId id="295" r:id="rId44"/>
    <p:sldId id="302" r:id="rId45"/>
    <p:sldId id="298" r:id="rId46"/>
    <p:sldId id="29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9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3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9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5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9595-31B8-477F-A13B-C9178EAE25A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DE0DD-5AD5-4614-9503-7AEF51C4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web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eb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jxsWPtI4iF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hyperlink" Target="https://www.theguardian.com/world/2016/mar/03/honduras-berta-caceres-murder-enivronment-activist-human-righ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bs.org/wnet/americanmasters/a-fierce-green-fire-the-workers-who-saved-the-amazon-rainforest-from-deforestation/2941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www.washingtonpost.com/national/religion/sister-dorothy-stang-died-fighting-for-brazils-landless-10-years-later-not-much-has-changed/2015/02/12/c68a64a0-b2f7-11e4-bf39-5560f3918d4b_story.html?noredirect=on&amp;utm_term=.cc04c1d18740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nationalgeographic.com/2015/04/150419-amazon-dams-hydroelectric-deforestation-rivers-brazil-peru/" TargetMode="External"/><Relationship Id="rId2" Type="http://schemas.openxmlformats.org/officeDocument/2006/relationships/hyperlink" Target="https://e360.yale.edu/features/how-a-dam-building-boom-is-transforming-the-brazilian-amazo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opsci.com/environmental-damage-amazon-river-dams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outube.com/results?search_query=costa+rica+ecotouris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newshour/bb/mexico-city-water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eduardo_paes_the_4_commandments_of_cities?referrer=playlist-south_america" TargetMode="External"/><Relationship Id="rId2" Type="http://schemas.openxmlformats.org/officeDocument/2006/relationships/hyperlink" Target="https://www.youtube.com/watch?v=r4sumpEqnl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Middle &amp; South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Chapters 5 &amp;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5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Land-Use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6" y="1288524"/>
            <a:ext cx="8672195" cy="55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0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Land-use Change in the </a:t>
            </a:r>
            <a:r>
              <a:rPr lang="en-US" dirty="0" err="1" smtClean="0"/>
              <a:t>Rimland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68878" cy="481371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Colonialism thrived here—very accessible</a:t>
            </a:r>
          </a:p>
          <a:p>
            <a:r>
              <a:rPr lang="en-US" dirty="0" smtClean="0"/>
              <a:t>Plantation Agriculture</a:t>
            </a:r>
          </a:p>
          <a:p>
            <a:pPr lvl="1"/>
            <a:r>
              <a:rPr lang="en-US" dirty="0" smtClean="0"/>
              <a:t>Locals used as labor</a:t>
            </a:r>
          </a:p>
          <a:p>
            <a:pPr lvl="1"/>
            <a:r>
              <a:rPr lang="en-US" dirty="0" smtClean="0"/>
              <a:t>Mono-cropping, non-native crops</a:t>
            </a:r>
          </a:p>
          <a:p>
            <a:pPr lvl="1"/>
            <a:r>
              <a:rPr lang="en-US" dirty="0" smtClean="0"/>
              <a:t>Import: humans, technology, raw materials</a:t>
            </a:r>
          </a:p>
          <a:p>
            <a:pPr lvl="1"/>
            <a:r>
              <a:rPr lang="en-US" dirty="0" smtClean="0"/>
              <a:t>Export:  cash crops</a:t>
            </a:r>
          </a:p>
          <a:p>
            <a:r>
              <a:rPr lang="en-US" dirty="0" smtClean="0"/>
              <a:t>Change in ethnic composition of population</a:t>
            </a:r>
          </a:p>
          <a:p>
            <a:pPr lvl="1"/>
            <a:r>
              <a:rPr lang="en-US" dirty="0" smtClean="0"/>
              <a:t>By 1800s population primarily of African descent</a:t>
            </a:r>
          </a:p>
          <a:p>
            <a:r>
              <a:rPr lang="en-US" dirty="0" smtClean="0"/>
              <a:t>Change in food production</a:t>
            </a:r>
          </a:p>
          <a:p>
            <a:pPr lvl="1"/>
            <a:r>
              <a:rPr lang="en-US" dirty="0" smtClean="0"/>
              <a:t>Local populations no longer subsistence farming</a:t>
            </a:r>
          </a:p>
          <a:p>
            <a:r>
              <a:rPr lang="en-US" dirty="0" smtClean="0"/>
              <a:t>Farming on marginal lands</a:t>
            </a:r>
          </a:p>
          <a:p>
            <a:r>
              <a:rPr lang="en-US" dirty="0" smtClean="0"/>
              <a:t>Land alienation</a:t>
            </a:r>
          </a:p>
          <a:p>
            <a:pPr lvl="1"/>
            <a:r>
              <a:rPr lang="en-US" dirty="0" smtClean="0"/>
              <a:t>Wealthy Europeans owned plantations, may not have even lived there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8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Land-use Change in the Mainland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Hacienda System</a:t>
            </a:r>
          </a:p>
          <a:p>
            <a:pPr lvl="1"/>
            <a:r>
              <a:rPr lang="en-US" dirty="0" smtClean="0"/>
              <a:t>Land taken because seen as prestigious</a:t>
            </a:r>
          </a:p>
          <a:p>
            <a:pPr lvl="1"/>
            <a:r>
              <a:rPr lang="en-US" dirty="0" smtClean="0"/>
              <a:t>Allowed a certain lifestyle</a:t>
            </a:r>
          </a:p>
          <a:p>
            <a:pPr lvl="1"/>
            <a:r>
              <a:rPr lang="en-US" dirty="0" smtClean="0"/>
              <a:t>Not as driven by desire for export profits</a:t>
            </a:r>
          </a:p>
          <a:p>
            <a:pPr lvl="1"/>
            <a:r>
              <a:rPr lang="en-US" dirty="0" smtClean="0"/>
              <a:t>Locals worked for (meager) wages, continued subsistence farming</a:t>
            </a:r>
          </a:p>
          <a:p>
            <a:pPr lvl="1"/>
            <a:r>
              <a:rPr lang="en-US" dirty="0" smtClean="0"/>
              <a:t>Large land claims—1,00s even millions of acres</a:t>
            </a:r>
          </a:p>
          <a:p>
            <a:pPr lvl="1"/>
            <a:r>
              <a:rPr lang="en-US" dirty="0" err="1" smtClean="0"/>
              <a:t>AmerIndians</a:t>
            </a:r>
            <a:r>
              <a:rPr lang="en-US" dirty="0" smtClean="0"/>
              <a:t> experience land alienation</a:t>
            </a:r>
          </a:p>
          <a:p>
            <a:r>
              <a:rPr lang="en-US" dirty="0" smtClean="0"/>
              <a:t>Land ownership remains major conflict in Latin America</a:t>
            </a:r>
          </a:p>
          <a:p>
            <a:pPr lvl="1"/>
            <a:r>
              <a:rPr lang="en-US" dirty="0" smtClean="0"/>
              <a:t>End of slavery, series of revolutions, led to land reform</a:t>
            </a:r>
          </a:p>
          <a:p>
            <a:pPr lvl="1"/>
            <a:r>
              <a:rPr lang="en-US" dirty="0" err="1" smtClean="0"/>
              <a:t>Ejido</a:t>
            </a:r>
            <a:r>
              <a:rPr lang="en-US" dirty="0" smtClean="0"/>
              <a:t>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3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and Cultural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Language</a:t>
            </a:r>
          </a:p>
          <a:p>
            <a:r>
              <a:rPr lang="en-US" dirty="0" smtClean="0"/>
              <a:t>Religion</a:t>
            </a:r>
          </a:p>
          <a:p>
            <a:r>
              <a:rPr lang="en-US" dirty="0" smtClean="0"/>
              <a:t>Ethnicity</a:t>
            </a:r>
          </a:p>
          <a:p>
            <a:pPr lvl="1"/>
            <a:r>
              <a:rPr lang="en-US" dirty="0" smtClean="0"/>
              <a:t>Caribbean goes from Amerindian to Afro-Caribbean</a:t>
            </a:r>
          </a:p>
          <a:p>
            <a:pPr lvl="1"/>
            <a:r>
              <a:rPr lang="en-US" dirty="0" smtClean="0"/>
              <a:t>Mainland experiences more mixing, rise of </a:t>
            </a:r>
            <a:r>
              <a:rPr lang="en-US" i="1" dirty="0" smtClean="0"/>
              <a:t>mestizo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2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Columbian Exchange—Alfred Crosby</a:t>
            </a:r>
          </a:p>
          <a:p>
            <a:pPr lvl="2"/>
            <a:r>
              <a:rPr lang="en-US" dirty="0" smtClean="0"/>
              <a:t>Horses</a:t>
            </a:r>
          </a:p>
          <a:p>
            <a:pPr lvl="2"/>
            <a:r>
              <a:rPr lang="en-US" dirty="0" smtClean="0"/>
              <a:t>Donkeys</a:t>
            </a:r>
          </a:p>
          <a:p>
            <a:pPr lvl="2"/>
            <a:r>
              <a:rPr lang="en-US" dirty="0" smtClean="0"/>
              <a:t>Sheep</a:t>
            </a:r>
          </a:p>
          <a:p>
            <a:pPr lvl="2"/>
            <a:r>
              <a:rPr lang="en-US" dirty="0" smtClean="0"/>
              <a:t>Chickens</a:t>
            </a:r>
          </a:p>
          <a:p>
            <a:pPr lvl="2"/>
            <a:r>
              <a:rPr lang="en-US" dirty="0" smtClean="0"/>
              <a:t>Cattle</a:t>
            </a:r>
          </a:p>
          <a:p>
            <a:pPr lvl="2"/>
            <a:r>
              <a:rPr lang="en-US" dirty="0" smtClean="0"/>
              <a:t>Coffee</a:t>
            </a:r>
          </a:p>
          <a:p>
            <a:pPr lvl="2"/>
            <a:r>
              <a:rPr lang="en-US" dirty="0" smtClean="0"/>
              <a:t>Wheat</a:t>
            </a:r>
          </a:p>
          <a:p>
            <a:pPr lvl="2"/>
            <a:r>
              <a:rPr lang="en-US" dirty="0" smtClean="0"/>
              <a:t>Barley</a:t>
            </a:r>
          </a:p>
          <a:p>
            <a:pPr lvl="2"/>
            <a:r>
              <a:rPr lang="en-US" dirty="0" smtClean="0"/>
              <a:t>Sugarcane</a:t>
            </a:r>
          </a:p>
          <a:p>
            <a:pPr lvl="2"/>
            <a:r>
              <a:rPr lang="en-US" dirty="0" smtClean="0"/>
              <a:t>Rice</a:t>
            </a:r>
          </a:p>
          <a:p>
            <a:pPr lvl="2"/>
            <a:r>
              <a:rPr lang="en-US" dirty="0" smtClean="0"/>
              <a:t>Bananas</a:t>
            </a:r>
          </a:p>
          <a:p>
            <a:pPr lvl="2"/>
            <a:r>
              <a:rPr lang="en-US" dirty="0" smtClean="0"/>
              <a:t>Citrus</a:t>
            </a:r>
          </a:p>
          <a:p>
            <a:pPr lvl="1"/>
            <a:r>
              <a:rPr lang="en-US" dirty="0" smtClean="0"/>
              <a:t>Building methods,</a:t>
            </a:r>
          </a:p>
          <a:p>
            <a:pPr lvl="1"/>
            <a:r>
              <a:rPr lang="en-US" dirty="0" smtClean="0"/>
              <a:t>Agricultural practices</a:t>
            </a:r>
          </a:p>
          <a:p>
            <a:pPr lvl="1"/>
            <a:r>
              <a:rPr lang="en-US" dirty="0" smtClean="0"/>
              <a:t>Disease…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18" y="384451"/>
            <a:ext cx="1913042" cy="288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2" y="3796747"/>
            <a:ext cx="3817329" cy="2862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41" y="2234174"/>
            <a:ext cx="3520030" cy="198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45" y="721641"/>
            <a:ext cx="2779736" cy="1862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17" y="4309442"/>
            <a:ext cx="3398077" cy="25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0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Americas</a:t>
            </a:r>
          </a:p>
          <a:p>
            <a:pPr lvl="1"/>
            <a:r>
              <a:rPr lang="en-US" dirty="0" smtClean="0"/>
              <a:t>Potato</a:t>
            </a:r>
          </a:p>
          <a:p>
            <a:pPr lvl="1"/>
            <a:r>
              <a:rPr lang="en-US" dirty="0" smtClean="0"/>
              <a:t>Tobacco</a:t>
            </a:r>
          </a:p>
          <a:p>
            <a:pPr lvl="1"/>
            <a:r>
              <a:rPr lang="en-US" dirty="0" smtClean="0"/>
              <a:t>Squash</a:t>
            </a:r>
          </a:p>
          <a:p>
            <a:pPr lvl="1"/>
            <a:r>
              <a:rPr lang="en-US" dirty="0" smtClean="0"/>
              <a:t>Beans</a:t>
            </a:r>
          </a:p>
          <a:p>
            <a:pPr lvl="1"/>
            <a:r>
              <a:rPr lang="en-US" dirty="0" smtClean="0"/>
              <a:t>Chili peppers</a:t>
            </a:r>
          </a:p>
          <a:p>
            <a:pPr lvl="1"/>
            <a:r>
              <a:rPr lang="en-US" dirty="0" smtClean="0"/>
              <a:t>Corn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52" y="218661"/>
            <a:ext cx="4817165" cy="2702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26" y="3399182"/>
            <a:ext cx="4214191" cy="316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5" y="3186716"/>
            <a:ext cx="4181061" cy="2345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31" y="218661"/>
            <a:ext cx="3485321" cy="2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7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Panama Canal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France, 1881</a:t>
            </a:r>
          </a:p>
          <a:p>
            <a:r>
              <a:rPr lang="en-US" dirty="0" smtClean="0"/>
              <a:t>US, 1914</a:t>
            </a:r>
          </a:p>
          <a:p>
            <a:r>
              <a:rPr lang="en-US" dirty="0" smtClean="0"/>
              <a:t>Imported workforce from Caribbean</a:t>
            </a:r>
          </a:p>
          <a:p>
            <a:r>
              <a:rPr lang="en-US" dirty="0" smtClean="0"/>
              <a:t>Marvel of engineering, takes 8-10 hours</a:t>
            </a:r>
          </a:p>
          <a:p>
            <a:r>
              <a:rPr lang="en-US" dirty="0" smtClean="0"/>
              <a:t>15,000 ships/year</a:t>
            </a:r>
          </a:p>
          <a:p>
            <a:r>
              <a:rPr lang="en-US" dirty="0" smtClean="0"/>
              <a:t>Politics of the canal</a:t>
            </a:r>
          </a:p>
          <a:p>
            <a:pPr lvl="1"/>
            <a:r>
              <a:rPr lang="en-US" dirty="0" smtClean="0"/>
              <a:t>President Carter</a:t>
            </a:r>
          </a:p>
          <a:p>
            <a:pPr lvl="1"/>
            <a:r>
              <a:rPr lang="en-US" dirty="0" smtClean="0"/>
              <a:t>President Regan</a:t>
            </a:r>
          </a:p>
          <a:p>
            <a:pPr lvl="1"/>
            <a:r>
              <a:rPr lang="en-US" dirty="0" smtClean="0"/>
              <a:t>Manuel Noriega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42" y="1"/>
            <a:ext cx="5273558" cy="35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6350"/>
            <a:ext cx="10515600" cy="4351338"/>
          </a:xfrm>
        </p:spPr>
        <p:txBody>
          <a:bodyPr/>
          <a:lstStyle/>
          <a:p>
            <a:r>
              <a:rPr lang="en-US" dirty="0" smtClean="0"/>
              <a:t>Amazon River</a:t>
            </a:r>
          </a:p>
          <a:p>
            <a:r>
              <a:rPr lang="en-US" dirty="0" smtClean="0"/>
              <a:t>Andes Mountains</a:t>
            </a:r>
          </a:p>
          <a:p>
            <a:r>
              <a:rPr lang="en-US" dirty="0" smtClean="0"/>
              <a:t>Islands</a:t>
            </a:r>
          </a:p>
          <a:p>
            <a:r>
              <a:rPr lang="en-US" dirty="0" smtClean="0"/>
              <a:t>Resource Rich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6" y="269463"/>
            <a:ext cx="4956313" cy="66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Altitudinal Zonation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Alexander von Humboldt</a:t>
            </a:r>
          </a:p>
          <a:p>
            <a:pPr lvl="1"/>
            <a:r>
              <a:rPr lang="en-US" dirty="0" smtClean="0"/>
              <a:t>ELR 3.5 F/ 1000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Diversity in food production</a:t>
            </a:r>
            <a:endParaRPr lang="en-US" dirty="0"/>
          </a:p>
        </p:txBody>
      </p:sp>
      <p:pic>
        <p:nvPicPr>
          <p:cNvPr id="4" name="Picture 3" descr="DAG_6e_Figure_04_10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67" y="3555164"/>
            <a:ext cx="7836033" cy="330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7900" y="3532241"/>
            <a:ext cx="205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Altiplano</a:t>
            </a:r>
            <a:r>
              <a:rPr lang="en-US" dirty="0" smtClean="0"/>
              <a:t>, grazing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1659" y="4485270"/>
            <a:ext cx="19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potatoes, quinoa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4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by volume</a:t>
            </a:r>
          </a:p>
          <a:p>
            <a:r>
              <a:rPr lang="en-US" dirty="0" smtClean="0"/>
              <a:t>1/5 of all world’s river water</a:t>
            </a:r>
          </a:p>
          <a:p>
            <a:r>
              <a:rPr lang="en-US" dirty="0" smtClean="0"/>
              <a:t>Fed by glacial melt</a:t>
            </a:r>
          </a:p>
          <a:p>
            <a:r>
              <a:rPr lang="en-US" dirty="0" smtClean="0"/>
              <a:t>Drainage basin is 40% of SA</a:t>
            </a:r>
          </a:p>
          <a:p>
            <a:r>
              <a:rPr lang="en-US" dirty="0" smtClean="0"/>
              <a:t>No bridges, 100 miles wide</a:t>
            </a:r>
          </a:p>
          <a:p>
            <a:r>
              <a:rPr lang="en-US" dirty="0" smtClean="0"/>
              <a:t>Rio Negro, </a:t>
            </a:r>
            <a:r>
              <a:rPr lang="en-US" dirty="0" err="1" smtClean="0"/>
              <a:t>Madeiro</a:t>
            </a:r>
            <a:r>
              <a:rPr lang="en-US" dirty="0" smtClean="0"/>
              <a:t>, Xingu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950" y="0"/>
            <a:ext cx="3340937" cy="3340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1" y="3475874"/>
            <a:ext cx="4833730" cy="31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78"/>
            <a:ext cx="7048500" cy="5574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988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Altiplano</a:t>
            </a:r>
            <a:r>
              <a:rPr lang="en-US" dirty="0" smtClean="0"/>
              <a:t> &amp; Lake Titicaca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690688"/>
            <a:ext cx="10515600" cy="4351338"/>
          </a:xfrm>
        </p:spPr>
        <p:txBody>
          <a:bodyPr/>
          <a:lstStyle/>
          <a:p>
            <a:r>
              <a:rPr lang="en-US" dirty="0" smtClean="0"/>
              <a:t>High elevation valleys</a:t>
            </a:r>
          </a:p>
          <a:p>
            <a:r>
              <a:rPr lang="en-US" dirty="0" smtClean="0"/>
              <a:t>Human settlement/agric.</a:t>
            </a:r>
          </a:p>
          <a:p>
            <a:r>
              <a:rPr lang="en-US" dirty="0" smtClean="0"/>
              <a:t>Lake Titicaca, 120 mi long, 50 mi wide</a:t>
            </a:r>
          </a:p>
          <a:p>
            <a:r>
              <a:rPr lang="en-US" dirty="0" smtClean="0"/>
              <a:t>12,000’</a:t>
            </a:r>
          </a:p>
          <a:p>
            <a:r>
              <a:rPr lang="en-US" dirty="0" smtClean="0"/>
              <a:t>1000s of years of human settlement</a:t>
            </a:r>
          </a:p>
          <a:p>
            <a:r>
              <a:rPr lang="en-US" dirty="0" smtClean="0"/>
              <a:t>Some sites date to 1500 </a:t>
            </a:r>
            <a:r>
              <a:rPr lang="en-US" dirty="0" err="1" smtClean="0"/>
              <a:t>bce</a:t>
            </a:r>
            <a:endParaRPr lang="en-US" dirty="0" smtClean="0"/>
          </a:p>
          <a:p>
            <a:r>
              <a:rPr lang="en-US" dirty="0" smtClean="0"/>
              <a:t>Highest elevation navigable lake in 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4" y="1214386"/>
            <a:ext cx="5717917" cy="36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19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Protected the Inca Empire</a:t>
            </a:r>
          </a:p>
          <a:p>
            <a:r>
              <a:rPr lang="en-US" dirty="0" smtClean="0"/>
              <a:t>5000 miles long</a:t>
            </a:r>
          </a:p>
          <a:p>
            <a:r>
              <a:rPr lang="en-US" dirty="0" smtClean="0"/>
              <a:t>Longest mountain range in world</a:t>
            </a:r>
          </a:p>
          <a:p>
            <a:r>
              <a:rPr lang="en-US" dirty="0" smtClean="0"/>
              <a:t>Volcanic</a:t>
            </a:r>
          </a:p>
          <a:p>
            <a:r>
              <a:rPr lang="en-US" dirty="0" smtClean="0"/>
              <a:t>30 peaks over 20,000’</a:t>
            </a:r>
          </a:p>
          <a:p>
            <a:r>
              <a:rPr lang="en-US" dirty="0" smtClean="0"/>
              <a:t>Mineral wealth, mining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3" y="365125"/>
            <a:ext cx="4916556" cy="3687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29" y="4001294"/>
            <a:ext cx="7103165" cy="2841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7628" y="6176963"/>
            <a:ext cx="23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 Aconcagua 22,000+’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92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Atacama 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parts have never received rainfall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rainshadow</a:t>
            </a:r>
            <a:r>
              <a:rPr lang="en-US" dirty="0" smtClean="0"/>
              <a:t> of Andes</a:t>
            </a:r>
          </a:p>
          <a:p>
            <a:r>
              <a:rPr lang="en-US" dirty="0" smtClean="0"/>
              <a:t>Copper mining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31" y="365125"/>
            <a:ext cx="4572000" cy="3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3666510"/>
            <a:ext cx="4476750" cy="31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Plateaus of South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Mato</a:t>
            </a:r>
            <a:r>
              <a:rPr lang="en-US" dirty="0" smtClean="0"/>
              <a:t> Grosso</a:t>
            </a:r>
          </a:p>
          <a:p>
            <a:pPr lvl="1"/>
            <a:r>
              <a:rPr lang="en-US" dirty="0" smtClean="0"/>
              <a:t>Central Brazil</a:t>
            </a:r>
          </a:p>
          <a:p>
            <a:pPr lvl="1"/>
            <a:r>
              <a:rPr lang="en-US" dirty="0" smtClean="0"/>
              <a:t>Soybeans</a:t>
            </a:r>
          </a:p>
          <a:p>
            <a:r>
              <a:rPr lang="en-US" dirty="0" smtClean="0"/>
              <a:t>Brazilian Highlands</a:t>
            </a:r>
          </a:p>
          <a:p>
            <a:pPr lvl="1"/>
            <a:r>
              <a:rPr lang="en-US" dirty="0" smtClean="0"/>
              <a:t>Coffee</a:t>
            </a:r>
          </a:p>
          <a:p>
            <a:r>
              <a:rPr lang="en-US" dirty="0" smtClean="0"/>
              <a:t>Pampas</a:t>
            </a:r>
          </a:p>
          <a:p>
            <a:pPr lvl="1"/>
            <a:r>
              <a:rPr lang="en-US" dirty="0" smtClean="0"/>
              <a:t>Eastern Argentina &amp; Uruguay</a:t>
            </a:r>
          </a:p>
          <a:p>
            <a:pPr lvl="1"/>
            <a:r>
              <a:rPr lang="en-US" dirty="0" smtClean="0"/>
              <a:t>Ranching</a:t>
            </a:r>
          </a:p>
          <a:p>
            <a:r>
              <a:rPr lang="en-US" dirty="0" smtClean="0"/>
              <a:t>Patagonia</a:t>
            </a:r>
          </a:p>
          <a:p>
            <a:pPr lvl="1"/>
            <a:r>
              <a:rPr lang="en-US" dirty="0" smtClean="0"/>
              <a:t>Grasslands, Arid</a:t>
            </a:r>
          </a:p>
          <a:p>
            <a:pPr lvl="1"/>
            <a:r>
              <a:rPr lang="en-US" dirty="0" smtClean="0"/>
              <a:t>Cattle ranching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190" y="150565"/>
            <a:ext cx="4174610" cy="2661314"/>
          </a:xfrm>
          <a:prstGeom prst="rect">
            <a:avLst/>
          </a:prstGeom>
        </p:spPr>
      </p:pic>
      <p:pic>
        <p:nvPicPr>
          <p:cNvPr id="5" name="Picture 2" descr="Image result for soybean production braz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83" y="2675530"/>
            <a:ext cx="5932751" cy="4109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80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600"/>
            <a:ext cx="10515600" cy="1325563"/>
          </a:xfrm>
        </p:spPr>
        <p:txBody>
          <a:bodyPr/>
          <a:lstStyle/>
          <a:p>
            <a:r>
              <a:rPr lang="en-US" dirty="0" smtClean="0"/>
              <a:t>Colonialism in South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977336"/>
            <a:ext cx="10515600" cy="4351338"/>
          </a:xfrm>
        </p:spPr>
        <p:txBody>
          <a:bodyPr/>
          <a:lstStyle/>
          <a:p>
            <a:r>
              <a:rPr lang="en-US" dirty="0" smtClean="0"/>
              <a:t>Francisco Pizarro 1531 founded Lima</a:t>
            </a:r>
          </a:p>
          <a:p>
            <a:r>
              <a:rPr lang="en-US" dirty="0" smtClean="0"/>
              <a:t>Defeated Inca Empire (1200-1535)</a:t>
            </a:r>
          </a:p>
          <a:p>
            <a:r>
              <a:rPr lang="en-US" dirty="0" smtClean="0"/>
              <a:t>Mineral and metal wealth—gold, silver</a:t>
            </a:r>
          </a:p>
          <a:p>
            <a:r>
              <a:rPr lang="en-US" dirty="0" smtClean="0"/>
              <a:t>Mixing; Mestizo or European ruling elite</a:t>
            </a:r>
          </a:p>
          <a:p>
            <a:r>
              <a:rPr lang="en-US" dirty="0" smtClean="0"/>
              <a:t>Portugal—east coast </a:t>
            </a:r>
          </a:p>
          <a:p>
            <a:r>
              <a:rPr lang="en-US" dirty="0" smtClean="0"/>
              <a:t>1494 </a:t>
            </a:r>
            <a:r>
              <a:rPr lang="en-US" dirty="0" err="1" smtClean="0"/>
              <a:t>Tordesillas</a:t>
            </a:r>
            <a:r>
              <a:rPr lang="en-US" dirty="0" smtClean="0"/>
              <a:t> Line</a:t>
            </a:r>
          </a:p>
          <a:p>
            <a:r>
              <a:rPr lang="en-US" dirty="0" smtClean="0"/>
              <a:t>In Brazil—plantation system, African slaves</a:t>
            </a:r>
          </a:p>
          <a:p>
            <a:r>
              <a:rPr lang="en-US" dirty="0" smtClean="0"/>
              <a:t>Independence by 1820s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Smaller carbon footprint</a:t>
            </a:r>
          </a:p>
          <a:p>
            <a:r>
              <a:rPr lang="en-US" dirty="0" smtClean="0"/>
              <a:t>Less reliance on foreign energy</a:t>
            </a:r>
          </a:p>
          <a:p>
            <a:r>
              <a:rPr lang="en-US" dirty="0" smtClean="0"/>
              <a:t>Local rights vs “Progress”</a:t>
            </a:r>
          </a:p>
          <a:p>
            <a:r>
              <a:rPr lang="en-US" dirty="0" smtClean="0"/>
              <a:t>Whose environment?  Whose resources?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27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 Monte Dam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31" y="2563122"/>
            <a:ext cx="10515600" cy="4351338"/>
          </a:xfrm>
        </p:spPr>
        <p:txBody>
          <a:bodyPr/>
          <a:lstStyle/>
          <a:p>
            <a:r>
              <a:rPr lang="en-US" dirty="0" smtClean="0"/>
              <a:t>Xingu River</a:t>
            </a:r>
          </a:p>
          <a:p>
            <a:r>
              <a:rPr lang="en-US" dirty="0" smtClean="0"/>
              <a:t>Will be 4</a:t>
            </a:r>
            <a:r>
              <a:rPr lang="en-US" baseline="30000" dirty="0" smtClean="0"/>
              <a:t>th</a:t>
            </a:r>
            <a:r>
              <a:rPr lang="en-US" dirty="0" smtClean="0"/>
              <a:t> largest</a:t>
            </a:r>
          </a:p>
          <a:p>
            <a:r>
              <a:rPr lang="en-US" dirty="0" smtClean="0"/>
              <a:t>Proposed in 1975 (military dictatorship)</a:t>
            </a:r>
          </a:p>
          <a:p>
            <a:r>
              <a:rPr lang="en-US" dirty="0" smtClean="0"/>
              <a:t>Shelved until 2010</a:t>
            </a:r>
          </a:p>
          <a:p>
            <a:r>
              <a:rPr lang="en-US" dirty="0" smtClean="0"/>
              <a:t>Led to the first gathering of indigenous peoples in Brazil: The Altamira Gathering in 1989</a:t>
            </a:r>
          </a:p>
          <a:p>
            <a:r>
              <a:rPr lang="en-US" dirty="0" smtClean="0">
                <a:hlinkClick r:id="rId2"/>
              </a:rPr>
              <a:t>Kayapo, Out of the Forest</a:t>
            </a:r>
            <a:endParaRPr lang="en-US" dirty="0"/>
          </a:p>
        </p:txBody>
      </p:sp>
      <p:pic>
        <p:nvPicPr>
          <p:cNvPr id="4" name="Picture 3" descr="DAG_6e_Figure_04_07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0" y="18006"/>
            <a:ext cx="6118260" cy="36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1931" y="3795696"/>
            <a:ext cx="337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more than 400 dams on tributaries of the Amazon.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36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Say in Resources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759" y="0"/>
            <a:ext cx="3990915" cy="2249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2344" y="2249425"/>
            <a:ext cx="1929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Berta Caceres, murdered in March</a:t>
            </a:r>
          </a:p>
          <a:p>
            <a:r>
              <a:rPr lang="en-US" dirty="0" smtClean="0"/>
              <a:t>2016, Honduras</a:t>
            </a:r>
            <a:endParaRPr lang="en-US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01" y="1690688"/>
            <a:ext cx="1964517" cy="32779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4818" y="1538923"/>
            <a:ext cx="1623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Sister Dorothy </a:t>
            </a:r>
            <a:r>
              <a:rPr lang="en-US" dirty="0" err="1"/>
              <a:t>Stang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murdered in 2005,</a:t>
            </a:r>
            <a:br>
              <a:rPr lang="en-US" dirty="0"/>
            </a:br>
            <a:r>
              <a:rPr lang="en-US" dirty="0"/>
              <a:t>Brazil</a:t>
            </a:r>
          </a:p>
        </p:txBody>
      </p:sp>
      <p:pic>
        <p:nvPicPr>
          <p:cNvPr id="8" name="Picture 6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84" y="1538923"/>
            <a:ext cx="2353409" cy="2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72713" y="3857031"/>
            <a:ext cx="2165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Chico Mendes</a:t>
            </a:r>
          </a:p>
          <a:p>
            <a:r>
              <a:rPr lang="en-US" dirty="0" smtClean="0"/>
              <a:t>Murdered in 1988, </a:t>
            </a:r>
            <a:br>
              <a:rPr lang="en-US" dirty="0" smtClean="0"/>
            </a:br>
            <a:r>
              <a:rPr lang="en-US" dirty="0" smtClean="0"/>
              <a:t>Brazil. </a:t>
            </a:r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52" y="4318696"/>
            <a:ext cx="3647185" cy="21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17961" y="6475300"/>
            <a:ext cx="416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Kayapo</a:t>
            </a:r>
            <a:r>
              <a:rPr lang="en-US" dirty="0" smtClean="0"/>
              <a:t>, Altamira Gathering,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8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Itaipu</a:t>
            </a:r>
            <a:r>
              <a:rPr lang="en-US" dirty="0" smtClean="0"/>
              <a:t>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3" y="2025444"/>
            <a:ext cx="5679353" cy="431572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Borders Paraguay</a:t>
            </a:r>
          </a:p>
          <a:p>
            <a:r>
              <a:rPr lang="en-US" dirty="0" smtClean="0"/>
              <a:t>Plata Basin, Parana River</a:t>
            </a:r>
          </a:p>
          <a:p>
            <a:r>
              <a:rPr lang="en-US" dirty="0" smtClean="0"/>
              <a:t>Hydroelectricity</a:t>
            </a:r>
          </a:p>
          <a:p>
            <a:r>
              <a:rPr lang="en-US" dirty="0" smtClean="0"/>
              <a:t>Generates electricity for all of Paraguay and much of southern Brazil</a:t>
            </a:r>
          </a:p>
          <a:p>
            <a:r>
              <a:rPr lang="en-US" dirty="0" smtClean="0"/>
              <a:t>One of the most productive areas of Brazil</a:t>
            </a:r>
          </a:p>
          <a:p>
            <a:pPr lvl="1"/>
            <a:r>
              <a:rPr lang="en-US" dirty="0" smtClean="0"/>
              <a:t>Soybeans</a:t>
            </a:r>
          </a:p>
          <a:p>
            <a:pPr lvl="1"/>
            <a:r>
              <a:rPr lang="en-US" dirty="0" smtClean="0"/>
              <a:t>Coffee</a:t>
            </a:r>
          </a:p>
          <a:p>
            <a:pPr lvl="1"/>
            <a:r>
              <a:rPr lang="en-US" dirty="0" smtClean="0"/>
              <a:t>Oranges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26" y="72149"/>
            <a:ext cx="6148214" cy="39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6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Pantanal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Vast interior wetland</a:t>
            </a:r>
          </a:p>
          <a:p>
            <a:r>
              <a:rPr lang="en-US" dirty="0" smtClean="0"/>
              <a:t>Biodiverse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29" y="0"/>
            <a:ext cx="7025309" cy="46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132867"/>
            <a:ext cx="10515600" cy="1325563"/>
          </a:xfrm>
        </p:spPr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92696"/>
            <a:ext cx="10790584" cy="566530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Fragmented</a:t>
            </a:r>
          </a:p>
          <a:p>
            <a:pPr lvl="1"/>
            <a:r>
              <a:rPr lang="en-US" dirty="0" smtClean="0"/>
              <a:t>Physically (Isthmus of Panama)</a:t>
            </a:r>
          </a:p>
          <a:p>
            <a:pPr lvl="1"/>
            <a:r>
              <a:rPr lang="en-US" dirty="0" smtClean="0"/>
              <a:t>Historically</a:t>
            </a:r>
          </a:p>
          <a:p>
            <a:r>
              <a:rPr lang="en-US" dirty="0" smtClean="0"/>
              <a:t>Cultural similarities</a:t>
            </a:r>
          </a:p>
          <a:p>
            <a:pPr lvl="1"/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Religion</a:t>
            </a:r>
          </a:p>
          <a:p>
            <a:r>
              <a:rPr lang="en-US" dirty="0" smtClean="0"/>
              <a:t>Historical similarities</a:t>
            </a:r>
          </a:p>
          <a:p>
            <a:pPr lvl="1"/>
            <a:r>
              <a:rPr lang="en-US" dirty="0" smtClean="0"/>
              <a:t>Colonialism</a:t>
            </a:r>
          </a:p>
          <a:p>
            <a:r>
              <a:rPr lang="en-US" dirty="0" smtClean="0"/>
              <a:t>Similar social patterns</a:t>
            </a:r>
          </a:p>
          <a:p>
            <a:pPr lvl="1"/>
            <a:r>
              <a:rPr lang="en-US" dirty="0" smtClean="0"/>
              <a:t>Urbanized</a:t>
            </a:r>
          </a:p>
          <a:p>
            <a:pPr lvl="1"/>
            <a:r>
              <a:rPr lang="en-US" dirty="0" smtClean="0"/>
              <a:t>Ethnic and “racial” diversity</a:t>
            </a:r>
          </a:p>
          <a:p>
            <a:r>
              <a:rPr lang="en-US" dirty="0" smtClean="0"/>
              <a:t>Biodiversity &amp; Natural Resources</a:t>
            </a:r>
          </a:p>
          <a:p>
            <a:pPr lvl="1"/>
            <a:r>
              <a:rPr lang="en-US" dirty="0" smtClean="0"/>
              <a:t>Tropical rainforest</a:t>
            </a:r>
          </a:p>
          <a:p>
            <a:pPr lvl="1"/>
            <a:r>
              <a:rPr lang="en-US" dirty="0" smtClean="0"/>
              <a:t>Temperate forests</a:t>
            </a:r>
          </a:p>
          <a:p>
            <a:pPr lvl="1"/>
            <a:r>
              <a:rPr lang="en-US" dirty="0" smtClean="0"/>
              <a:t>Altitudinal zonation</a:t>
            </a:r>
          </a:p>
          <a:p>
            <a:r>
              <a:rPr lang="en-US" dirty="0" smtClean="0"/>
              <a:t>Similar economic patterns</a:t>
            </a:r>
          </a:p>
          <a:p>
            <a:pPr lvl="1"/>
            <a:r>
              <a:rPr lang="en-US" dirty="0" smtClean="0"/>
              <a:t>Early independence</a:t>
            </a:r>
          </a:p>
          <a:p>
            <a:pPr lvl="1"/>
            <a:r>
              <a:rPr lang="en-US" dirty="0" smtClean="0"/>
              <a:t>Wealth and poverty extremes</a:t>
            </a:r>
          </a:p>
        </p:txBody>
      </p:sp>
      <p:pic>
        <p:nvPicPr>
          <p:cNvPr id="4" name="Picture 3" descr="DAG_6e_Figure_04_0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77" y="20429"/>
            <a:ext cx="5259306" cy="683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90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94" y="286773"/>
            <a:ext cx="8663636" cy="58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7" y="294105"/>
            <a:ext cx="9372218" cy="64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40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71" y="314289"/>
            <a:ext cx="4090736" cy="613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2" y="314289"/>
            <a:ext cx="4890052" cy="2808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51" y="3601532"/>
            <a:ext cx="4415735" cy="28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7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41" y="709572"/>
            <a:ext cx="8108531" cy="54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04_37_L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8038"/>
            <a:ext cx="914400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4008" y="65123"/>
            <a:ext cx="7300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Soy production in Brazil.  Fartura Farm in the state of Mato Grosso, Brazil,</a:t>
            </a:r>
          </a:p>
          <a:p>
            <a:r>
              <a:rPr lang="en-US" dirty="0"/>
              <a:t>embodies the large-scale industrial agriculture that has transformed much</a:t>
            </a:r>
          </a:p>
          <a:p>
            <a:r>
              <a:rPr lang="en-US" dirty="0"/>
              <a:t>of South America into one of the world’s largest producers and exporters of </a:t>
            </a:r>
          </a:p>
          <a:p>
            <a:r>
              <a:rPr lang="en-US" dirty="0"/>
              <a:t>soy products.</a:t>
            </a:r>
          </a:p>
        </p:txBody>
      </p:sp>
    </p:spTree>
    <p:extLst>
      <p:ext uri="{BB962C8B-B14F-4D97-AF65-F5344CB8AC3E}">
        <p14:creationId xmlns:p14="http://schemas.microsoft.com/office/powerpoint/2010/main" val="21620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G_5e_Figure_04_09_L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47" y="101257"/>
            <a:ext cx="732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56472" y="830060"/>
            <a:ext cx="1511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Orange production in Brazil.  Most is destined for concentrate and exported.</a:t>
            </a:r>
          </a:p>
        </p:txBody>
      </p:sp>
    </p:spTree>
    <p:extLst>
      <p:ext uri="{BB962C8B-B14F-4D97-AF65-F5344CB8AC3E}">
        <p14:creationId xmlns:p14="http://schemas.microsoft.com/office/powerpoint/2010/main" val="24885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785" y="1529861"/>
            <a:ext cx="791618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More resources on dams in the Amazon basin: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YaleEnvironment360: How a Dam Building Boom is Transforming the Amazon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National Geographic:  Amazon Dams Keep the Lights On But Could Hurt Fish, Forests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Popular Science:  Dams on the Amazon River could have widespread, devastating impacts—and we keep building more of them.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55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Warming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993835" cy="4416149"/>
          </a:xfrm>
        </p:spPr>
        <p:txBody>
          <a:bodyPr/>
          <a:lstStyle/>
          <a:p>
            <a:r>
              <a:rPr lang="en-US" dirty="0" smtClean="0"/>
              <a:t>Relatively low carbon footprint; </a:t>
            </a:r>
            <a:br>
              <a:rPr lang="en-US" dirty="0" smtClean="0"/>
            </a:br>
            <a:r>
              <a:rPr lang="en-US" dirty="0" smtClean="0"/>
              <a:t>	only 8% of global GHG </a:t>
            </a:r>
            <a:br>
              <a:rPr lang="en-US" dirty="0" smtClean="0"/>
            </a:br>
            <a:r>
              <a:rPr lang="en-US" dirty="0" smtClean="0"/>
              <a:t>	only 6% of the world’s pop</a:t>
            </a:r>
          </a:p>
          <a:p>
            <a:r>
              <a:rPr lang="en-US" dirty="0" smtClean="0"/>
              <a:t>Impacts</a:t>
            </a:r>
            <a:br>
              <a:rPr lang="en-US" dirty="0" smtClean="0"/>
            </a:br>
            <a:r>
              <a:rPr lang="en-US" dirty="0" smtClean="0"/>
              <a:t>	--Ag:  highland coffee production, </a:t>
            </a:r>
            <a:br>
              <a:rPr lang="en-US" dirty="0" smtClean="0"/>
            </a:br>
            <a:r>
              <a:rPr lang="en-US" dirty="0" smtClean="0"/>
              <a:t>	--Temps may increase 1-3C in highlands.</a:t>
            </a:r>
            <a:br>
              <a:rPr lang="en-US" dirty="0" smtClean="0"/>
            </a:br>
            <a:r>
              <a:rPr lang="en-US" dirty="0" smtClean="0"/>
              <a:t>	--expanded zone for tropical diseases</a:t>
            </a:r>
            <a:br>
              <a:rPr lang="en-US" dirty="0" smtClean="0"/>
            </a:br>
            <a:r>
              <a:rPr lang="en-US" dirty="0" smtClean="0"/>
              <a:t>	--melting glaciers, </a:t>
            </a:r>
            <a:r>
              <a:rPr lang="en-US" dirty="0" err="1" smtClean="0"/>
              <a:t>Chacaltaya</a:t>
            </a:r>
            <a:r>
              <a:rPr lang="en-US" dirty="0" smtClean="0"/>
              <a:t> Glacier, Bolivia, has lost 80% 	of its volume in last 20 yrs.</a:t>
            </a:r>
          </a:p>
          <a:p>
            <a:endParaRPr lang="en-US" dirty="0"/>
          </a:p>
        </p:txBody>
      </p:sp>
      <p:pic>
        <p:nvPicPr>
          <p:cNvPr id="4" name="Picture 3" descr="DAG_6e_Figure_04_1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60" y="0"/>
            <a:ext cx="4120740" cy="500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096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Deforestation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757" y="1711602"/>
            <a:ext cx="10273747" cy="2641737"/>
          </a:xfrm>
        </p:spPr>
        <p:txBody>
          <a:bodyPr>
            <a:normAutofit/>
          </a:bodyPr>
          <a:lstStyle/>
          <a:p>
            <a:r>
              <a:rPr lang="en-US" sz="2100" dirty="0" smtClean="0"/>
              <a:t>Brazil’s tropical rainforest—a critical resource</a:t>
            </a:r>
          </a:p>
          <a:p>
            <a:r>
              <a:rPr lang="en-US" sz="2100" dirty="0" smtClean="0"/>
              <a:t>Last 40 years,  20% of forest gone with some states losing more than 60%</a:t>
            </a:r>
          </a:p>
          <a:p>
            <a:r>
              <a:rPr lang="en-US" sz="2100" dirty="0" smtClean="0"/>
              <a:t>Since 2000 $40 bill for new roads, infrastructure, part of “Advance Brazil”</a:t>
            </a:r>
          </a:p>
          <a:p>
            <a:r>
              <a:rPr lang="en-US" sz="2100" dirty="0" smtClean="0"/>
              <a:t>Commercial agriculture and ranching</a:t>
            </a:r>
          </a:p>
          <a:p>
            <a:r>
              <a:rPr lang="en-US" sz="2100" dirty="0" smtClean="0"/>
              <a:t>Increased logging—Chinese demand for wood chips</a:t>
            </a:r>
          </a:p>
          <a:p>
            <a:pPr marL="457200" lvl="1" indent="0">
              <a:buNone/>
            </a:pPr>
            <a:endParaRPr lang="en-US" sz="2100" dirty="0"/>
          </a:p>
        </p:txBody>
      </p:sp>
      <p:pic>
        <p:nvPicPr>
          <p:cNvPr id="4" name="Picture 1" descr="DAG_5e_Figure_04_05_L.jpg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7" y="3875436"/>
            <a:ext cx="5059319" cy="28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212790"/>
            <a:ext cx="438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Deforestation in the Amazon Basin.  Rondonia, Brazil.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39775" y="5837050"/>
            <a:ext cx="2454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2001 roads, pasture and farmland have replaced the forest.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7566" y="5657671"/>
            <a:ext cx="2544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1975, only one major road and most of the area still covered in forest.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94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for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46" y="3750360"/>
            <a:ext cx="4560125" cy="3107641"/>
          </a:xfrm>
          <a:prstGeom prst="rect">
            <a:avLst/>
          </a:prstGeom>
        </p:spPr>
      </p:pic>
      <p:pic>
        <p:nvPicPr>
          <p:cNvPr id="3" name="Picture 2" descr="rainforestcan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67" y="143000"/>
            <a:ext cx="2238075" cy="3312023"/>
          </a:xfrm>
          <a:prstGeom prst="rect">
            <a:avLst/>
          </a:prstGeom>
        </p:spPr>
      </p:pic>
      <p:pic>
        <p:nvPicPr>
          <p:cNvPr id="4" name="Picture 3" descr="rainforestv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05" y="1447318"/>
            <a:ext cx="2452395" cy="3665117"/>
          </a:xfrm>
          <a:prstGeom prst="rect">
            <a:avLst/>
          </a:prstGeom>
        </p:spPr>
      </p:pic>
      <p:pic>
        <p:nvPicPr>
          <p:cNvPr id="5" name="Picture 4" descr="rootsinrainfore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56" y="132137"/>
            <a:ext cx="5367959" cy="36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60338"/>
            <a:ext cx="10515600" cy="1325563"/>
          </a:xfrm>
        </p:spPr>
        <p:txBody>
          <a:bodyPr/>
          <a:lstStyle/>
          <a:p>
            <a:r>
              <a:rPr lang="en-US" dirty="0" smtClean="0"/>
              <a:t>Tectonics &amp; 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Earthquakes, Volcanoes</a:t>
            </a:r>
            <a:endParaRPr lang="en-US" dirty="0" smtClean="0"/>
          </a:p>
          <a:p>
            <a:pPr lvl="1"/>
            <a:r>
              <a:rPr lang="en-US" dirty="0" smtClean="0"/>
              <a:t>Haiti</a:t>
            </a:r>
            <a:r>
              <a:rPr lang="en-US" dirty="0" smtClean="0"/>
              <a:t>, 2010, 7.0 killed 100,000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Hurricanes</a:t>
            </a:r>
            <a:endParaRPr lang="en-US" dirty="0" smtClean="0"/>
          </a:p>
          <a:p>
            <a:r>
              <a:rPr lang="en-US" dirty="0" smtClean="0"/>
              <a:t>El Nino</a:t>
            </a:r>
          </a:p>
        </p:txBody>
      </p:sp>
      <p:sp>
        <p:nvSpPr>
          <p:cNvPr id="4" name="AutoShape 2" descr="Image result for tectonic plates of middle and south am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6" y="453457"/>
            <a:ext cx="5610600" cy="55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5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72" y="388727"/>
            <a:ext cx="8267066" cy="56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without Men for Men without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2" y="1388303"/>
            <a:ext cx="8019693" cy="54696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Land give-away, 1960s</a:t>
            </a:r>
          </a:p>
          <a:p>
            <a:r>
              <a:rPr lang="en-US" dirty="0" err="1" smtClean="0"/>
              <a:t>Transamazon</a:t>
            </a:r>
            <a:r>
              <a:rPr lang="en-US" dirty="0" smtClean="0"/>
              <a:t> Highway</a:t>
            </a:r>
          </a:p>
          <a:p>
            <a:r>
              <a:rPr lang="en-US" dirty="0" smtClean="0"/>
              <a:t>350,000 square miles settled and 12,000 square miles cleared</a:t>
            </a:r>
          </a:p>
          <a:p>
            <a:r>
              <a:rPr lang="en-US" dirty="0" smtClean="0"/>
              <a:t>Every 12 square miles</a:t>
            </a:r>
          </a:p>
          <a:p>
            <a:r>
              <a:rPr lang="en-US" dirty="0" smtClean="0"/>
              <a:t>Almost 90% of settlers gone after 5 years</a:t>
            </a:r>
          </a:p>
          <a:p>
            <a:r>
              <a:rPr lang="en-US" dirty="0" smtClean="0"/>
              <a:t>Amazon land became part of the old system of land=status, became tied to politics, corruption &amp; cronyism.</a:t>
            </a:r>
          </a:p>
          <a:p>
            <a:r>
              <a:rPr lang="en-US" dirty="0" smtClean="0"/>
              <a:t>New global demands for beef</a:t>
            </a:r>
          </a:p>
          <a:p>
            <a:r>
              <a:rPr lang="en-US" dirty="0" smtClean="0"/>
              <a:t>Since 2000 an increase in deforestation to 8000 square miles/year</a:t>
            </a:r>
          </a:p>
          <a:p>
            <a:r>
              <a:rPr lang="en-US" dirty="0" smtClean="0"/>
              <a:t>Population growing at a rate of 4%/year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Image result for transamazon highway land give away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17" y="1240929"/>
            <a:ext cx="3916883" cy="2444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the brazilian cow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17" y="3685823"/>
            <a:ext cx="3861571" cy="286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042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Ecotourism</a:t>
            </a:r>
          </a:p>
          <a:p>
            <a:r>
              <a:rPr lang="en-US" dirty="0" smtClean="0"/>
              <a:t>Costa Rica</a:t>
            </a:r>
            <a:endParaRPr lang="en-US" dirty="0"/>
          </a:p>
        </p:txBody>
      </p:sp>
      <p:pic>
        <p:nvPicPr>
          <p:cNvPr id="4" name="Picture 3" descr="DAG_6e_Figure_04_15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24" y="2168630"/>
            <a:ext cx="4665376" cy="31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3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80% of South America lives in cities; 75% of Latin Americans</a:t>
            </a:r>
          </a:p>
          <a:p>
            <a:r>
              <a:rPr lang="en-US" dirty="0" smtClean="0"/>
              <a:t>Primate Cities—left over from colonial era</a:t>
            </a:r>
          </a:p>
          <a:p>
            <a:r>
              <a:rPr lang="en-US" dirty="0" smtClean="0"/>
              <a:t>Megacities</a:t>
            </a:r>
          </a:p>
          <a:p>
            <a:r>
              <a:rPr lang="en-US" dirty="0" smtClean="0"/>
              <a:t>Super megacities</a:t>
            </a:r>
          </a:p>
          <a:p>
            <a:r>
              <a:rPr lang="en-US" dirty="0" smtClean="0"/>
              <a:t>Problems with megacities?</a:t>
            </a:r>
          </a:p>
          <a:p>
            <a:r>
              <a:rPr lang="en-US" dirty="0" smtClean="0"/>
              <a:t>Urban structure and colonial influence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39" y="2286000"/>
            <a:ext cx="3378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30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14234" y="1436804"/>
            <a:ext cx="4729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Santiago, Chile.</a:t>
            </a:r>
          </a:p>
          <a:p>
            <a:r>
              <a:rPr lang="en-US" sz="1400" dirty="0"/>
              <a:t>7 million residents, prosperous.</a:t>
            </a:r>
          </a:p>
          <a:p>
            <a:endParaRPr lang="en-US" sz="1400" dirty="0"/>
          </a:p>
          <a:p>
            <a:r>
              <a:rPr lang="en-US" sz="1400" dirty="0"/>
              <a:t>Basin setting (1870’) creates thermal</a:t>
            </a:r>
          </a:p>
          <a:p>
            <a:r>
              <a:rPr lang="en-US" sz="1400" dirty="0"/>
              <a:t>inversions.</a:t>
            </a:r>
          </a:p>
          <a:p>
            <a:endParaRPr lang="en-US" sz="1400" dirty="0"/>
          </a:p>
          <a:p>
            <a:r>
              <a:rPr lang="en-US" sz="1400" dirty="0"/>
              <a:t>Have restricted driving—20% off the road</a:t>
            </a:r>
          </a:p>
          <a:p>
            <a:r>
              <a:rPr lang="en-US" sz="1400" dirty="0"/>
              <a:t>on any given day.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3" descr="DAG_6e_Figure_04_16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" y="1029614"/>
            <a:ext cx="4667534" cy="32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DAG_5e_Figure_04_07_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9430"/>
            <a:ext cx="4623510" cy="314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6860" y="4172091"/>
            <a:ext cx="516108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Mexico City, Mexico</a:t>
            </a:r>
          </a:p>
          <a:p>
            <a:endParaRPr lang="en-US" sz="1400" dirty="0"/>
          </a:p>
          <a:p>
            <a:r>
              <a:rPr lang="en-US" sz="1400" dirty="0"/>
              <a:t>Rapid urban growth—almost 5% from 1950-80</a:t>
            </a:r>
          </a:p>
          <a:p>
            <a:endParaRPr lang="en-US" sz="1400" dirty="0"/>
          </a:p>
          <a:p>
            <a:r>
              <a:rPr lang="en-US" sz="1400" dirty="0"/>
              <a:t>Like Santiago, a basin with inversions. 7382’</a:t>
            </a:r>
          </a:p>
          <a:p>
            <a:endParaRPr lang="en-US" sz="1400" dirty="0"/>
          </a:p>
          <a:p>
            <a:r>
              <a:rPr lang="en-US" sz="1400" dirty="0"/>
              <a:t>1980s—catalytic converters, low-emission bus system</a:t>
            </a:r>
          </a:p>
          <a:p>
            <a:endParaRPr lang="en-US" sz="1400" dirty="0"/>
          </a:p>
          <a:p>
            <a:r>
              <a:rPr lang="en-US" sz="1400" dirty="0"/>
              <a:t>Today—closing streets to vehicles, more bike lanes</a:t>
            </a:r>
          </a:p>
          <a:p>
            <a:endParaRPr lang="en-US" sz="1400" dirty="0"/>
          </a:p>
          <a:p>
            <a:r>
              <a:rPr lang="en-US" sz="1400" dirty="0"/>
              <a:t>No longer one of world’s most polluted cities, as it was designated in 1992.  By 2012 about the same as Los Angeles.</a:t>
            </a:r>
          </a:p>
          <a:p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87" y="11124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Urban problems:  air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problems: 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7092"/>
            <a:ext cx="10515600" cy="4351338"/>
          </a:xfrm>
        </p:spPr>
        <p:txBody>
          <a:bodyPr/>
          <a:lstStyle/>
          <a:p>
            <a:r>
              <a:rPr lang="en-US" dirty="0" smtClean="0"/>
              <a:t>Mexico City</a:t>
            </a:r>
          </a:p>
          <a:p>
            <a:pPr lvl="1"/>
            <a:r>
              <a:rPr lang="en-US" dirty="0" smtClean="0"/>
              <a:t>Valley of Mexico once a large, shallow lake</a:t>
            </a:r>
          </a:p>
          <a:p>
            <a:pPr lvl="1"/>
            <a:r>
              <a:rPr lang="en-US" dirty="0" smtClean="0"/>
              <a:t>Subsidence</a:t>
            </a:r>
          </a:p>
          <a:p>
            <a:pPr lvl="1"/>
            <a:r>
              <a:rPr lang="en-US" dirty="0" smtClean="0"/>
              <a:t>Underground aquifers overdrawn, contaminated</a:t>
            </a:r>
          </a:p>
          <a:p>
            <a:pPr lvl="1"/>
            <a:r>
              <a:rPr lang="en-US" dirty="0" smtClean="0"/>
              <a:t>Pump in water from more than 100 miles away</a:t>
            </a:r>
          </a:p>
          <a:p>
            <a:pPr lvl="1"/>
            <a:r>
              <a:rPr lang="en-US" dirty="0" smtClean="0"/>
              <a:t>Many homes don’t have piped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296" y="0"/>
            <a:ext cx="5023704" cy="4093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257" y="4924878"/>
            <a:ext cx="8058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Mexico City’s Water Problems:  PBS </a:t>
            </a:r>
            <a:r>
              <a:rPr lang="en-US" dirty="0" err="1" smtClean="0">
                <a:hlinkClick r:id="rId3"/>
              </a:rPr>
              <a:t>Newshour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Sustainable City?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8900"/>
            <a:ext cx="10515600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Curitiba, Brazil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Rio de Janeiro, Brazil:  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The Four Commandments of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313" y="603337"/>
            <a:ext cx="4739487" cy="3397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3857840"/>
            <a:ext cx="4351505" cy="30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Caribbean Archipelago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VIAs &amp; Coral Reefs</a:t>
            </a:r>
          </a:p>
          <a:p>
            <a:r>
              <a:rPr lang="en-US" dirty="0" smtClean="0"/>
              <a:t>Greater Antilles</a:t>
            </a:r>
          </a:p>
          <a:p>
            <a:r>
              <a:rPr lang="en-US" dirty="0" smtClean="0"/>
              <a:t>Lesser Antilles</a:t>
            </a:r>
          </a:p>
          <a:p>
            <a:r>
              <a:rPr lang="en-US" dirty="0" smtClean="0"/>
              <a:t>Hurricanes</a:t>
            </a:r>
          </a:p>
          <a:p>
            <a:r>
              <a:rPr lang="en-US" dirty="0" smtClean="0"/>
              <a:t>El Nino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92" y="1470990"/>
            <a:ext cx="7666508" cy="45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4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 Ranges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155" y="1690688"/>
            <a:ext cx="10515600" cy="4351338"/>
          </a:xfrm>
        </p:spPr>
        <p:txBody>
          <a:bodyPr/>
          <a:lstStyle/>
          <a:p>
            <a:r>
              <a:rPr lang="en-US" dirty="0" smtClean="0"/>
              <a:t>Sierra Madre Occidental</a:t>
            </a:r>
          </a:p>
          <a:p>
            <a:pPr lvl="1"/>
            <a:r>
              <a:rPr lang="en-US" dirty="0" smtClean="0"/>
              <a:t>Extension of the Sierra Nevada</a:t>
            </a:r>
          </a:p>
          <a:p>
            <a:r>
              <a:rPr lang="en-US" dirty="0" smtClean="0"/>
              <a:t>Sierra Madre Oriental</a:t>
            </a:r>
          </a:p>
          <a:p>
            <a:pPr lvl="1"/>
            <a:r>
              <a:rPr lang="en-US" dirty="0" smtClean="0"/>
              <a:t>Extension of the Rocky Mountains</a:t>
            </a:r>
          </a:p>
          <a:p>
            <a:r>
              <a:rPr lang="en-US" dirty="0" smtClean="0"/>
              <a:t>Cordillera </a:t>
            </a:r>
            <a:r>
              <a:rPr lang="en-US" dirty="0" err="1" smtClean="0"/>
              <a:t>Neovolcanica</a:t>
            </a:r>
            <a:endParaRPr lang="en-US" dirty="0" smtClean="0"/>
          </a:p>
          <a:p>
            <a:pPr lvl="1"/>
            <a:r>
              <a:rPr lang="en-US" dirty="0" smtClean="0"/>
              <a:t>East to west</a:t>
            </a:r>
          </a:p>
          <a:p>
            <a:pPr lvl="1"/>
            <a:r>
              <a:rPr lang="en-US" dirty="0" smtClean="0"/>
              <a:t>As high as 16,000’</a:t>
            </a:r>
          </a:p>
          <a:p>
            <a:pPr lvl="1"/>
            <a:r>
              <a:rPr lang="en-US" dirty="0" smtClean="0"/>
              <a:t>Popocatepetl (“smoking warrior”)</a:t>
            </a:r>
          </a:p>
          <a:p>
            <a:pPr lvl="1"/>
            <a:r>
              <a:rPr lang="en-US" dirty="0" err="1" smtClean="0"/>
              <a:t>Ixtaccihuatal</a:t>
            </a:r>
            <a:r>
              <a:rPr lang="en-US" dirty="0" smtClean="0"/>
              <a:t> (“white lady”)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55" y="1228422"/>
            <a:ext cx="6289192" cy="44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1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Pre-Columbian Middle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461" y="1819614"/>
            <a:ext cx="10515600" cy="4351338"/>
          </a:xfrm>
        </p:spPr>
        <p:txBody>
          <a:bodyPr/>
          <a:lstStyle/>
          <a:p>
            <a:r>
              <a:rPr lang="en-US" dirty="0" smtClean="0"/>
              <a:t>Mayan 300 – 900 CE (prime years)</a:t>
            </a:r>
          </a:p>
          <a:p>
            <a:pPr lvl="1"/>
            <a:r>
              <a:rPr lang="en-US" dirty="0" err="1" smtClean="0"/>
              <a:t>Yucantan</a:t>
            </a:r>
            <a:r>
              <a:rPr lang="en-US" dirty="0" smtClean="0"/>
              <a:t> Peninsula &amp; South-central Mexico—Mesoamerica</a:t>
            </a:r>
          </a:p>
          <a:p>
            <a:pPr lvl="1"/>
            <a:r>
              <a:rPr lang="en-US" dirty="0" smtClean="0"/>
              <a:t>Extended to Guatemala, Honduras</a:t>
            </a:r>
          </a:p>
          <a:p>
            <a:pPr lvl="1"/>
            <a:r>
              <a:rPr lang="en-US" dirty="0" smtClean="0"/>
              <a:t>City-states; pyramids, </a:t>
            </a:r>
            <a:r>
              <a:rPr lang="en-US" dirty="0" err="1" smtClean="0"/>
              <a:t>Chichen</a:t>
            </a:r>
            <a:r>
              <a:rPr lang="en-US" dirty="0" smtClean="0"/>
              <a:t>-Itza, over 1 million people</a:t>
            </a:r>
          </a:p>
          <a:p>
            <a:pPr lvl="1"/>
            <a:r>
              <a:rPr lang="en-US" dirty="0" smtClean="0"/>
              <a:t>Math, astronomy, engineering, architecture, calendar…</a:t>
            </a:r>
          </a:p>
          <a:p>
            <a:pPr lvl="1"/>
            <a:r>
              <a:rPr lang="en-US" dirty="0" smtClean="0"/>
              <a:t>Where did they go?  Why did they disappear?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87" y="3995282"/>
            <a:ext cx="4949687" cy="28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Aztec – dominant by 1300 (14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</a:p>
          <a:p>
            <a:pPr lvl="1"/>
            <a:r>
              <a:rPr lang="en-US" dirty="0" smtClean="0"/>
              <a:t>Took over and subjugated other groups</a:t>
            </a:r>
          </a:p>
          <a:p>
            <a:pPr lvl="1"/>
            <a:r>
              <a:rPr lang="en-US" dirty="0" smtClean="0"/>
              <a:t>City of Tenochtitlan, over 100,000 people</a:t>
            </a:r>
          </a:p>
          <a:p>
            <a:pPr lvl="1"/>
            <a:r>
              <a:rPr lang="en-US" dirty="0" smtClean="0"/>
              <a:t>Hernan Cortes, 1519, conquered by 1521</a:t>
            </a:r>
          </a:p>
          <a:p>
            <a:pPr lvl="1"/>
            <a:r>
              <a:rPr lang="en-US" dirty="0" smtClean="0"/>
              <a:t>Demographic catastrophe; from 15-25 million to 2.5 million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43" y="4001294"/>
            <a:ext cx="4470157" cy="28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America:  Colonialism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Cultural change</a:t>
            </a:r>
          </a:p>
          <a:p>
            <a:r>
              <a:rPr lang="en-US" dirty="0" smtClean="0"/>
              <a:t>Social change</a:t>
            </a:r>
          </a:p>
          <a:p>
            <a:r>
              <a:rPr lang="en-US" dirty="0" smtClean="0"/>
              <a:t>Biome change</a:t>
            </a:r>
          </a:p>
          <a:p>
            <a:r>
              <a:rPr lang="en-US" dirty="0" smtClean="0"/>
              <a:t>Land use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79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1279</Words>
  <Application>Microsoft Office PowerPoint</Application>
  <PresentationFormat>Widescreen</PresentationFormat>
  <Paragraphs>293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Middle &amp; South America</vt:lpstr>
      <vt:lpstr>PowerPoint Presentation</vt:lpstr>
      <vt:lpstr>Overview </vt:lpstr>
      <vt:lpstr>Tectonics &amp; Hazards</vt:lpstr>
      <vt:lpstr>Caribbean Archipelago</vt:lpstr>
      <vt:lpstr>Mountain Ranges</vt:lpstr>
      <vt:lpstr>Pre-Columbian Middle America</vt:lpstr>
      <vt:lpstr>PowerPoint Presentation</vt:lpstr>
      <vt:lpstr>Middle America:  Colonialism</vt:lpstr>
      <vt:lpstr>Land-Use Change</vt:lpstr>
      <vt:lpstr>Land-use Change in the Rimland</vt:lpstr>
      <vt:lpstr>Land-use Change in the Mainland</vt:lpstr>
      <vt:lpstr>Social and Cultural Change</vt:lpstr>
      <vt:lpstr>Biome Change</vt:lpstr>
      <vt:lpstr>PowerPoint Presentation</vt:lpstr>
      <vt:lpstr>The Panama Canal</vt:lpstr>
      <vt:lpstr>South America</vt:lpstr>
      <vt:lpstr>Altitudinal Zonation</vt:lpstr>
      <vt:lpstr>Amazon</vt:lpstr>
      <vt:lpstr>Altiplano &amp; Lake Titicaca</vt:lpstr>
      <vt:lpstr>Andes</vt:lpstr>
      <vt:lpstr>Atacama Desert</vt:lpstr>
      <vt:lpstr>Plateaus of South America</vt:lpstr>
      <vt:lpstr>Colonialism in South America</vt:lpstr>
      <vt:lpstr>Dams</vt:lpstr>
      <vt:lpstr>Belo Monte Dam </vt:lpstr>
      <vt:lpstr>Local Say in Resources</vt:lpstr>
      <vt:lpstr>Itaipu Dam</vt:lpstr>
      <vt:lpstr>The Pantanal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Warming Concerns</vt:lpstr>
      <vt:lpstr>Deforestation</vt:lpstr>
      <vt:lpstr>PowerPoint Presentation</vt:lpstr>
      <vt:lpstr>PowerPoint Presentation</vt:lpstr>
      <vt:lpstr>Land without Men for Men without Land</vt:lpstr>
      <vt:lpstr>Alternatives?</vt:lpstr>
      <vt:lpstr>Urban Development</vt:lpstr>
      <vt:lpstr>Urban problems:  air quality</vt:lpstr>
      <vt:lpstr>Urban problems:  water</vt:lpstr>
      <vt:lpstr>A Sustainable City?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Lobb, Elizabeth</dc:creator>
  <cp:lastModifiedBy>Lobb, Elizabeth</cp:lastModifiedBy>
  <cp:revision>28</cp:revision>
  <dcterms:created xsi:type="dcterms:W3CDTF">2019-10-08T00:02:52Z</dcterms:created>
  <dcterms:modified xsi:type="dcterms:W3CDTF">2019-10-09T22:15:56Z</dcterms:modified>
</cp:coreProperties>
</file>