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71" r:id="rId6"/>
    <p:sldId id="259" r:id="rId7"/>
    <p:sldId id="272" r:id="rId8"/>
    <p:sldId id="273" r:id="rId9"/>
    <p:sldId id="274" r:id="rId10"/>
    <p:sldId id="275" r:id="rId11"/>
    <p:sldId id="262" r:id="rId12"/>
    <p:sldId id="263" r:id="rId13"/>
    <p:sldId id="265" r:id="rId14"/>
    <p:sldId id="276" r:id="rId15"/>
    <p:sldId id="267" r:id="rId16"/>
    <p:sldId id="277" r:id="rId17"/>
    <p:sldId id="278" r:id="rId18"/>
    <p:sldId id="266" r:id="rId19"/>
    <p:sldId id="269" r:id="rId20"/>
    <p:sldId id="279" r:id="rId21"/>
    <p:sldId id="268" r:id="rId22"/>
    <p:sldId id="27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98" autoAdjust="0"/>
  </p:normalViewPr>
  <p:slideViewPr>
    <p:cSldViewPr snapToGrid="0" snapToObjects="1">
      <p:cViewPr varScale="1">
        <p:scale>
          <a:sx n="67" d="100"/>
          <a:sy n="67" d="100"/>
        </p:scale>
        <p:origin x="147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3488-BF22-EC44-AB22-16692C9BD2F8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DC87-864C-5C4C-B0E8-4735BEA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1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3488-BF22-EC44-AB22-16692C9BD2F8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DC87-864C-5C4C-B0E8-4735BEA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3488-BF22-EC44-AB22-16692C9BD2F8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DC87-864C-5C4C-B0E8-4735BEA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66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3488-BF22-EC44-AB22-16692C9BD2F8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DC87-864C-5C4C-B0E8-4735BEA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92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3488-BF22-EC44-AB22-16692C9BD2F8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DC87-864C-5C4C-B0E8-4735BEA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3488-BF22-EC44-AB22-16692C9BD2F8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DC87-864C-5C4C-B0E8-4735BEA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5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3488-BF22-EC44-AB22-16692C9BD2F8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DC87-864C-5C4C-B0E8-4735BEA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27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3488-BF22-EC44-AB22-16692C9BD2F8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DC87-864C-5C4C-B0E8-4735BEA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05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3488-BF22-EC44-AB22-16692C9BD2F8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DC87-864C-5C4C-B0E8-4735BEA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6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3488-BF22-EC44-AB22-16692C9BD2F8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DC87-864C-5C4C-B0E8-4735BEA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75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3488-BF22-EC44-AB22-16692C9BD2F8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DC87-864C-5C4C-B0E8-4735BEA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99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A3488-BF22-EC44-AB22-16692C9BD2F8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4DC87-864C-5C4C-B0E8-4735BEA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09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Geography 8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11:  Urban Poverty and </a:t>
            </a:r>
            <a:r>
              <a:rPr lang="en-US" smtClean="0"/>
              <a:t>the Neglected CBD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/>
              <a:t>Criticisms of Urban Renewal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49" y="1241025"/>
            <a:ext cx="8686800" cy="5257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Gentrification</a:t>
            </a:r>
          </a:p>
          <a:p>
            <a:pPr lvl="1"/>
            <a:r>
              <a:rPr lang="en-US" sz="2000" dirty="0" smtClean="0"/>
              <a:t>“blighted” neighborhoods DID have communities or small businesses, working-class residents, etc.  </a:t>
            </a:r>
          </a:p>
          <a:p>
            <a:pPr lvl="1"/>
            <a:r>
              <a:rPr lang="en-US" sz="2000" dirty="0" smtClean="0"/>
              <a:t>Entire neighborhoods dislocated for new projects whose only interest was to bring office and retail activity downtown</a:t>
            </a:r>
          </a:p>
          <a:p>
            <a:r>
              <a:rPr lang="en-US" sz="2400" dirty="0" smtClean="0"/>
              <a:t>Corporate Welfare</a:t>
            </a:r>
          </a:p>
          <a:p>
            <a:pPr lvl="1"/>
            <a:r>
              <a:rPr lang="en-US" sz="2000" dirty="0" smtClean="0"/>
              <a:t>Public money subsidizing private developers</a:t>
            </a:r>
          </a:p>
          <a:p>
            <a:r>
              <a:rPr lang="en-US" sz="2400" dirty="0" smtClean="0"/>
              <a:t>About buildings, not people</a:t>
            </a:r>
          </a:p>
          <a:p>
            <a:pPr lvl="1"/>
            <a:r>
              <a:rPr lang="en-US" sz="2000" dirty="0" smtClean="0"/>
              <a:t>“Overriding objective was not to wipe out the slums in order to build decent housing and pleasant neighborhoods for low-income families.  </a:t>
            </a:r>
            <a:r>
              <a:rPr lang="en-US" sz="2000" dirty="0" smtClean="0"/>
              <a:t>…[but </a:t>
            </a:r>
            <a:r>
              <a:rPr lang="en-US" sz="2000" dirty="0" smtClean="0"/>
              <a:t>was] </a:t>
            </a:r>
            <a:r>
              <a:rPr lang="en-US" sz="2000" dirty="0" smtClean="0"/>
              <a:t>to </a:t>
            </a:r>
            <a:r>
              <a:rPr lang="en-US" sz="2000" dirty="0" smtClean="0"/>
              <a:t>induce the well-to-do to move back to the center by turning the slums and blighted areas into attractive residential </a:t>
            </a:r>
            <a:r>
              <a:rPr lang="en-US" sz="2000" dirty="0" smtClean="0"/>
              <a:t>… </a:t>
            </a:r>
            <a:r>
              <a:rPr lang="en-US" sz="2000" dirty="0" smtClean="0"/>
              <a:t>to revitalize the CBD and ease the city’s fiscal plight”—Robert </a:t>
            </a:r>
            <a:r>
              <a:rPr lang="en-US" sz="2000" dirty="0" err="1" smtClean="0"/>
              <a:t>Fogelson</a:t>
            </a:r>
            <a:r>
              <a:rPr lang="en-US" sz="2000" dirty="0" smtClean="0"/>
              <a:t>, historian.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0645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82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Bunker Hill:  Los Angeles Redevelopment Area No. One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591" y="1662043"/>
            <a:ext cx="4165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95" y="1266513"/>
            <a:ext cx="4527274" cy="1855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95" y="3279913"/>
            <a:ext cx="4431526" cy="34621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62202" y="1662043"/>
            <a:ext cx="168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Angel’s Flight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2259" y="3411857"/>
            <a:ext cx="3769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Victorian Mansions on Bunker Hill.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66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2" y="1863623"/>
            <a:ext cx="2685548" cy="3789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831" y="992811"/>
            <a:ext cx="3629663" cy="2897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038" y="4114353"/>
            <a:ext cx="3309333" cy="2621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0600" y="1039640"/>
            <a:ext cx="20302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Bunker Hill still home to many though—recent immigrants</a:t>
            </a:r>
            <a:r>
              <a:rPr lang="en-US" sz="1600" dirty="0" smtClean="0"/>
              <a:t>, itinerant workers, poor. 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Is it still a</a:t>
            </a:r>
            <a:r>
              <a:rPr lang="en-US" sz="1600" dirty="0" smtClean="0"/>
              <a:t> neighborhood?  </a:t>
            </a:r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Or is it simply “blight”? Does it need to be “fixed?”</a:t>
            </a:r>
            <a:endParaRPr lang="en-US" sz="1600" dirty="0" smtClean="0"/>
          </a:p>
          <a:p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98382" y="5812277"/>
            <a:ext cx="3516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fire insurance map from the 1950s illustrates the numerous vacant properties on Bunker Hill.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4121" y="234195"/>
            <a:ext cx="7731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1920s, Bunker Hill begins to change; wealthy residents with cars leave for outlying communities like Beverly Hills or Palos Verdes.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90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12" y="435249"/>
            <a:ext cx="4168513" cy="29099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693" y="0"/>
            <a:ext cx="5001307" cy="35035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129" y="3603454"/>
            <a:ext cx="3967921" cy="3099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512" y="3525462"/>
            <a:ext cx="4223992" cy="333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5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Bunker Hill Transformed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6881" y="1191926"/>
            <a:ext cx="8499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Make way for a new, modern CBD</a:t>
            </a:r>
          </a:p>
          <a:p>
            <a:r>
              <a:rPr lang="en-US" dirty="0"/>
              <a:t>	</a:t>
            </a:r>
            <a:r>
              <a:rPr lang="en-US" dirty="0" smtClean="0"/>
              <a:t>*</a:t>
            </a:r>
            <a:r>
              <a:rPr lang="en-US" dirty="0" smtClean="0"/>
              <a:t>1959-60</a:t>
            </a:r>
            <a:r>
              <a:rPr lang="en-US" dirty="0" smtClean="0"/>
              <a:t>:  CRA plan for Bunker </a:t>
            </a:r>
            <a:r>
              <a:rPr lang="en-US" dirty="0" smtClean="0"/>
              <a:t>Hill:  raze the “slums” and remove the “blight.”  </a:t>
            </a:r>
            <a:r>
              <a:rPr lang="en-US" dirty="0"/>
              <a:t>	</a:t>
            </a:r>
            <a:r>
              <a:rPr lang="en-US" dirty="0" smtClean="0"/>
              <a:t>*About 10,000 made homeless.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82" y="2669254"/>
            <a:ext cx="4646295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391" y="2669254"/>
            <a:ext cx="4082222" cy="325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5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319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Memories of the “old” Los Angeles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743" y="632328"/>
            <a:ext cx="5110257" cy="3025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7850" y="748197"/>
            <a:ext cx="3028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 lost L.A. preserved by Leo</a:t>
            </a:r>
          </a:p>
          <a:p>
            <a:r>
              <a:rPr lang="en-US" sz="1400" dirty="0" err="1" smtClean="0">
                <a:solidFill>
                  <a:schemeClr val="bg1"/>
                </a:solidFill>
              </a:rPr>
              <a:t>Politi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05" y="632328"/>
            <a:ext cx="2434857" cy="3726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462" y="1775328"/>
            <a:ext cx="1651000" cy="254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97" y="4387726"/>
            <a:ext cx="89130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Raymond Chandler, noir writer of the early 1900s captured the grittiness of Los Angeles in his novels (some made into movies). His description of Bunker Hill in the 1940s:  “Bunker </a:t>
            </a:r>
            <a:r>
              <a:rPr lang="en-US" dirty="0"/>
              <a:t>Hill is old town, lost town, shabby town, crook town. </a:t>
            </a:r>
            <a:r>
              <a:rPr lang="en-US" dirty="0" smtClean="0"/>
              <a:t>Once…it was </a:t>
            </a:r>
            <a:r>
              <a:rPr lang="en-US" dirty="0"/>
              <a:t>the choice residential district of the </a:t>
            </a:r>
            <a:r>
              <a:rPr lang="en-US" dirty="0" smtClean="0"/>
              <a:t>city…jigsaw </a:t>
            </a:r>
            <a:r>
              <a:rPr lang="en-US" dirty="0"/>
              <a:t>Gothic mansions with wide </a:t>
            </a:r>
            <a:r>
              <a:rPr lang="en-US" dirty="0" smtClean="0"/>
              <a:t>porches... </a:t>
            </a:r>
            <a:r>
              <a:rPr lang="en-US" dirty="0"/>
              <a:t>They are all </a:t>
            </a:r>
            <a:r>
              <a:rPr lang="en-US" dirty="0" smtClean="0"/>
              <a:t>rooming houses </a:t>
            </a:r>
            <a:r>
              <a:rPr lang="en-US" dirty="0"/>
              <a:t>now, their parquetry floors are scratched and worn </a:t>
            </a:r>
            <a:r>
              <a:rPr lang="en-US" dirty="0" smtClean="0"/>
              <a:t>…on </a:t>
            </a:r>
            <a:r>
              <a:rPr lang="en-US" dirty="0"/>
              <a:t>the wide cool front </a:t>
            </a:r>
            <a:r>
              <a:rPr lang="en-US" dirty="0" smtClean="0"/>
              <a:t>porches…staring </a:t>
            </a:r>
            <a:r>
              <a:rPr lang="en-US" dirty="0"/>
              <a:t>at nothing, sit the old men with faces like lost </a:t>
            </a:r>
            <a:r>
              <a:rPr lang="en-US" dirty="0" smtClean="0"/>
              <a:t>battles.  In </a:t>
            </a:r>
            <a:r>
              <a:rPr lang="en-US" dirty="0"/>
              <a:t>and around the old houses there are flyblown restaurants and Italian </a:t>
            </a:r>
            <a:r>
              <a:rPr lang="en-US" dirty="0" err="1" smtClean="0"/>
              <a:t>fruitstands</a:t>
            </a:r>
            <a:r>
              <a:rPr lang="en-US" dirty="0" smtClean="0"/>
              <a:t> and </a:t>
            </a:r>
            <a:r>
              <a:rPr lang="en-US" dirty="0"/>
              <a:t>cheap apartment houses and little candy stores </a:t>
            </a:r>
            <a:r>
              <a:rPr lang="en-US" dirty="0" smtClean="0"/>
              <a:t>…And </a:t>
            </a:r>
            <a:r>
              <a:rPr lang="en-US" dirty="0"/>
              <a:t>there are ratty hotels where nobody except </a:t>
            </a:r>
            <a:r>
              <a:rPr lang="en-US" dirty="0" smtClean="0"/>
              <a:t>people named </a:t>
            </a:r>
            <a:r>
              <a:rPr lang="en-US" dirty="0"/>
              <a:t>Smith and Jones sign the </a:t>
            </a:r>
            <a:r>
              <a:rPr lang="en-US" dirty="0" smtClean="0"/>
              <a:t>register.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0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Urban Renewal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Concerns of impacts of gentrification</a:t>
            </a:r>
          </a:p>
          <a:p>
            <a:r>
              <a:rPr lang="en-US" dirty="0" smtClean="0"/>
              <a:t>Mike Davis “the infinite game” of urban renewal</a:t>
            </a:r>
          </a:p>
          <a:p>
            <a:r>
              <a:rPr lang="en-US" dirty="0" smtClean="0"/>
              <a:t>Some successes</a:t>
            </a:r>
          </a:p>
          <a:p>
            <a:r>
              <a:rPr lang="en-US" dirty="0" smtClean="0"/>
              <a:t>Others….</a:t>
            </a:r>
            <a:endParaRPr lang="en-US" dirty="0"/>
          </a:p>
        </p:txBody>
      </p:sp>
      <p:pic>
        <p:nvPicPr>
          <p:cNvPr id="1026" name="Picture 2" descr="https://3.bp.blogspot.com/-j-B9QjCbWBU/Vunlp_6VPuI/AAAAAAAAPhs/x8u9TQdmRg8F3kCEd2mOYp3AXY-Nb60ow/s320/TzMwFE-harborplace-003-35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720" y="2848767"/>
            <a:ext cx="5181280" cy="344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57813" y="3000375"/>
            <a:ext cx="24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Baltimore’s </a:t>
            </a:r>
            <a:r>
              <a:rPr lang="en-US" dirty="0" err="1" smtClean="0"/>
              <a:t>Harborplace</a:t>
            </a:r>
            <a:endParaRPr lang="en-US" dirty="0"/>
          </a:p>
        </p:txBody>
      </p:sp>
      <p:pic>
        <p:nvPicPr>
          <p:cNvPr id="1028" name="Picture 4" descr="https://upload.wikimedia.org/wikipedia/commons/thumb/1/1f/150826-N-CI175-010_Great_Lakes_Brass_Band_perform_in_front_of_Renaissance_Center.JPG/220px-150826-N-CI175-010_Great_Lakes_Brass_Band_perform_in_front_of_Renaissance_Cen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4" y="2415965"/>
            <a:ext cx="2569529" cy="379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5644" y="6297558"/>
            <a:ext cx="2869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Detroit’s Renaissance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11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Renewal in Los Angeles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1933:  new vision for the city proposed</a:t>
            </a:r>
          </a:p>
          <a:p>
            <a:pPr lvl="1"/>
            <a:r>
              <a:rPr lang="en-US" dirty="0" smtClean="0"/>
              <a:t>Civic Center around City Hall</a:t>
            </a:r>
          </a:p>
          <a:p>
            <a:pPr lvl="1"/>
            <a:r>
              <a:rPr lang="en-US" dirty="0" smtClean="0"/>
              <a:t>New Union Station</a:t>
            </a:r>
          </a:p>
          <a:p>
            <a:pPr lvl="1"/>
            <a:r>
              <a:rPr lang="en-US" dirty="0" smtClean="0"/>
              <a:t>Park around the Pueblo celebrating its origins</a:t>
            </a:r>
          </a:p>
          <a:p>
            <a:pPr lvl="1"/>
            <a:r>
              <a:rPr lang="en-US" dirty="0" smtClean="0"/>
              <a:t>But freeway is soon built (Hollywood)</a:t>
            </a:r>
          </a:p>
          <a:p>
            <a:pPr lvl="1"/>
            <a:r>
              <a:rPr lang="en-US" dirty="0" smtClean="0"/>
              <a:t>Most of plan never built—neoclassical design, forum-like space</a:t>
            </a:r>
          </a:p>
          <a:p>
            <a:r>
              <a:rPr lang="en-US" dirty="0" smtClean="0"/>
              <a:t>1960s: Bunker Hill</a:t>
            </a:r>
          </a:p>
          <a:p>
            <a:pPr lvl="1"/>
            <a:r>
              <a:rPr lang="en-US" dirty="0"/>
              <a:t>High culture</a:t>
            </a:r>
          </a:p>
          <a:p>
            <a:pPr lvl="1"/>
            <a:r>
              <a:rPr lang="en-US" dirty="0"/>
              <a:t>Dorothy Chandler </a:t>
            </a:r>
            <a:r>
              <a:rPr lang="en-US" dirty="0" err="1"/>
              <a:t>Pavillion</a:t>
            </a:r>
            <a:endParaRPr lang="en-US" dirty="0"/>
          </a:p>
          <a:p>
            <a:pPr lvl="1"/>
            <a:r>
              <a:rPr lang="en-US" dirty="0"/>
              <a:t>Mark Taper Forum</a:t>
            </a:r>
          </a:p>
          <a:p>
            <a:pPr lvl="1"/>
            <a:r>
              <a:rPr lang="en-US" dirty="0"/>
              <a:t>An “elite” acropolis</a:t>
            </a:r>
          </a:p>
          <a:p>
            <a:r>
              <a:rPr lang="en-US" dirty="0" smtClean="0"/>
              <a:t>1990s:  More High Culture</a:t>
            </a:r>
          </a:p>
          <a:p>
            <a:pPr lvl="1"/>
            <a:r>
              <a:rPr lang="en-US" dirty="0" smtClean="0"/>
              <a:t>Disney Hall in 2003</a:t>
            </a:r>
          </a:p>
          <a:p>
            <a:pPr lvl="1"/>
            <a:r>
              <a:rPr lang="en-US" dirty="0" smtClean="0"/>
              <a:t>MOCA</a:t>
            </a:r>
          </a:p>
          <a:p>
            <a:pPr lvl="1"/>
            <a:r>
              <a:rPr lang="en-US" dirty="0" smtClean="0"/>
              <a:t>Broad Museum</a:t>
            </a:r>
          </a:p>
        </p:txBody>
      </p:sp>
    </p:spTree>
    <p:extLst>
      <p:ext uri="{BB962C8B-B14F-4D97-AF65-F5344CB8AC3E}">
        <p14:creationId xmlns:p14="http://schemas.microsoft.com/office/powerpoint/2010/main" val="275255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33924"/>
            <a:ext cx="8229601" cy="47569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1759" y="69704"/>
            <a:ext cx="10166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1933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" y="2328578"/>
            <a:ext cx="6546657" cy="45305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4637" y="5630517"/>
            <a:ext cx="10166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1966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6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Grand Avenue:  The Elite Acropolis Continued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$3 billion (private &amp; public $$)</a:t>
            </a:r>
          </a:p>
          <a:p>
            <a:r>
              <a:rPr lang="en-US" dirty="0" smtClean="0"/>
              <a:t>Grand Avenue project (“The greatest urban street Los Angeles has never quite figured out how to build, William Fulton).</a:t>
            </a:r>
          </a:p>
          <a:p>
            <a:r>
              <a:rPr lang="en-US" dirty="0" smtClean="0"/>
              <a:t>Infill of parking lots</a:t>
            </a:r>
          </a:p>
          <a:p>
            <a:pPr lvl="1"/>
            <a:r>
              <a:rPr lang="en-US" dirty="0" smtClean="0"/>
              <a:t>Hotel</a:t>
            </a:r>
          </a:p>
          <a:p>
            <a:pPr lvl="1"/>
            <a:r>
              <a:rPr lang="en-US" dirty="0" smtClean="0"/>
              <a:t>Grand Park</a:t>
            </a:r>
          </a:p>
          <a:p>
            <a:pPr lvl="1"/>
            <a:r>
              <a:rPr lang="en-US" dirty="0" smtClean="0"/>
              <a:t>Broad Museum</a:t>
            </a:r>
          </a:p>
          <a:p>
            <a:pPr lvl="1"/>
            <a:r>
              <a:rPr lang="en-US" dirty="0" smtClean="0"/>
              <a:t>Restaurants…</a:t>
            </a:r>
          </a:p>
          <a:p>
            <a:pPr lvl="1"/>
            <a:r>
              <a:rPr lang="en-US" dirty="0" smtClean="0"/>
              <a:t>Pedestrian Only?</a:t>
            </a:r>
          </a:p>
          <a:p>
            <a:pPr lvl="1"/>
            <a:r>
              <a:rPr lang="en-US" dirty="0" smtClean="0"/>
              <a:t>Shopping???</a:t>
            </a:r>
          </a:p>
        </p:txBody>
      </p:sp>
    </p:spTree>
    <p:extLst>
      <p:ext uri="{BB962C8B-B14F-4D97-AF65-F5344CB8AC3E}">
        <p14:creationId xmlns:p14="http://schemas.microsoft.com/office/powerpoint/2010/main" val="179313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66257"/>
            <a:ext cx="8229600" cy="1143000"/>
          </a:xfrm>
        </p:spPr>
        <p:txBody>
          <a:bodyPr/>
          <a:lstStyle/>
          <a:p>
            <a:r>
              <a:rPr lang="en-US" dirty="0" smtClean="0"/>
              <a:t>Keywords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128" y="638125"/>
            <a:ext cx="8715665" cy="590399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Slum</a:t>
            </a:r>
          </a:p>
          <a:p>
            <a:r>
              <a:rPr lang="en-US" dirty="0" smtClean="0"/>
              <a:t>Spatial/Structural mismatch</a:t>
            </a:r>
          </a:p>
          <a:p>
            <a:r>
              <a:rPr lang="en-US" dirty="0" smtClean="0"/>
              <a:t>Neighborhood effects, culture of poverty</a:t>
            </a:r>
          </a:p>
          <a:p>
            <a:r>
              <a:rPr lang="en-US" dirty="0" smtClean="0"/>
              <a:t>Public housing, Pruitt-</a:t>
            </a:r>
            <a:r>
              <a:rPr lang="en-US" dirty="0" err="1" smtClean="0"/>
              <a:t>Igoe</a:t>
            </a:r>
            <a:r>
              <a:rPr lang="en-US" dirty="0" smtClean="0"/>
              <a:t>, Cabrini-Green, Section8, HOPE VI</a:t>
            </a:r>
          </a:p>
          <a:p>
            <a:r>
              <a:rPr lang="en-US" dirty="0" smtClean="0"/>
              <a:t>Community development block grants</a:t>
            </a:r>
          </a:p>
          <a:p>
            <a:r>
              <a:rPr lang="en-US" dirty="0" smtClean="0"/>
              <a:t>Empowerment zones, enterprise zones</a:t>
            </a:r>
          </a:p>
          <a:p>
            <a:r>
              <a:rPr lang="en-US" dirty="0" smtClean="0"/>
              <a:t>Blight</a:t>
            </a:r>
          </a:p>
          <a:p>
            <a:r>
              <a:rPr lang="en-US" dirty="0" smtClean="0"/>
              <a:t>Housing Act 1949</a:t>
            </a:r>
          </a:p>
          <a:p>
            <a:r>
              <a:rPr lang="en-US" dirty="0" smtClean="0"/>
              <a:t>Title I, Urban renewal, redevelopment agencies</a:t>
            </a:r>
          </a:p>
          <a:p>
            <a:r>
              <a:rPr lang="en-US" dirty="0" smtClean="0"/>
              <a:t>Downtown Los Angeles—Bunker Hill, Grand Avenue, South Park, L.A. Live</a:t>
            </a:r>
          </a:p>
          <a:p>
            <a:r>
              <a:rPr lang="en-US" dirty="0" smtClean="0"/>
              <a:t>Larry Ford’s “New Downtowns”</a:t>
            </a:r>
          </a:p>
          <a:p>
            <a:r>
              <a:rPr lang="en-US" dirty="0" smtClean="0"/>
              <a:t>Festival marketplaces—</a:t>
            </a:r>
            <a:r>
              <a:rPr lang="en-US" dirty="0" err="1" smtClean="0"/>
              <a:t>Rouseificiation</a:t>
            </a:r>
            <a:endParaRPr lang="en-US" dirty="0" smtClean="0"/>
          </a:p>
          <a:p>
            <a:r>
              <a:rPr lang="en-US" dirty="0" smtClean="0"/>
              <a:t>Adaptive reuse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58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92" y="184107"/>
            <a:ext cx="4723296" cy="4014801"/>
          </a:xfrm>
          <a:prstGeom prst="rect">
            <a:avLst/>
          </a:prstGeom>
        </p:spPr>
      </p:pic>
      <p:pic>
        <p:nvPicPr>
          <p:cNvPr id="2050" name="Picture 2" descr="Image result for grand park los ange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2" y="184107"/>
            <a:ext cx="51435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557" y="184107"/>
            <a:ext cx="6570924" cy="41524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957" y="2138024"/>
            <a:ext cx="6495099" cy="4175420"/>
          </a:xfrm>
          <a:prstGeom prst="rect">
            <a:avLst/>
          </a:prstGeom>
        </p:spPr>
      </p:pic>
      <p:pic>
        <p:nvPicPr>
          <p:cNvPr id="2052" name="Picture 4" descr="Image result for otium bro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55" y="257704"/>
            <a:ext cx="762000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30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023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South Park:  LA’s Zone of Assimil</a:t>
            </a:r>
            <a:r>
              <a:rPr lang="en-US" sz="3200" dirty="0" smtClean="0"/>
              <a:t>ation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9" y="739912"/>
            <a:ext cx="5534938" cy="24791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078" y="3219103"/>
            <a:ext cx="3992922" cy="2988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86783" y="942769"/>
            <a:ext cx="3230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L.A. Live complex in South Park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57304" y="6394174"/>
            <a:ext cx="391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Ritz-Carlton hotel near South Park.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219103"/>
            <a:ext cx="478398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 Live—a “Times Square” for Los Angeles.  </a:t>
            </a:r>
          </a:p>
          <a:p>
            <a:r>
              <a:rPr lang="en-US" dirty="0"/>
              <a:t>	</a:t>
            </a:r>
            <a:r>
              <a:rPr lang="en-US" dirty="0" smtClean="0"/>
              <a:t>Began in 1990s with Staples Center.</a:t>
            </a:r>
          </a:p>
          <a:p>
            <a:r>
              <a:rPr lang="en-US" dirty="0"/>
              <a:t>	</a:t>
            </a:r>
            <a:r>
              <a:rPr lang="en-US" dirty="0" smtClean="0"/>
              <a:t>2000s largest-ever mixed-use project 	downtown.</a:t>
            </a:r>
          </a:p>
          <a:p>
            <a:r>
              <a:rPr lang="en-US" dirty="0"/>
              <a:t>	</a:t>
            </a:r>
            <a:r>
              <a:rPr lang="en-US" dirty="0" smtClean="0"/>
              <a:t>New hotel for Convention Center, 7000 seat 	Nokia Theater, Grammy Award museum, 	3000 car underground parking garage, 800 	new housing units in two apartment towers, 	5500 new permanent jobs.</a:t>
            </a:r>
          </a:p>
          <a:p>
            <a:endParaRPr lang="en-US" dirty="0"/>
          </a:p>
          <a:p>
            <a:r>
              <a:rPr lang="en-US" dirty="0" smtClean="0"/>
              <a:t>A new, more just urban renewal?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9686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The New Downtown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536101"/>
            <a:ext cx="4885190" cy="632189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Ford’s 4 Themes of New Downtown</a:t>
            </a:r>
          </a:p>
          <a:p>
            <a:pPr lvl="1"/>
            <a:r>
              <a:rPr lang="en-US" sz="1900" dirty="0"/>
              <a:t>Visitor-oriented fun zones</a:t>
            </a:r>
          </a:p>
          <a:p>
            <a:pPr lvl="1"/>
            <a:r>
              <a:rPr lang="en-US" sz="1900" dirty="0"/>
              <a:t>Public investment in transportation facilities</a:t>
            </a:r>
          </a:p>
          <a:p>
            <a:pPr lvl="1"/>
            <a:r>
              <a:rPr lang="en-US" sz="1900" dirty="0"/>
              <a:t>Celebrated and renovated historic buildings and districts</a:t>
            </a:r>
          </a:p>
          <a:p>
            <a:pPr lvl="1"/>
            <a:r>
              <a:rPr lang="en-US" sz="1900" dirty="0"/>
              <a:t>New emphasis on housing for the affluent</a:t>
            </a:r>
          </a:p>
          <a:p>
            <a:r>
              <a:rPr lang="en-US" sz="2400" dirty="0" smtClean="0"/>
              <a:t>Los Angeles Adaptive Reuse Ordinance</a:t>
            </a:r>
          </a:p>
          <a:p>
            <a:pPr lvl="1"/>
            <a:r>
              <a:rPr lang="en-US" sz="1900" dirty="0" smtClean="0"/>
              <a:t>June, 1999</a:t>
            </a:r>
          </a:p>
          <a:p>
            <a:pPr lvl="1"/>
            <a:r>
              <a:rPr lang="en-US" sz="1900" dirty="0" smtClean="0"/>
              <a:t>Goal:  remove blight and encourage preservation of old, but economically obsolete, buildings by conversion into residential properties</a:t>
            </a:r>
          </a:p>
          <a:p>
            <a:pPr lvl="1"/>
            <a:r>
              <a:rPr lang="en-US" sz="1900" dirty="0" smtClean="0"/>
              <a:t>How?  Reduce parking requirements, increase allowable density, expedite project review, grandfather older approved heights.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190" y="734653"/>
            <a:ext cx="4081010" cy="27246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3966" y="3484369"/>
            <a:ext cx="22635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Los Angeles’s Subway Terminal Building,</a:t>
            </a:r>
          </a:p>
          <a:p>
            <a:r>
              <a:rPr lang="en-US" sz="1400" dirty="0" smtClean="0"/>
              <a:t>417 Main.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283" y="3667854"/>
            <a:ext cx="2056002" cy="307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3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/>
              <a:t>What explains the concentrated poverty of urban areas?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r>
              <a:rPr lang="en-US" sz="2400" dirty="0" smtClean="0"/>
              <a:t>Economic structural mismatch</a:t>
            </a:r>
          </a:p>
          <a:p>
            <a:pPr lvl="2"/>
            <a:r>
              <a:rPr lang="en-US" sz="2000" dirty="0" smtClean="0"/>
              <a:t>De-</a:t>
            </a:r>
            <a:r>
              <a:rPr lang="en-US" sz="2000" dirty="0" err="1" smtClean="0"/>
              <a:t>agrarianization</a:t>
            </a:r>
            <a:r>
              <a:rPr lang="en-US" sz="2000" dirty="0" smtClean="0"/>
              <a:t>, deindustrialization</a:t>
            </a:r>
          </a:p>
          <a:p>
            <a:pPr lvl="2"/>
            <a:r>
              <a:rPr lang="en-US" sz="2000" dirty="0" smtClean="0"/>
              <a:t>Need to retool workers and rebuild economic base</a:t>
            </a:r>
          </a:p>
          <a:p>
            <a:pPr lvl="1"/>
            <a:r>
              <a:rPr lang="en-US" sz="2400" dirty="0" smtClean="0"/>
              <a:t>Spatial mismatch</a:t>
            </a:r>
          </a:p>
          <a:p>
            <a:pPr lvl="2"/>
            <a:r>
              <a:rPr lang="en-US" sz="2000" dirty="0" smtClean="0"/>
              <a:t>Jobs on the suburban periphery; unemployed poor in the inner city</a:t>
            </a:r>
          </a:p>
          <a:p>
            <a:pPr lvl="2"/>
            <a:r>
              <a:rPr lang="en-US" sz="2000" dirty="0" smtClean="0"/>
              <a:t>Gentrify/renew the center?  Move the poor to the periphery?</a:t>
            </a:r>
          </a:p>
          <a:p>
            <a:pPr lvl="1"/>
            <a:r>
              <a:rPr lang="en-US" sz="2400" dirty="0" smtClean="0"/>
              <a:t>Failure of social institutions and public programs</a:t>
            </a:r>
          </a:p>
          <a:p>
            <a:pPr lvl="2"/>
            <a:r>
              <a:rPr lang="en-US" sz="2000" dirty="0" smtClean="0"/>
              <a:t>Laws that have reinforced segregation and discrimination</a:t>
            </a:r>
          </a:p>
          <a:p>
            <a:pPr lvl="2"/>
            <a:r>
              <a:rPr lang="en-US" sz="2000" dirty="0" smtClean="0"/>
              <a:t>Banks, schools, etc., both public and private institutions failing the poor</a:t>
            </a:r>
          </a:p>
          <a:p>
            <a:pPr lvl="1"/>
            <a:r>
              <a:rPr lang="en-US" sz="2600" dirty="0" smtClean="0"/>
              <a:t>Neighborhood effects, culture of poverty</a:t>
            </a:r>
          </a:p>
          <a:p>
            <a:pPr lvl="2"/>
            <a:r>
              <a:rPr lang="en-US" sz="2200" dirty="0" smtClean="0"/>
              <a:t>Stigmatization of neighborhoods and their residents</a:t>
            </a:r>
          </a:p>
          <a:p>
            <a:pPr lvl="2"/>
            <a:r>
              <a:rPr lang="en-US" sz="2200" dirty="0" smtClean="0"/>
              <a:t>Self-perpetuating “culture of poverty” (oppositional culture, peer pressure, </a:t>
            </a:r>
            <a:r>
              <a:rPr lang="en-US" sz="2200" dirty="0"/>
              <a:t>l</a:t>
            </a:r>
            <a:r>
              <a:rPr lang="en-US" sz="2200" dirty="0" smtClean="0"/>
              <a:t>ack of role models, no or little community surveillance).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6678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Public Housing in the United States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08" y="540026"/>
            <a:ext cx="4902939" cy="598667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Goal:  transitional alternative</a:t>
            </a:r>
          </a:p>
          <a:p>
            <a:pPr lvl="1"/>
            <a:r>
              <a:rPr lang="en-US" sz="2000" dirty="0" smtClean="0"/>
              <a:t>Seen as better than the tent cities of the Great Depression</a:t>
            </a:r>
          </a:p>
          <a:p>
            <a:r>
              <a:rPr lang="en-US" sz="2400" dirty="0" smtClean="0"/>
              <a:t>Reality:  failed warehouses for the desperately poor</a:t>
            </a:r>
          </a:p>
          <a:p>
            <a:pPr lvl="1"/>
            <a:r>
              <a:rPr lang="en-US" sz="2000" dirty="0" smtClean="0"/>
              <a:t>Accentuated marginalization</a:t>
            </a:r>
          </a:p>
          <a:p>
            <a:r>
              <a:rPr lang="en-US" sz="2400" dirty="0" smtClean="0"/>
              <a:t>St. Louis’s Pruitt-</a:t>
            </a:r>
            <a:r>
              <a:rPr lang="en-US" sz="2400" dirty="0" err="1" smtClean="0"/>
              <a:t>Igoe</a:t>
            </a:r>
            <a:endParaRPr lang="en-US" sz="2400" dirty="0" smtClean="0"/>
          </a:p>
          <a:p>
            <a:pPr lvl="1"/>
            <a:r>
              <a:rPr lang="en-US" sz="2000" dirty="0" smtClean="0"/>
              <a:t>1955:  33 identical 11-story dormitories, 2800 units</a:t>
            </a:r>
          </a:p>
          <a:p>
            <a:pPr lvl="1"/>
            <a:r>
              <a:rPr lang="en-US" sz="2000" dirty="0" smtClean="0"/>
              <a:t>1969:  nine-month rent strike over disrepair of facilities</a:t>
            </a:r>
          </a:p>
          <a:p>
            <a:pPr lvl="1"/>
            <a:r>
              <a:rPr lang="en-US" sz="2000" dirty="0" smtClean="0"/>
              <a:t>1970:  occupancy rate under 35%</a:t>
            </a:r>
          </a:p>
          <a:p>
            <a:pPr lvl="1"/>
            <a:r>
              <a:rPr lang="en-US" sz="2000" dirty="0" smtClean="0"/>
              <a:t>1972:  demolished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234" y="1321251"/>
            <a:ext cx="3981288" cy="2410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522" y="3882334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6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933" y="394397"/>
            <a:ext cx="8766982" cy="627599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Why did they fail?	</a:t>
            </a:r>
          </a:p>
          <a:p>
            <a:pPr lvl="1"/>
            <a:r>
              <a:rPr lang="en-US" sz="2000" dirty="0" smtClean="0"/>
              <a:t>Structural</a:t>
            </a:r>
          </a:p>
          <a:p>
            <a:pPr lvl="2"/>
            <a:r>
              <a:rPr lang="en-US" sz="1600" dirty="0"/>
              <a:t>Already in very poor neighborhoods</a:t>
            </a:r>
          </a:p>
          <a:p>
            <a:pPr lvl="2"/>
            <a:r>
              <a:rPr lang="en-US" sz="1600" dirty="0"/>
              <a:t>Already prone to “spatial mismatch”</a:t>
            </a:r>
          </a:p>
          <a:p>
            <a:pPr lvl="2"/>
            <a:r>
              <a:rPr lang="en-US" sz="1600" dirty="0"/>
              <a:t>Perhaps already steeped in the “culture of poverty”</a:t>
            </a:r>
          </a:p>
          <a:p>
            <a:pPr lvl="1"/>
            <a:r>
              <a:rPr lang="en-US" sz="2000" dirty="0" smtClean="0"/>
              <a:t>Urban Renewal to clear “blight”</a:t>
            </a:r>
          </a:p>
          <a:p>
            <a:pPr lvl="2"/>
            <a:r>
              <a:rPr lang="en-US" sz="1600" dirty="0" smtClean="0"/>
              <a:t>They were designed less to address the needs of the poor and more to provide a political solution</a:t>
            </a:r>
          </a:p>
          <a:p>
            <a:pPr lvl="2"/>
            <a:r>
              <a:rPr lang="en-US" sz="1600" dirty="0" smtClean="0"/>
              <a:t>The “solution” was to clear the “blight” of the slums through renewal</a:t>
            </a:r>
          </a:p>
          <a:p>
            <a:pPr lvl="1"/>
            <a:r>
              <a:rPr lang="en-US" sz="2000" dirty="0" smtClean="0"/>
              <a:t>Lack </a:t>
            </a:r>
            <a:r>
              <a:rPr lang="en-US" sz="2000" dirty="0"/>
              <a:t>of operational </a:t>
            </a:r>
            <a:r>
              <a:rPr lang="en-US" sz="2000" dirty="0" smtClean="0"/>
              <a:t>funds</a:t>
            </a:r>
          </a:p>
          <a:p>
            <a:pPr lvl="2"/>
            <a:r>
              <a:rPr lang="en-US" sz="1600" dirty="0"/>
              <a:t>Federal money given to local agencies to build </a:t>
            </a:r>
            <a:r>
              <a:rPr lang="en-US" sz="1600" dirty="0" smtClean="0"/>
              <a:t>housing, but no money for maintenance or other operational costs</a:t>
            </a:r>
          </a:p>
          <a:p>
            <a:pPr lvl="2"/>
            <a:r>
              <a:rPr lang="en-US" sz="1600" dirty="0" smtClean="0"/>
              <a:t>This had to come from local funds</a:t>
            </a:r>
          </a:p>
          <a:p>
            <a:pPr lvl="2"/>
            <a:r>
              <a:rPr lang="en-US" sz="1600" dirty="0" smtClean="0"/>
              <a:t>Created a vicious cycle:  increased vacancy, dilapidation—as residents move out, the money received from rent declines, so there is less money for maintenance and repair, meant  even more would leave</a:t>
            </a:r>
            <a:r>
              <a:rPr lang="mr-IN" sz="1600" dirty="0" smtClean="0"/>
              <a:t>…</a:t>
            </a:r>
            <a:r>
              <a:rPr lang="en-US" sz="1600" dirty="0" smtClean="0"/>
              <a:t>.creates an increasingly desperate situation</a:t>
            </a:r>
            <a:endParaRPr lang="en-US" sz="1600" dirty="0"/>
          </a:p>
          <a:p>
            <a:pPr lvl="1"/>
            <a:r>
              <a:rPr lang="en-US" sz="2000" dirty="0" smtClean="0"/>
              <a:t>Bad </a:t>
            </a:r>
            <a:r>
              <a:rPr lang="en-US" sz="2000" dirty="0"/>
              <a:t>design for the needs of a poor family</a:t>
            </a:r>
          </a:p>
          <a:p>
            <a:pPr lvl="2"/>
            <a:r>
              <a:rPr lang="en-US" sz="1600" dirty="0" smtClean="0"/>
              <a:t>The modernist design (think tower in a park) doesn’t work when tenants can’t afford hefty monthly payments to maintain elevators, keep grounds beautiful, pay for an on-site swimming pool, fitness center, etc.</a:t>
            </a:r>
          </a:p>
          <a:p>
            <a:pPr lvl="2"/>
            <a:r>
              <a:rPr lang="en-US" sz="1600" dirty="0" smtClean="0"/>
              <a:t>Poor match for single-parent families on welfare</a:t>
            </a:r>
          </a:p>
          <a:p>
            <a:pPr lvl="2"/>
            <a:r>
              <a:rPr lang="en-US" sz="1600" dirty="0" smtClean="0"/>
              <a:t>Peter </a:t>
            </a:r>
            <a:r>
              <a:rPr lang="en-US" sz="1600" dirty="0"/>
              <a:t>Hall:  “very poor welfare families, with a deep fatalism about their power to influence their environment, could not cope with this kind of building, nor it with them.”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94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918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Public Housing and Welfare Reform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07" y="727824"/>
            <a:ext cx="8478587" cy="594257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1970s—today?</a:t>
            </a:r>
          </a:p>
          <a:p>
            <a:pPr lvl="1"/>
            <a:r>
              <a:rPr lang="en-US" sz="2000" dirty="0" smtClean="0"/>
              <a:t>Reform public housing</a:t>
            </a:r>
          </a:p>
          <a:p>
            <a:pPr lvl="1"/>
            <a:r>
              <a:rPr lang="en-US" sz="2000" dirty="0" smtClean="0"/>
              <a:t>Reform welfare </a:t>
            </a:r>
          </a:p>
          <a:p>
            <a:r>
              <a:rPr lang="en-US" sz="2400" dirty="0" smtClean="0"/>
              <a:t>Community Development Block Grants from the Fed. Govt.</a:t>
            </a:r>
          </a:p>
          <a:p>
            <a:pPr lvl="1"/>
            <a:r>
              <a:rPr lang="en-US" sz="2000" dirty="0" smtClean="0"/>
              <a:t>Thru  HUD (new in the 1970s)</a:t>
            </a:r>
          </a:p>
          <a:p>
            <a:pPr lvl="1"/>
            <a:r>
              <a:rPr lang="en-US" sz="2000" dirty="0" smtClean="0"/>
              <a:t>Idea was to spur economic development at the local level (jobs, etc.) to reduce welfare payments from feds.</a:t>
            </a:r>
          </a:p>
          <a:p>
            <a:pPr lvl="1"/>
            <a:r>
              <a:rPr lang="en-US" sz="2000" dirty="0" smtClean="0"/>
              <a:t>Local </a:t>
            </a:r>
            <a:r>
              <a:rPr lang="en-US" sz="2000" dirty="0" err="1" smtClean="0"/>
              <a:t>govts</a:t>
            </a:r>
            <a:r>
              <a:rPr lang="en-US" sz="2000" dirty="0" smtClean="0"/>
              <a:t>, non-</a:t>
            </a:r>
            <a:r>
              <a:rPr lang="en-US" sz="2000" dirty="0" err="1" smtClean="0"/>
              <a:t>profts</a:t>
            </a:r>
            <a:r>
              <a:rPr lang="en-US" sz="2000" dirty="0" smtClean="0"/>
              <a:t> received grants, but had to prove were serving low-income groups</a:t>
            </a:r>
          </a:p>
          <a:p>
            <a:pPr lvl="1"/>
            <a:r>
              <a:rPr lang="en-US" sz="2000" dirty="0" smtClean="0"/>
              <a:t>Meant to be participatory (what does the community want).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1190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446" y="137844"/>
            <a:ext cx="6278120" cy="6442757"/>
          </a:xfrm>
        </p:spPr>
        <p:txBody>
          <a:bodyPr/>
          <a:lstStyle/>
          <a:p>
            <a:r>
              <a:rPr lang="en-US" sz="2400" dirty="0"/>
              <a:t>Enterprise Zone/Empowerment Zones</a:t>
            </a:r>
          </a:p>
          <a:p>
            <a:pPr lvl="1"/>
            <a:r>
              <a:rPr lang="en-US" sz="2000" dirty="0"/>
              <a:t>“distressed” neighborhoods </a:t>
            </a:r>
          </a:p>
          <a:p>
            <a:pPr lvl="1"/>
            <a:r>
              <a:rPr lang="en-US" sz="2000" dirty="0"/>
              <a:t>Encourages private investment here thru tax breaks, deregulation, subsidies (businesses in an EZ can deduct </a:t>
            </a:r>
            <a:r>
              <a:rPr lang="en-US" sz="2000" dirty="0" smtClean="0"/>
              <a:t>environ. cleanup </a:t>
            </a:r>
            <a:r>
              <a:rPr lang="en-US" sz="2000" dirty="0"/>
              <a:t>costs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Offer wage tax credit (Clinton’s “Empowerment Zones”) done to encourage job creation.</a:t>
            </a:r>
            <a:endParaRPr lang="en-US" sz="2000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22" y="2890229"/>
            <a:ext cx="6357960" cy="348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4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0615" y="163499"/>
            <a:ext cx="5307063" cy="650689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Public Housing Reform</a:t>
            </a:r>
          </a:p>
          <a:p>
            <a:pPr lvl="1"/>
            <a:r>
              <a:rPr lang="en-US" dirty="0" smtClean="0"/>
              <a:t>Section 8</a:t>
            </a:r>
          </a:p>
          <a:p>
            <a:pPr lvl="2"/>
            <a:r>
              <a:rPr lang="en-US" dirty="0" smtClean="0"/>
              <a:t>Federal subsidies to low-income individuals living in a privately owned rental housing unit.</a:t>
            </a:r>
          </a:p>
          <a:p>
            <a:pPr lvl="2"/>
            <a:r>
              <a:rPr lang="en-US" dirty="0" smtClean="0"/>
              <a:t>Alternative to housing owned and operated by the federal </a:t>
            </a:r>
            <a:r>
              <a:rPr lang="en-US" dirty="0" err="1" smtClean="0"/>
              <a:t>govt</a:t>
            </a:r>
            <a:endParaRPr lang="en-US" dirty="0" smtClean="0"/>
          </a:p>
          <a:p>
            <a:pPr lvl="1"/>
            <a:r>
              <a:rPr lang="en-US" dirty="0" smtClean="0"/>
              <a:t>HOPE VI</a:t>
            </a:r>
          </a:p>
          <a:p>
            <a:pPr lvl="2"/>
            <a:r>
              <a:rPr lang="en-US" dirty="0" smtClean="0"/>
              <a:t>1992</a:t>
            </a:r>
          </a:p>
          <a:p>
            <a:pPr lvl="2"/>
            <a:r>
              <a:rPr lang="en-US" dirty="0" smtClean="0"/>
              <a:t>Pool of federal money that local housing agencies could tap into to tear down old tower-in-a-park public housing and replace it with more friendly designs</a:t>
            </a:r>
          </a:p>
          <a:p>
            <a:pPr lvl="1"/>
            <a:r>
              <a:rPr lang="en-US" dirty="0" smtClean="0"/>
              <a:t>Criticisms</a:t>
            </a:r>
          </a:p>
          <a:p>
            <a:pPr lvl="2"/>
            <a:r>
              <a:rPr lang="en-US" dirty="0" smtClean="0"/>
              <a:t>Actually causes affordable units to be torn down</a:t>
            </a:r>
          </a:p>
          <a:p>
            <a:pPr lvl="2"/>
            <a:r>
              <a:rPr lang="en-US" dirty="0" smtClean="0"/>
              <a:t>But overall, supported.  Greater variety of housing options, mixed-use, mixed-income neighborhoods.</a:t>
            </a:r>
          </a:p>
          <a:p>
            <a:pPr lvl="2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618" y="717826"/>
            <a:ext cx="3737381" cy="24890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6291" y="717825"/>
            <a:ext cx="2535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Chicago’s Hope project housing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678" y="3866079"/>
            <a:ext cx="3699510" cy="24336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03189" y="3880194"/>
            <a:ext cx="3051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re-envisioned Pico-</a:t>
            </a:r>
            <a:r>
              <a:rPr lang="en-US" sz="1400" dirty="0" err="1" smtClean="0"/>
              <a:t>Aliso</a:t>
            </a:r>
            <a:r>
              <a:rPr lang="en-US" sz="1400" dirty="0" smtClean="0"/>
              <a:t> projects in </a:t>
            </a:r>
          </a:p>
          <a:p>
            <a:r>
              <a:rPr lang="en-US" sz="1400" dirty="0" smtClean="0"/>
              <a:t>Boyle Heights.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7754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127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Poverty vs. Blight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61504"/>
            <a:ext cx="8984974" cy="619649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Urban renewal policies</a:t>
            </a:r>
          </a:p>
          <a:p>
            <a:pPr lvl="1"/>
            <a:r>
              <a:rPr lang="en-US" sz="2000" dirty="0"/>
              <a:t>Post WWII focus is largely on the buildings (blight), not the people (poverty)</a:t>
            </a:r>
          </a:p>
          <a:p>
            <a:pPr lvl="1"/>
            <a:r>
              <a:rPr lang="en-US" sz="2000" dirty="0"/>
              <a:t>Cities concerned about decentralization and run-down, abandoned buildings</a:t>
            </a:r>
          </a:p>
          <a:p>
            <a:pPr lvl="1"/>
            <a:r>
              <a:rPr lang="en-US" sz="2000" dirty="0"/>
              <a:t>Polices address the </a:t>
            </a:r>
            <a:r>
              <a:rPr lang="en-US" sz="2000" i="1" dirty="0"/>
              <a:t>landscape</a:t>
            </a:r>
            <a:r>
              <a:rPr lang="en-US" sz="2000" dirty="0"/>
              <a:t> not the </a:t>
            </a:r>
            <a:r>
              <a:rPr lang="en-US" sz="2000" i="1" dirty="0"/>
              <a:t>people</a:t>
            </a:r>
            <a:endParaRPr lang="en-US" sz="2000" dirty="0"/>
          </a:p>
          <a:p>
            <a:endParaRPr lang="en-US" sz="2400" dirty="0" smtClean="0"/>
          </a:p>
          <a:p>
            <a:r>
              <a:rPr lang="en-US" sz="2400" dirty="0" smtClean="0"/>
              <a:t>Housing Act’s Title I, 1949—federal money for urban renewal</a:t>
            </a:r>
          </a:p>
          <a:p>
            <a:pPr lvl="1"/>
            <a:r>
              <a:rPr lang="en-US" sz="2000" dirty="0" smtClean="0"/>
              <a:t>Federal money given through local “redevelopment agencies”</a:t>
            </a:r>
          </a:p>
          <a:p>
            <a:pPr lvl="1"/>
            <a:r>
              <a:rPr lang="en-US" sz="2000" dirty="0" smtClean="0"/>
              <a:t>Local redevelopment agencies run by political appointees</a:t>
            </a:r>
          </a:p>
          <a:p>
            <a:pPr lvl="1"/>
            <a:r>
              <a:rPr lang="en-US" sz="2000" dirty="0" smtClean="0"/>
              <a:t>Very powerful:  agencies could claim tax revenue AND condemn land for redevelopment thru eminent domain.</a:t>
            </a:r>
          </a:p>
          <a:p>
            <a:pPr lvl="1"/>
            <a:r>
              <a:rPr lang="en-US" sz="2000" dirty="0" smtClean="0"/>
              <a:t>Redevelopment agencies gathered large pieces of property and then sold these to private developers at huge discount (subsidized by feds)—sometimes as much as 2/3 less.</a:t>
            </a:r>
          </a:p>
          <a:p>
            <a:pPr lvl="1"/>
            <a:r>
              <a:rPr lang="en-US" sz="2000" dirty="0" smtClean="0"/>
              <a:t>Developers enticed to areas they would have otherwise avoided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435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2893</TotalTime>
  <Words>1246</Words>
  <Application>Microsoft Office PowerPoint</Application>
  <PresentationFormat>On-screen Show (4:3)</PresentationFormat>
  <Paragraphs>179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Mangal</vt:lpstr>
      <vt:lpstr>Office Theme</vt:lpstr>
      <vt:lpstr>Geography 8 </vt:lpstr>
      <vt:lpstr>Keywords</vt:lpstr>
      <vt:lpstr>What explains the concentrated poverty of urban areas?</vt:lpstr>
      <vt:lpstr>Public Housing in the United States</vt:lpstr>
      <vt:lpstr>PowerPoint Presentation</vt:lpstr>
      <vt:lpstr>Public Housing and Welfare Reform</vt:lpstr>
      <vt:lpstr>PowerPoint Presentation</vt:lpstr>
      <vt:lpstr>PowerPoint Presentation</vt:lpstr>
      <vt:lpstr>Poverty vs. Blight</vt:lpstr>
      <vt:lpstr>Criticisms of Urban Renewal</vt:lpstr>
      <vt:lpstr>Bunker Hill:  Los Angeles Redevelopment Area No. One</vt:lpstr>
      <vt:lpstr>PowerPoint Presentation</vt:lpstr>
      <vt:lpstr>PowerPoint Presentation</vt:lpstr>
      <vt:lpstr>Bunker Hill Transformed</vt:lpstr>
      <vt:lpstr>Memories of the “old” Los Angeles</vt:lpstr>
      <vt:lpstr>Does Urban Renewal Work?</vt:lpstr>
      <vt:lpstr>Urban Renewal in Los Angeles</vt:lpstr>
      <vt:lpstr>PowerPoint Presentation</vt:lpstr>
      <vt:lpstr>Grand Avenue:  The Elite Acropolis Continued</vt:lpstr>
      <vt:lpstr>PowerPoint Presentation</vt:lpstr>
      <vt:lpstr>South Park:  LA’s Zone of Assimilation</vt:lpstr>
      <vt:lpstr>The New Downtown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 8</dc:title>
  <dc:creator>Elizabeth Lobb</dc:creator>
  <cp:lastModifiedBy>Lobb, Elizabeth</cp:lastModifiedBy>
  <cp:revision>123</cp:revision>
  <dcterms:created xsi:type="dcterms:W3CDTF">2017-02-01T21:46:12Z</dcterms:created>
  <dcterms:modified xsi:type="dcterms:W3CDTF">2019-05-20T19:16:16Z</dcterms:modified>
</cp:coreProperties>
</file>