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76" r:id="rId3"/>
    <p:sldId id="297" r:id="rId4"/>
    <p:sldId id="298" r:id="rId5"/>
    <p:sldId id="263" r:id="rId6"/>
    <p:sldId id="257" r:id="rId7"/>
    <p:sldId id="262" r:id="rId8"/>
    <p:sldId id="300" r:id="rId9"/>
    <p:sldId id="299" r:id="rId10"/>
    <p:sldId id="302" r:id="rId11"/>
    <p:sldId id="301" r:id="rId12"/>
    <p:sldId id="258" r:id="rId13"/>
    <p:sldId id="303" r:id="rId14"/>
    <p:sldId id="259" r:id="rId15"/>
    <p:sldId id="265" r:id="rId16"/>
    <p:sldId id="266" r:id="rId17"/>
    <p:sldId id="267" r:id="rId18"/>
    <p:sldId id="268" r:id="rId19"/>
    <p:sldId id="269" r:id="rId20"/>
    <p:sldId id="270" r:id="rId21"/>
    <p:sldId id="304" r:id="rId22"/>
    <p:sldId id="305" r:id="rId23"/>
    <p:sldId id="306" r:id="rId24"/>
    <p:sldId id="271" r:id="rId25"/>
    <p:sldId id="307" r:id="rId26"/>
    <p:sldId id="272" r:id="rId27"/>
    <p:sldId id="273" r:id="rId28"/>
    <p:sldId id="308" r:id="rId29"/>
    <p:sldId id="309" r:id="rId30"/>
    <p:sldId id="310" r:id="rId31"/>
    <p:sldId id="311" r:id="rId32"/>
    <p:sldId id="260" r:id="rId33"/>
    <p:sldId id="312" r:id="rId34"/>
    <p:sldId id="274" r:id="rId35"/>
    <p:sldId id="275" r:id="rId36"/>
    <p:sldId id="277" r:id="rId37"/>
    <p:sldId id="278"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9" d="100"/>
          <a:sy n="69" d="100"/>
        </p:scale>
        <p:origin x="141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83A3D-2513-5C44-8EE6-30CEB854B290}" type="datetimeFigureOut">
              <a:rPr lang="en-US" smtClean="0"/>
              <a:t>5/29/2019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982F8-5E1F-0246-B31B-A61A9A8F9231}" type="slidenum">
              <a:rPr lang="en-US" smtClean="0"/>
              <a:t>‹#›</a:t>
            </a:fld>
            <a:endParaRPr lang="en-US"/>
          </a:p>
        </p:txBody>
      </p:sp>
    </p:spTree>
    <p:extLst>
      <p:ext uri="{BB962C8B-B14F-4D97-AF65-F5344CB8AC3E}">
        <p14:creationId xmlns:p14="http://schemas.microsoft.com/office/powerpoint/2010/main" val="5393805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8ED11F-17EE-224B-8D9F-125F79709AFA}" type="slidenum">
              <a:rPr lang="en-US"/>
              <a:pPr>
                <a:defRPr/>
              </a:pPr>
              <a:t>15</a:t>
            </a:fld>
            <a:endParaRPr lang="en-US"/>
          </a:p>
        </p:txBody>
      </p:sp>
      <p:sp>
        <p:nvSpPr>
          <p:cNvPr id="9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E2701A-CB35-0E41-886F-20D5198153BB}" type="slidenum">
              <a:rPr lang="en-US"/>
              <a:pPr>
                <a:defRPr/>
              </a:pPr>
              <a:t>16</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DBA3DF-3250-B442-9544-0E72190BF921}" type="slidenum">
              <a:rPr lang="en-US"/>
              <a:pPr>
                <a:defRPr/>
              </a:pPr>
              <a:t>17</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C5A78-6E7C-5F41-ACA8-39D3793F8514}" type="slidenum">
              <a:rPr lang="en-US"/>
              <a:pPr>
                <a:defRPr/>
              </a:pPr>
              <a:t>18</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CE1F7C-B516-FF41-AA72-A2416BBF3D0E}" type="slidenum">
              <a:rPr lang="en-US"/>
              <a:pPr>
                <a:defRPr/>
              </a:pPr>
              <a:t>19</a:t>
            </a:fld>
            <a:endParaRPr lang="en-US"/>
          </a:p>
        </p:txBody>
      </p:sp>
      <p:sp>
        <p:nvSpPr>
          <p:cNvPr id="17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CDED28-AE9A-AE43-A97F-A11A1B110FA2}" type="slidenum">
              <a:rPr lang="en-US"/>
              <a:pPr>
                <a:defRPr/>
              </a:pPr>
              <a:t>20</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9EF56-A2C2-614D-B343-05E6CFE6050C}"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220306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EF56-A2C2-614D-B343-05E6CFE6050C}"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333218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EF56-A2C2-614D-B343-05E6CFE6050C}"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100080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EF56-A2C2-614D-B343-05E6CFE6050C}"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89700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9EF56-A2C2-614D-B343-05E6CFE6050C}"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248864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EF56-A2C2-614D-B343-05E6CFE6050C}"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284689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9EF56-A2C2-614D-B343-05E6CFE6050C}" type="datetimeFigureOut">
              <a:rPr lang="en-US" smtClean="0"/>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196194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9EF56-A2C2-614D-B343-05E6CFE6050C}" type="datetimeFigureOut">
              <a:rPr lang="en-US" smtClean="0"/>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239903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9EF56-A2C2-614D-B343-05E6CFE6050C}" type="datetimeFigureOut">
              <a:rPr lang="en-US" smtClean="0"/>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17208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EF56-A2C2-614D-B343-05E6CFE6050C}"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2053924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EF56-A2C2-614D-B343-05E6CFE6050C}"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D6195-4B40-C949-98CC-0DB9AC1DE3F7}" type="slidenum">
              <a:rPr lang="en-US" smtClean="0"/>
              <a:t>‹#›</a:t>
            </a:fld>
            <a:endParaRPr lang="en-US"/>
          </a:p>
        </p:txBody>
      </p:sp>
    </p:spTree>
    <p:extLst>
      <p:ext uri="{BB962C8B-B14F-4D97-AF65-F5344CB8AC3E}">
        <p14:creationId xmlns:p14="http://schemas.microsoft.com/office/powerpoint/2010/main" val="414484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EF56-A2C2-614D-B343-05E6CFE6050C}" type="datetimeFigureOut">
              <a:rPr lang="en-US" smtClean="0"/>
              <a:t>5/29/2019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D6195-4B40-C949-98CC-0DB9AC1DE3F7}" type="slidenum">
              <a:rPr lang="en-US" smtClean="0"/>
              <a:t>‹#›</a:t>
            </a:fld>
            <a:endParaRPr lang="en-US"/>
          </a:p>
        </p:txBody>
      </p:sp>
    </p:spTree>
    <p:extLst>
      <p:ext uri="{BB962C8B-B14F-4D97-AF65-F5344CB8AC3E}">
        <p14:creationId xmlns:p14="http://schemas.microsoft.com/office/powerpoint/2010/main" val="976640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TMZi25Pq3T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kcet.org/history-society/a-southern-california-dream-deferred-racial-covenants-in-los-angel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kcet.org/shows/departures/josh-sides-director-center-for-southern-california-studies-csu-northridg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hyperlink" Target="https://depts.washington.edu/civilr/segregation_maps.ht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epts.washington.edu/civilr/segregation_maps.ht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Urban Geography</a:t>
            </a:r>
            <a:endParaRPr lang="en-US" dirty="0"/>
          </a:p>
        </p:txBody>
      </p:sp>
      <p:sp>
        <p:nvSpPr>
          <p:cNvPr id="3" name="Subtitle 2"/>
          <p:cNvSpPr>
            <a:spLocks noGrp="1"/>
          </p:cNvSpPr>
          <p:nvPr>
            <p:ph type="subTitle" idx="1"/>
          </p:nvPr>
        </p:nvSpPr>
        <p:spPr/>
        <p:txBody>
          <a:bodyPr/>
          <a:lstStyle/>
          <a:p>
            <a:r>
              <a:rPr lang="en-US" dirty="0" smtClean="0"/>
              <a:t>The Segregated American Dream</a:t>
            </a:r>
            <a:endParaRPr lang="en-US" dirty="0"/>
          </a:p>
        </p:txBody>
      </p:sp>
    </p:spTree>
    <p:extLst>
      <p:ext uri="{BB962C8B-B14F-4D97-AF65-F5344CB8AC3E}">
        <p14:creationId xmlns:p14="http://schemas.microsoft.com/office/powerpoint/2010/main" val="4254057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837"/>
            <a:ext cx="8001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545" y="6220691"/>
            <a:ext cx="8769928" cy="646331"/>
          </a:xfrm>
          <a:prstGeom prst="rect">
            <a:avLst/>
          </a:prstGeom>
          <a:noFill/>
        </p:spPr>
        <p:txBody>
          <a:bodyPr wrap="square" rtlCol="0">
            <a:spAutoFit/>
          </a:bodyPr>
          <a:lstStyle/>
          <a:p>
            <a:r>
              <a:rPr lang="en-US" dirty="0" smtClean="0"/>
              <a:t>Source:  Trevon Logan and John </a:t>
            </a:r>
            <a:r>
              <a:rPr lang="en-US" dirty="0" err="1" smtClean="0"/>
              <a:t>Parman</a:t>
            </a:r>
            <a:r>
              <a:rPr lang="en-US" dirty="0" smtClean="0"/>
              <a:t>, “The National Rise in Residential Segregation,” National Bureau of Economic Research.</a:t>
            </a:r>
            <a:endParaRPr lang="en-US" dirty="0"/>
          </a:p>
        </p:txBody>
      </p:sp>
    </p:spTree>
    <p:extLst>
      <p:ext uri="{BB962C8B-B14F-4D97-AF65-F5344CB8AC3E}">
        <p14:creationId xmlns:p14="http://schemas.microsoft.com/office/powerpoint/2010/main" val="96651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WWII:  </a:t>
            </a:r>
            <a:br>
              <a:rPr lang="en-US" dirty="0" smtClean="0"/>
            </a:br>
            <a:r>
              <a:rPr lang="en-US" dirty="0" smtClean="0"/>
              <a:t>Expansion of Black Middle Class &amp; New South Emerges</a:t>
            </a:r>
            <a:endParaRPr lang="en-US" dirty="0"/>
          </a:p>
        </p:txBody>
      </p:sp>
      <p:pic>
        <p:nvPicPr>
          <p:cNvPr id="4098" name="Picture 2" descr="Image result for black homeownership rate 1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83" y="1742209"/>
            <a:ext cx="8096250"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0509" y="5056908"/>
            <a:ext cx="1953491" cy="1200329"/>
          </a:xfrm>
          <a:prstGeom prst="rect">
            <a:avLst/>
          </a:prstGeom>
          <a:noFill/>
        </p:spPr>
        <p:txBody>
          <a:bodyPr wrap="square" rtlCol="0">
            <a:spAutoFit/>
          </a:bodyPr>
          <a:lstStyle/>
          <a:p>
            <a:r>
              <a:rPr lang="en-US" dirty="0" smtClean="0"/>
              <a:t>Homeownership rate by race.  Source:  US Census Bureau.</a:t>
            </a:r>
            <a:endParaRPr lang="en-US" dirty="0"/>
          </a:p>
        </p:txBody>
      </p:sp>
    </p:spTree>
    <p:extLst>
      <p:ext uri="{BB962C8B-B14F-4D97-AF65-F5344CB8AC3E}">
        <p14:creationId xmlns:p14="http://schemas.microsoft.com/office/powerpoint/2010/main" val="79792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520700"/>
            <a:ext cx="7378700" cy="5803900"/>
          </a:xfrm>
          <a:prstGeom prst="rect">
            <a:avLst/>
          </a:prstGeom>
        </p:spPr>
      </p:pic>
      <p:sp>
        <p:nvSpPr>
          <p:cNvPr id="4" name="TextBox 3"/>
          <p:cNvSpPr txBox="1"/>
          <p:nvPr/>
        </p:nvSpPr>
        <p:spPr>
          <a:xfrm>
            <a:off x="3657805" y="92425"/>
            <a:ext cx="1815690" cy="369332"/>
          </a:xfrm>
          <a:prstGeom prst="rect">
            <a:avLst/>
          </a:prstGeom>
          <a:noFill/>
        </p:spPr>
        <p:txBody>
          <a:bodyPr wrap="none" rtlCol="0">
            <a:spAutoFit/>
          </a:bodyPr>
          <a:lstStyle/>
          <a:p>
            <a:r>
              <a:rPr lang="en-US" dirty="0" smtClean="0"/>
              <a:t>The “New” South</a:t>
            </a:r>
            <a:endParaRPr lang="en-US" dirty="0"/>
          </a:p>
        </p:txBody>
      </p:sp>
    </p:spTree>
    <p:extLst>
      <p:ext uri="{BB962C8B-B14F-4D97-AF65-F5344CB8AC3E}">
        <p14:creationId xmlns:p14="http://schemas.microsoft.com/office/powerpoint/2010/main" val="2372959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Inequality &amp; Segregation Persists</a:t>
            </a:r>
            <a:endParaRPr lang="en-US" dirty="0"/>
          </a:p>
        </p:txBody>
      </p:sp>
      <p:sp>
        <p:nvSpPr>
          <p:cNvPr id="3" name="Content Placeholder 2"/>
          <p:cNvSpPr>
            <a:spLocks noGrp="1"/>
          </p:cNvSpPr>
          <p:nvPr>
            <p:ph idx="1"/>
          </p:nvPr>
        </p:nvSpPr>
        <p:spPr/>
        <p:txBody>
          <a:bodyPr/>
          <a:lstStyle/>
          <a:p>
            <a:r>
              <a:rPr lang="en-US" dirty="0" smtClean="0"/>
              <a:t>Deindustrialization</a:t>
            </a:r>
          </a:p>
          <a:p>
            <a:r>
              <a:rPr lang="en-US" dirty="0" smtClean="0"/>
              <a:t>Influx of new immigrations post 1965</a:t>
            </a:r>
          </a:p>
          <a:p>
            <a:r>
              <a:rPr lang="en-US" dirty="0" smtClean="0"/>
              <a:t>Globalization</a:t>
            </a:r>
          </a:p>
          <a:p>
            <a:r>
              <a:rPr lang="en-US" dirty="0" smtClean="0"/>
              <a:t>A tale of two cities</a:t>
            </a:r>
          </a:p>
          <a:p>
            <a:pPr lvl="1"/>
            <a:r>
              <a:rPr lang="en-US" dirty="0" smtClean="0"/>
              <a:t>Compton</a:t>
            </a:r>
          </a:p>
          <a:p>
            <a:pPr lvl="1"/>
            <a:r>
              <a:rPr lang="en-US" dirty="0" smtClean="0"/>
              <a:t>Manhattan Beach</a:t>
            </a:r>
            <a:endParaRPr lang="en-US" dirty="0"/>
          </a:p>
        </p:txBody>
      </p:sp>
    </p:spTree>
    <p:extLst>
      <p:ext uri="{BB962C8B-B14F-4D97-AF65-F5344CB8AC3E}">
        <p14:creationId xmlns:p14="http://schemas.microsoft.com/office/powerpoint/2010/main" val="1252725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91" y="-138434"/>
            <a:ext cx="8476673" cy="6779683"/>
          </a:xfrm>
          <a:prstGeom prst="rect">
            <a:avLst/>
          </a:prstGeom>
        </p:spPr>
      </p:pic>
      <p:sp>
        <p:nvSpPr>
          <p:cNvPr id="3" name="TextBox 2"/>
          <p:cNvSpPr txBox="1"/>
          <p:nvPr/>
        </p:nvSpPr>
        <p:spPr>
          <a:xfrm>
            <a:off x="99291" y="4886923"/>
            <a:ext cx="4592900" cy="1754326"/>
          </a:xfrm>
          <a:prstGeom prst="rect">
            <a:avLst/>
          </a:prstGeom>
          <a:noFill/>
        </p:spPr>
        <p:txBody>
          <a:bodyPr wrap="square" rtlCol="0">
            <a:spAutoFit/>
          </a:bodyPr>
          <a:lstStyle/>
          <a:p>
            <a:r>
              <a:rPr lang="en-US" dirty="0" smtClean="0"/>
              <a:t>Concentration of African Americans in Los Angeles, 1990.</a:t>
            </a:r>
          </a:p>
          <a:p>
            <a:r>
              <a:rPr lang="en-US" dirty="0" smtClean="0"/>
              <a:t>These patterns are n</a:t>
            </a:r>
            <a:r>
              <a:rPr lang="en-US" dirty="0" smtClean="0"/>
              <a:t>ot </a:t>
            </a:r>
            <a:r>
              <a:rPr lang="en-US" dirty="0" smtClean="0"/>
              <a:t>an accidental side-effect of history.  </a:t>
            </a:r>
            <a:endParaRPr lang="en-US" dirty="0" smtClean="0"/>
          </a:p>
          <a:p>
            <a:r>
              <a:rPr lang="en-US" dirty="0" smtClean="0"/>
              <a:t>They are not </a:t>
            </a:r>
            <a:r>
              <a:rPr lang="en-US" dirty="0" smtClean="0"/>
              <a:t>an outcome of the free-market and bid-rent competition.</a:t>
            </a:r>
            <a:endParaRPr lang="en-US" dirty="0"/>
          </a:p>
        </p:txBody>
      </p:sp>
    </p:spTree>
    <p:extLst>
      <p:ext uri="{BB962C8B-B14F-4D97-AF65-F5344CB8AC3E}">
        <p14:creationId xmlns:p14="http://schemas.microsoft.com/office/powerpoint/2010/main" val="2322423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779818" y="845127"/>
            <a:ext cx="4184073" cy="646331"/>
          </a:xfrm>
          <a:prstGeom prst="rect">
            <a:avLst/>
          </a:prstGeom>
          <a:noFill/>
        </p:spPr>
        <p:txBody>
          <a:bodyPr wrap="square" rtlCol="0">
            <a:spAutoFit/>
          </a:bodyPr>
          <a:lstStyle/>
          <a:p>
            <a:r>
              <a:rPr lang="en-US" dirty="0" smtClean="0"/>
              <a:t>The geography of African-American residential areas of Los Angeles.</a:t>
            </a:r>
            <a:endParaRPr lang="en-US" dirty="0"/>
          </a:p>
        </p:txBody>
      </p:sp>
    </p:spTree>
    <p:extLst>
      <p:ext uri="{BB962C8B-B14F-4D97-AF65-F5344CB8AC3E}">
        <p14:creationId xmlns:p14="http://schemas.microsoft.com/office/powerpoint/2010/main" val="7426731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25083" y="274638"/>
            <a:ext cx="8229600" cy="1143000"/>
          </a:xfrm>
        </p:spPr>
        <p:txBody>
          <a:bodyPr/>
          <a:lstStyle/>
          <a:p>
            <a:pPr eaLnBrk="1" hangingPunct="1">
              <a:defRPr/>
            </a:pPr>
            <a:r>
              <a:rPr lang="en-US" dirty="0" smtClean="0">
                <a:solidFill>
                  <a:srgbClr val="FFFF00"/>
                </a:solidFill>
                <a:cs typeface="+mj-cs"/>
              </a:rPr>
              <a:t>				</a:t>
            </a:r>
            <a:r>
              <a:rPr lang="en-US" dirty="0" smtClean="0">
                <a:solidFill>
                  <a:srgbClr val="000000"/>
                </a:solidFill>
                <a:cs typeface="+mj-cs"/>
              </a:rPr>
              <a:t>1940</a:t>
            </a:r>
          </a:p>
        </p:txBody>
      </p:sp>
      <p:pic>
        <p:nvPicPr>
          <p:cNvPr id="10243" name="Picture 3" descr="Map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5735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2115749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dirty="0" smtClean="0">
                <a:solidFill>
                  <a:srgbClr val="FFFF00"/>
                </a:solidFill>
                <a:cs typeface="+mj-cs"/>
              </a:rPr>
              <a:t>				</a:t>
            </a:r>
            <a:r>
              <a:rPr lang="en-US" dirty="0" smtClean="0">
                <a:solidFill>
                  <a:srgbClr val="000000"/>
                </a:solidFill>
                <a:cs typeface="+mj-cs"/>
              </a:rPr>
              <a:t>1950</a:t>
            </a:r>
          </a:p>
        </p:txBody>
      </p:sp>
      <p:pic>
        <p:nvPicPr>
          <p:cNvPr id="12291" name="Picture 3" descr="Map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5735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3222123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smtClean="0">
                <a:solidFill>
                  <a:srgbClr val="FFFF00"/>
                </a:solidFill>
                <a:cs typeface="+mj-cs"/>
              </a:rPr>
              <a:t>				</a:t>
            </a:r>
            <a:r>
              <a:rPr lang="en-US" dirty="0" smtClean="0">
                <a:solidFill>
                  <a:srgbClr val="000000"/>
                </a:solidFill>
                <a:cs typeface="+mj-cs"/>
              </a:rPr>
              <a:t>1960</a:t>
            </a:r>
          </a:p>
        </p:txBody>
      </p:sp>
      <p:pic>
        <p:nvPicPr>
          <p:cNvPr id="14339" name="Picture 3" descr="Map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5735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1385726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smtClean="0">
                <a:solidFill>
                  <a:srgbClr val="FFFF00"/>
                </a:solidFill>
                <a:cs typeface="+mj-cs"/>
              </a:rPr>
              <a:t>				</a:t>
            </a:r>
            <a:r>
              <a:rPr lang="en-US" dirty="0" smtClean="0">
                <a:solidFill>
                  <a:srgbClr val="000000"/>
                </a:solidFill>
                <a:cs typeface="+mj-cs"/>
              </a:rPr>
              <a:t>1970</a:t>
            </a:r>
          </a:p>
        </p:txBody>
      </p:sp>
      <p:pic>
        <p:nvPicPr>
          <p:cNvPr id="16387" name="Picture 3" descr="Map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5735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3893940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Keywords</a:t>
            </a:r>
            <a:endParaRPr lang="en-US" dirty="0"/>
          </a:p>
        </p:txBody>
      </p:sp>
      <p:sp>
        <p:nvSpPr>
          <p:cNvPr id="3" name="Content Placeholder 2"/>
          <p:cNvSpPr>
            <a:spLocks noGrp="1"/>
          </p:cNvSpPr>
          <p:nvPr>
            <p:ph idx="1"/>
          </p:nvPr>
        </p:nvSpPr>
        <p:spPr>
          <a:xfrm>
            <a:off x="160599" y="648853"/>
            <a:ext cx="8526201" cy="5873042"/>
          </a:xfrm>
        </p:spPr>
        <p:txBody>
          <a:bodyPr>
            <a:normAutofit fontScale="85000" lnSpcReduction="10000"/>
          </a:bodyPr>
          <a:lstStyle/>
          <a:p>
            <a:r>
              <a:rPr lang="en-US" dirty="0" smtClean="0"/>
              <a:t>Racially restrictive covenants</a:t>
            </a:r>
          </a:p>
          <a:p>
            <a:r>
              <a:rPr lang="en-US" dirty="0" smtClean="0"/>
              <a:t>Bruce’s beach</a:t>
            </a:r>
          </a:p>
          <a:p>
            <a:r>
              <a:rPr lang="en-US" dirty="0" smtClean="0"/>
              <a:t>Segregation:  evenness, isolation, centralization, clustering, concentration</a:t>
            </a:r>
          </a:p>
          <a:p>
            <a:r>
              <a:rPr lang="en-US" dirty="0" smtClean="0"/>
              <a:t>Hypersegregation</a:t>
            </a:r>
          </a:p>
          <a:p>
            <a:r>
              <a:rPr lang="en-US" dirty="0" smtClean="0"/>
              <a:t>Segregation index (index of dissimilarity)</a:t>
            </a:r>
          </a:p>
          <a:p>
            <a:r>
              <a:rPr lang="en-US" dirty="0" smtClean="0"/>
              <a:t>Steering</a:t>
            </a:r>
          </a:p>
          <a:p>
            <a:r>
              <a:rPr lang="en-US" dirty="0" smtClean="0"/>
              <a:t>Redlining</a:t>
            </a:r>
          </a:p>
          <a:p>
            <a:r>
              <a:rPr lang="en-US" dirty="0" smtClean="0"/>
              <a:t>Hedonic price model</a:t>
            </a:r>
          </a:p>
          <a:p>
            <a:r>
              <a:rPr lang="en-US" dirty="0" smtClean="0"/>
              <a:t>Ghetto</a:t>
            </a:r>
          </a:p>
          <a:p>
            <a:r>
              <a:rPr lang="en-US" dirty="0" smtClean="0"/>
              <a:t>Old, new, third waves of U.S. immigration</a:t>
            </a:r>
          </a:p>
          <a:p>
            <a:r>
              <a:rPr lang="en-US" dirty="0" smtClean="0"/>
              <a:t>The Great Migration of rural Blacks to the urban North</a:t>
            </a:r>
          </a:p>
          <a:p>
            <a:r>
              <a:rPr lang="en-US" dirty="0" err="1" smtClean="0"/>
              <a:t>Ethnoburb</a:t>
            </a:r>
            <a:endParaRPr lang="en-US" dirty="0"/>
          </a:p>
        </p:txBody>
      </p:sp>
    </p:spTree>
    <p:extLst>
      <p:ext uri="{BB962C8B-B14F-4D97-AF65-F5344CB8AC3E}">
        <p14:creationId xmlns:p14="http://schemas.microsoft.com/office/powerpoint/2010/main" val="3154395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74638"/>
            <a:ext cx="8229600" cy="1143000"/>
          </a:xfrm>
        </p:spPr>
        <p:txBody>
          <a:bodyPr/>
          <a:lstStyle/>
          <a:p>
            <a:pPr eaLnBrk="1" hangingPunct="1">
              <a:defRPr/>
            </a:pPr>
            <a:r>
              <a:rPr lang="en-US" dirty="0" smtClean="0">
                <a:solidFill>
                  <a:srgbClr val="FFFF00"/>
                </a:solidFill>
                <a:cs typeface="+mj-cs"/>
              </a:rPr>
              <a:t>				</a:t>
            </a:r>
            <a:r>
              <a:rPr lang="en-US" dirty="0" smtClean="0">
                <a:solidFill>
                  <a:srgbClr val="000000"/>
                </a:solidFill>
                <a:cs typeface="+mj-cs"/>
              </a:rPr>
              <a:t>1980</a:t>
            </a:r>
          </a:p>
        </p:txBody>
      </p:sp>
      <p:pic>
        <p:nvPicPr>
          <p:cNvPr id="18435" name="Picture 3" descr="Map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5735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3314471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Compton, CA</a:t>
            </a:r>
            <a:endParaRPr lang="en-US" dirty="0"/>
          </a:p>
        </p:txBody>
      </p:sp>
      <p:sp>
        <p:nvSpPr>
          <p:cNvPr id="3" name="Content Placeholder 2"/>
          <p:cNvSpPr>
            <a:spLocks noGrp="1"/>
          </p:cNvSpPr>
          <p:nvPr>
            <p:ph idx="1"/>
          </p:nvPr>
        </p:nvSpPr>
        <p:spPr/>
        <p:txBody>
          <a:bodyPr/>
          <a:lstStyle/>
          <a:p>
            <a:r>
              <a:rPr lang="en-US" dirty="0" smtClean="0"/>
              <a:t>Compton embodies the post WWII hope that African Americans had</a:t>
            </a:r>
          </a:p>
          <a:p>
            <a:r>
              <a:rPr lang="en-US" dirty="0" smtClean="0"/>
              <a:t>Compton becomes emblematic of all the woes of African American urban communities.</a:t>
            </a:r>
            <a:endParaRPr lang="en-US" dirty="0"/>
          </a:p>
        </p:txBody>
      </p:sp>
      <p:pic>
        <p:nvPicPr>
          <p:cNvPr id="5122" name="Picture 2" descr="Image result for nw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91" y="3705659"/>
            <a:ext cx="5160817" cy="290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36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94" y="332509"/>
            <a:ext cx="3243914" cy="4045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00001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045" y="3823855"/>
            <a:ext cx="5483737" cy="3034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4156364" y="554182"/>
            <a:ext cx="2208682" cy="369332"/>
          </a:xfrm>
          <a:prstGeom prst="rect">
            <a:avLst/>
          </a:prstGeom>
          <a:noFill/>
        </p:spPr>
        <p:txBody>
          <a:bodyPr wrap="none" rtlCol="0">
            <a:spAutoFit/>
          </a:bodyPr>
          <a:lstStyle/>
          <a:p>
            <a:r>
              <a:rPr lang="en-US" dirty="0" smtClean="0"/>
              <a:t>Compton, circa 1950s</a:t>
            </a:r>
            <a:endParaRPr lang="en-US" dirty="0"/>
          </a:p>
        </p:txBody>
      </p:sp>
    </p:spTree>
    <p:extLst>
      <p:ext uri="{BB962C8B-B14F-4D97-AF65-F5344CB8AC3E}">
        <p14:creationId xmlns:p14="http://schemas.microsoft.com/office/powerpoint/2010/main" val="2545944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_cgi?fullImage+18079+9774+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1892" cy="3865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descr="cw_cgi?fullImage+21995+16851+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045" y="2715490"/>
            <a:ext cx="4701773" cy="381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256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41s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2124"/>
            <a:ext cx="8825344" cy="5129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177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_cgi?fullImage+21995+16880+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44" y="184903"/>
            <a:ext cx="8445238" cy="6783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86144" y="184903"/>
            <a:ext cx="3762655" cy="69682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dirty="0" smtClean="0">
                <a:solidFill>
                  <a:srgbClr val="FF0000"/>
                </a:solidFill>
              </a:rPr>
              <a:t>Compton Campfire Girls, 1958</a:t>
            </a:r>
          </a:p>
        </p:txBody>
      </p:sp>
    </p:spTree>
    <p:extLst>
      <p:ext uri="{BB962C8B-B14F-4D97-AF65-F5344CB8AC3E}">
        <p14:creationId xmlns:p14="http://schemas.microsoft.com/office/powerpoint/2010/main" val="2099576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_cgi?fullImage+23291+16840+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8" y="287714"/>
            <a:ext cx="4252706" cy="3258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4" descr="cw_cgi?fullImage+23291+16832+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680" y="459846"/>
            <a:ext cx="4719320" cy="2967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descr="cw_cgi?fullImage+21995+17191+9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79" y="3732952"/>
            <a:ext cx="4207123" cy="2952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cw_cgi?fullImage+6055+17937+9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732952"/>
            <a:ext cx="4291767" cy="2819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834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64" y="99252"/>
            <a:ext cx="7167517" cy="6489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Rectangle 3"/>
          <p:cNvSpPr txBox="1">
            <a:spLocks noChangeArrowheads="1"/>
          </p:cNvSpPr>
          <p:nvPr/>
        </p:nvSpPr>
        <p:spPr>
          <a:xfrm>
            <a:off x="471054" y="130581"/>
            <a:ext cx="2895600" cy="137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defRPr/>
            </a:pPr>
            <a:r>
              <a:rPr lang="en-US" sz="1800" dirty="0" smtClean="0">
                <a:solidFill>
                  <a:srgbClr val="FFFF00"/>
                </a:solidFill>
              </a:rPr>
              <a:t>	</a:t>
            </a:r>
            <a:r>
              <a:rPr lang="en-US" sz="1800" dirty="0" smtClean="0">
                <a:solidFill>
                  <a:schemeClr val="accent2"/>
                </a:solidFill>
              </a:rPr>
              <a:t>William Bailey surveys the wreckage from a bomb that exploded in his house at 2130 Dunsmuir in 1952</a:t>
            </a:r>
          </a:p>
        </p:txBody>
      </p:sp>
    </p:spTree>
    <p:extLst>
      <p:ext uri="{BB962C8B-B14F-4D97-AF65-F5344CB8AC3E}">
        <p14:creationId xmlns:p14="http://schemas.microsoft.com/office/powerpoint/2010/main" val="16578185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The Un-doing of Compton</a:t>
            </a:r>
            <a:endParaRPr lang="en-US" dirty="0"/>
          </a:p>
        </p:txBody>
      </p:sp>
      <p:pic>
        <p:nvPicPr>
          <p:cNvPr id="6146" name="Picture 2" descr="Woman stands in front of a home at 48th Place and Compton Avenue. Photo coutresy of the Los Angeles Public Library, Shades of LA collec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627927"/>
            <a:ext cx="5715000" cy="5943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14500" y="736799"/>
            <a:ext cx="4572000" cy="1200329"/>
          </a:xfrm>
          <a:prstGeom prst="rect">
            <a:avLst/>
          </a:prstGeom>
        </p:spPr>
        <p:txBody>
          <a:bodyPr>
            <a:spAutoFit/>
          </a:bodyPr>
          <a:lstStyle/>
          <a:p>
            <a:r>
              <a:rPr lang="en-US" dirty="0">
                <a:solidFill>
                  <a:srgbClr val="000000"/>
                </a:solidFill>
                <a:latin typeface="proxima-nova"/>
              </a:rPr>
              <a:t>Woman stands in front of a home at 48th Place and Compton Avenue. Photo </a:t>
            </a:r>
            <a:r>
              <a:rPr lang="en-US" dirty="0" smtClean="0">
                <a:solidFill>
                  <a:srgbClr val="000000"/>
                </a:solidFill>
                <a:latin typeface="proxima-nova"/>
              </a:rPr>
              <a:t>courtesy</a:t>
            </a:r>
            <a:r>
              <a:rPr lang="en-US" dirty="0">
                <a:solidFill>
                  <a:srgbClr val="000000"/>
                </a:solidFill>
                <a:latin typeface="proxima-nova"/>
              </a:rPr>
              <a:t> of the Los Angeles Public Library, Shades of LA collection.</a:t>
            </a:r>
            <a:endParaRPr lang="en-US" dirty="0"/>
          </a:p>
        </p:txBody>
      </p:sp>
    </p:spTree>
    <p:extLst>
      <p:ext uri="{BB962C8B-B14F-4D97-AF65-F5344CB8AC3E}">
        <p14:creationId xmlns:p14="http://schemas.microsoft.com/office/powerpoint/2010/main" val="11199206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5" y="-30162"/>
            <a:ext cx="8229600" cy="1143000"/>
          </a:xfrm>
        </p:spPr>
        <p:txBody>
          <a:bodyPr>
            <a:normAutofit fontScale="90000"/>
          </a:bodyPr>
          <a:lstStyle/>
          <a:p>
            <a:r>
              <a:rPr lang="en-US" dirty="0" smtClean="0"/>
              <a:t>Manhattan Beach and the “Inkwell”</a:t>
            </a:r>
            <a:endParaRPr lang="en-US" dirty="0"/>
          </a:p>
        </p:txBody>
      </p:sp>
      <p:pic>
        <p:nvPicPr>
          <p:cNvPr id="4" name="Picture 3"/>
          <p:cNvPicPr>
            <a:picLocks noChangeAspect="1"/>
          </p:cNvPicPr>
          <p:nvPr/>
        </p:nvPicPr>
        <p:blipFill>
          <a:blip r:embed="rId2"/>
          <a:stretch>
            <a:fillRect/>
          </a:stretch>
        </p:blipFill>
        <p:spPr>
          <a:xfrm>
            <a:off x="0" y="962526"/>
            <a:ext cx="9144000" cy="5895474"/>
          </a:xfrm>
          <a:prstGeom prst="rect">
            <a:avLst/>
          </a:prstGeom>
        </p:spPr>
      </p:pic>
      <p:sp>
        <p:nvSpPr>
          <p:cNvPr id="5" name="TextBox 4"/>
          <p:cNvSpPr txBox="1"/>
          <p:nvPr/>
        </p:nvSpPr>
        <p:spPr>
          <a:xfrm>
            <a:off x="103863" y="5709651"/>
            <a:ext cx="2795189" cy="646331"/>
          </a:xfrm>
          <a:prstGeom prst="rect">
            <a:avLst/>
          </a:prstGeom>
          <a:noFill/>
        </p:spPr>
        <p:txBody>
          <a:bodyPr wrap="none" rtlCol="0">
            <a:spAutoFit/>
          </a:bodyPr>
          <a:lstStyle/>
          <a:p>
            <a:r>
              <a:rPr lang="en-US" dirty="0" smtClean="0"/>
              <a:t>At the limit of the “Inkwell</a:t>
            </a:r>
            <a:r>
              <a:rPr lang="en-US" dirty="0" smtClean="0"/>
              <a:t>.”</a:t>
            </a:r>
          </a:p>
          <a:p>
            <a:r>
              <a:rPr lang="en-US" dirty="0" smtClean="0"/>
              <a:t>Circa 1920s.</a:t>
            </a:r>
            <a:endParaRPr lang="en-US" dirty="0"/>
          </a:p>
        </p:txBody>
      </p:sp>
    </p:spTree>
    <p:extLst>
      <p:ext uri="{BB962C8B-B14F-4D97-AF65-F5344CB8AC3E}">
        <p14:creationId xmlns:p14="http://schemas.microsoft.com/office/powerpoint/2010/main" val="3262819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Ghetto</a:t>
            </a:r>
            <a:endParaRPr lang="en-US" dirty="0"/>
          </a:p>
        </p:txBody>
      </p:sp>
      <p:sp>
        <p:nvSpPr>
          <p:cNvPr id="3" name="Content Placeholder 2"/>
          <p:cNvSpPr>
            <a:spLocks noGrp="1"/>
          </p:cNvSpPr>
          <p:nvPr>
            <p:ph idx="1"/>
          </p:nvPr>
        </p:nvSpPr>
        <p:spPr/>
        <p:txBody>
          <a:bodyPr/>
          <a:lstStyle/>
          <a:p>
            <a:r>
              <a:rPr lang="en-US" dirty="0" smtClean="0"/>
              <a:t>A group of people who are a minority population, but may or may not be poorer than the rest of society.</a:t>
            </a:r>
          </a:p>
          <a:p>
            <a:r>
              <a:rPr lang="en-US" dirty="0" smtClean="0"/>
              <a:t>Has been deliberately marginalized without access to the city’s institutions of power.</a:t>
            </a:r>
          </a:p>
          <a:p>
            <a:r>
              <a:rPr lang="en-US" dirty="0" smtClean="0"/>
              <a:t>Europe:  Jews separated into distinct neighborhoods in cities, marginalized culturally, politically.</a:t>
            </a:r>
            <a:endParaRPr lang="en-US" dirty="0"/>
          </a:p>
        </p:txBody>
      </p:sp>
      <p:pic>
        <p:nvPicPr>
          <p:cNvPr id="1026" name="Picture 2" descr="Image result for jewish ghet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89" y="699907"/>
            <a:ext cx="8522911" cy="532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5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Bruce’s Beach</a:t>
            </a:r>
            <a:endParaRPr lang="en-US" dirty="0"/>
          </a:p>
        </p:txBody>
      </p:sp>
      <p:sp>
        <p:nvSpPr>
          <p:cNvPr id="3" name="Content Placeholder 2"/>
          <p:cNvSpPr>
            <a:spLocks noGrp="1"/>
          </p:cNvSpPr>
          <p:nvPr>
            <p:ph idx="1"/>
          </p:nvPr>
        </p:nvSpPr>
        <p:spPr>
          <a:xfrm>
            <a:off x="290946" y="1417638"/>
            <a:ext cx="5638800" cy="4786745"/>
          </a:xfrm>
        </p:spPr>
        <p:txBody>
          <a:bodyPr>
            <a:normAutofit lnSpcReduction="10000"/>
          </a:bodyPr>
          <a:lstStyle/>
          <a:p>
            <a:r>
              <a:rPr lang="en-US" dirty="0" smtClean="0"/>
              <a:t>1912 George Peck reserved two large blocks of land for Black property owners</a:t>
            </a:r>
          </a:p>
          <a:p>
            <a:r>
              <a:rPr lang="en-US" dirty="0" smtClean="0"/>
              <a:t>Charles &amp; Willa Bruce are first to buy</a:t>
            </a:r>
          </a:p>
          <a:p>
            <a:r>
              <a:rPr lang="en-US" dirty="0" smtClean="0"/>
              <a:t>Build a small resort for other African Americans</a:t>
            </a:r>
          </a:p>
          <a:p>
            <a:pPr lvl="1"/>
            <a:r>
              <a:rPr lang="en-US" dirty="0" smtClean="0"/>
              <a:t>Fishing pier</a:t>
            </a:r>
          </a:p>
          <a:p>
            <a:pPr lvl="1"/>
            <a:r>
              <a:rPr lang="en-US" dirty="0" smtClean="0"/>
              <a:t>Café</a:t>
            </a:r>
          </a:p>
          <a:p>
            <a:pPr lvl="1"/>
            <a:r>
              <a:rPr lang="en-US" dirty="0" smtClean="0"/>
              <a:t>Dance hall…</a:t>
            </a:r>
            <a:endParaRPr lang="en-US" dirty="0"/>
          </a:p>
        </p:txBody>
      </p:sp>
      <p:pic>
        <p:nvPicPr>
          <p:cNvPr id="6" name="Picture 5"/>
          <p:cNvPicPr>
            <a:picLocks noChangeAspect="1"/>
          </p:cNvPicPr>
          <p:nvPr/>
        </p:nvPicPr>
        <p:blipFill>
          <a:blip r:embed="rId2"/>
          <a:stretch>
            <a:fillRect/>
          </a:stretch>
        </p:blipFill>
        <p:spPr>
          <a:xfrm>
            <a:off x="5929746" y="1515435"/>
            <a:ext cx="3021082" cy="4455873"/>
          </a:xfrm>
          <a:prstGeom prst="rect">
            <a:avLst/>
          </a:prstGeom>
        </p:spPr>
      </p:pic>
    </p:spTree>
    <p:extLst>
      <p:ext uri="{BB962C8B-B14F-4D97-AF65-F5344CB8AC3E}">
        <p14:creationId xmlns:p14="http://schemas.microsoft.com/office/powerpoint/2010/main" val="3651311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cdn2.lamag.com/wp-content/uploads/sites/9/2017/06/BruceBeachMAIN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85" y="109104"/>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382" y="4913167"/>
            <a:ext cx="8631382" cy="2031325"/>
          </a:xfrm>
          <a:prstGeom prst="rect">
            <a:avLst/>
          </a:prstGeom>
          <a:noFill/>
        </p:spPr>
        <p:txBody>
          <a:bodyPr wrap="square" rtlCol="0">
            <a:spAutoFit/>
          </a:bodyPr>
          <a:lstStyle/>
          <a:p>
            <a:r>
              <a:rPr lang="en-US" sz="1400" dirty="0"/>
              <a:t>Life wasn’t easy for the </a:t>
            </a:r>
            <a:r>
              <a:rPr lang="en-US" sz="1400" dirty="0" err="1"/>
              <a:t>Bruces</a:t>
            </a:r>
            <a:r>
              <a:rPr lang="en-US" sz="1400" dirty="0"/>
              <a:t>. KKK members harassed them, along with any African Americans who went beyond the ropes marking the beach’s boundaries. There were reports of at least one cross burning, abusive phone calls, and bogus restricted parking signs, but the </a:t>
            </a:r>
            <a:r>
              <a:rPr lang="en-US" sz="1400" dirty="0" err="1"/>
              <a:t>Bruces</a:t>
            </a:r>
            <a:r>
              <a:rPr lang="en-US" sz="1400" dirty="0"/>
              <a:t> held on. Then in 1924, the city condemned the property and began proceedings to claim it through eminent domain. Though the </a:t>
            </a:r>
            <a:r>
              <a:rPr lang="en-US" sz="1400" dirty="0" err="1"/>
              <a:t>Bruces</a:t>
            </a:r>
            <a:r>
              <a:rPr lang="en-US" sz="1400" dirty="0"/>
              <a:t> sued, they ultimately lost the property and moved to South L.A.</a:t>
            </a:r>
          </a:p>
          <a:p>
            <a:r>
              <a:rPr lang="en-US" sz="1400" dirty="0"/>
              <a:t>Recounting his family’s story in a letter to the California Coastal Commission, their grandson, Bernard Bruce, wrote, “My grandparents moved here from New Mexico. They worked on the railroad. They saved their money…. They lost everything when the city took Bruce’s Beach. How would you feel if your family owned the Waldorf and they took it away from you</a:t>
            </a:r>
            <a:r>
              <a:rPr lang="en-US" sz="1400" dirty="0" smtClean="0"/>
              <a:t>?”  Source:  Los Angeles Magazine, June 22, 2017.</a:t>
            </a:r>
            <a:endParaRPr lang="en-US" sz="1400" dirty="0"/>
          </a:p>
        </p:txBody>
      </p:sp>
    </p:spTree>
    <p:extLst>
      <p:ext uri="{BB962C8B-B14F-4D97-AF65-F5344CB8AC3E}">
        <p14:creationId xmlns:p14="http://schemas.microsoft.com/office/powerpoint/2010/main" val="4141240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46642" cy="3361064"/>
          </a:xfrm>
          <a:prstGeom prst="rect">
            <a:avLst/>
          </a:prstGeom>
        </p:spPr>
      </p:pic>
      <p:pic>
        <p:nvPicPr>
          <p:cNvPr id="3" name="Picture 2"/>
          <p:cNvPicPr>
            <a:picLocks noChangeAspect="1"/>
          </p:cNvPicPr>
          <p:nvPr/>
        </p:nvPicPr>
        <p:blipFill>
          <a:blip r:embed="rId3"/>
          <a:stretch>
            <a:fillRect/>
          </a:stretch>
        </p:blipFill>
        <p:spPr>
          <a:xfrm>
            <a:off x="2056852" y="3439726"/>
            <a:ext cx="5308004" cy="3533140"/>
          </a:xfrm>
          <a:prstGeom prst="rect">
            <a:avLst/>
          </a:prstGeom>
        </p:spPr>
      </p:pic>
      <p:pic>
        <p:nvPicPr>
          <p:cNvPr id="8194" name="Picture 2" descr="https://easyreadernews.com/wp-content/uploads/2018/07/mb-bruce-1200x9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854" y="1"/>
            <a:ext cx="4433146" cy="3324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3745652"/>
            <a:ext cx="2286000" cy="923330"/>
          </a:xfrm>
          <a:prstGeom prst="rect">
            <a:avLst/>
          </a:prstGeom>
          <a:noFill/>
        </p:spPr>
        <p:txBody>
          <a:bodyPr wrap="square" rtlCol="0">
            <a:spAutoFit/>
          </a:bodyPr>
          <a:lstStyle/>
          <a:p>
            <a:r>
              <a:rPr lang="en-US" dirty="0" smtClean="0"/>
              <a:t>2006, official re-naming of the park to Bruce’s Beach</a:t>
            </a:r>
            <a:endParaRPr lang="en-US" dirty="0"/>
          </a:p>
        </p:txBody>
      </p:sp>
      <p:sp>
        <p:nvSpPr>
          <p:cNvPr id="5" name="TextBox 4"/>
          <p:cNvSpPr txBox="1"/>
          <p:nvPr/>
        </p:nvSpPr>
        <p:spPr>
          <a:xfrm>
            <a:off x="5140345" y="217208"/>
            <a:ext cx="3574164" cy="369332"/>
          </a:xfrm>
          <a:prstGeom prst="rect">
            <a:avLst/>
          </a:prstGeom>
          <a:noFill/>
        </p:spPr>
        <p:txBody>
          <a:bodyPr wrap="square" rtlCol="0">
            <a:spAutoFit/>
          </a:bodyPr>
          <a:lstStyle/>
          <a:p>
            <a:r>
              <a:rPr lang="en-US" dirty="0" smtClean="0"/>
              <a:t>The Bruce Family reunion, 2018.</a:t>
            </a:r>
            <a:endParaRPr lang="en-US" dirty="0"/>
          </a:p>
        </p:txBody>
      </p:sp>
    </p:spTree>
    <p:extLst>
      <p:ext uri="{BB962C8B-B14F-4D97-AF65-F5344CB8AC3E}">
        <p14:creationId xmlns:p14="http://schemas.microsoft.com/office/powerpoint/2010/main" val="384694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Compton as Microcosm of Urban Decline</a:t>
            </a:r>
            <a:endParaRPr lang="en-US" dirty="0"/>
          </a:p>
        </p:txBody>
      </p:sp>
      <p:pic>
        <p:nvPicPr>
          <p:cNvPr id="10242" name="Picture 2" descr="Image result for compton c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892" y="1843664"/>
            <a:ext cx="6873512" cy="458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21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Measure Segregation?</a:t>
            </a:r>
            <a:endParaRPr lang="en-US" dirty="0"/>
          </a:p>
        </p:txBody>
      </p:sp>
      <p:sp>
        <p:nvSpPr>
          <p:cNvPr id="3" name="Content Placeholder 2"/>
          <p:cNvSpPr>
            <a:spLocks noGrp="1"/>
          </p:cNvSpPr>
          <p:nvPr>
            <p:ph idx="1"/>
          </p:nvPr>
        </p:nvSpPr>
        <p:spPr>
          <a:xfrm>
            <a:off x="457200" y="1600200"/>
            <a:ext cx="8402794" cy="5185872"/>
          </a:xfrm>
        </p:spPr>
        <p:txBody>
          <a:bodyPr>
            <a:normAutofit fontScale="92500" lnSpcReduction="20000"/>
          </a:bodyPr>
          <a:lstStyle/>
          <a:p>
            <a:r>
              <a:rPr lang="en-US" dirty="0" smtClean="0"/>
              <a:t>Isolation</a:t>
            </a:r>
          </a:p>
          <a:p>
            <a:pPr lvl="1"/>
            <a:r>
              <a:rPr lang="en-US" dirty="0" smtClean="0"/>
              <a:t>Compares diversity by social group</a:t>
            </a:r>
          </a:p>
          <a:p>
            <a:pPr lvl="1"/>
            <a:r>
              <a:rPr lang="en-US" dirty="0" smtClean="0"/>
              <a:t>City A:  75% White, 25% Black</a:t>
            </a:r>
          </a:p>
          <a:p>
            <a:pPr lvl="1"/>
            <a:r>
              <a:rPr lang="en-US" dirty="0" smtClean="0"/>
              <a:t>Average Black resident lives in a neighborhood that is 80% black, group is “isolated”</a:t>
            </a:r>
          </a:p>
          <a:p>
            <a:pPr lvl="1"/>
            <a:r>
              <a:rPr lang="en-US" dirty="0" smtClean="0"/>
              <a:t>Its members generally live in areas that don’t reflect the broader diversity of the city as a whole</a:t>
            </a:r>
          </a:p>
          <a:p>
            <a:r>
              <a:rPr lang="en-US" dirty="0" smtClean="0"/>
              <a:t>Evenness</a:t>
            </a:r>
          </a:p>
          <a:p>
            <a:pPr lvl="1"/>
            <a:r>
              <a:rPr lang="en-US" dirty="0" smtClean="0"/>
              <a:t>Compares diversity by neighborhood</a:t>
            </a:r>
          </a:p>
          <a:p>
            <a:pPr lvl="1"/>
            <a:r>
              <a:rPr lang="en-US" dirty="0" smtClean="0"/>
              <a:t>The social mix of each neighborhood is compared to the overall social mix of the city.</a:t>
            </a:r>
          </a:p>
          <a:p>
            <a:pPr lvl="1"/>
            <a:r>
              <a:rPr lang="en-US" dirty="0" smtClean="0"/>
              <a:t>The larger the neighborhood-to-entire-city difference on average, the more segregated the city is said to be</a:t>
            </a:r>
          </a:p>
          <a:p>
            <a:pPr lvl="1"/>
            <a:endParaRPr lang="en-US" dirty="0" smtClean="0"/>
          </a:p>
        </p:txBody>
      </p:sp>
    </p:spTree>
    <p:extLst>
      <p:ext uri="{BB962C8B-B14F-4D97-AF65-F5344CB8AC3E}">
        <p14:creationId xmlns:p14="http://schemas.microsoft.com/office/powerpoint/2010/main" val="105351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5200" y="0"/>
            <a:ext cx="7212513" cy="6858000"/>
          </a:xfrm>
          <a:prstGeom prst="rect">
            <a:avLst/>
          </a:prstGeom>
        </p:spPr>
      </p:pic>
      <p:sp>
        <p:nvSpPr>
          <p:cNvPr id="3" name="TextBox 2"/>
          <p:cNvSpPr txBox="1"/>
          <p:nvPr/>
        </p:nvSpPr>
        <p:spPr>
          <a:xfrm>
            <a:off x="267883" y="5020106"/>
            <a:ext cx="1592766" cy="369332"/>
          </a:xfrm>
          <a:prstGeom prst="rect">
            <a:avLst/>
          </a:prstGeom>
          <a:noFill/>
        </p:spPr>
        <p:txBody>
          <a:bodyPr wrap="none" rtlCol="0">
            <a:spAutoFit/>
          </a:bodyPr>
          <a:lstStyle/>
          <a:p>
            <a:r>
              <a:rPr lang="en-US" dirty="0" smtClean="0"/>
              <a:t>Milwaukee, WI</a:t>
            </a:r>
            <a:endParaRPr lang="en-US" dirty="0"/>
          </a:p>
        </p:txBody>
      </p:sp>
    </p:spTree>
    <p:extLst>
      <p:ext uri="{BB962C8B-B14F-4D97-AF65-F5344CB8AC3E}">
        <p14:creationId xmlns:p14="http://schemas.microsoft.com/office/powerpoint/2010/main" val="264882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0"/>
            <a:ext cx="5630148" cy="6858000"/>
          </a:xfrm>
          <a:prstGeom prst="rect">
            <a:avLst/>
          </a:prstGeom>
        </p:spPr>
      </p:pic>
      <p:sp>
        <p:nvSpPr>
          <p:cNvPr id="3" name="TextBox 2"/>
          <p:cNvSpPr txBox="1"/>
          <p:nvPr/>
        </p:nvSpPr>
        <p:spPr>
          <a:xfrm>
            <a:off x="307570" y="4901052"/>
            <a:ext cx="1456611" cy="369332"/>
          </a:xfrm>
          <a:prstGeom prst="rect">
            <a:avLst/>
          </a:prstGeom>
          <a:noFill/>
        </p:spPr>
        <p:txBody>
          <a:bodyPr wrap="none" rtlCol="0">
            <a:spAutoFit/>
          </a:bodyPr>
          <a:lstStyle/>
          <a:p>
            <a:r>
              <a:rPr lang="en-US" dirty="0" smtClean="0"/>
              <a:t>New York, NY</a:t>
            </a:r>
            <a:endParaRPr lang="en-US" dirty="0"/>
          </a:p>
        </p:txBody>
      </p:sp>
    </p:spTree>
    <p:extLst>
      <p:ext uri="{BB962C8B-B14F-4D97-AF65-F5344CB8AC3E}">
        <p14:creationId xmlns:p14="http://schemas.microsoft.com/office/powerpoint/2010/main" val="2324928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5300" y="0"/>
            <a:ext cx="5603852" cy="6858000"/>
          </a:xfrm>
          <a:prstGeom prst="rect">
            <a:avLst/>
          </a:prstGeom>
        </p:spPr>
      </p:pic>
      <p:sp>
        <p:nvSpPr>
          <p:cNvPr id="3" name="TextBox 2"/>
          <p:cNvSpPr txBox="1"/>
          <p:nvPr/>
        </p:nvSpPr>
        <p:spPr>
          <a:xfrm>
            <a:off x="198432" y="3254140"/>
            <a:ext cx="2337787" cy="369332"/>
          </a:xfrm>
          <a:prstGeom prst="rect">
            <a:avLst/>
          </a:prstGeom>
          <a:noFill/>
        </p:spPr>
        <p:txBody>
          <a:bodyPr wrap="none" rtlCol="0">
            <a:spAutoFit/>
          </a:bodyPr>
          <a:lstStyle/>
          <a:p>
            <a:r>
              <a:rPr lang="en-US" dirty="0" smtClean="0"/>
              <a:t>San Francisco Bay Area</a:t>
            </a:r>
            <a:endParaRPr lang="en-US" dirty="0"/>
          </a:p>
        </p:txBody>
      </p:sp>
    </p:spTree>
    <p:extLst>
      <p:ext uri="{BB962C8B-B14F-4D97-AF65-F5344CB8AC3E}">
        <p14:creationId xmlns:p14="http://schemas.microsoft.com/office/powerpoint/2010/main" val="2827487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15463293"/>
              </p:ext>
            </p:extLst>
          </p:nvPr>
        </p:nvGraphicFramePr>
        <p:xfrm>
          <a:off x="2201632" y="274638"/>
          <a:ext cx="5194090" cy="3669490"/>
        </p:xfrm>
        <a:graphic>
          <a:graphicData uri="http://schemas.openxmlformats.org/drawingml/2006/table">
            <a:tbl>
              <a:tblPr firstRow="1" bandRow="1">
                <a:tableStyleId>{F2DE63D5-997A-4646-A377-4702673A728D}</a:tableStyleId>
              </a:tblPr>
              <a:tblGrid>
                <a:gridCol w="1097903">
                  <a:extLst>
                    <a:ext uri="{9D8B030D-6E8A-4147-A177-3AD203B41FA5}">
                      <a16:colId xmlns:a16="http://schemas.microsoft.com/office/drawing/2014/main" val="20000"/>
                    </a:ext>
                  </a:extLst>
                </a:gridCol>
                <a:gridCol w="1375534">
                  <a:extLst>
                    <a:ext uri="{9D8B030D-6E8A-4147-A177-3AD203B41FA5}">
                      <a16:colId xmlns:a16="http://schemas.microsoft.com/office/drawing/2014/main" val="20001"/>
                    </a:ext>
                  </a:extLst>
                </a:gridCol>
                <a:gridCol w="1325056">
                  <a:extLst>
                    <a:ext uri="{9D8B030D-6E8A-4147-A177-3AD203B41FA5}">
                      <a16:colId xmlns:a16="http://schemas.microsoft.com/office/drawing/2014/main" val="20002"/>
                    </a:ext>
                  </a:extLst>
                </a:gridCol>
                <a:gridCol w="1395597">
                  <a:extLst>
                    <a:ext uri="{9D8B030D-6E8A-4147-A177-3AD203B41FA5}">
                      <a16:colId xmlns:a16="http://schemas.microsoft.com/office/drawing/2014/main" val="20003"/>
                    </a:ext>
                  </a:extLst>
                </a:gridCol>
              </a:tblGrid>
              <a:tr h="1248040">
                <a:tc>
                  <a:txBody>
                    <a:bodyPr/>
                    <a:lstStyle/>
                    <a:p>
                      <a:r>
                        <a:rPr lang="en-US" dirty="0" smtClean="0"/>
                        <a:t>ZIP Code</a:t>
                      </a:r>
                      <a:endParaRPr lang="en-US" dirty="0"/>
                    </a:p>
                  </a:txBody>
                  <a:tcPr/>
                </a:tc>
                <a:tc>
                  <a:txBody>
                    <a:bodyPr/>
                    <a:lstStyle/>
                    <a:p>
                      <a:r>
                        <a:rPr lang="en-US" dirty="0" smtClean="0"/>
                        <a:t>Share of Hispanic Population</a:t>
                      </a:r>
                      <a:endParaRPr lang="en-US" dirty="0"/>
                    </a:p>
                  </a:txBody>
                  <a:tcPr/>
                </a:tc>
                <a:tc>
                  <a:txBody>
                    <a:bodyPr/>
                    <a:lstStyle/>
                    <a:p>
                      <a:r>
                        <a:rPr lang="en-US" dirty="0" smtClean="0"/>
                        <a:t>Share of non-Hispanic</a:t>
                      </a:r>
                      <a:r>
                        <a:rPr lang="en-US" baseline="0" dirty="0" smtClean="0"/>
                        <a:t> </a:t>
                      </a:r>
                      <a:r>
                        <a:rPr lang="en-US" dirty="0" smtClean="0"/>
                        <a:t>population</a:t>
                      </a:r>
                      <a:endParaRPr lang="en-US" dirty="0"/>
                    </a:p>
                  </a:txBody>
                  <a:tcPr/>
                </a:tc>
                <a:tc>
                  <a:txBody>
                    <a:bodyPr/>
                    <a:lstStyle/>
                    <a:p>
                      <a:r>
                        <a:rPr lang="en-US" dirty="0" smtClean="0"/>
                        <a:t>Absolute Value of Difference</a:t>
                      </a:r>
                      <a:endParaRPr lang="en-US" dirty="0"/>
                    </a:p>
                  </a:txBody>
                  <a:tcPr/>
                </a:tc>
                <a:extLst>
                  <a:ext uri="{0D108BD9-81ED-4DB2-BD59-A6C34878D82A}">
                    <a16:rowId xmlns:a16="http://schemas.microsoft.com/office/drawing/2014/main" val="10000"/>
                  </a:ext>
                </a:extLst>
              </a:tr>
              <a:tr h="403575">
                <a:tc>
                  <a:txBody>
                    <a:bodyPr/>
                    <a:lstStyle/>
                    <a:p>
                      <a:r>
                        <a:rPr lang="en-US" dirty="0" smtClean="0"/>
                        <a:t>90401</a:t>
                      </a:r>
                      <a:endParaRPr lang="en-US" dirty="0"/>
                    </a:p>
                  </a:txBody>
                  <a:tcPr/>
                </a:tc>
                <a:tc>
                  <a:txBody>
                    <a:bodyPr/>
                    <a:lstStyle/>
                    <a:p>
                      <a:r>
                        <a:rPr lang="en-US" dirty="0" smtClean="0"/>
                        <a:t>5.6%</a:t>
                      </a:r>
                      <a:endParaRPr lang="en-US" dirty="0"/>
                    </a:p>
                  </a:txBody>
                  <a:tcPr/>
                </a:tc>
                <a:tc>
                  <a:txBody>
                    <a:bodyPr/>
                    <a:lstStyle/>
                    <a:p>
                      <a:r>
                        <a:rPr lang="en-US" dirty="0" smtClean="0"/>
                        <a:t>6.1%</a:t>
                      </a:r>
                      <a:endParaRPr lang="en-US" dirty="0"/>
                    </a:p>
                  </a:txBody>
                  <a:tcPr/>
                </a:tc>
                <a:tc>
                  <a:txBody>
                    <a:bodyPr/>
                    <a:lstStyle/>
                    <a:p>
                      <a:r>
                        <a:rPr lang="en-US" dirty="0" smtClean="0"/>
                        <a:t>0.5</a:t>
                      </a:r>
                      <a:endParaRPr lang="en-US" dirty="0"/>
                    </a:p>
                  </a:txBody>
                  <a:tcPr/>
                </a:tc>
                <a:extLst>
                  <a:ext uri="{0D108BD9-81ED-4DB2-BD59-A6C34878D82A}">
                    <a16:rowId xmlns:a16="http://schemas.microsoft.com/office/drawing/2014/main" val="10001"/>
                  </a:ext>
                </a:extLst>
              </a:tr>
              <a:tr h="403575">
                <a:tc>
                  <a:txBody>
                    <a:bodyPr/>
                    <a:lstStyle/>
                    <a:p>
                      <a:r>
                        <a:rPr lang="en-US" dirty="0" smtClean="0"/>
                        <a:t>90402</a:t>
                      </a:r>
                      <a:endParaRPr lang="en-US" dirty="0"/>
                    </a:p>
                  </a:txBody>
                  <a:tcPr/>
                </a:tc>
                <a:tc>
                  <a:txBody>
                    <a:bodyPr/>
                    <a:lstStyle/>
                    <a:p>
                      <a:r>
                        <a:rPr lang="en-US" dirty="0" smtClean="0"/>
                        <a:t>3.7%</a:t>
                      </a:r>
                      <a:endParaRPr lang="en-US" dirty="0"/>
                    </a:p>
                  </a:txBody>
                  <a:tcPr/>
                </a:tc>
                <a:tc>
                  <a:txBody>
                    <a:bodyPr/>
                    <a:lstStyle/>
                    <a:p>
                      <a:r>
                        <a:rPr lang="en-US" dirty="0" smtClean="0"/>
                        <a:t>14.8%</a:t>
                      </a:r>
                      <a:endParaRPr lang="en-US" dirty="0"/>
                    </a:p>
                  </a:txBody>
                  <a:tcPr/>
                </a:tc>
                <a:tc>
                  <a:txBody>
                    <a:bodyPr/>
                    <a:lstStyle/>
                    <a:p>
                      <a:r>
                        <a:rPr lang="en-US" dirty="0" smtClean="0"/>
                        <a:t>11.1</a:t>
                      </a:r>
                      <a:endParaRPr lang="en-US" dirty="0"/>
                    </a:p>
                  </a:txBody>
                  <a:tcPr/>
                </a:tc>
                <a:extLst>
                  <a:ext uri="{0D108BD9-81ED-4DB2-BD59-A6C34878D82A}">
                    <a16:rowId xmlns:a16="http://schemas.microsoft.com/office/drawing/2014/main" val="10002"/>
                  </a:ext>
                </a:extLst>
              </a:tr>
              <a:tr h="403575">
                <a:tc>
                  <a:txBody>
                    <a:bodyPr/>
                    <a:lstStyle/>
                    <a:p>
                      <a:r>
                        <a:rPr lang="en-US" dirty="0" smtClean="0"/>
                        <a:t>90403</a:t>
                      </a:r>
                      <a:endParaRPr lang="en-US" dirty="0"/>
                    </a:p>
                  </a:txBody>
                  <a:tcPr/>
                </a:tc>
                <a:tc>
                  <a:txBody>
                    <a:bodyPr/>
                    <a:lstStyle/>
                    <a:p>
                      <a:r>
                        <a:rPr lang="en-US" dirty="0" smtClean="0"/>
                        <a:t>11.8%</a:t>
                      </a:r>
                      <a:endParaRPr lang="en-US" dirty="0"/>
                    </a:p>
                  </a:txBody>
                  <a:tcPr/>
                </a:tc>
                <a:tc>
                  <a:txBody>
                    <a:bodyPr/>
                    <a:lstStyle/>
                    <a:p>
                      <a:r>
                        <a:rPr lang="en-US" dirty="0" smtClean="0"/>
                        <a:t>29.7%</a:t>
                      </a:r>
                      <a:endParaRPr lang="en-US" dirty="0"/>
                    </a:p>
                  </a:txBody>
                  <a:tcPr/>
                </a:tc>
                <a:tc>
                  <a:txBody>
                    <a:bodyPr/>
                    <a:lstStyle/>
                    <a:p>
                      <a:r>
                        <a:rPr lang="en-US" dirty="0" smtClean="0"/>
                        <a:t>17.9</a:t>
                      </a:r>
                      <a:endParaRPr lang="en-US" dirty="0"/>
                    </a:p>
                  </a:txBody>
                  <a:tcPr/>
                </a:tc>
                <a:extLst>
                  <a:ext uri="{0D108BD9-81ED-4DB2-BD59-A6C34878D82A}">
                    <a16:rowId xmlns:a16="http://schemas.microsoft.com/office/drawing/2014/main" val="10003"/>
                  </a:ext>
                </a:extLst>
              </a:tr>
              <a:tr h="403575">
                <a:tc>
                  <a:txBody>
                    <a:bodyPr/>
                    <a:lstStyle/>
                    <a:p>
                      <a:r>
                        <a:rPr lang="en-US" dirty="0" smtClean="0"/>
                        <a:t>90404</a:t>
                      </a:r>
                      <a:endParaRPr lang="en-US" dirty="0"/>
                    </a:p>
                  </a:txBody>
                  <a:tcPr/>
                </a:tc>
                <a:tc>
                  <a:txBody>
                    <a:bodyPr/>
                    <a:lstStyle/>
                    <a:p>
                      <a:r>
                        <a:rPr lang="en-US" dirty="0" smtClean="0"/>
                        <a:t>48.8%</a:t>
                      </a:r>
                      <a:endParaRPr lang="en-US" dirty="0"/>
                    </a:p>
                  </a:txBody>
                  <a:tcPr/>
                </a:tc>
                <a:tc>
                  <a:txBody>
                    <a:bodyPr/>
                    <a:lstStyle/>
                    <a:p>
                      <a:r>
                        <a:rPr lang="en-US" dirty="0" smtClean="0"/>
                        <a:t>19.2%</a:t>
                      </a:r>
                      <a:endParaRPr lang="en-US" dirty="0"/>
                    </a:p>
                  </a:txBody>
                  <a:tcPr/>
                </a:tc>
                <a:tc>
                  <a:txBody>
                    <a:bodyPr/>
                    <a:lstStyle/>
                    <a:p>
                      <a:r>
                        <a:rPr lang="en-US" dirty="0" smtClean="0"/>
                        <a:t>29.5</a:t>
                      </a:r>
                      <a:endParaRPr lang="en-US" dirty="0"/>
                    </a:p>
                  </a:txBody>
                  <a:tcPr/>
                </a:tc>
                <a:extLst>
                  <a:ext uri="{0D108BD9-81ED-4DB2-BD59-A6C34878D82A}">
                    <a16:rowId xmlns:a16="http://schemas.microsoft.com/office/drawing/2014/main" val="10004"/>
                  </a:ext>
                </a:extLst>
              </a:tr>
              <a:tr h="403575">
                <a:tc>
                  <a:txBody>
                    <a:bodyPr/>
                    <a:lstStyle/>
                    <a:p>
                      <a:r>
                        <a:rPr lang="en-US" dirty="0" smtClean="0"/>
                        <a:t>90405</a:t>
                      </a:r>
                      <a:endParaRPr lang="en-US" dirty="0"/>
                    </a:p>
                  </a:txBody>
                  <a:tcPr/>
                </a:tc>
                <a:tc>
                  <a:txBody>
                    <a:bodyPr/>
                    <a:lstStyle/>
                    <a:p>
                      <a:r>
                        <a:rPr lang="en-US" dirty="0" smtClean="0"/>
                        <a:t>30.2%</a:t>
                      </a:r>
                      <a:endParaRPr lang="en-US" dirty="0"/>
                    </a:p>
                  </a:txBody>
                  <a:tcPr/>
                </a:tc>
                <a:tc>
                  <a:txBody>
                    <a:bodyPr/>
                    <a:lstStyle/>
                    <a:p>
                      <a:r>
                        <a:rPr lang="en-US" dirty="0" smtClean="0"/>
                        <a:t>30.2%</a:t>
                      </a:r>
                      <a:endParaRPr lang="en-US" dirty="0"/>
                    </a:p>
                  </a:txBody>
                  <a:tcPr/>
                </a:tc>
                <a:tc>
                  <a:txBody>
                    <a:bodyPr/>
                    <a:lstStyle/>
                    <a:p>
                      <a:r>
                        <a:rPr lang="en-US" dirty="0" smtClean="0"/>
                        <a:t>0.0</a:t>
                      </a:r>
                      <a:endParaRPr lang="en-US" dirty="0"/>
                    </a:p>
                  </a:txBody>
                  <a:tcPr/>
                </a:tc>
                <a:extLst>
                  <a:ext uri="{0D108BD9-81ED-4DB2-BD59-A6C34878D82A}">
                    <a16:rowId xmlns:a16="http://schemas.microsoft.com/office/drawing/2014/main" val="10005"/>
                  </a:ext>
                </a:extLst>
              </a:tr>
              <a:tr h="403575">
                <a:tc>
                  <a:txBody>
                    <a:bodyPr/>
                    <a:lstStyle/>
                    <a:p>
                      <a:r>
                        <a:rPr lang="en-US" dirty="0" smtClean="0"/>
                        <a:t>TOTAL</a:t>
                      </a:r>
                      <a:endParaRPr lang="en-US" dirty="0"/>
                    </a:p>
                  </a:txBody>
                  <a:tcPr/>
                </a:tc>
                <a:tc>
                  <a:txBody>
                    <a:bodyPr/>
                    <a:lstStyle/>
                    <a:p>
                      <a:r>
                        <a:rPr lang="en-US" dirty="0" smtClean="0"/>
                        <a:t>100%</a:t>
                      </a:r>
                      <a:endParaRPr lang="en-US" dirty="0"/>
                    </a:p>
                  </a:txBody>
                  <a:tcPr/>
                </a:tc>
                <a:tc>
                  <a:txBody>
                    <a:bodyPr/>
                    <a:lstStyle/>
                    <a:p>
                      <a:r>
                        <a:rPr lang="en-US" dirty="0" smtClean="0"/>
                        <a:t>100%</a:t>
                      </a:r>
                      <a:endParaRPr lang="en-US" dirty="0"/>
                    </a:p>
                  </a:txBody>
                  <a:tcPr/>
                </a:tc>
                <a:tc>
                  <a:txBody>
                    <a:bodyPr/>
                    <a:lstStyle/>
                    <a:p>
                      <a:r>
                        <a:rPr lang="en-US" dirty="0" smtClean="0"/>
                        <a:t>59.1</a:t>
                      </a:r>
                      <a:endParaRPr lang="en-US" dirty="0"/>
                    </a:p>
                  </a:txBody>
                  <a:tcPr/>
                </a:tc>
                <a:extLst>
                  <a:ext uri="{0D108BD9-81ED-4DB2-BD59-A6C34878D82A}">
                    <a16:rowId xmlns:a16="http://schemas.microsoft.com/office/drawing/2014/main" val="10006"/>
                  </a:ext>
                </a:extLst>
              </a:tr>
            </a:tbl>
          </a:graphicData>
        </a:graphic>
      </p:graphicFrame>
      <p:sp>
        <p:nvSpPr>
          <p:cNvPr id="8" name="TextBox 7"/>
          <p:cNvSpPr txBox="1"/>
          <p:nvPr/>
        </p:nvSpPr>
        <p:spPr>
          <a:xfrm>
            <a:off x="108172" y="3502170"/>
            <a:ext cx="8870881" cy="3693319"/>
          </a:xfrm>
          <a:prstGeom prst="rect">
            <a:avLst/>
          </a:prstGeom>
          <a:noFill/>
        </p:spPr>
        <p:txBody>
          <a:bodyPr wrap="square" rtlCol="0">
            <a:spAutoFit/>
          </a:bodyPr>
          <a:lstStyle/>
          <a:p>
            <a:endParaRPr lang="en-US" dirty="0" smtClean="0"/>
          </a:p>
          <a:p>
            <a:r>
              <a:rPr lang="en-US" dirty="0" smtClean="0"/>
              <a:t>Santa Monica’s Hispanic population is not evenly distributed among its five zip codes.</a:t>
            </a:r>
          </a:p>
          <a:p>
            <a:r>
              <a:rPr lang="en-US" dirty="0" smtClean="0"/>
              <a:t>Note:  90404 has almost half of the Hispanic population.  </a:t>
            </a:r>
          </a:p>
          <a:p>
            <a:endParaRPr lang="en-US" dirty="0"/>
          </a:p>
          <a:p>
            <a:r>
              <a:rPr lang="en-US" dirty="0" smtClean="0"/>
              <a:t>How severely segregated is this?  It has an index of dissimilarity of 29.6. 29.6% of Santa Monica’s Hispanic residents would need to move to create evenness.  This is seen as low-to-moderate segregation.</a:t>
            </a:r>
          </a:p>
          <a:p>
            <a:endParaRPr lang="en-US" dirty="0"/>
          </a:p>
          <a:p>
            <a:r>
              <a:rPr lang="en-US" dirty="0" smtClean="0"/>
              <a:t>For Blacks in Santa Monica it’s 33 and for Asians, it’s 5.  </a:t>
            </a:r>
          </a:p>
          <a:p>
            <a:endParaRPr lang="en-US" dirty="0" smtClean="0"/>
          </a:p>
          <a:p>
            <a:r>
              <a:rPr lang="en-US" dirty="0" smtClean="0"/>
              <a:t>By comparison, Blacks in Milwaukee have an index of 80 (80% of Blacks would have to move to create evenness).</a:t>
            </a:r>
            <a:endParaRPr lang="en-US" dirty="0"/>
          </a:p>
          <a:p>
            <a:endParaRPr lang="en-US" dirty="0"/>
          </a:p>
        </p:txBody>
      </p:sp>
      <p:sp>
        <p:nvSpPr>
          <p:cNvPr id="2" name="TextBox 1"/>
          <p:cNvSpPr txBox="1"/>
          <p:nvPr/>
        </p:nvSpPr>
        <p:spPr>
          <a:xfrm>
            <a:off x="0" y="89972"/>
            <a:ext cx="2141444" cy="923330"/>
          </a:xfrm>
          <a:prstGeom prst="rect">
            <a:avLst/>
          </a:prstGeom>
          <a:noFill/>
        </p:spPr>
        <p:txBody>
          <a:bodyPr wrap="none" rtlCol="0">
            <a:spAutoFit/>
          </a:bodyPr>
          <a:lstStyle/>
          <a:p>
            <a:r>
              <a:rPr lang="en-US" dirty="0" smtClean="0"/>
              <a:t>Index of Dissimilarity</a:t>
            </a:r>
          </a:p>
          <a:p>
            <a:endParaRPr lang="en-US" dirty="0"/>
          </a:p>
          <a:p>
            <a:r>
              <a:rPr lang="en-US" dirty="0" smtClean="0"/>
              <a:t>Santa Monica, CA</a:t>
            </a:r>
            <a:endParaRPr lang="en-US" dirty="0"/>
          </a:p>
        </p:txBody>
      </p:sp>
    </p:spTree>
    <p:extLst>
      <p:ext uri="{BB962C8B-B14F-4D97-AF65-F5344CB8AC3E}">
        <p14:creationId xmlns:p14="http://schemas.microsoft.com/office/powerpoint/2010/main" val="24799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2-20 at 1.2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772" y="3895510"/>
            <a:ext cx="3698228" cy="296248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60478307"/>
              </p:ext>
            </p:extLst>
          </p:nvPr>
        </p:nvGraphicFramePr>
        <p:xfrm>
          <a:off x="1641989" y="117494"/>
          <a:ext cx="5194090" cy="3265915"/>
        </p:xfrm>
        <a:graphic>
          <a:graphicData uri="http://schemas.openxmlformats.org/drawingml/2006/table">
            <a:tbl>
              <a:tblPr firstRow="1" bandRow="1">
                <a:tableStyleId>{F2DE63D5-997A-4646-A377-4702673A728D}</a:tableStyleId>
              </a:tblPr>
              <a:tblGrid>
                <a:gridCol w="1097903">
                  <a:extLst>
                    <a:ext uri="{9D8B030D-6E8A-4147-A177-3AD203B41FA5}">
                      <a16:colId xmlns:a16="http://schemas.microsoft.com/office/drawing/2014/main" val="20000"/>
                    </a:ext>
                  </a:extLst>
                </a:gridCol>
                <a:gridCol w="1375534">
                  <a:extLst>
                    <a:ext uri="{9D8B030D-6E8A-4147-A177-3AD203B41FA5}">
                      <a16:colId xmlns:a16="http://schemas.microsoft.com/office/drawing/2014/main" val="20001"/>
                    </a:ext>
                  </a:extLst>
                </a:gridCol>
                <a:gridCol w="1325056">
                  <a:extLst>
                    <a:ext uri="{9D8B030D-6E8A-4147-A177-3AD203B41FA5}">
                      <a16:colId xmlns:a16="http://schemas.microsoft.com/office/drawing/2014/main" val="20002"/>
                    </a:ext>
                  </a:extLst>
                </a:gridCol>
                <a:gridCol w="1395597">
                  <a:extLst>
                    <a:ext uri="{9D8B030D-6E8A-4147-A177-3AD203B41FA5}">
                      <a16:colId xmlns:a16="http://schemas.microsoft.com/office/drawing/2014/main" val="20003"/>
                    </a:ext>
                  </a:extLst>
                </a:gridCol>
              </a:tblGrid>
              <a:tr h="1248040">
                <a:tc>
                  <a:txBody>
                    <a:bodyPr/>
                    <a:lstStyle/>
                    <a:p>
                      <a:r>
                        <a:rPr lang="en-US" dirty="0" smtClean="0"/>
                        <a:t>ZIP Code</a:t>
                      </a:r>
                      <a:endParaRPr lang="en-US" dirty="0"/>
                    </a:p>
                  </a:txBody>
                  <a:tcPr/>
                </a:tc>
                <a:tc>
                  <a:txBody>
                    <a:bodyPr/>
                    <a:lstStyle/>
                    <a:p>
                      <a:r>
                        <a:rPr lang="en-US" dirty="0" smtClean="0"/>
                        <a:t>Share of Hispanic Population</a:t>
                      </a:r>
                      <a:endParaRPr lang="en-US" dirty="0"/>
                    </a:p>
                  </a:txBody>
                  <a:tcPr/>
                </a:tc>
                <a:tc>
                  <a:txBody>
                    <a:bodyPr/>
                    <a:lstStyle/>
                    <a:p>
                      <a:r>
                        <a:rPr lang="en-US" dirty="0" smtClean="0"/>
                        <a:t>Share of non-Hispanic</a:t>
                      </a:r>
                      <a:r>
                        <a:rPr lang="en-US" baseline="0" dirty="0" smtClean="0"/>
                        <a:t> </a:t>
                      </a:r>
                      <a:r>
                        <a:rPr lang="en-US" dirty="0" smtClean="0"/>
                        <a:t>population</a:t>
                      </a:r>
                      <a:endParaRPr lang="en-US" dirty="0"/>
                    </a:p>
                  </a:txBody>
                  <a:tcPr/>
                </a:tc>
                <a:tc>
                  <a:txBody>
                    <a:bodyPr/>
                    <a:lstStyle/>
                    <a:p>
                      <a:r>
                        <a:rPr lang="en-US" dirty="0" smtClean="0"/>
                        <a:t>Absolute Value of Difference</a:t>
                      </a:r>
                      <a:endParaRPr lang="en-US" dirty="0"/>
                    </a:p>
                  </a:txBody>
                  <a:tcPr/>
                </a:tc>
                <a:extLst>
                  <a:ext uri="{0D108BD9-81ED-4DB2-BD59-A6C34878D82A}">
                    <a16:rowId xmlns:a16="http://schemas.microsoft.com/office/drawing/2014/main" val="10000"/>
                  </a:ext>
                </a:extLst>
              </a:tr>
              <a:tr h="403575">
                <a:tc>
                  <a:txBody>
                    <a:bodyPr/>
                    <a:lstStyle/>
                    <a:p>
                      <a:r>
                        <a:rPr lang="en-US" dirty="0" smtClean="0"/>
                        <a:t>91722</a:t>
                      </a:r>
                      <a:endParaRPr lang="en-US" dirty="0"/>
                    </a:p>
                  </a:txBody>
                  <a:tcPr/>
                </a:tc>
                <a:tc>
                  <a:txBody>
                    <a:bodyPr/>
                    <a:lstStyle/>
                    <a:p>
                      <a:r>
                        <a:rPr lang="en-US" dirty="0" smtClean="0"/>
                        <a:t>50%</a:t>
                      </a:r>
                      <a:endParaRPr lang="en-US" dirty="0"/>
                    </a:p>
                  </a:txBody>
                  <a:tcPr/>
                </a:tc>
                <a:tc>
                  <a:txBody>
                    <a:bodyPr/>
                    <a:lstStyle/>
                    <a:p>
                      <a:r>
                        <a:rPr lang="en-US" dirty="0" smtClean="0"/>
                        <a:t>37%</a:t>
                      </a:r>
                      <a:endParaRPr lang="en-US" dirty="0"/>
                    </a:p>
                  </a:txBody>
                  <a:tcPr/>
                </a:tc>
                <a:tc>
                  <a:txBody>
                    <a:bodyPr/>
                    <a:lstStyle/>
                    <a:p>
                      <a:r>
                        <a:rPr lang="en-US" dirty="0" smtClean="0"/>
                        <a:t>13</a:t>
                      </a:r>
                      <a:endParaRPr lang="en-US" dirty="0"/>
                    </a:p>
                  </a:txBody>
                  <a:tcPr/>
                </a:tc>
                <a:extLst>
                  <a:ext uri="{0D108BD9-81ED-4DB2-BD59-A6C34878D82A}">
                    <a16:rowId xmlns:a16="http://schemas.microsoft.com/office/drawing/2014/main" val="10001"/>
                  </a:ext>
                </a:extLst>
              </a:tr>
              <a:tr h="403575">
                <a:tc>
                  <a:txBody>
                    <a:bodyPr/>
                    <a:lstStyle/>
                    <a:p>
                      <a:r>
                        <a:rPr lang="en-US" dirty="0" smtClean="0"/>
                        <a:t>91723</a:t>
                      </a:r>
                      <a:endParaRPr lang="en-US" dirty="0"/>
                    </a:p>
                  </a:txBody>
                  <a:tcPr/>
                </a:tc>
                <a:tc>
                  <a:txBody>
                    <a:bodyPr/>
                    <a:lstStyle/>
                    <a:p>
                      <a:r>
                        <a:rPr lang="en-US" dirty="0" smtClean="0"/>
                        <a:t>23%</a:t>
                      </a:r>
                      <a:endParaRPr lang="en-US" dirty="0"/>
                    </a:p>
                  </a:txBody>
                  <a:tcPr/>
                </a:tc>
                <a:tc>
                  <a:txBody>
                    <a:bodyPr/>
                    <a:lstStyle/>
                    <a:p>
                      <a:r>
                        <a:rPr lang="en-US" dirty="0" smtClean="0"/>
                        <a:t>24%</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10002"/>
                  </a:ext>
                </a:extLst>
              </a:tr>
              <a:tr h="403575">
                <a:tc>
                  <a:txBody>
                    <a:bodyPr/>
                    <a:lstStyle/>
                    <a:p>
                      <a:r>
                        <a:rPr lang="en-US" dirty="0" smtClean="0"/>
                        <a:t>91724</a:t>
                      </a:r>
                      <a:endParaRPr lang="en-US" dirty="0"/>
                    </a:p>
                  </a:txBody>
                  <a:tcPr/>
                </a:tc>
                <a:tc>
                  <a:txBody>
                    <a:bodyPr/>
                    <a:lstStyle/>
                    <a:p>
                      <a:r>
                        <a:rPr lang="en-US" dirty="0" smtClean="0"/>
                        <a:t>28%</a:t>
                      </a:r>
                      <a:endParaRPr lang="en-US" dirty="0"/>
                    </a:p>
                  </a:txBody>
                  <a:tcPr/>
                </a:tc>
                <a:tc>
                  <a:txBody>
                    <a:bodyPr/>
                    <a:lstStyle/>
                    <a:p>
                      <a:r>
                        <a:rPr lang="en-US" dirty="0" smtClean="0"/>
                        <a:t>40%</a:t>
                      </a:r>
                      <a:endParaRPr lang="en-US" dirty="0"/>
                    </a:p>
                  </a:txBody>
                  <a:tcPr/>
                </a:tc>
                <a:tc>
                  <a:txBody>
                    <a:bodyPr/>
                    <a:lstStyle/>
                    <a:p>
                      <a:r>
                        <a:rPr lang="en-US" dirty="0" smtClean="0"/>
                        <a:t>12</a:t>
                      </a:r>
                      <a:endParaRPr lang="en-US" dirty="0"/>
                    </a:p>
                  </a:txBody>
                  <a:tcPr/>
                </a:tc>
                <a:extLst>
                  <a:ext uri="{0D108BD9-81ED-4DB2-BD59-A6C34878D82A}">
                    <a16:rowId xmlns:a16="http://schemas.microsoft.com/office/drawing/2014/main" val="10003"/>
                  </a:ext>
                </a:extLst>
              </a:tr>
              <a:tr h="403575">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403575">
                <a:tc>
                  <a:txBody>
                    <a:bodyPr/>
                    <a:lstStyle/>
                    <a:p>
                      <a:r>
                        <a:rPr lang="en-US" dirty="0" smtClean="0"/>
                        <a:t>TOTAL</a:t>
                      </a:r>
                      <a:endParaRPr lang="en-US" dirty="0"/>
                    </a:p>
                  </a:txBody>
                  <a:tcPr/>
                </a:tc>
                <a:tc>
                  <a:txBody>
                    <a:bodyPr/>
                    <a:lstStyle/>
                    <a:p>
                      <a:r>
                        <a:rPr lang="en-US" dirty="0" smtClean="0"/>
                        <a:t>100%</a:t>
                      </a:r>
                      <a:endParaRPr lang="en-US" dirty="0"/>
                    </a:p>
                  </a:txBody>
                  <a:tcPr/>
                </a:tc>
                <a:tc>
                  <a:txBody>
                    <a:bodyPr/>
                    <a:lstStyle/>
                    <a:p>
                      <a:r>
                        <a:rPr lang="en-US" dirty="0" smtClean="0"/>
                        <a:t>100%</a:t>
                      </a:r>
                      <a:endParaRPr lang="en-US" dirty="0"/>
                    </a:p>
                  </a:txBody>
                  <a:tcPr/>
                </a:tc>
                <a:tc>
                  <a:txBody>
                    <a:bodyPr/>
                    <a:lstStyle/>
                    <a:p>
                      <a:r>
                        <a:rPr lang="en-US" dirty="0" smtClean="0"/>
                        <a:t>26</a:t>
                      </a:r>
                      <a:endParaRPr lang="en-US" dirty="0"/>
                    </a:p>
                  </a:txBody>
                  <a:tcPr/>
                </a:tc>
                <a:extLst>
                  <a:ext uri="{0D108BD9-81ED-4DB2-BD59-A6C34878D82A}">
                    <a16:rowId xmlns:a16="http://schemas.microsoft.com/office/drawing/2014/main" val="10005"/>
                  </a:ext>
                </a:extLst>
              </a:tr>
            </a:tbl>
          </a:graphicData>
        </a:graphic>
      </p:graphicFrame>
      <p:sp>
        <p:nvSpPr>
          <p:cNvPr id="10" name="TextBox 9"/>
          <p:cNvSpPr txBox="1"/>
          <p:nvPr/>
        </p:nvSpPr>
        <p:spPr>
          <a:xfrm>
            <a:off x="699059" y="3624435"/>
            <a:ext cx="4164425" cy="923330"/>
          </a:xfrm>
          <a:prstGeom prst="rect">
            <a:avLst/>
          </a:prstGeom>
          <a:noFill/>
        </p:spPr>
        <p:txBody>
          <a:bodyPr wrap="square" rtlCol="0">
            <a:spAutoFit/>
          </a:bodyPr>
          <a:lstStyle/>
          <a:p>
            <a:r>
              <a:rPr lang="en-US" dirty="0" smtClean="0"/>
              <a:t>Index for Covina = 13;  means only 13% of Hispanic population would have to move to achieve perfect evenness. </a:t>
            </a:r>
            <a:endParaRPr lang="en-US" dirty="0"/>
          </a:p>
        </p:txBody>
      </p:sp>
      <p:sp>
        <p:nvSpPr>
          <p:cNvPr id="2" name="TextBox 1"/>
          <p:cNvSpPr txBox="1"/>
          <p:nvPr/>
        </p:nvSpPr>
        <p:spPr>
          <a:xfrm>
            <a:off x="129149" y="258285"/>
            <a:ext cx="1184977" cy="369332"/>
          </a:xfrm>
          <a:prstGeom prst="rect">
            <a:avLst/>
          </a:prstGeom>
          <a:noFill/>
        </p:spPr>
        <p:txBody>
          <a:bodyPr wrap="none" rtlCol="0">
            <a:spAutoFit/>
          </a:bodyPr>
          <a:lstStyle/>
          <a:p>
            <a:r>
              <a:rPr lang="en-US" dirty="0" smtClean="0"/>
              <a:t>Covina, CA</a:t>
            </a:r>
            <a:endParaRPr lang="en-US" dirty="0"/>
          </a:p>
        </p:txBody>
      </p:sp>
    </p:spTree>
    <p:extLst>
      <p:ext uri="{BB962C8B-B14F-4D97-AF65-F5344CB8AC3E}">
        <p14:creationId xmlns:p14="http://schemas.microsoft.com/office/powerpoint/2010/main" val="3221065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Ghetto In America</a:t>
            </a:r>
            <a:endParaRPr lang="en-US" dirty="0"/>
          </a:p>
        </p:txBody>
      </p:sp>
      <p:sp>
        <p:nvSpPr>
          <p:cNvPr id="3" name="Content Placeholder 2"/>
          <p:cNvSpPr>
            <a:spLocks noGrp="1"/>
          </p:cNvSpPr>
          <p:nvPr>
            <p:ph idx="1"/>
          </p:nvPr>
        </p:nvSpPr>
        <p:spPr/>
        <p:txBody>
          <a:bodyPr/>
          <a:lstStyle/>
          <a:p>
            <a:r>
              <a:rPr lang="en-US" dirty="0" smtClean="0"/>
              <a:t>Some Chinatowns in American cities dating back to 1800s</a:t>
            </a:r>
          </a:p>
          <a:p>
            <a:r>
              <a:rPr lang="en-US" dirty="0" smtClean="0"/>
              <a:t>But “ghetto” has been historically occupied by African Americans</a:t>
            </a:r>
            <a:endParaRPr lang="en-US" dirty="0"/>
          </a:p>
        </p:txBody>
      </p:sp>
      <p:pic>
        <p:nvPicPr>
          <p:cNvPr id="2050" name="Picture 2" descr="Image result for sf chinatown 180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193" y="449262"/>
            <a:ext cx="5429250" cy="4781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frican american cities ghetto 180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06" y="621579"/>
            <a:ext cx="8789388" cy="5056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846138"/>
            <a:ext cx="4550605" cy="646331"/>
          </a:xfrm>
          <a:prstGeom prst="rect">
            <a:avLst/>
          </a:prstGeom>
          <a:noFill/>
        </p:spPr>
        <p:txBody>
          <a:bodyPr wrap="none" rtlCol="0">
            <a:spAutoFit/>
          </a:bodyPr>
          <a:lstStyle/>
          <a:p>
            <a:r>
              <a:rPr lang="en-US" dirty="0" smtClean="0"/>
              <a:t>Race massacre, Tulsa, OK.</a:t>
            </a:r>
          </a:p>
          <a:p>
            <a:r>
              <a:rPr lang="en-US" dirty="0" smtClean="0"/>
              <a:t>Destroyed wealthy black neighborhood.  1921.</a:t>
            </a:r>
            <a:endParaRPr lang="en-US" dirty="0"/>
          </a:p>
        </p:txBody>
      </p:sp>
      <p:pic>
        <p:nvPicPr>
          <p:cNvPr id="2054" name="Picture 6" descr="Image result for harlem renaiss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638"/>
            <a:ext cx="9032150" cy="5403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8759" y="3904935"/>
            <a:ext cx="3129575" cy="923330"/>
          </a:xfrm>
          <a:prstGeom prst="rect">
            <a:avLst/>
          </a:prstGeom>
          <a:noFill/>
        </p:spPr>
        <p:txBody>
          <a:bodyPr wrap="none" rtlCol="0">
            <a:spAutoFit/>
          </a:bodyPr>
          <a:lstStyle/>
          <a:p>
            <a:r>
              <a:rPr lang="en-US" dirty="0" smtClean="0">
                <a:solidFill>
                  <a:schemeClr val="bg1"/>
                </a:solidFill>
              </a:rPr>
              <a:t>Harlem, 1920s, UNIA </a:t>
            </a:r>
            <a:r>
              <a:rPr lang="en-US" dirty="0" smtClean="0">
                <a:solidFill>
                  <a:schemeClr val="bg1"/>
                </a:solidFill>
              </a:rPr>
              <a:t>Parade</a:t>
            </a:r>
          </a:p>
          <a:p>
            <a:r>
              <a:rPr lang="en-US" dirty="0" smtClean="0">
                <a:solidFill>
                  <a:schemeClr val="bg1"/>
                </a:solidFill>
              </a:rPr>
              <a:t> (Universal Negro Improvement</a:t>
            </a:r>
          </a:p>
          <a:p>
            <a:r>
              <a:rPr lang="en-US" dirty="0" smtClean="0">
                <a:solidFill>
                  <a:schemeClr val="bg1"/>
                </a:solidFill>
              </a:rPr>
              <a:t> Association)</a:t>
            </a:r>
            <a:endParaRPr lang="en-US" dirty="0">
              <a:solidFill>
                <a:schemeClr val="bg1"/>
              </a:solidFill>
            </a:endParaRPr>
          </a:p>
        </p:txBody>
      </p:sp>
    </p:spTree>
    <p:extLst>
      <p:ext uri="{BB962C8B-B14F-4D97-AF65-F5344CB8AC3E}">
        <p14:creationId xmlns:p14="http://schemas.microsoft.com/office/powerpoint/2010/main" val="39357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570"/>
            <a:ext cx="8229600" cy="1143000"/>
          </a:xfrm>
        </p:spPr>
        <p:txBody>
          <a:bodyPr>
            <a:normAutofit/>
          </a:bodyPr>
          <a:lstStyle/>
          <a:p>
            <a:pPr algn="l"/>
            <a:r>
              <a:rPr lang="en-US" sz="3200" dirty="0" smtClean="0"/>
              <a:t>Segregation of U.S. Metro Areas</a:t>
            </a:r>
            <a:endParaRPr lang="en-US" sz="3200" dirty="0"/>
          </a:p>
        </p:txBody>
      </p:sp>
      <p:sp>
        <p:nvSpPr>
          <p:cNvPr id="3" name="Content Placeholder 2"/>
          <p:cNvSpPr>
            <a:spLocks noGrp="1"/>
          </p:cNvSpPr>
          <p:nvPr>
            <p:ph idx="1"/>
          </p:nvPr>
        </p:nvSpPr>
        <p:spPr>
          <a:xfrm>
            <a:off x="123565" y="760146"/>
            <a:ext cx="8841510" cy="6126821"/>
          </a:xfrm>
        </p:spPr>
        <p:txBody>
          <a:bodyPr>
            <a:normAutofit/>
          </a:bodyPr>
          <a:lstStyle/>
          <a:p>
            <a:r>
              <a:rPr lang="en-US" sz="2400" dirty="0" smtClean="0"/>
              <a:t>African American</a:t>
            </a:r>
          </a:p>
          <a:p>
            <a:pPr lvl="1"/>
            <a:r>
              <a:rPr lang="en-US" sz="2000" dirty="0" smtClean="0"/>
              <a:t>Milwaukee:  dissimilarity = 82, isolation = .72</a:t>
            </a:r>
          </a:p>
          <a:p>
            <a:pPr lvl="1"/>
            <a:r>
              <a:rPr lang="en-US" sz="2000" dirty="0" smtClean="0"/>
              <a:t>Detroit:  dissimilarity = 85, isolation - .81</a:t>
            </a:r>
          </a:p>
          <a:p>
            <a:pPr lvl="1"/>
            <a:r>
              <a:rPr lang="en-US" sz="2000" dirty="0" smtClean="0"/>
              <a:t>Cleveland:  dissimilarity = 77, isolation = .72</a:t>
            </a:r>
          </a:p>
          <a:p>
            <a:pPr lvl="1"/>
            <a:r>
              <a:rPr lang="en-US" sz="2000" dirty="0" smtClean="0"/>
              <a:t>Los Angeles:  dissimilarity = 66, isolation = .65</a:t>
            </a:r>
          </a:p>
          <a:p>
            <a:pPr lvl="1"/>
            <a:r>
              <a:rPr lang="en-US" sz="2000" dirty="0" smtClean="0"/>
              <a:t>Orange County:  dissimilarity = 37, isolation = .09</a:t>
            </a:r>
          </a:p>
          <a:p>
            <a:pPr lvl="1"/>
            <a:endParaRPr lang="en-US" sz="2000" dirty="0" smtClean="0"/>
          </a:p>
          <a:p>
            <a:pPr lvl="1"/>
            <a:endParaRPr lang="en-US" sz="2000" dirty="0" smtClean="0"/>
          </a:p>
        </p:txBody>
      </p:sp>
      <p:sp>
        <p:nvSpPr>
          <p:cNvPr id="4" name="TextBox 3"/>
          <p:cNvSpPr txBox="1"/>
          <p:nvPr/>
        </p:nvSpPr>
        <p:spPr>
          <a:xfrm>
            <a:off x="155852" y="4067985"/>
            <a:ext cx="8809223" cy="830997"/>
          </a:xfrm>
          <a:prstGeom prst="rect">
            <a:avLst/>
          </a:prstGeom>
          <a:noFill/>
        </p:spPr>
        <p:txBody>
          <a:bodyPr wrap="square" rtlCol="0">
            <a:spAutoFit/>
          </a:bodyPr>
          <a:lstStyle/>
          <a:p>
            <a:r>
              <a:rPr lang="en-US" sz="1600" dirty="0" smtClean="0"/>
              <a:t>LA County’s African-Americans are moderately-to-highly segregated.  On average, they live in census tracts that are 65% African-American and 66% would need to move to achieve evenness.  Orange County has an African-American population that is much smaller but also less segregated.</a:t>
            </a:r>
            <a:endParaRPr lang="en-US" sz="1600" dirty="0"/>
          </a:p>
        </p:txBody>
      </p:sp>
    </p:spTree>
    <p:extLst>
      <p:ext uri="{BB962C8B-B14F-4D97-AF65-F5344CB8AC3E}">
        <p14:creationId xmlns:p14="http://schemas.microsoft.com/office/powerpoint/2010/main" val="261483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903" y="190395"/>
            <a:ext cx="8229600" cy="4525963"/>
          </a:xfrm>
        </p:spPr>
        <p:txBody>
          <a:bodyPr/>
          <a:lstStyle/>
          <a:p>
            <a:r>
              <a:rPr lang="en-US" sz="2400" dirty="0"/>
              <a:t>Hispanic</a:t>
            </a:r>
          </a:p>
          <a:p>
            <a:pPr lvl="1"/>
            <a:r>
              <a:rPr lang="en-US" sz="2000" dirty="0"/>
              <a:t>NY:  dissimilarity=67, isolation = .71 </a:t>
            </a:r>
          </a:p>
          <a:p>
            <a:pPr lvl="1"/>
            <a:r>
              <a:rPr lang="en-US" sz="2000" dirty="0"/>
              <a:t>Providence, RI:  dissimilarity = 68, isolation = .43</a:t>
            </a:r>
          </a:p>
          <a:p>
            <a:pPr lvl="1"/>
            <a:r>
              <a:rPr lang="en-US" sz="2000" dirty="0"/>
              <a:t>Phoenix, AZ:  dissimilarity = 52, isolation = .51</a:t>
            </a:r>
          </a:p>
          <a:p>
            <a:pPr lvl="1"/>
            <a:r>
              <a:rPr lang="en-US" sz="2000" dirty="0"/>
              <a:t>Los Angeles:  dissimilarity = 63, isolation = .77 (on average, LA County Hispanics live in census tracts that are 77% Hispanic, and 63% of its residents would have to move to another ZIP code to achieve evenness.)</a:t>
            </a:r>
          </a:p>
          <a:p>
            <a:pPr lvl="1"/>
            <a:r>
              <a:rPr lang="en-US" sz="2000" dirty="0"/>
              <a:t>Orange County:  dissimilarity = 55, isolation = .61</a:t>
            </a:r>
          </a:p>
          <a:p>
            <a:endParaRPr lang="en-US" dirty="0"/>
          </a:p>
        </p:txBody>
      </p:sp>
      <p:sp>
        <p:nvSpPr>
          <p:cNvPr id="4" name="TextBox 3"/>
          <p:cNvSpPr txBox="1"/>
          <p:nvPr/>
        </p:nvSpPr>
        <p:spPr>
          <a:xfrm>
            <a:off x="430496" y="4143319"/>
            <a:ext cx="8426955" cy="1200329"/>
          </a:xfrm>
          <a:prstGeom prst="rect">
            <a:avLst/>
          </a:prstGeom>
          <a:noFill/>
        </p:spPr>
        <p:txBody>
          <a:bodyPr wrap="square" rtlCol="0">
            <a:spAutoFit/>
          </a:bodyPr>
          <a:lstStyle/>
          <a:p>
            <a:r>
              <a:rPr lang="en-US" dirty="0" smtClean="0"/>
              <a:t>Los Angeles even more segregated in terms of its Hispanic populations—on average they live in census tracts that are 77% Hispanic and in Orange County, 66% Hispanic.</a:t>
            </a:r>
          </a:p>
          <a:p>
            <a:endParaRPr lang="en-US" dirty="0"/>
          </a:p>
          <a:p>
            <a:r>
              <a:rPr lang="en-US" dirty="0" smtClean="0"/>
              <a:t>Only New York metro area has a more segregated Hispanic population.</a:t>
            </a:r>
          </a:p>
        </p:txBody>
      </p:sp>
    </p:spTree>
    <p:extLst>
      <p:ext uri="{BB962C8B-B14F-4D97-AF65-F5344CB8AC3E}">
        <p14:creationId xmlns:p14="http://schemas.microsoft.com/office/powerpoint/2010/main" val="13242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 y="0"/>
            <a:ext cx="8229600" cy="1143000"/>
          </a:xfrm>
        </p:spPr>
        <p:txBody>
          <a:bodyPr>
            <a:normAutofit/>
          </a:bodyPr>
          <a:lstStyle/>
          <a:p>
            <a:pPr algn="l"/>
            <a:r>
              <a:rPr lang="en-US" sz="3200" dirty="0" smtClean="0"/>
              <a:t>Explaining Segregation</a:t>
            </a:r>
            <a:endParaRPr lang="en-US" sz="3200" dirty="0"/>
          </a:p>
        </p:txBody>
      </p:sp>
      <p:sp>
        <p:nvSpPr>
          <p:cNvPr id="3" name="Content Placeholder 2"/>
          <p:cNvSpPr>
            <a:spLocks noGrp="1"/>
          </p:cNvSpPr>
          <p:nvPr>
            <p:ph idx="1"/>
          </p:nvPr>
        </p:nvSpPr>
        <p:spPr>
          <a:xfrm>
            <a:off x="190499" y="833557"/>
            <a:ext cx="8229600" cy="4525963"/>
          </a:xfrm>
        </p:spPr>
        <p:txBody>
          <a:bodyPr>
            <a:normAutofit/>
          </a:bodyPr>
          <a:lstStyle/>
          <a:p>
            <a:r>
              <a:rPr lang="en-US" sz="2400" dirty="0" smtClean="0"/>
              <a:t>Racially restrictive covenants</a:t>
            </a:r>
          </a:p>
          <a:p>
            <a:pPr lvl="1"/>
            <a:r>
              <a:rPr lang="en-US" sz="2000" dirty="0" smtClean="0"/>
              <a:t>Legally binding rule attached to private property</a:t>
            </a:r>
          </a:p>
          <a:p>
            <a:pPr lvl="1"/>
            <a:r>
              <a:rPr lang="en-US" sz="2000" dirty="0" smtClean="0"/>
              <a:t>Restricts what owner can do with or on the property (on top of any local, state, federal laws)</a:t>
            </a:r>
          </a:p>
          <a:p>
            <a:pPr lvl="1"/>
            <a:r>
              <a:rPr lang="en-US" sz="2000" dirty="0" smtClean="0"/>
              <a:t>Today may be things like what color a house can be painted but in the 1920s-50s required owners and residents to be “of the White race.”</a:t>
            </a:r>
          </a:p>
          <a:p>
            <a:pPr lvl="1"/>
            <a:endParaRPr lang="en-US" sz="2000" dirty="0" smtClean="0"/>
          </a:p>
          <a:p>
            <a:endParaRPr lang="en-US" sz="2400" dirty="0"/>
          </a:p>
        </p:txBody>
      </p:sp>
      <p:pic>
        <p:nvPicPr>
          <p:cNvPr id="5" name="Picture 4"/>
          <p:cNvPicPr>
            <a:picLocks noChangeAspect="1"/>
          </p:cNvPicPr>
          <p:nvPr/>
        </p:nvPicPr>
        <p:blipFill>
          <a:blip r:embed="rId2"/>
          <a:stretch>
            <a:fillRect/>
          </a:stretch>
        </p:blipFill>
        <p:spPr>
          <a:xfrm>
            <a:off x="4121998" y="3081806"/>
            <a:ext cx="4298102" cy="3255493"/>
          </a:xfrm>
          <a:prstGeom prst="rect">
            <a:avLst/>
          </a:prstGeom>
        </p:spPr>
      </p:pic>
    </p:spTree>
    <p:extLst>
      <p:ext uri="{BB962C8B-B14F-4D97-AF65-F5344CB8AC3E}">
        <p14:creationId xmlns:p14="http://schemas.microsoft.com/office/powerpoint/2010/main" val="15643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090" y="61253"/>
            <a:ext cx="8229600" cy="4525963"/>
          </a:xfrm>
        </p:spPr>
        <p:txBody>
          <a:bodyPr>
            <a:normAutofit/>
          </a:bodyPr>
          <a:lstStyle/>
          <a:p>
            <a:r>
              <a:rPr lang="en-US" sz="2400" dirty="0" smtClean="0"/>
              <a:t>Role of real-estate agents, insurers, banks</a:t>
            </a:r>
          </a:p>
          <a:p>
            <a:pPr lvl="1"/>
            <a:r>
              <a:rPr lang="en-US" sz="2000" dirty="0" smtClean="0"/>
              <a:t>“Steer” clients towards certain neighborhoods where they’re perceived to “belong.”  RACIAL STEERING</a:t>
            </a:r>
          </a:p>
          <a:p>
            <a:pPr lvl="1"/>
            <a:r>
              <a:rPr lang="en-US" sz="2000" dirty="0" smtClean="0"/>
              <a:t>Loans more likely if the home or business owner “fits” in with surroundings</a:t>
            </a:r>
          </a:p>
          <a:p>
            <a:pPr lvl="1"/>
            <a:r>
              <a:rPr lang="en-US" sz="2000" dirty="0" smtClean="0"/>
              <a:t>Insurers refuse to do business in a neighborhood they perceive as too “risky”—REDLINING</a:t>
            </a:r>
          </a:p>
          <a:p>
            <a:pPr lvl="1"/>
            <a:r>
              <a:rPr lang="en-US" sz="2000" dirty="0" smtClean="0"/>
              <a:t>Realtors convince white owners to sell their homes at low prices by promoting fear of racial minorities.  BLOCKBUSTING.</a:t>
            </a:r>
            <a:endParaRPr lang="en-US" sz="2000" dirty="0"/>
          </a:p>
        </p:txBody>
      </p:sp>
    </p:spTree>
    <p:extLst>
      <p:ext uri="{BB962C8B-B14F-4D97-AF65-F5344CB8AC3E}">
        <p14:creationId xmlns:p14="http://schemas.microsoft.com/office/powerpoint/2010/main" val="30133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9144000" cy="6553200"/>
          </a:xfrm>
          <a:prstGeom prst="rect">
            <a:avLst/>
          </a:prstGeom>
        </p:spPr>
      </p:pic>
      <p:sp>
        <p:nvSpPr>
          <p:cNvPr id="5" name="TextBox 4"/>
          <p:cNvSpPr txBox="1"/>
          <p:nvPr/>
        </p:nvSpPr>
        <p:spPr>
          <a:xfrm>
            <a:off x="130640" y="12496"/>
            <a:ext cx="8602222" cy="923330"/>
          </a:xfrm>
          <a:prstGeom prst="rect">
            <a:avLst/>
          </a:prstGeom>
          <a:noFill/>
        </p:spPr>
        <p:txBody>
          <a:bodyPr wrap="square" rtlCol="0">
            <a:spAutoFit/>
          </a:bodyPr>
          <a:lstStyle/>
          <a:p>
            <a:r>
              <a:rPr lang="en-US" dirty="0" smtClean="0">
                <a:solidFill>
                  <a:srgbClr val="000000"/>
                </a:solidFill>
              </a:rPr>
              <a:t>1939 Home Owner Loan Corporation (HOLC) map of Los Angeles.</a:t>
            </a:r>
          </a:p>
          <a:p>
            <a:r>
              <a:rPr lang="en-US" dirty="0" smtClean="0">
                <a:solidFill>
                  <a:srgbClr val="000000"/>
                </a:solidFill>
              </a:rPr>
              <a:t>HOLC created by FDR.  Guarantee mortgages to ease lending.</a:t>
            </a:r>
          </a:p>
          <a:p>
            <a:r>
              <a:rPr lang="en-US" dirty="0" smtClean="0">
                <a:solidFill>
                  <a:srgbClr val="000000"/>
                </a:solidFill>
              </a:rPr>
              <a:t>  </a:t>
            </a:r>
            <a:endParaRPr lang="en-US" dirty="0">
              <a:solidFill>
                <a:srgbClr val="000000"/>
              </a:solidFill>
            </a:endParaRPr>
          </a:p>
        </p:txBody>
      </p:sp>
      <p:sp>
        <p:nvSpPr>
          <p:cNvPr id="6" name="TextBox 5"/>
          <p:cNvSpPr txBox="1"/>
          <p:nvPr/>
        </p:nvSpPr>
        <p:spPr>
          <a:xfrm>
            <a:off x="6350216" y="6520934"/>
            <a:ext cx="2382646" cy="369332"/>
          </a:xfrm>
          <a:prstGeom prst="rect">
            <a:avLst/>
          </a:prstGeom>
          <a:noFill/>
        </p:spPr>
        <p:txBody>
          <a:bodyPr wrap="none" rtlCol="0">
            <a:spAutoFit/>
          </a:bodyPr>
          <a:lstStyle/>
          <a:p>
            <a:r>
              <a:rPr lang="en-US" dirty="0" smtClean="0"/>
              <a:t>Source:  </a:t>
            </a:r>
            <a:r>
              <a:rPr lang="en-US" dirty="0" err="1" smtClean="0"/>
              <a:t>urbanoasis.org</a:t>
            </a:r>
            <a:endParaRPr lang="en-US" dirty="0"/>
          </a:p>
        </p:txBody>
      </p:sp>
    </p:spTree>
    <p:extLst>
      <p:ext uri="{BB962C8B-B14F-4D97-AF65-F5344CB8AC3E}">
        <p14:creationId xmlns:p14="http://schemas.microsoft.com/office/powerpoint/2010/main" val="36358420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400" y="0"/>
            <a:ext cx="8578085" cy="6858000"/>
          </a:xfrm>
          <a:prstGeom prst="rect">
            <a:avLst/>
          </a:prstGeom>
        </p:spPr>
      </p:pic>
      <p:sp>
        <p:nvSpPr>
          <p:cNvPr id="5" name="TextBox 4"/>
          <p:cNvSpPr txBox="1"/>
          <p:nvPr/>
        </p:nvSpPr>
        <p:spPr>
          <a:xfrm>
            <a:off x="4507407" y="423371"/>
            <a:ext cx="3200011" cy="1200329"/>
          </a:xfrm>
          <a:prstGeom prst="rect">
            <a:avLst/>
          </a:prstGeom>
          <a:noFill/>
        </p:spPr>
        <p:txBody>
          <a:bodyPr wrap="square" rtlCol="0">
            <a:spAutoFit/>
          </a:bodyPr>
          <a:lstStyle/>
          <a:p>
            <a:r>
              <a:rPr lang="en-US" dirty="0" smtClean="0"/>
              <a:t>A 1940 publicity shot for the Crenshaw Park housing development, courtesy of the USC Libraries.</a:t>
            </a:r>
            <a:endParaRPr lang="en-US" dirty="0"/>
          </a:p>
        </p:txBody>
      </p:sp>
    </p:spTree>
    <p:extLst>
      <p:ext uri="{BB962C8B-B14F-4D97-AF65-F5344CB8AC3E}">
        <p14:creationId xmlns:p14="http://schemas.microsoft.com/office/powerpoint/2010/main" val="4566118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714" y="211919"/>
            <a:ext cx="8744648" cy="6449677"/>
          </a:xfrm>
        </p:spPr>
        <p:txBody>
          <a:bodyPr>
            <a:normAutofit/>
          </a:bodyPr>
          <a:lstStyle/>
          <a:p>
            <a:r>
              <a:rPr lang="en-US" sz="2400" dirty="0" smtClean="0"/>
              <a:t>HOLC and FHA created a set of national standards for assessing mortgage “risk.”</a:t>
            </a:r>
          </a:p>
          <a:p>
            <a:r>
              <a:rPr lang="en-US" sz="2400" dirty="0" smtClean="0"/>
              <a:t>HOLC ranked neighborhoods from A to D.  </a:t>
            </a:r>
          </a:p>
          <a:p>
            <a:pPr lvl="1"/>
            <a:r>
              <a:rPr lang="en-US" sz="2000" dirty="0"/>
              <a:t>A=green, best environments for investments for homeowners and banks</a:t>
            </a:r>
          </a:p>
          <a:p>
            <a:pPr lvl="1"/>
            <a:r>
              <a:rPr lang="en-US" sz="2000" dirty="0"/>
              <a:t>B=blue, still desirable neighborhoods</a:t>
            </a:r>
          </a:p>
          <a:p>
            <a:pPr lvl="1"/>
            <a:r>
              <a:rPr lang="en-US" sz="2000" dirty="0"/>
              <a:t>C=yellow, neighborhoods in decline</a:t>
            </a:r>
          </a:p>
          <a:p>
            <a:pPr lvl="1"/>
            <a:r>
              <a:rPr lang="en-US" sz="2000" dirty="0"/>
              <a:t>D=red, hazardous neighborhoods</a:t>
            </a:r>
          </a:p>
          <a:p>
            <a:r>
              <a:rPr lang="en-US" sz="2400" dirty="0" smtClean="0"/>
              <a:t>How was “risk” assessed?</a:t>
            </a:r>
          </a:p>
          <a:p>
            <a:pPr lvl="1"/>
            <a:r>
              <a:rPr lang="en-US" sz="2000" dirty="0" smtClean="0"/>
              <a:t>Valued homogeneity, especially in regard to ethnicity and race</a:t>
            </a:r>
          </a:p>
          <a:p>
            <a:pPr lvl="1"/>
            <a:r>
              <a:rPr lang="en-US" sz="2000" dirty="0" smtClean="0"/>
              <a:t>“Red” communities usually contained minority populations—African-Americans, Mexican-Americans, Asian-Americans and sometimes new immigrant groups like Slavs, Jews, Italians.</a:t>
            </a:r>
          </a:p>
          <a:p>
            <a:pPr lvl="1"/>
            <a:r>
              <a:rPr lang="en-US" sz="2000" dirty="0" smtClean="0"/>
              <a:t>Drew private investment away from heterogeneous communities like Boyle Heights in Los Angeles, and Watts.</a:t>
            </a:r>
          </a:p>
          <a:p>
            <a:pPr lvl="1"/>
            <a:r>
              <a:rPr lang="en-US" sz="2000" dirty="0" smtClean="0"/>
              <a:t>Working class and white ethnic communities fared better but were also penalized with a “C” grade (and sometimes a “D”).</a:t>
            </a:r>
          </a:p>
        </p:txBody>
      </p:sp>
    </p:spTree>
    <p:extLst>
      <p:ext uri="{BB962C8B-B14F-4D97-AF65-F5344CB8AC3E}">
        <p14:creationId xmlns:p14="http://schemas.microsoft.com/office/powerpoint/2010/main" val="28436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15" y="7444"/>
            <a:ext cx="8637024" cy="6395867"/>
          </a:xfrm>
        </p:spPr>
        <p:txBody>
          <a:bodyPr>
            <a:normAutofit/>
          </a:bodyPr>
          <a:lstStyle/>
          <a:p>
            <a:r>
              <a:rPr lang="en-US" sz="2800" dirty="0" smtClean="0"/>
              <a:t>Impacts of Redlining</a:t>
            </a:r>
          </a:p>
          <a:p>
            <a:pPr lvl="1"/>
            <a:r>
              <a:rPr lang="en-US" sz="2400" dirty="0" smtClean="0"/>
              <a:t>These communities struggled to get federally backed home loans, making property ownership much more difficult.</a:t>
            </a:r>
          </a:p>
          <a:p>
            <a:pPr lvl="1"/>
            <a:r>
              <a:rPr lang="en-US" sz="2400" dirty="0" smtClean="0"/>
              <a:t>Difficult to get loans for improvement—maintenance, upkeep, renovation became very unlikely.</a:t>
            </a:r>
          </a:p>
          <a:p>
            <a:pPr lvl="1"/>
            <a:r>
              <a:rPr lang="en-US" sz="2400" dirty="0" smtClean="0"/>
              <a:t>Created a vicious circle of decline:  inability to access capital led to disrepair and the physical decline of a community’s housing stock, which reinforced the redline designation.</a:t>
            </a:r>
          </a:p>
          <a:p>
            <a:pPr lvl="1"/>
            <a:r>
              <a:rPr lang="en-US" sz="2400" dirty="0" smtClean="0"/>
              <a:t>The groups within the “redline” then became associated with declining home values and a “threat” to neighborhoods—</a:t>
            </a:r>
            <a:r>
              <a:rPr lang="en-US" sz="2400" dirty="0" err="1" smtClean="0"/>
              <a:t>racialized</a:t>
            </a:r>
            <a:r>
              <a:rPr lang="en-US" sz="2400" dirty="0" smtClean="0"/>
              <a:t>.</a:t>
            </a:r>
          </a:p>
          <a:p>
            <a:pPr lvl="1"/>
            <a:endParaRPr lang="en-US" sz="2400" dirty="0" smtClean="0"/>
          </a:p>
        </p:txBody>
      </p:sp>
    </p:spTree>
    <p:extLst>
      <p:ext uri="{BB962C8B-B14F-4D97-AF65-F5344CB8AC3E}">
        <p14:creationId xmlns:p14="http://schemas.microsoft.com/office/powerpoint/2010/main" val="26223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903" y="168871"/>
            <a:ext cx="8863034" cy="5922346"/>
          </a:xfrm>
        </p:spPr>
        <p:txBody>
          <a:bodyPr/>
          <a:lstStyle/>
          <a:p>
            <a:pPr lvl="1"/>
            <a:r>
              <a:rPr lang="en-US" sz="2000" dirty="0" smtClean="0"/>
              <a:t>From </a:t>
            </a:r>
            <a:r>
              <a:rPr lang="en-US" sz="2000" dirty="0"/>
              <a:t>the maps:  </a:t>
            </a:r>
            <a:endParaRPr lang="en-US" sz="2000" dirty="0" smtClean="0"/>
          </a:p>
          <a:p>
            <a:pPr lvl="1"/>
            <a:r>
              <a:rPr lang="en-US" sz="2000" dirty="0" smtClean="0"/>
              <a:t>if </a:t>
            </a:r>
            <a:r>
              <a:rPr lang="en-US" sz="2000" dirty="0"/>
              <a:t>“not for a scattering of Japanese and Filipino residents [Hollywood] would be entitled to a higher grade.”</a:t>
            </a:r>
          </a:p>
          <a:p>
            <a:pPr lvl="1"/>
            <a:r>
              <a:rPr lang="en-US" sz="2000" dirty="0"/>
              <a:t>Central LA dismayed appraisers due to its “highly heterogeneous” population and “sprinkling of subversive racial elements”, its “concentrations of Japanese and Negroes.”</a:t>
            </a:r>
          </a:p>
          <a:p>
            <a:pPr lvl="1"/>
            <a:r>
              <a:rPr lang="en-US" sz="2000" dirty="0"/>
              <a:t>Almost all the neighborhoods abutting downtown were redlined.</a:t>
            </a:r>
          </a:p>
          <a:p>
            <a:pPr lvl="1"/>
            <a:r>
              <a:rPr lang="en-US" sz="2000" dirty="0"/>
              <a:t>West Adams had seen an “infiltration” of blacks and Japanese; one homeowner is quoted, “This home of ours is the one big financial venture of our life, and there must be some way to protect us from this particular Japanese invasion” (1940)</a:t>
            </a:r>
            <a:r>
              <a:rPr lang="en-US" sz="2000" dirty="0" smtClean="0"/>
              <a:t>.</a:t>
            </a:r>
          </a:p>
          <a:p>
            <a:pPr lvl="1"/>
            <a:r>
              <a:rPr lang="en-US" sz="2000" dirty="0" smtClean="0"/>
              <a:t>The HOLC chided suburban, working-class South Gate for its lack of deed restrictions, but praised it for its homogeneity, awarding it a low-blue rating.</a:t>
            </a:r>
          </a:p>
          <a:p>
            <a:pPr lvl="1"/>
            <a:endParaRPr lang="en-US" sz="2000" dirty="0" smtClean="0"/>
          </a:p>
        </p:txBody>
      </p:sp>
    </p:spTree>
    <p:extLst>
      <p:ext uri="{BB962C8B-B14F-4D97-AF65-F5344CB8AC3E}">
        <p14:creationId xmlns:p14="http://schemas.microsoft.com/office/powerpoint/2010/main" val="35682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565" y="190396"/>
            <a:ext cx="8561688" cy="6299010"/>
          </a:xfrm>
        </p:spPr>
        <p:txBody>
          <a:bodyPr>
            <a:normAutofit/>
          </a:bodyPr>
          <a:lstStyle/>
          <a:p>
            <a:r>
              <a:rPr lang="en-US" sz="2400" dirty="0" smtClean="0"/>
              <a:t>Created a caste system of race and ethnicity in Los Angeles</a:t>
            </a:r>
          </a:p>
          <a:p>
            <a:pPr lvl="1"/>
            <a:r>
              <a:rPr lang="en-US" sz="2000" dirty="0" smtClean="0"/>
              <a:t>FHA &amp; HOLC assessors saw Asians and African-Americans as the most “subversive”</a:t>
            </a:r>
          </a:p>
          <a:p>
            <a:pPr lvl="1"/>
            <a:r>
              <a:rPr lang="en-US" sz="2000" dirty="0" smtClean="0"/>
              <a:t>Southern, Eastern Europeans and Mexicans with the right mix of social class, occupation and skin color could “climb the ladder of whiteness.”</a:t>
            </a:r>
          </a:p>
          <a:p>
            <a:pPr lvl="1"/>
            <a:r>
              <a:rPr lang="en-US" sz="2000" dirty="0" smtClean="0"/>
              <a:t>Claremont—one neighborhood received a “C” rather than a “D” since it contained “a few better class Mexicans.”</a:t>
            </a:r>
          </a:p>
          <a:p>
            <a:pPr lvl="1"/>
            <a:r>
              <a:rPr lang="en-US" sz="2000" dirty="0" smtClean="0"/>
              <a:t>Areas like El Monte were described, however, as populated by “goats, rabbits, and dark skinned babies” for its larger concentration of Mexican-Americans.  Referred to as “peon Mexicans” even if they were native born.</a:t>
            </a:r>
          </a:p>
          <a:p>
            <a:pPr lvl="1"/>
            <a:r>
              <a:rPr lang="en-US" sz="2000" dirty="0" smtClean="0"/>
              <a:t>Once a community was redlined, its decline was often targeted as “blight” and a candidate for “renewal”</a:t>
            </a:r>
          </a:p>
          <a:p>
            <a:pPr lvl="1"/>
            <a:r>
              <a:rPr lang="en-US" sz="2000" dirty="0" smtClean="0"/>
              <a:t>Chavez Ravine—Dodger Stadium.</a:t>
            </a:r>
          </a:p>
          <a:p>
            <a:pPr lvl="1"/>
            <a:r>
              <a:rPr lang="en-US" sz="2000" dirty="0" smtClean="0"/>
              <a:t>Other blighted communities became the site for freeways (Boyle Heights) undoing and marginalizing them further.</a:t>
            </a:r>
          </a:p>
          <a:p>
            <a:pPr lvl="1"/>
            <a:endParaRPr lang="en-US" sz="2000" dirty="0" smtClean="0"/>
          </a:p>
          <a:p>
            <a:pPr lvl="1"/>
            <a:endParaRPr lang="en-US" sz="2000" dirty="0"/>
          </a:p>
        </p:txBody>
      </p:sp>
    </p:spTree>
    <p:extLst>
      <p:ext uri="{BB962C8B-B14F-4D97-AF65-F5344CB8AC3E}">
        <p14:creationId xmlns:p14="http://schemas.microsoft.com/office/powerpoint/2010/main" val="23209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gregation-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93674" cy="1815572"/>
          </a:xfrm>
          <a:prstGeom prst="rect">
            <a:avLst/>
          </a:prstGeom>
        </p:spPr>
      </p:pic>
      <p:pic>
        <p:nvPicPr>
          <p:cNvPr id="3" name="Picture 2" descr="civil-rights-movement-20-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326" y="0"/>
            <a:ext cx="3273125" cy="1840456"/>
          </a:xfrm>
          <a:prstGeom prst="rect">
            <a:avLst/>
          </a:prstGeom>
        </p:spPr>
      </p:pic>
      <p:pic>
        <p:nvPicPr>
          <p:cNvPr id="4" name="Picture 3" descr="m-104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31" y="1989586"/>
            <a:ext cx="3001479" cy="2253418"/>
          </a:xfrm>
          <a:prstGeom prst="rect">
            <a:avLst/>
          </a:prstGeom>
        </p:spPr>
      </p:pic>
      <p:pic>
        <p:nvPicPr>
          <p:cNvPr id="5" name="Picture 4" descr="russell-lee-southeast-missouri-farms-children-of-sharecropper-picking-string-beans-19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49" y="4593496"/>
            <a:ext cx="3086261" cy="2052363"/>
          </a:xfrm>
          <a:prstGeom prst="rect">
            <a:avLst/>
          </a:prstGeom>
        </p:spPr>
      </p:pic>
      <p:pic>
        <p:nvPicPr>
          <p:cNvPr id="6" name="Picture 5" descr="NAACP_Lynching_Poster__192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214" y="1910217"/>
            <a:ext cx="3855784" cy="4868414"/>
          </a:xfrm>
          <a:prstGeom prst="rect">
            <a:avLst/>
          </a:prstGeom>
        </p:spPr>
      </p:pic>
      <p:sp>
        <p:nvSpPr>
          <p:cNvPr id="7" name="TextBox 6"/>
          <p:cNvSpPr txBox="1"/>
          <p:nvPr/>
        </p:nvSpPr>
        <p:spPr>
          <a:xfrm>
            <a:off x="7065818" y="277091"/>
            <a:ext cx="1801091" cy="646331"/>
          </a:xfrm>
          <a:prstGeom prst="rect">
            <a:avLst/>
          </a:prstGeom>
          <a:noFill/>
        </p:spPr>
        <p:txBody>
          <a:bodyPr wrap="square" rtlCol="0">
            <a:spAutoFit/>
          </a:bodyPr>
          <a:lstStyle/>
          <a:p>
            <a:r>
              <a:rPr lang="en-US" dirty="0" smtClean="0"/>
              <a:t>The failure of Reconstruction</a:t>
            </a:r>
            <a:endParaRPr lang="en-US" dirty="0"/>
          </a:p>
        </p:txBody>
      </p:sp>
    </p:spTree>
    <p:extLst>
      <p:ext uri="{BB962C8B-B14F-4D97-AF65-F5344CB8AC3E}">
        <p14:creationId xmlns:p14="http://schemas.microsoft.com/office/powerpoint/2010/main" val="1655046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4883"/>
            <a:ext cx="8229600" cy="1143000"/>
          </a:xfrm>
        </p:spPr>
        <p:txBody>
          <a:bodyPr>
            <a:normAutofit/>
          </a:bodyPr>
          <a:lstStyle/>
          <a:p>
            <a:pPr algn="l"/>
            <a:r>
              <a:rPr lang="en-US" sz="2800" dirty="0" smtClean="0"/>
              <a:t>Why does segregation persist?</a:t>
            </a:r>
            <a:endParaRPr lang="en-US" sz="2800" dirty="0"/>
          </a:p>
        </p:txBody>
      </p:sp>
      <p:sp>
        <p:nvSpPr>
          <p:cNvPr id="3" name="Content Placeholder 2"/>
          <p:cNvSpPr>
            <a:spLocks noGrp="1"/>
          </p:cNvSpPr>
          <p:nvPr>
            <p:ph idx="1"/>
          </p:nvPr>
        </p:nvSpPr>
        <p:spPr>
          <a:xfrm>
            <a:off x="0" y="314470"/>
            <a:ext cx="8604736" cy="5828179"/>
          </a:xfrm>
        </p:spPr>
        <p:txBody>
          <a:bodyPr/>
          <a:lstStyle/>
          <a:p>
            <a:r>
              <a:rPr lang="en-US" sz="2400" dirty="0" smtClean="0"/>
              <a:t>Market </a:t>
            </a:r>
            <a:r>
              <a:rPr lang="en-US" sz="2400" dirty="0"/>
              <a:t>economics (bid-rent competition</a:t>
            </a:r>
            <a:r>
              <a:rPr lang="en-US" sz="2400" dirty="0" smtClean="0"/>
              <a:t>)</a:t>
            </a:r>
          </a:p>
          <a:p>
            <a:pPr lvl="1"/>
            <a:r>
              <a:rPr lang="en-US" sz="2000" dirty="0" smtClean="0"/>
              <a:t>Today, the geography of affluent </a:t>
            </a:r>
            <a:r>
              <a:rPr lang="en-US" sz="2000" dirty="0" err="1" smtClean="0"/>
              <a:t>vs</a:t>
            </a:r>
            <a:r>
              <a:rPr lang="en-US" sz="2000" dirty="0" smtClean="0"/>
              <a:t> less affluent?</a:t>
            </a:r>
          </a:p>
          <a:p>
            <a:pPr lvl="1"/>
            <a:r>
              <a:rPr lang="en-US" sz="2000" dirty="0" smtClean="0"/>
              <a:t>Hedonic </a:t>
            </a:r>
            <a:r>
              <a:rPr lang="en-US" sz="2000" dirty="0"/>
              <a:t>price </a:t>
            </a:r>
            <a:r>
              <a:rPr lang="en-US" sz="2000" dirty="0" smtClean="0"/>
              <a:t>models—location matters, there will be neighborhoods the less affluent cannot afford.</a:t>
            </a:r>
            <a:endParaRPr lang="en-US" sz="2000" dirty="0"/>
          </a:p>
          <a:p>
            <a:endParaRPr lang="en-US" sz="2400" dirty="0" smtClean="0"/>
          </a:p>
          <a:p>
            <a:r>
              <a:rPr lang="en-US" sz="2400" dirty="0" smtClean="0"/>
              <a:t>Personal </a:t>
            </a:r>
            <a:r>
              <a:rPr lang="en-US" sz="2400" dirty="0"/>
              <a:t>preferences (voluntary self-separation)</a:t>
            </a:r>
          </a:p>
          <a:p>
            <a:pPr lvl="1"/>
            <a:r>
              <a:rPr lang="en-US" sz="2000" dirty="0" smtClean="0"/>
              <a:t>Income and wealth only part of the story today.</a:t>
            </a:r>
          </a:p>
          <a:p>
            <a:pPr lvl="1"/>
            <a:r>
              <a:rPr lang="en-US" sz="2000" dirty="0" err="1" smtClean="0"/>
              <a:t>Esp</a:t>
            </a:r>
            <a:r>
              <a:rPr lang="en-US" sz="2000" dirty="0" smtClean="0"/>
              <a:t> among 1</a:t>
            </a:r>
            <a:r>
              <a:rPr lang="en-US" sz="2000" baseline="30000" dirty="0" smtClean="0"/>
              <a:t>st</a:t>
            </a:r>
            <a:r>
              <a:rPr lang="en-US" sz="2000" dirty="0" smtClean="0"/>
              <a:t>   and 2</a:t>
            </a:r>
            <a:r>
              <a:rPr lang="en-US" sz="2000" baseline="30000" dirty="0" smtClean="0"/>
              <a:t>nd</a:t>
            </a:r>
            <a:r>
              <a:rPr lang="en-US" sz="2000" dirty="0" smtClean="0"/>
              <a:t> generation immigrants—may desire an “isolated” neighborhood (foods, languages, churches, etc. are familiar)</a:t>
            </a:r>
          </a:p>
          <a:p>
            <a:pPr lvl="1"/>
            <a:r>
              <a:rPr lang="en-US" sz="2000" dirty="0" smtClean="0"/>
              <a:t>Can isolation be supportive rather than marginalizing?</a:t>
            </a:r>
          </a:p>
          <a:p>
            <a:pPr lvl="1"/>
            <a:r>
              <a:rPr lang="en-US" sz="2000" dirty="0" err="1" smtClean="0"/>
              <a:t>Ethnoburbs</a:t>
            </a:r>
            <a:r>
              <a:rPr lang="en-US" sz="2000" dirty="0" smtClean="0"/>
              <a:t>—Monterey Park need to be considered as well as the discriminatory ghettos of the past, like Chinatown.</a:t>
            </a:r>
          </a:p>
        </p:txBody>
      </p:sp>
      <p:pic>
        <p:nvPicPr>
          <p:cNvPr id="4" name="Picture 3"/>
          <p:cNvPicPr>
            <a:picLocks noChangeAspect="1"/>
          </p:cNvPicPr>
          <p:nvPr/>
        </p:nvPicPr>
        <p:blipFill>
          <a:blip r:embed="rId2"/>
          <a:stretch>
            <a:fillRect/>
          </a:stretch>
        </p:blipFill>
        <p:spPr>
          <a:xfrm>
            <a:off x="6220664" y="4441064"/>
            <a:ext cx="1756201" cy="2341602"/>
          </a:xfrm>
          <a:prstGeom prst="rect">
            <a:avLst/>
          </a:prstGeom>
        </p:spPr>
      </p:pic>
    </p:spTree>
    <p:extLst>
      <p:ext uri="{BB962C8B-B14F-4D97-AF65-F5344CB8AC3E}">
        <p14:creationId xmlns:p14="http://schemas.microsoft.com/office/powerpoint/2010/main" val="14822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20 at 1.4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935610" cy="339573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06939358"/>
              </p:ext>
            </p:extLst>
          </p:nvPr>
        </p:nvGraphicFramePr>
        <p:xfrm>
          <a:off x="388983" y="3441502"/>
          <a:ext cx="8157237" cy="2103120"/>
        </p:xfrm>
        <a:graphic>
          <a:graphicData uri="http://schemas.openxmlformats.org/drawingml/2006/table">
            <a:tbl>
              <a:tblPr firstRow="1" bandRow="1">
                <a:tableStyleId>{F2DE63D5-997A-4646-A377-4702673A728D}</a:tableStyleId>
              </a:tblPr>
              <a:tblGrid>
                <a:gridCol w="1724240">
                  <a:extLst>
                    <a:ext uri="{9D8B030D-6E8A-4147-A177-3AD203B41FA5}">
                      <a16:colId xmlns:a16="http://schemas.microsoft.com/office/drawing/2014/main" val="20000"/>
                    </a:ext>
                  </a:extLst>
                </a:gridCol>
                <a:gridCol w="2160254">
                  <a:extLst>
                    <a:ext uri="{9D8B030D-6E8A-4147-A177-3AD203B41FA5}">
                      <a16:colId xmlns:a16="http://schemas.microsoft.com/office/drawing/2014/main" val="20001"/>
                    </a:ext>
                  </a:extLst>
                </a:gridCol>
                <a:gridCol w="2080980">
                  <a:extLst>
                    <a:ext uri="{9D8B030D-6E8A-4147-A177-3AD203B41FA5}">
                      <a16:colId xmlns:a16="http://schemas.microsoft.com/office/drawing/2014/main" val="20002"/>
                    </a:ext>
                  </a:extLst>
                </a:gridCol>
                <a:gridCol w="2191763">
                  <a:extLst>
                    <a:ext uri="{9D8B030D-6E8A-4147-A177-3AD203B41FA5}">
                      <a16:colId xmlns:a16="http://schemas.microsoft.com/office/drawing/2014/main" val="20003"/>
                    </a:ext>
                  </a:extLst>
                </a:gridCol>
              </a:tblGrid>
              <a:tr h="613117">
                <a:tc>
                  <a:txBody>
                    <a:bodyPr/>
                    <a:lstStyle/>
                    <a:p>
                      <a:r>
                        <a:rPr lang="en-US" dirty="0" smtClean="0"/>
                        <a:t>ZIP Code</a:t>
                      </a:r>
                      <a:endParaRPr lang="en-US" dirty="0"/>
                    </a:p>
                  </a:txBody>
                  <a:tcPr/>
                </a:tc>
                <a:tc>
                  <a:txBody>
                    <a:bodyPr/>
                    <a:lstStyle/>
                    <a:p>
                      <a:r>
                        <a:rPr lang="en-US" dirty="0" smtClean="0"/>
                        <a:t>Share of non-Asian populations</a:t>
                      </a:r>
                      <a:endParaRPr lang="en-US" dirty="0"/>
                    </a:p>
                  </a:txBody>
                  <a:tcPr/>
                </a:tc>
                <a:tc>
                  <a:txBody>
                    <a:bodyPr/>
                    <a:lstStyle/>
                    <a:p>
                      <a:r>
                        <a:rPr lang="en-US" dirty="0" smtClean="0"/>
                        <a:t>Share of Asian</a:t>
                      </a:r>
                      <a:r>
                        <a:rPr lang="en-US" baseline="0" dirty="0" smtClean="0"/>
                        <a:t> </a:t>
                      </a:r>
                      <a:r>
                        <a:rPr lang="en-US" dirty="0" smtClean="0"/>
                        <a:t>population</a:t>
                      </a:r>
                      <a:endParaRPr lang="en-US" dirty="0"/>
                    </a:p>
                  </a:txBody>
                  <a:tcPr/>
                </a:tc>
                <a:tc>
                  <a:txBody>
                    <a:bodyPr/>
                    <a:lstStyle/>
                    <a:p>
                      <a:r>
                        <a:rPr lang="en-US" dirty="0" smtClean="0"/>
                        <a:t>Absolute Value of Difference</a:t>
                      </a:r>
                      <a:endParaRPr lang="en-US" dirty="0"/>
                    </a:p>
                  </a:txBody>
                  <a:tcPr/>
                </a:tc>
                <a:extLst>
                  <a:ext uri="{0D108BD9-81ED-4DB2-BD59-A6C34878D82A}">
                    <a16:rowId xmlns:a16="http://schemas.microsoft.com/office/drawing/2014/main" val="10000"/>
                  </a:ext>
                </a:extLst>
              </a:tr>
              <a:tr h="263132">
                <a:tc>
                  <a:txBody>
                    <a:bodyPr/>
                    <a:lstStyle/>
                    <a:p>
                      <a:r>
                        <a:rPr lang="en-US" dirty="0" smtClean="0"/>
                        <a:t>91754</a:t>
                      </a:r>
                      <a:endParaRPr lang="en-US" dirty="0"/>
                    </a:p>
                  </a:txBody>
                  <a:tcPr/>
                </a:tc>
                <a:tc>
                  <a:txBody>
                    <a:bodyPr/>
                    <a:lstStyle/>
                    <a:p>
                      <a:r>
                        <a:rPr lang="en-US" dirty="0" smtClean="0"/>
                        <a:t>61%</a:t>
                      </a:r>
                      <a:endParaRPr lang="en-US" dirty="0"/>
                    </a:p>
                  </a:txBody>
                  <a:tcPr/>
                </a:tc>
                <a:tc>
                  <a:txBody>
                    <a:bodyPr/>
                    <a:lstStyle/>
                    <a:p>
                      <a:r>
                        <a:rPr lang="en-US" dirty="0" smtClean="0"/>
                        <a:t>51%</a:t>
                      </a:r>
                      <a:endParaRPr lang="en-US" dirty="0"/>
                    </a:p>
                  </a:txBody>
                  <a:tcPr/>
                </a:tc>
                <a:tc>
                  <a:txBody>
                    <a:bodyPr/>
                    <a:lstStyle/>
                    <a:p>
                      <a:r>
                        <a:rPr lang="en-US" dirty="0" smtClean="0"/>
                        <a:t>10</a:t>
                      </a:r>
                      <a:endParaRPr lang="en-US" dirty="0"/>
                    </a:p>
                  </a:txBody>
                  <a:tcPr/>
                </a:tc>
                <a:extLst>
                  <a:ext uri="{0D108BD9-81ED-4DB2-BD59-A6C34878D82A}">
                    <a16:rowId xmlns:a16="http://schemas.microsoft.com/office/drawing/2014/main" val="10001"/>
                  </a:ext>
                </a:extLst>
              </a:tr>
              <a:tr h="263132">
                <a:tc>
                  <a:txBody>
                    <a:bodyPr/>
                    <a:lstStyle/>
                    <a:p>
                      <a:r>
                        <a:rPr lang="en-US" dirty="0" smtClean="0"/>
                        <a:t>91755</a:t>
                      </a:r>
                      <a:endParaRPr lang="en-US" dirty="0"/>
                    </a:p>
                  </a:txBody>
                  <a:tcPr/>
                </a:tc>
                <a:tc>
                  <a:txBody>
                    <a:bodyPr/>
                    <a:lstStyle/>
                    <a:p>
                      <a:r>
                        <a:rPr lang="en-US" dirty="0" smtClean="0"/>
                        <a:t>39%</a:t>
                      </a:r>
                      <a:endParaRPr lang="en-US" dirty="0"/>
                    </a:p>
                  </a:txBody>
                  <a:tcPr/>
                </a:tc>
                <a:tc>
                  <a:txBody>
                    <a:bodyPr/>
                    <a:lstStyle/>
                    <a:p>
                      <a:r>
                        <a:rPr lang="en-US" dirty="0" smtClean="0"/>
                        <a:t>49%</a:t>
                      </a:r>
                      <a:endParaRPr lang="en-US" dirty="0"/>
                    </a:p>
                  </a:txBody>
                  <a:tcPr/>
                </a:tc>
                <a:tc>
                  <a:txBody>
                    <a:bodyPr/>
                    <a:lstStyle/>
                    <a:p>
                      <a:r>
                        <a:rPr lang="en-US" dirty="0" smtClean="0"/>
                        <a:t>10</a:t>
                      </a:r>
                      <a:endParaRPr lang="en-US" dirty="0"/>
                    </a:p>
                  </a:txBody>
                  <a:tcPr/>
                </a:tc>
                <a:extLst>
                  <a:ext uri="{0D108BD9-81ED-4DB2-BD59-A6C34878D82A}">
                    <a16:rowId xmlns:a16="http://schemas.microsoft.com/office/drawing/2014/main" val="10002"/>
                  </a:ext>
                </a:extLst>
              </a:tr>
              <a:tr h="26313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263132">
                <a:tc>
                  <a:txBody>
                    <a:bodyPr/>
                    <a:lstStyle/>
                    <a:p>
                      <a:r>
                        <a:rPr lang="en-US" dirty="0" smtClean="0"/>
                        <a:t>TOTAL</a:t>
                      </a:r>
                      <a:endParaRPr lang="en-US" dirty="0"/>
                    </a:p>
                  </a:txBody>
                  <a:tcPr/>
                </a:tc>
                <a:tc>
                  <a:txBody>
                    <a:bodyPr/>
                    <a:lstStyle/>
                    <a:p>
                      <a:r>
                        <a:rPr lang="en-US" dirty="0" smtClean="0"/>
                        <a:t>100%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224158" y="6321909"/>
            <a:ext cx="6686446" cy="369332"/>
          </a:xfrm>
          <a:prstGeom prst="rect">
            <a:avLst/>
          </a:prstGeom>
          <a:noFill/>
        </p:spPr>
        <p:txBody>
          <a:bodyPr wrap="none" rtlCol="0">
            <a:spAutoFit/>
          </a:bodyPr>
          <a:lstStyle/>
          <a:p>
            <a:r>
              <a:rPr lang="en-US" dirty="0" smtClean="0"/>
              <a:t>10% of non-Asian population would have to move to create evenness.</a:t>
            </a:r>
            <a:endParaRPr lang="en-US" dirty="0"/>
          </a:p>
        </p:txBody>
      </p:sp>
      <p:sp>
        <p:nvSpPr>
          <p:cNvPr id="2" name="TextBox 1"/>
          <p:cNvSpPr txBox="1"/>
          <p:nvPr/>
        </p:nvSpPr>
        <p:spPr>
          <a:xfrm>
            <a:off x="4358770" y="505808"/>
            <a:ext cx="1950850" cy="369332"/>
          </a:xfrm>
          <a:prstGeom prst="rect">
            <a:avLst/>
          </a:prstGeom>
          <a:noFill/>
        </p:spPr>
        <p:txBody>
          <a:bodyPr wrap="none" rtlCol="0">
            <a:spAutoFit/>
          </a:bodyPr>
          <a:lstStyle/>
          <a:p>
            <a:r>
              <a:rPr lang="en-US" dirty="0" smtClean="0"/>
              <a:t>Monterey Park, CA</a:t>
            </a:r>
            <a:endParaRPr lang="en-US" dirty="0"/>
          </a:p>
        </p:txBody>
      </p:sp>
    </p:spTree>
    <p:extLst>
      <p:ext uri="{BB962C8B-B14F-4D97-AF65-F5344CB8AC3E}">
        <p14:creationId xmlns:p14="http://schemas.microsoft.com/office/powerpoint/2010/main" val="4027917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85" y="2792778"/>
            <a:ext cx="4119630" cy="2391361"/>
          </a:xfrm>
          <a:prstGeom prst="rect">
            <a:avLst/>
          </a:prstGeom>
        </p:spPr>
      </p:pic>
      <p:sp>
        <p:nvSpPr>
          <p:cNvPr id="3" name="Title 2"/>
          <p:cNvSpPr>
            <a:spLocks noGrp="1"/>
          </p:cNvSpPr>
          <p:nvPr>
            <p:ph type="title"/>
          </p:nvPr>
        </p:nvSpPr>
        <p:spPr>
          <a:xfrm>
            <a:off x="377115" y="-296862"/>
            <a:ext cx="8229600" cy="1143000"/>
          </a:xfrm>
        </p:spPr>
        <p:txBody>
          <a:bodyPr>
            <a:normAutofit/>
          </a:bodyPr>
          <a:lstStyle/>
          <a:p>
            <a:pPr algn="l"/>
            <a:r>
              <a:rPr lang="en-US" sz="2800" dirty="0" smtClean="0"/>
              <a:t>Cities and Immigrants</a:t>
            </a:r>
            <a:endParaRPr lang="en-US" sz="2800" dirty="0"/>
          </a:p>
        </p:txBody>
      </p:sp>
      <p:sp>
        <p:nvSpPr>
          <p:cNvPr id="6" name="Content Placeholder 5"/>
          <p:cNvSpPr>
            <a:spLocks noGrp="1"/>
          </p:cNvSpPr>
          <p:nvPr>
            <p:ph sz="half" idx="2"/>
          </p:nvPr>
        </p:nvSpPr>
        <p:spPr>
          <a:xfrm>
            <a:off x="4682117" y="0"/>
            <a:ext cx="4461883" cy="5663748"/>
          </a:xfrm>
        </p:spPr>
        <p:txBody>
          <a:bodyPr>
            <a:normAutofit/>
          </a:bodyPr>
          <a:lstStyle/>
          <a:p>
            <a:r>
              <a:rPr lang="en-US" sz="1800" dirty="0" smtClean="0"/>
              <a:t>Old Wave:  early, mid 1800s</a:t>
            </a:r>
          </a:p>
          <a:p>
            <a:pPr lvl="1"/>
            <a:r>
              <a:rPr lang="en-US" sz="1400" dirty="0" smtClean="0"/>
              <a:t>Entered in New York</a:t>
            </a:r>
          </a:p>
          <a:p>
            <a:pPr lvl="1"/>
            <a:r>
              <a:rPr lang="en-US" sz="1400" dirty="0" smtClean="0"/>
              <a:t>Mostly from northwestern Europe</a:t>
            </a:r>
          </a:p>
          <a:p>
            <a:pPr lvl="1"/>
            <a:r>
              <a:rPr lang="en-US" sz="1400" dirty="0" smtClean="0"/>
              <a:t>Boston—Irish</a:t>
            </a:r>
          </a:p>
          <a:p>
            <a:pPr lvl="1"/>
            <a:r>
              <a:rPr lang="en-US" sz="1400" dirty="0" smtClean="0"/>
              <a:t>Chicago/Cincinnati/Milwaukee—German </a:t>
            </a:r>
          </a:p>
          <a:p>
            <a:pPr lvl="1"/>
            <a:r>
              <a:rPr lang="en-US" sz="1400" dirty="0" smtClean="0"/>
              <a:t>San Francisco—Chinese </a:t>
            </a:r>
          </a:p>
          <a:p>
            <a:pPr lvl="1"/>
            <a:r>
              <a:rPr lang="en-US" sz="1400" dirty="0" smtClean="0"/>
              <a:t>Less segregation, except Chinatown</a:t>
            </a:r>
          </a:p>
          <a:p>
            <a:r>
              <a:rPr lang="en-US" sz="1800" dirty="0" smtClean="0"/>
              <a:t>New Wave:  late 1800s, early 1900s</a:t>
            </a:r>
          </a:p>
          <a:p>
            <a:pPr lvl="1"/>
            <a:r>
              <a:rPr lang="en-US" sz="1400" dirty="0" smtClean="0"/>
              <a:t>Southern and eastern Europe—Catholic, </a:t>
            </a:r>
            <a:r>
              <a:rPr lang="en-US" sz="1400" dirty="0"/>
              <a:t>O</a:t>
            </a:r>
            <a:r>
              <a:rPr lang="en-US" sz="1400" dirty="0" smtClean="0"/>
              <a:t>rthodox Christian, Jews</a:t>
            </a:r>
            <a:endParaRPr lang="en-US" sz="1400" dirty="0"/>
          </a:p>
          <a:p>
            <a:pPr lvl="1"/>
            <a:r>
              <a:rPr lang="en-US" sz="1400" dirty="0" smtClean="0"/>
              <a:t>Urban, tenement-heavy slums, segregated ghettos</a:t>
            </a:r>
          </a:p>
          <a:p>
            <a:pPr lvl="1"/>
            <a:r>
              <a:rPr lang="en-US" sz="1400" dirty="0" smtClean="0"/>
              <a:t>Most in the industrial Northeast</a:t>
            </a:r>
            <a:endParaRPr lang="en-US" sz="1400" dirty="0"/>
          </a:p>
          <a:p>
            <a:r>
              <a:rPr lang="en-US" sz="1800" dirty="0" smtClean="0"/>
              <a:t>Third Wave:  late 1900s, early 2000s</a:t>
            </a:r>
          </a:p>
          <a:p>
            <a:pPr lvl="1"/>
            <a:r>
              <a:rPr lang="en-US" sz="1400" dirty="0" smtClean="0"/>
              <a:t>Post 1965, Latin America, Southern and Eastern Asia</a:t>
            </a:r>
          </a:p>
          <a:p>
            <a:pPr lvl="1"/>
            <a:r>
              <a:rPr lang="en-US" sz="1400" dirty="0" smtClean="0"/>
              <a:t>Urban, but Sunbelt</a:t>
            </a:r>
          </a:p>
          <a:p>
            <a:pPr lvl="1"/>
            <a:r>
              <a:rPr lang="en-US" sz="1400" dirty="0" smtClean="0"/>
              <a:t>Houston, Miami, Atlanta, Phoenix, LA</a:t>
            </a:r>
          </a:p>
          <a:p>
            <a:pPr lvl="1"/>
            <a:r>
              <a:rPr lang="en-US" sz="1400" dirty="0" smtClean="0"/>
              <a:t>High levels of segregation and regionalization</a:t>
            </a:r>
            <a:endParaRPr lang="en-US" sz="1400" dirty="0"/>
          </a:p>
        </p:txBody>
      </p:sp>
      <p:pic>
        <p:nvPicPr>
          <p:cNvPr id="4" name="Picture 3"/>
          <p:cNvPicPr>
            <a:picLocks noChangeAspect="1"/>
          </p:cNvPicPr>
          <p:nvPr/>
        </p:nvPicPr>
        <p:blipFill>
          <a:blip r:embed="rId3"/>
          <a:stretch>
            <a:fillRect/>
          </a:stretch>
        </p:blipFill>
        <p:spPr>
          <a:xfrm>
            <a:off x="80085" y="5184139"/>
            <a:ext cx="3375014" cy="1673861"/>
          </a:xfrm>
          <a:prstGeom prst="rect">
            <a:avLst/>
          </a:prstGeom>
        </p:spPr>
      </p:pic>
      <p:sp>
        <p:nvSpPr>
          <p:cNvPr id="7" name="TextBox 6"/>
          <p:cNvSpPr txBox="1"/>
          <p:nvPr/>
        </p:nvSpPr>
        <p:spPr>
          <a:xfrm>
            <a:off x="80085" y="846138"/>
            <a:ext cx="4276644" cy="1477328"/>
          </a:xfrm>
          <a:prstGeom prst="rect">
            <a:avLst/>
          </a:prstGeom>
          <a:noFill/>
        </p:spPr>
        <p:txBody>
          <a:bodyPr wrap="none" rtlCol="0">
            <a:spAutoFit/>
          </a:bodyPr>
          <a:lstStyle/>
          <a:p>
            <a:r>
              <a:rPr lang="en-US" dirty="0" smtClean="0"/>
              <a:t>Segregation not always  black/white issue.</a:t>
            </a:r>
          </a:p>
          <a:p>
            <a:r>
              <a:rPr lang="en-US" dirty="0" smtClean="0"/>
              <a:t>Waves of new immigrants shaped urban </a:t>
            </a:r>
          </a:p>
          <a:p>
            <a:r>
              <a:rPr lang="en-US" dirty="0" smtClean="0"/>
              <a:t>residential patterns, too.</a:t>
            </a:r>
          </a:p>
          <a:p>
            <a:r>
              <a:rPr lang="en-US" dirty="0" smtClean="0"/>
              <a:t>At early 1900s about 10 mill entered the US </a:t>
            </a:r>
          </a:p>
          <a:p>
            <a:r>
              <a:rPr lang="en-US" smtClean="0"/>
              <a:t>per </a:t>
            </a:r>
            <a:r>
              <a:rPr lang="en-US" dirty="0" smtClean="0"/>
              <a:t>year.</a:t>
            </a:r>
            <a:endParaRPr lang="en-US" dirty="0"/>
          </a:p>
        </p:txBody>
      </p:sp>
    </p:spTree>
    <p:extLst>
      <p:ext uri="{BB962C8B-B14F-4D97-AF65-F5344CB8AC3E}">
        <p14:creationId xmlns:p14="http://schemas.microsoft.com/office/powerpoint/2010/main" val="19838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normAutofit/>
          </a:bodyPr>
          <a:lstStyle/>
          <a:p>
            <a:r>
              <a:rPr lang="en-US" sz="3200" dirty="0" smtClean="0"/>
              <a:t>Third Wave Immigration</a:t>
            </a:r>
            <a:endParaRPr lang="en-US" sz="3200" dirty="0"/>
          </a:p>
        </p:txBody>
      </p:sp>
      <p:pic>
        <p:nvPicPr>
          <p:cNvPr id="5" name="Picture 4"/>
          <p:cNvPicPr>
            <a:picLocks noChangeAspect="1"/>
          </p:cNvPicPr>
          <p:nvPr/>
        </p:nvPicPr>
        <p:blipFill>
          <a:blip r:embed="rId2"/>
          <a:stretch>
            <a:fillRect/>
          </a:stretch>
        </p:blipFill>
        <p:spPr>
          <a:xfrm>
            <a:off x="0" y="560654"/>
            <a:ext cx="3052496" cy="2033725"/>
          </a:xfrm>
          <a:prstGeom prst="rect">
            <a:avLst/>
          </a:prstGeom>
        </p:spPr>
      </p:pic>
      <p:pic>
        <p:nvPicPr>
          <p:cNvPr id="6" name="Picture 5"/>
          <p:cNvPicPr>
            <a:picLocks noChangeAspect="1"/>
          </p:cNvPicPr>
          <p:nvPr/>
        </p:nvPicPr>
        <p:blipFill>
          <a:blip r:embed="rId3"/>
          <a:stretch>
            <a:fillRect/>
          </a:stretch>
        </p:blipFill>
        <p:spPr>
          <a:xfrm>
            <a:off x="0" y="560654"/>
            <a:ext cx="1842610" cy="836545"/>
          </a:xfrm>
          <a:prstGeom prst="rect">
            <a:avLst/>
          </a:prstGeom>
        </p:spPr>
      </p:pic>
      <p:pic>
        <p:nvPicPr>
          <p:cNvPr id="7" name="Picture 6"/>
          <p:cNvPicPr>
            <a:picLocks noChangeAspect="1"/>
          </p:cNvPicPr>
          <p:nvPr/>
        </p:nvPicPr>
        <p:blipFill>
          <a:blip r:embed="rId4"/>
          <a:stretch>
            <a:fillRect/>
          </a:stretch>
        </p:blipFill>
        <p:spPr>
          <a:xfrm>
            <a:off x="3052496" y="560655"/>
            <a:ext cx="2849422" cy="2137067"/>
          </a:xfrm>
          <a:prstGeom prst="rect">
            <a:avLst/>
          </a:prstGeom>
        </p:spPr>
      </p:pic>
      <p:pic>
        <p:nvPicPr>
          <p:cNvPr id="9" name="Picture 8"/>
          <p:cNvPicPr>
            <a:picLocks noChangeAspect="1"/>
          </p:cNvPicPr>
          <p:nvPr/>
        </p:nvPicPr>
        <p:blipFill>
          <a:blip r:embed="rId5"/>
          <a:stretch>
            <a:fillRect/>
          </a:stretch>
        </p:blipFill>
        <p:spPr>
          <a:xfrm>
            <a:off x="6092821" y="560654"/>
            <a:ext cx="3051179" cy="2288384"/>
          </a:xfrm>
          <a:prstGeom prst="rect">
            <a:avLst/>
          </a:prstGeom>
        </p:spPr>
      </p:pic>
      <p:pic>
        <p:nvPicPr>
          <p:cNvPr id="10" name="Picture 9"/>
          <p:cNvPicPr>
            <a:picLocks noChangeAspect="1"/>
          </p:cNvPicPr>
          <p:nvPr/>
        </p:nvPicPr>
        <p:blipFill>
          <a:blip r:embed="rId6"/>
          <a:stretch>
            <a:fillRect/>
          </a:stretch>
        </p:blipFill>
        <p:spPr>
          <a:xfrm>
            <a:off x="331352" y="2849038"/>
            <a:ext cx="4278831" cy="2161701"/>
          </a:xfrm>
          <a:prstGeom prst="rect">
            <a:avLst/>
          </a:prstGeom>
        </p:spPr>
      </p:pic>
      <p:pic>
        <p:nvPicPr>
          <p:cNvPr id="11" name="Picture 10"/>
          <p:cNvPicPr>
            <a:picLocks noChangeAspect="1"/>
          </p:cNvPicPr>
          <p:nvPr/>
        </p:nvPicPr>
        <p:blipFill>
          <a:blip r:embed="rId7"/>
          <a:stretch>
            <a:fillRect/>
          </a:stretch>
        </p:blipFill>
        <p:spPr>
          <a:xfrm>
            <a:off x="5148327" y="2697723"/>
            <a:ext cx="3034651" cy="2165996"/>
          </a:xfrm>
          <a:prstGeom prst="rect">
            <a:avLst/>
          </a:prstGeom>
        </p:spPr>
      </p:pic>
      <p:sp>
        <p:nvSpPr>
          <p:cNvPr id="12" name="TextBox 11"/>
          <p:cNvSpPr txBox="1"/>
          <p:nvPr/>
        </p:nvSpPr>
        <p:spPr>
          <a:xfrm>
            <a:off x="146966" y="5183987"/>
            <a:ext cx="8539833" cy="1477328"/>
          </a:xfrm>
          <a:prstGeom prst="rect">
            <a:avLst/>
          </a:prstGeom>
          <a:noFill/>
        </p:spPr>
        <p:txBody>
          <a:bodyPr wrap="square" rtlCol="0">
            <a:spAutoFit/>
          </a:bodyPr>
          <a:lstStyle/>
          <a:p>
            <a:r>
              <a:rPr lang="en-US" dirty="0" smtClean="0"/>
              <a:t>Spatially clustered, ethnic/enclave communities—primarily voluntary segregation.  Geographic sorting.</a:t>
            </a:r>
          </a:p>
          <a:p>
            <a:r>
              <a:rPr lang="en-US" dirty="0" smtClean="0"/>
              <a:t>	</a:t>
            </a:r>
            <a:r>
              <a:rPr lang="en-US" dirty="0" err="1" smtClean="0"/>
              <a:t>Koreatown</a:t>
            </a:r>
            <a:r>
              <a:rPr lang="en-US" dirty="0"/>
              <a:t> </a:t>
            </a:r>
            <a:r>
              <a:rPr lang="en-US" dirty="0" smtClean="0"/>
              <a:t>(Los Angeles), Little Saigon (Westminster), Little Havana (Miami), </a:t>
            </a:r>
            <a:r>
              <a:rPr lang="en-US" dirty="0" err="1" smtClean="0"/>
              <a:t>Pilsen</a:t>
            </a:r>
            <a:r>
              <a:rPr lang="en-US" dirty="0" smtClean="0"/>
              <a:t> 	(Chicago).</a:t>
            </a:r>
          </a:p>
          <a:p>
            <a:r>
              <a:rPr lang="en-US" dirty="0" smtClean="0"/>
              <a:t>Often seen as centers of empowerment now rather than exclusion or marginality.</a:t>
            </a:r>
            <a:endParaRPr lang="en-US" dirty="0"/>
          </a:p>
        </p:txBody>
      </p:sp>
    </p:spTree>
    <p:extLst>
      <p:ext uri="{BB962C8B-B14F-4D97-AF65-F5344CB8AC3E}">
        <p14:creationId xmlns:p14="http://schemas.microsoft.com/office/powerpoint/2010/main" val="627793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2286971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ttonClu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67206" cy="3608036"/>
          </a:xfrm>
          <a:prstGeom prst="rect">
            <a:avLst/>
          </a:prstGeom>
        </p:spPr>
      </p:pic>
      <p:pic>
        <p:nvPicPr>
          <p:cNvPr id="3" name="Picture 2" descr="Jazz.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60" y="238107"/>
            <a:ext cx="3759140" cy="2821145"/>
          </a:xfrm>
          <a:prstGeom prst="rect">
            <a:avLst/>
          </a:prstGeom>
        </p:spPr>
      </p:pic>
      <p:pic>
        <p:nvPicPr>
          <p:cNvPr id="4" name="Picture 3" descr="ZoraNe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6382"/>
            <a:ext cx="5023361" cy="2821029"/>
          </a:xfrm>
          <a:prstGeom prst="rect">
            <a:avLst/>
          </a:prstGeom>
        </p:spPr>
      </p:pic>
      <p:pic>
        <p:nvPicPr>
          <p:cNvPr id="5" name="Picture 4" descr="LouisArmstro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236" y="3710036"/>
            <a:ext cx="3984764" cy="3147963"/>
          </a:xfrm>
          <a:prstGeom prst="rect">
            <a:avLst/>
          </a:prstGeom>
        </p:spPr>
      </p:pic>
    </p:spTree>
    <p:extLst>
      <p:ext uri="{BB962C8B-B14F-4D97-AF65-F5344CB8AC3E}">
        <p14:creationId xmlns:p14="http://schemas.microsoft.com/office/powerpoint/2010/main" val="1366790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epts.washington.edu/civilr/images/segregated/schmidt%20black%2019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97709" cy="6810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49053" y="1131737"/>
            <a:ext cx="3671455" cy="2308324"/>
          </a:xfrm>
          <a:prstGeom prst="rect">
            <a:avLst/>
          </a:prstGeom>
          <a:noFill/>
        </p:spPr>
        <p:txBody>
          <a:bodyPr wrap="square" rtlCol="0">
            <a:spAutoFit/>
          </a:bodyPr>
          <a:lstStyle/>
          <a:p>
            <a:r>
              <a:rPr lang="en-US" dirty="0" smtClean="0"/>
              <a:t>1920 Seattle, African-American population.</a:t>
            </a:r>
          </a:p>
          <a:p>
            <a:endParaRPr lang="en-US" dirty="0"/>
          </a:p>
          <a:p>
            <a:r>
              <a:rPr lang="en-US" dirty="0" smtClean="0"/>
              <a:t>Each dot represents 25 people.</a:t>
            </a:r>
          </a:p>
          <a:p>
            <a:endParaRPr lang="en-US" dirty="0"/>
          </a:p>
          <a:p>
            <a:r>
              <a:rPr lang="en-US" dirty="0" smtClean="0"/>
              <a:t>Total Black population:  2, 894.</a:t>
            </a:r>
          </a:p>
          <a:p>
            <a:endParaRPr lang="en-US" dirty="0"/>
          </a:p>
          <a:p>
            <a:endParaRPr lang="en-US" dirty="0"/>
          </a:p>
        </p:txBody>
      </p:sp>
      <p:sp>
        <p:nvSpPr>
          <p:cNvPr id="3" name="Title 2"/>
          <p:cNvSpPr>
            <a:spLocks noGrp="1"/>
          </p:cNvSpPr>
          <p:nvPr>
            <p:ph type="title"/>
          </p:nvPr>
        </p:nvSpPr>
        <p:spPr>
          <a:xfrm>
            <a:off x="1939636" y="-113289"/>
            <a:ext cx="8229600" cy="1143000"/>
          </a:xfrm>
        </p:spPr>
        <p:txBody>
          <a:bodyPr/>
          <a:lstStyle/>
          <a:p>
            <a:r>
              <a:rPr lang="en-US" dirty="0" smtClean="0"/>
              <a:t>No Respite from Racism</a:t>
            </a:r>
            <a:endParaRPr lang="en-US" dirty="0"/>
          </a:p>
        </p:txBody>
      </p:sp>
      <p:sp>
        <p:nvSpPr>
          <p:cNvPr id="5" name="TextBox 4"/>
          <p:cNvSpPr txBox="1"/>
          <p:nvPr/>
        </p:nvSpPr>
        <p:spPr>
          <a:xfrm>
            <a:off x="4571927" y="5527963"/>
            <a:ext cx="4225709" cy="1477328"/>
          </a:xfrm>
          <a:prstGeom prst="rect">
            <a:avLst/>
          </a:prstGeom>
          <a:noFill/>
        </p:spPr>
        <p:txBody>
          <a:bodyPr wrap="square" rtlCol="0">
            <a:spAutoFit/>
          </a:bodyPr>
          <a:lstStyle/>
          <a:p>
            <a:r>
              <a:rPr lang="en-US" dirty="0" smtClean="0"/>
              <a:t>Source:  Seattle Civil Rights &amp; Labor History</a:t>
            </a:r>
          </a:p>
          <a:p>
            <a:r>
              <a:rPr lang="en-US" dirty="0" smtClean="0"/>
              <a:t> Project, University of Washington.  </a:t>
            </a:r>
          </a:p>
          <a:p>
            <a:r>
              <a:rPr lang="en-US" dirty="0">
                <a:hlinkClick r:id="rId3"/>
              </a:rPr>
              <a:t>https://depts.washington.edu/civilr/segregation_maps.htm</a:t>
            </a:r>
            <a:r>
              <a:rPr lang="en-US" dirty="0" smtClean="0"/>
              <a:t/>
            </a:r>
            <a:br>
              <a:rPr lang="en-US" dirty="0" smtClean="0"/>
            </a:br>
            <a:endParaRPr lang="en-US" dirty="0"/>
          </a:p>
        </p:txBody>
      </p:sp>
    </p:spTree>
    <p:extLst>
      <p:ext uri="{BB962C8B-B14F-4D97-AF65-F5344CB8AC3E}">
        <p14:creationId xmlns:p14="http://schemas.microsoft.com/office/powerpoint/2010/main" val="3886950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epts.washington.edu/labhist/tracts/450/1940%20nonwh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84358"/>
            <a:ext cx="5303116" cy="5698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60316" y="2022764"/>
            <a:ext cx="2299855" cy="923330"/>
          </a:xfrm>
          <a:prstGeom prst="rect">
            <a:avLst/>
          </a:prstGeom>
          <a:noFill/>
        </p:spPr>
        <p:txBody>
          <a:bodyPr wrap="square" rtlCol="0">
            <a:spAutoFit/>
          </a:bodyPr>
          <a:lstStyle/>
          <a:p>
            <a:r>
              <a:rPr lang="en-US" dirty="0" smtClean="0"/>
              <a:t>Non-white population (as % of total in Seattle, 1940.</a:t>
            </a:r>
            <a:endParaRPr lang="en-US" dirty="0"/>
          </a:p>
        </p:txBody>
      </p:sp>
      <p:sp>
        <p:nvSpPr>
          <p:cNvPr id="8" name="TextBox 7"/>
          <p:cNvSpPr txBox="1"/>
          <p:nvPr/>
        </p:nvSpPr>
        <p:spPr>
          <a:xfrm>
            <a:off x="4918291" y="5237018"/>
            <a:ext cx="4225709" cy="1477328"/>
          </a:xfrm>
          <a:prstGeom prst="rect">
            <a:avLst/>
          </a:prstGeom>
          <a:noFill/>
        </p:spPr>
        <p:txBody>
          <a:bodyPr wrap="square" rtlCol="0">
            <a:spAutoFit/>
          </a:bodyPr>
          <a:lstStyle/>
          <a:p>
            <a:r>
              <a:rPr lang="en-US" dirty="0" smtClean="0"/>
              <a:t>Source:  Seattle Civil Rights &amp; Labor History</a:t>
            </a:r>
          </a:p>
          <a:p>
            <a:r>
              <a:rPr lang="en-US" dirty="0" smtClean="0"/>
              <a:t> Project, University of Washington.  </a:t>
            </a:r>
          </a:p>
          <a:p>
            <a:r>
              <a:rPr lang="en-US" dirty="0">
                <a:hlinkClick r:id="rId3"/>
              </a:rPr>
              <a:t>https://depts.washington.edu/civilr/segregation_maps.htm</a:t>
            </a:r>
            <a:r>
              <a:rPr lang="en-US" dirty="0" smtClean="0"/>
              <a:t/>
            </a:r>
            <a:br>
              <a:rPr lang="en-US" dirty="0" smtClean="0"/>
            </a:br>
            <a:endParaRPr lang="en-US" dirty="0"/>
          </a:p>
        </p:txBody>
      </p:sp>
    </p:spTree>
    <p:extLst>
      <p:ext uri="{BB962C8B-B14F-4D97-AF65-F5344CB8AC3E}">
        <p14:creationId xmlns:p14="http://schemas.microsoft.com/office/powerpoint/2010/main" val="3680000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TotalTime>
  <Words>2196</Words>
  <Application>Microsoft Office PowerPoint</Application>
  <PresentationFormat>On-screen Show (4:3)</PresentationFormat>
  <Paragraphs>281</Paragraphs>
  <Slides>53</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proxima-nova</vt:lpstr>
      <vt:lpstr>Office Theme</vt:lpstr>
      <vt:lpstr>Urban Geography</vt:lpstr>
      <vt:lpstr>Keywords</vt:lpstr>
      <vt:lpstr>Ghetto</vt:lpstr>
      <vt:lpstr>The Ghetto In America</vt:lpstr>
      <vt:lpstr>PowerPoint Presentation</vt:lpstr>
      <vt:lpstr>PowerPoint Presentation</vt:lpstr>
      <vt:lpstr>PowerPoint Presentation</vt:lpstr>
      <vt:lpstr>No Respite from Racism</vt:lpstr>
      <vt:lpstr>PowerPoint Presentation</vt:lpstr>
      <vt:lpstr>PowerPoint Presentation</vt:lpstr>
      <vt:lpstr>Post WWII:   Expansion of Black Middle Class &amp; New South Emerges</vt:lpstr>
      <vt:lpstr>PowerPoint Presentation</vt:lpstr>
      <vt:lpstr>Inequality &amp; Segregation Persists</vt:lpstr>
      <vt:lpstr>PowerPoint Presentation</vt:lpstr>
      <vt:lpstr>PowerPoint Presentation</vt:lpstr>
      <vt:lpstr>    1940</vt:lpstr>
      <vt:lpstr>    1950</vt:lpstr>
      <vt:lpstr>    1960</vt:lpstr>
      <vt:lpstr>    1970</vt:lpstr>
      <vt:lpstr>    1980</vt:lpstr>
      <vt:lpstr>Compton, CA</vt:lpstr>
      <vt:lpstr>PowerPoint Presentation</vt:lpstr>
      <vt:lpstr>PowerPoint Presentation</vt:lpstr>
      <vt:lpstr>PowerPoint Presentation</vt:lpstr>
      <vt:lpstr>PowerPoint Presentation</vt:lpstr>
      <vt:lpstr>PowerPoint Presentation</vt:lpstr>
      <vt:lpstr>PowerPoint Presentation</vt:lpstr>
      <vt:lpstr>The Un-doing of Compton</vt:lpstr>
      <vt:lpstr>Manhattan Beach and the “Inkwell”</vt:lpstr>
      <vt:lpstr>Bruce’s Beach</vt:lpstr>
      <vt:lpstr>PowerPoint Presentation</vt:lpstr>
      <vt:lpstr>PowerPoint Presentation</vt:lpstr>
      <vt:lpstr>Compton as Microcosm of Urban Decline</vt:lpstr>
      <vt:lpstr>How to Measure Segregation?</vt:lpstr>
      <vt:lpstr>PowerPoint Presentation</vt:lpstr>
      <vt:lpstr>PowerPoint Presentation</vt:lpstr>
      <vt:lpstr>PowerPoint Presentation</vt:lpstr>
      <vt:lpstr>PowerPoint Presentation</vt:lpstr>
      <vt:lpstr>PowerPoint Presentation</vt:lpstr>
      <vt:lpstr>Segregation of U.S. Metro Areas</vt:lpstr>
      <vt:lpstr>PowerPoint Presentation</vt:lpstr>
      <vt:lpstr>Explaining Segregation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segregation persist?</vt:lpstr>
      <vt:lpstr>PowerPoint Presentation</vt:lpstr>
      <vt:lpstr>Cities and Immigrants</vt:lpstr>
      <vt:lpstr>Third Wave Immigration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Geography</dc:title>
  <dc:creator>Elizabeth Lobb</dc:creator>
  <cp:lastModifiedBy>Lobb, Elizabeth</cp:lastModifiedBy>
  <cp:revision>60</cp:revision>
  <dcterms:created xsi:type="dcterms:W3CDTF">2018-05-28T20:00:36Z</dcterms:created>
  <dcterms:modified xsi:type="dcterms:W3CDTF">2019-05-30T01:29:39Z</dcterms:modified>
</cp:coreProperties>
</file>