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2" r:id="rId4"/>
    <p:sldId id="293" r:id="rId5"/>
    <p:sldId id="294" r:id="rId6"/>
    <p:sldId id="295" r:id="rId7"/>
    <p:sldId id="296" r:id="rId8"/>
    <p:sldId id="298" r:id="rId9"/>
    <p:sldId id="297" r:id="rId10"/>
    <p:sldId id="299" r:id="rId11"/>
    <p:sldId id="300" r:id="rId12"/>
    <p:sldId id="280" r:id="rId13"/>
    <p:sldId id="264" r:id="rId14"/>
    <p:sldId id="301" r:id="rId15"/>
    <p:sldId id="268" r:id="rId16"/>
    <p:sldId id="269" r:id="rId17"/>
    <p:sldId id="302" r:id="rId18"/>
    <p:sldId id="290" r:id="rId19"/>
    <p:sldId id="283" r:id="rId20"/>
    <p:sldId id="284" r:id="rId21"/>
    <p:sldId id="285" r:id="rId22"/>
    <p:sldId id="286" r:id="rId23"/>
    <p:sldId id="287" r:id="rId24"/>
    <p:sldId id="288" r:id="rId25"/>
    <p:sldId id="260" r:id="rId26"/>
    <p:sldId id="266" r:id="rId27"/>
    <p:sldId id="303" r:id="rId28"/>
    <p:sldId id="304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6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8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6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9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5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6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96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1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3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0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1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56AFA-8375-8447-BFD2-FAB6BC1DCB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A6875-D386-C24A-A820-90B7EE7A6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https://www.livingcircular.veolia.com/en/city/masdar-city-zero-waste-zero-carbon-city-desert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NIaz61zpLfs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320" y="2184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Geography </a:t>
            </a:r>
            <a:r>
              <a:rPr lang="en-US" dirty="0" smtClean="0"/>
              <a:t>8: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Introduction </a:t>
            </a:r>
            <a:r>
              <a:rPr lang="en-US" dirty="0" smtClean="0"/>
              <a:t>to Urban Geography					</a:t>
            </a:r>
            <a:endParaRPr lang="en-US" dirty="0"/>
          </a:p>
        </p:txBody>
      </p:sp>
      <p:pic>
        <p:nvPicPr>
          <p:cNvPr id="3" name="Picture 2" descr="vhg2e_figun_08_p23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58" y="1049727"/>
            <a:ext cx="6178918" cy="464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96484"/>
            <a:ext cx="16127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Masdar</a:t>
            </a:r>
            <a:r>
              <a:rPr lang="en-US" dirty="0" smtClean="0"/>
              <a:t> City, United Arab Emirates.  The city of the future?</a:t>
            </a:r>
          </a:p>
          <a:p>
            <a:r>
              <a:rPr lang="en-US" sz="1600" dirty="0" smtClean="0">
                <a:hlinkClick r:id="rId4"/>
              </a:rPr>
              <a:t>A zero-waste, zero-carbon desert city.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302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Metropolitan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Metropolitan Statistical Area</a:t>
            </a:r>
          </a:p>
          <a:p>
            <a:pPr lvl="1"/>
            <a:r>
              <a:rPr lang="en-US" dirty="0" smtClean="0"/>
              <a:t>A collection of counties</a:t>
            </a:r>
          </a:p>
          <a:p>
            <a:pPr lvl="1"/>
            <a:r>
              <a:rPr lang="en-US" dirty="0" smtClean="0"/>
              <a:t>At least 50,000 people</a:t>
            </a:r>
          </a:p>
          <a:p>
            <a:pPr lvl="1"/>
            <a:r>
              <a:rPr lang="en-US" dirty="0" smtClean="0"/>
              <a:t>Some of these counties may have rural areas</a:t>
            </a:r>
          </a:p>
          <a:p>
            <a:pPr lvl="1"/>
            <a:r>
              <a:rPr lang="en-US" dirty="0" smtClean="0"/>
              <a:t>All are connected to the “Mother City”</a:t>
            </a:r>
          </a:p>
          <a:p>
            <a:r>
              <a:rPr lang="en-US" dirty="0" smtClean="0"/>
              <a:t>Consolidated Statistical Area</a:t>
            </a:r>
          </a:p>
          <a:p>
            <a:pPr lvl="1"/>
            <a:r>
              <a:rPr lang="en-US" dirty="0" smtClean="0"/>
              <a:t>MSAs that have grown and merged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05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2-26 at 3.56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98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469" y="5750004"/>
            <a:ext cx="882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Green areas are counties that are considered metropolitan, non-metropolitan counties are white.  Entire counties are included (even though some parts of these counties may have rural areas), and because the cut-off is 50,000 so a large portion of the country falls into an MSA.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27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746083"/>
              </p:ext>
            </p:extLst>
          </p:nvPr>
        </p:nvGraphicFramePr>
        <p:xfrm>
          <a:off x="358205" y="91440"/>
          <a:ext cx="5503334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78"/>
                <a:gridCol w="2437646"/>
                <a:gridCol w="1075119"/>
                <a:gridCol w="1234791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Metropolitan</a:t>
                      </a:r>
                      <a:r>
                        <a:rPr lang="en-US" baseline="0" dirty="0" smtClean="0"/>
                        <a:t>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 (millions)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change, 2000-2010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 York, 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 Angeles, 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3.7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Chicago, 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Dallas-Fort Worth, TX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23.5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Philadelphia, 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Houston, TX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26.1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Washington, DC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16.5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Miami, FL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11.1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Atlanta, GA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Boston, 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3.7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San Francisco, 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Detroit, MI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-3.5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Riverside, 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29.8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Phoenix, 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28.9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Seattle, WA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Minneapolis-St. Paul, MN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37385" y="283308"/>
            <a:ext cx="3106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83% of Americans live in an MSA.</a:t>
            </a:r>
          </a:p>
          <a:p>
            <a:endParaRPr lang="en-US" dirty="0"/>
          </a:p>
          <a:p>
            <a:r>
              <a:rPr lang="en-US" dirty="0" smtClean="0"/>
              <a:t>America’s urban population occupies about 25% of the total land.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4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20-02-26 at 4.00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06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322" y="5187386"/>
            <a:ext cx="8333154" cy="166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1. NY</a:t>
            </a:r>
            <a:r>
              <a:rPr lang="en-US" sz="1400" dirty="0" smtClean="0"/>
              <a:t>-Newark-CT-PA. </a:t>
            </a:r>
            <a:r>
              <a:rPr lang="en-US" sz="1400" dirty="0" smtClean="0"/>
              <a:t>23.7m 	</a:t>
            </a:r>
            <a:r>
              <a:rPr lang="en-US" sz="1400" dirty="0" smtClean="0"/>
              <a:t>2.</a:t>
            </a:r>
            <a:r>
              <a:rPr lang="en-US" sz="1400" dirty="0" smtClean="0"/>
              <a:t> LA</a:t>
            </a:r>
            <a:r>
              <a:rPr lang="en-US" sz="1400" dirty="0" smtClean="0"/>
              <a:t>-Long Beach.  18.7 </a:t>
            </a:r>
            <a:r>
              <a:rPr lang="en-US" sz="1400" dirty="0" smtClean="0"/>
              <a:t>m.     </a:t>
            </a:r>
            <a:r>
              <a:rPr lang="en-US" sz="1400" dirty="0" smtClean="0"/>
              <a:t>3. C</a:t>
            </a:r>
            <a:r>
              <a:rPr lang="en-US" sz="1400" dirty="0" smtClean="0"/>
              <a:t>hicago 9.8m   4.Baltimore</a:t>
            </a:r>
            <a:r>
              <a:rPr lang="en-US" sz="1400" dirty="0" smtClean="0"/>
              <a:t>-</a:t>
            </a:r>
            <a:r>
              <a:rPr lang="en-US" sz="1400" dirty="0" smtClean="0"/>
              <a:t>Washington 9.7m</a:t>
            </a:r>
          </a:p>
          <a:p>
            <a:r>
              <a:rPr lang="en-US" sz="1400" dirty="0" smtClean="0"/>
              <a:t>5. SF-San Jose 8.8m                       </a:t>
            </a:r>
            <a:r>
              <a:rPr lang="en-US" sz="1400" dirty="0" smtClean="0"/>
              <a:t>6.  Boston 8m   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Fast growing areas:  Las Vegas, Raleigh (42%), Phoenix, and Austin (37%)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355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Conurbation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1773"/>
            <a:ext cx="8229600" cy="4525963"/>
          </a:xfrm>
        </p:spPr>
        <p:txBody>
          <a:bodyPr/>
          <a:lstStyle/>
          <a:p>
            <a:r>
              <a:rPr lang="en-US" dirty="0" smtClean="0"/>
              <a:t>Jean </a:t>
            </a:r>
            <a:r>
              <a:rPr lang="en-US" dirty="0" err="1" smtClean="0"/>
              <a:t>Gottmann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Bos</a:t>
            </a:r>
            <a:r>
              <a:rPr lang="en-US" dirty="0" smtClean="0"/>
              <a:t>—Wash Conurbation</a:t>
            </a:r>
          </a:p>
          <a:p>
            <a:pPr lvl="1"/>
            <a:r>
              <a:rPr lang="en-US" dirty="0" smtClean="0"/>
              <a:t>Megalopolis:  </a:t>
            </a:r>
            <a:br>
              <a:rPr lang="en-US" dirty="0" smtClean="0"/>
            </a:br>
            <a:r>
              <a:rPr lang="en-US" dirty="0" smtClean="0"/>
              <a:t>the sprawl of interwoven </a:t>
            </a:r>
            <a:br>
              <a:rPr lang="en-US" dirty="0" smtClean="0"/>
            </a:br>
            <a:r>
              <a:rPr lang="en-US" dirty="0" smtClean="0"/>
              <a:t>cities</a:t>
            </a:r>
          </a:p>
          <a:p>
            <a:endParaRPr lang="en-US" dirty="0"/>
          </a:p>
        </p:txBody>
      </p:sp>
      <p:pic>
        <p:nvPicPr>
          <p:cNvPr id="4" name="Picture 3" descr="JeanGottman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5" y="74135"/>
            <a:ext cx="2262769" cy="1417638"/>
          </a:xfrm>
          <a:prstGeom prst="rect">
            <a:avLst/>
          </a:prstGeom>
        </p:spPr>
      </p:pic>
      <p:pic>
        <p:nvPicPr>
          <p:cNvPr id="5" name="Picture 2" descr="vhg2e_fig_08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02" y="2500682"/>
            <a:ext cx="3917619" cy="435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17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99" y="0"/>
            <a:ext cx="391885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231" y="1453124"/>
            <a:ext cx="4600769" cy="1554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35764"/>
            <a:ext cx="4343400" cy="2362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43400" y="12041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“</a:t>
            </a:r>
            <a:r>
              <a:rPr lang="en-US" dirty="0" smtClean="0"/>
              <a:t>I-95” </a:t>
            </a:r>
            <a:r>
              <a:rPr lang="en-US" dirty="0" smtClean="0"/>
              <a:t>corridor from Boston to Washington, DC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689232" y="5529703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Tokaido</a:t>
            </a:r>
            <a:r>
              <a:rPr lang="en-US" dirty="0"/>
              <a:t> conurbation—along Pacific coast of Honshu island.  Tokyo to Osaka/Kobe.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3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3" y="0"/>
            <a:ext cx="2778488" cy="656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210" y="2196848"/>
            <a:ext cx="5011560" cy="4369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90771" y="26085"/>
            <a:ext cx="5102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Coastal </a:t>
            </a:r>
            <a:r>
              <a:rPr lang="en-US" dirty="0" smtClean="0"/>
              <a:t>CA conurbation—clusters around Los Angeles MSA and SF Bay Area.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Europe’s Blue Banana conurbation—London to Netherlands, Belgium, Northern France and Western Germany, through Switzerland and Northern Italy.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1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geographers study cities?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34" y="1442384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Sociology</a:t>
            </a:r>
          </a:p>
          <a:p>
            <a:pPr lvl="1"/>
            <a:r>
              <a:rPr lang="en-US" dirty="0" smtClean="0"/>
              <a:t>The Chicago School</a:t>
            </a:r>
          </a:p>
          <a:p>
            <a:r>
              <a:rPr lang="en-US" dirty="0" smtClean="0"/>
              <a:t>Human geography</a:t>
            </a:r>
          </a:p>
          <a:p>
            <a:pPr lvl="1"/>
            <a:r>
              <a:rPr lang="en-US" dirty="0" smtClean="0"/>
              <a:t>Where people and their </a:t>
            </a:r>
            <a:br>
              <a:rPr lang="en-US" dirty="0" smtClean="0"/>
            </a:br>
            <a:r>
              <a:rPr lang="en-US" dirty="0" smtClean="0"/>
              <a:t>activities are found</a:t>
            </a:r>
          </a:p>
          <a:p>
            <a:r>
              <a:rPr lang="en-US" dirty="0" smtClean="0"/>
              <a:t>Urban geography</a:t>
            </a:r>
          </a:p>
          <a:p>
            <a:pPr lvl="1"/>
            <a:r>
              <a:rPr lang="en-US" dirty="0" smtClean="0"/>
              <a:t>What types of economic activities?</a:t>
            </a:r>
          </a:p>
          <a:p>
            <a:pPr lvl="1"/>
            <a:r>
              <a:rPr lang="en-US" dirty="0" smtClean="0"/>
              <a:t>Where do different economic activities occur?</a:t>
            </a:r>
          </a:p>
          <a:p>
            <a:pPr lvl="1"/>
            <a:r>
              <a:rPr lang="en-US" dirty="0" smtClean="0"/>
              <a:t>How do social relationships take spatial form?</a:t>
            </a:r>
          </a:p>
          <a:p>
            <a:pPr lvl="1"/>
            <a:r>
              <a:rPr lang="en-US" dirty="0" smtClean="0"/>
              <a:t>How is culture reflected on city landscapes?</a:t>
            </a:r>
          </a:p>
          <a:p>
            <a:r>
              <a:rPr lang="en-US" dirty="0" smtClean="0"/>
              <a:t>Inter-metropolitan</a:t>
            </a:r>
          </a:p>
          <a:p>
            <a:pPr lvl="1"/>
            <a:r>
              <a:rPr lang="en-US" dirty="0" smtClean="0"/>
              <a:t>Relationship between a group of cities</a:t>
            </a:r>
          </a:p>
          <a:p>
            <a:r>
              <a:rPr lang="en-US" dirty="0" smtClean="0"/>
              <a:t>Intra-metropolitan</a:t>
            </a:r>
          </a:p>
          <a:p>
            <a:pPr lvl="1"/>
            <a:r>
              <a:rPr lang="en-US" dirty="0" smtClean="0"/>
              <a:t>Internal arrangement of humans, </a:t>
            </a:r>
            <a:br>
              <a:rPr lang="en-US" dirty="0" smtClean="0"/>
            </a:br>
            <a:r>
              <a:rPr lang="en-US" dirty="0" smtClean="0"/>
              <a:t>activities and institutions within a city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kaplan_3e_figun_01_p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45" y="4277597"/>
            <a:ext cx="3668044" cy="2499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773" y="1728227"/>
            <a:ext cx="4261761" cy="174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2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plan_3e_fig_01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15" y="4551957"/>
            <a:ext cx="2971965" cy="1889921"/>
          </a:xfrm>
          <a:prstGeom prst="rect">
            <a:avLst/>
          </a:prstGeom>
        </p:spPr>
      </p:pic>
      <p:pic>
        <p:nvPicPr>
          <p:cNvPr id="5" name="Picture 4" descr="kaplan_3e_fig_01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25" y="1417638"/>
            <a:ext cx="3936675" cy="259615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I do with urban geography?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Urban planning—both public </a:t>
            </a:r>
            <a:br>
              <a:rPr lang="en-US" dirty="0" smtClean="0"/>
            </a:br>
            <a:r>
              <a:rPr lang="en-US" dirty="0" smtClean="0"/>
              <a:t>&amp; private</a:t>
            </a:r>
          </a:p>
          <a:p>
            <a:r>
              <a:rPr lang="en-US" dirty="0" smtClean="0"/>
              <a:t>Urban design—architecture, </a:t>
            </a:r>
            <a:br>
              <a:rPr lang="en-US" dirty="0" smtClean="0"/>
            </a:br>
            <a:r>
              <a:rPr lang="en-US" dirty="0" smtClean="0"/>
              <a:t>landscape architecture</a:t>
            </a:r>
          </a:p>
          <a:p>
            <a:r>
              <a:rPr lang="en-US" dirty="0" smtClean="0"/>
              <a:t>Public administration—policy</a:t>
            </a:r>
          </a:p>
          <a:p>
            <a:r>
              <a:rPr lang="en-US" dirty="0" smtClean="0"/>
              <a:t>Real estate and real estate </a:t>
            </a:r>
            <a:br>
              <a:rPr lang="en-US" dirty="0" smtClean="0"/>
            </a:br>
            <a:r>
              <a:rPr lang="en-US" dirty="0" smtClean="0"/>
              <a:t>development</a:t>
            </a:r>
          </a:p>
          <a:p>
            <a:r>
              <a:rPr lang="en-US" dirty="0" smtClean="0"/>
              <a:t>Civil engineering</a:t>
            </a:r>
          </a:p>
          <a:p>
            <a:r>
              <a:rPr lang="en-US" dirty="0" smtClean="0"/>
              <a:t>Non-governmental organizations, </a:t>
            </a:r>
            <a:br>
              <a:rPr lang="en-US" dirty="0" smtClean="0"/>
            </a:br>
            <a:r>
              <a:rPr lang="en-US" dirty="0" smtClean="0"/>
              <a:t>non-profits, groups that work to </a:t>
            </a:r>
            <a:br>
              <a:rPr lang="en-US" dirty="0" smtClean="0"/>
            </a:br>
            <a:r>
              <a:rPr lang="en-US" dirty="0" smtClean="0"/>
              <a:t>improve cities and the lives of </a:t>
            </a:r>
            <a:br>
              <a:rPr lang="en-US" dirty="0" smtClean="0"/>
            </a:br>
            <a:r>
              <a:rPr lang="en-US" dirty="0" smtClean="0"/>
              <a:t>residents in cities.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6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84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980" y="252141"/>
            <a:ext cx="7532831" cy="6555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New York City is the largest urban area in the United States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with more than 19 million people living in the metro area.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Credit:  </a:t>
            </a:r>
            <a:r>
              <a:rPr lang="en-US" sz="1200" dirty="0" err="1" smtClean="0">
                <a:solidFill>
                  <a:schemeClr val="bg1"/>
                </a:solidFill>
              </a:rPr>
              <a:t>NatGeo</a:t>
            </a:r>
            <a:r>
              <a:rPr lang="en-US" sz="1200" dirty="0" smtClean="0">
                <a:solidFill>
                  <a:schemeClr val="bg1"/>
                </a:solidFill>
              </a:rPr>
              <a:t>, Alex </a:t>
            </a:r>
            <a:r>
              <a:rPr lang="en-US" sz="1200" dirty="0" err="1" smtClean="0">
                <a:solidFill>
                  <a:schemeClr val="bg1"/>
                </a:solidFill>
              </a:rPr>
              <a:t>Flatov</a:t>
            </a:r>
            <a:r>
              <a:rPr lang="en-US" sz="1200" dirty="0" smtClean="0">
                <a:solidFill>
                  <a:schemeClr val="bg1"/>
                </a:solidFill>
              </a:rPr>
              <a:t>. 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4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Keywords—Week 1</a:t>
            </a:r>
            <a:r>
              <a:rPr lang="en-US" dirty="0" smtClean="0"/>
              <a:t>		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359765"/>
              </p:ext>
            </p:extLst>
          </p:nvPr>
        </p:nvGraphicFramePr>
        <p:xfrm>
          <a:off x="457200" y="1417638"/>
          <a:ext cx="7896711" cy="250571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154558"/>
                <a:gridCol w="2034306"/>
                <a:gridCol w="1954135"/>
                <a:gridCol w="1753712"/>
              </a:tblGrid>
              <a:tr h="41761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Urban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Rural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Density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Urbanized</a:t>
                      </a:r>
                      <a:endParaRPr lang="en-US" b="0" dirty="0"/>
                    </a:p>
                  </a:txBody>
                  <a:tcPr/>
                </a:tc>
              </a:tr>
              <a:tr h="417619">
                <a:tc>
                  <a:txBody>
                    <a:bodyPr/>
                    <a:lstStyle/>
                    <a:p>
                      <a:r>
                        <a:rPr lang="en-US" dirty="0" smtClean="0"/>
                        <a:t>Sphere of influence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Tributary areas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Metropolitan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Mother City</a:t>
                      </a:r>
                      <a:endParaRPr lang="en-US" dirty="0"/>
                    </a:p>
                  </a:txBody>
                  <a:tcPr/>
                </a:tc>
              </a:tr>
              <a:tr h="417619">
                <a:tc>
                  <a:txBody>
                    <a:bodyPr/>
                    <a:lstStyle/>
                    <a:p>
                      <a:r>
                        <a:rPr lang="en-US" dirty="0" smtClean="0"/>
                        <a:t>MSA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Conurbation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Jean </a:t>
                      </a:r>
                      <a:r>
                        <a:rPr lang="en-US" dirty="0" err="1" smtClean="0"/>
                        <a:t>Gottmann</a:t>
                      </a:r>
                      <a:endParaRPr lang="en-US" dirty="0"/>
                    </a:p>
                  </a:txBody>
                  <a:tcPr/>
                </a:tc>
              </a:tr>
              <a:tr h="417619">
                <a:tc>
                  <a:txBody>
                    <a:bodyPr/>
                    <a:lstStyle/>
                    <a:p>
                      <a:r>
                        <a:rPr lang="en-US" dirty="0" smtClean="0"/>
                        <a:t>Megalopolis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Bos</a:t>
                      </a:r>
                      <a:r>
                        <a:rPr lang="en-US" dirty="0" smtClean="0"/>
                        <a:t>-Wash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Tokaido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 Banana</a:t>
                      </a:r>
                      <a:endParaRPr lang="en-US" dirty="0"/>
                    </a:p>
                  </a:txBody>
                  <a:tcPr/>
                </a:tc>
              </a:tr>
              <a:tr h="417619">
                <a:tc>
                  <a:txBody>
                    <a:bodyPr/>
                    <a:lstStyle/>
                    <a:p>
                      <a:r>
                        <a:rPr lang="en-US" dirty="0" smtClean="0"/>
                        <a:t>Chicago</a:t>
                      </a:r>
                      <a:r>
                        <a:rPr lang="en-US" baseline="0" dirty="0" smtClean="0"/>
                        <a:t> 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Inter-metropolitan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Intra-metropolitan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Lewis Mumford</a:t>
                      </a:r>
                      <a:endParaRPr lang="en-US" dirty="0"/>
                    </a:p>
                  </a:txBody>
                  <a:tcPr/>
                </a:tc>
              </a:tr>
              <a:tr h="417619">
                <a:tc>
                  <a:txBody>
                    <a:bodyPr/>
                    <a:lstStyle/>
                    <a:p>
                      <a:r>
                        <a:rPr lang="en-US" dirty="0" smtClean="0"/>
                        <a:t>Richard Florida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Agglomeration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Bradley</a:t>
                      </a:r>
                      <a:r>
                        <a:rPr lang="en-US" baseline="0" dirty="0" smtClean="0"/>
                        <a:t> &amp; Katz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51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84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83" y="136339"/>
            <a:ext cx="8879417" cy="655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Ancient city—Carthage, Tunisia.   There is also a modern Carthage—it has become a suburb of Tunis.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									Photo taken by the International Space Station’s Expedition 13 crew.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									Modern Carthage is a wealthy suburb of the Tunis metropolitan area.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									Credit:  </a:t>
            </a:r>
            <a:r>
              <a:rPr lang="en-US" sz="1200" dirty="0" err="1" smtClean="0">
                <a:solidFill>
                  <a:schemeClr val="bg1"/>
                </a:solidFill>
              </a:rPr>
              <a:t>NatGeo</a:t>
            </a:r>
            <a:r>
              <a:rPr lang="en-US" sz="1200" dirty="0" smtClean="0">
                <a:solidFill>
                  <a:schemeClr val="bg1"/>
                </a:solidFill>
              </a:rPr>
              <a:t>, NASA 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5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8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146" y="252141"/>
            <a:ext cx="5225960" cy="6555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Portland, Oregon.  Portland is the 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largest urban area in the Pacific Northwest.  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Only Seattle, WA and Vancouver, BC, Canada are more populous.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Credit:  </a:t>
            </a:r>
            <a:r>
              <a:rPr lang="en-US" sz="1200" dirty="0" err="1" smtClean="0">
                <a:solidFill>
                  <a:schemeClr val="bg1"/>
                </a:solidFill>
              </a:rPr>
              <a:t>NatGeo</a:t>
            </a:r>
            <a:r>
              <a:rPr lang="en-US" sz="1200" dirty="0" smtClean="0">
                <a:solidFill>
                  <a:schemeClr val="bg1"/>
                </a:solidFill>
              </a:rPr>
              <a:t>, Jared Elder. 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0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69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147" y="252141"/>
            <a:ext cx="1685754" cy="655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Buenos Aires, Argentina.</a:t>
            </a:r>
          </a:p>
          <a:p>
            <a:endParaRPr lang="en-US" sz="1200" dirty="0"/>
          </a:p>
          <a:p>
            <a:r>
              <a:rPr lang="en-US" sz="1200" dirty="0" smtClean="0"/>
              <a:t>Park along the Rio Plata.</a:t>
            </a:r>
          </a:p>
          <a:p>
            <a:endParaRPr lang="en-US" sz="1200" dirty="0" smtClean="0"/>
          </a:p>
          <a:p>
            <a:r>
              <a:rPr lang="en-US" sz="1200" dirty="0" smtClean="0"/>
              <a:t>The Rio Plata has made the city’s port one of South America’s busiest.  People of Buenos Aires are called “</a:t>
            </a:r>
            <a:r>
              <a:rPr lang="en-US" sz="1200" dirty="0" err="1" smtClean="0"/>
              <a:t>portenos</a:t>
            </a:r>
            <a:r>
              <a:rPr lang="en-US" sz="1200" dirty="0" smtClean="0"/>
              <a:t>.”  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Credit:  </a:t>
            </a:r>
            <a:r>
              <a:rPr lang="en-US" sz="1200" dirty="0" err="1" smtClean="0">
                <a:solidFill>
                  <a:srgbClr val="000000"/>
                </a:solidFill>
              </a:rPr>
              <a:t>NatGeo</a:t>
            </a:r>
            <a:r>
              <a:rPr lang="en-US" sz="1200" dirty="0" smtClean="0">
                <a:solidFill>
                  <a:srgbClr val="000000"/>
                </a:solidFill>
              </a:rPr>
              <a:t>, Winfield Parks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69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146" y="252141"/>
            <a:ext cx="4358585" cy="6555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Tokyo, Japan.  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Green plants and solar electric panels adorn the rooftop of a hotel.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Tokyo is one of the most crowded urban areas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In the world, and green areas are very valuable.</a:t>
            </a: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Credit:  </a:t>
            </a:r>
            <a:r>
              <a:rPr lang="en-US" sz="1200" dirty="0" err="1" smtClean="0">
                <a:solidFill>
                  <a:srgbClr val="000000"/>
                </a:solidFill>
              </a:rPr>
              <a:t>NatGeo</a:t>
            </a:r>
            <a:r>
              <a:rPr lang="en-US" sz="1200" dirty="0" smtClean="0">
                <a:solidFill>
                  <a:srgbClr val="000000"/>
                </a:solidFill>
              </a:rPr>
              <a:t>, Diane Cook, Len </a:t>
            </a:r>
            <a:r>
              <a:rPr lang="en-US" sz="1200" dirty="0" err="1" smtClean="0">
                <a:solidFill>
                  <a:srgbClr val="000000"/>
                </a:solidFill>
              </a:rPr>
              <a:t>Jenshel</a:t>
            </a:r>
            <a:r>
              <a:rPr lang="en-US" sz="1200" dirty="0" smtClean="0">
                <a:solidFill>
                  <a:srgbClr val="000000"/>
                </a:solidFill>
              </a:rPr>
              <a:t>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0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84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146" y="252141"/>
            <a:ext cx="5624031" cy="6186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Bodie</a:t>
            </a:r>
            <a:r>
              <a:rPr lang="en-US" sz="1200" dirty="0" smtClean="0">
                <a:solidFill>
                  <a:schemeClr val="bg1"/>
                </a:solidFill>
              </a:rPr>
              <a:t>, CA.  Was a bustling urban area during CA’s Gold Rush.  Had nearly 200 buildings.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Now a ghost town on the border with Nevada.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Credit:  </a:t>
            </a:r>
            <a:r>
              <a:rPr lang="en-US" sz="1200" dirty="0" err="1" smtClean="0">
                <a:solidFill>
                  <a:schemeClr val="bg1"/>
                </a:solidFill>
              </a:rPr>
              <a:t>NatGeo</a:t>
            </a:r>
            <a:r>
              <a:rPr lang="en-US" sz="1200" dirty="0" smtClean="0">
                <a:solidFill>
                  <a:schemeClr val="bg1"/>
                </a:solidFill>
              </a:rPr>
              <a:t>, Christine </a:t>
            </a:r>
            <a:r>
              <a:rPr lang="en-US" sz="1200" dirty="0" err="1" smtClean="0">
                <a:solidFill>
                  <a:schemeClr val="bg1"/>
                </a:solidFill>
              </a:rPr>
              <a:t>Tuohy</a:t>
            </a:r>
            <a:r>
              <a:rPr lang="en-US" sz="1200" dirty="0" smtClean="0">
                <a:solidFill>
                  <a:schemeClr val="bg1"/>
                </a:solidFill>
              </a:rPr>
              <a:t>. 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2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Why do we care about cities?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14836"/>
            <a:ext cx="8433342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Not </a:t>
            </a:r>
            <a:r>
              <a:rPr lang="en-US" dirty="0" smtClean="0"/>
              <a:t>just because there are a lot of people in them.</a:t>
            </a:r>
          </a:p>
          <a:p>
            <a:endParaRPr lang="en-US" dirty="0"/>
          </a:p>
          <a:p>
            <a:r>
              <a:rPr lang="en-US" dirty="0" smtClean="0"/>
              <a:t>Lewis Mumford, “The city as one finds it in history, is the point of maximum concentration for the power and culture of a community.”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Richard Florida, “Cities are our greatest invention.  They generate wealth and improve living standards while providing the density, interaction, and networks that make us more creative and productive.”</a:t>
            </a:r>
          </a:p>
          <a:p>
            <a:endParaRPr lang="en-US" dirty="0"/>
          </a:p>
          <a:p>
            <a:r>
              <a:rPr lang="en-US" dirty="0" smtClean="0"/>
              <a:t>Bradley &amp; Katz</a:t>
            </a:r>
            <a:r>
              <a:rPr lang="en-US" dirty="0" smtClean="0"/>
              <a:t>—economists at the Brooking Institute</a:t>
            </a:r>
          </a:p>
          <a:p>
            <a:pPr lvl="1"/>
            <a:r>
              <a:rPr lang="en-US" dirty="0" smtClean="0"/>
              <a:t>cities </a:t>
            </a:r>
            <a:r>
              <a:rPr lang="en-US" dirty="0" smtClean="0"/>
              <a:t>are disproportionately important to the US economy</a:t>
            </a:r>
          </a:p>
          <a:p>
            <a:pPr lvl="1"/>
            <a:r>
              <a:rPr lang="en-US" dirty="0" smtClean="0"/>
              <a:t>Top 100 metro areas in the US use only 12% of the land but house 2/3s of the people and contribute ¾ of the total economic output.</a:t>
            </a:r>
          </a:p>
          <a:p>
            <a:pPr lvl="1"/>
            <a:r>
              <a:rPr lang="en-US" dirty="0" smtClean="0"/>
              <a:t>There really is no “American Economy;”  a national economy made up of a network of metropolitan economies.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2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Cities are more important than ever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Cities embody concentration and </a:t>
            </a:r>
            <a:r>
              <a:rPr lang="en-US" dirty="0" smtClean="0"/>
              <a:t>agglomeration</a:t>
            </a:r>
          </a:p>
          <a:p>
            <a:pPr lvl="1"/>
            <a:r>
              <a:rPr lang="en-US" dirty="0"/>
              <a:t>networks of innovative </a:t>
            </a:r>
            <a:r>
              <a:rPr lang="en-US" dirty="0" smtClean="0"/>
              <a:t>companies</a:t>
            </a:r>
          </a:p>
          <a:p>
            <a:pPr lvl="1"/>
            <a:r>
              <a:rPr lang="en-US" dirty="0"/>
              <a:t>concentrations of talented </a:t>
            </a:r>
            <a:r>
              <a:rPr lang="en-US" dirty="0" smtClean="0"/>
              <a:t>workers</a:t>
            </a:r>
          </a:p>
          <a:p>
            <a:pPr lvl="1"/>
            <a:r>
              <a:rPr lang="en-US" dirty="0"/>
              <a:t>risk-taking </a:t>
            </a:r>
            <a:r>
              <a:rPr lang="en-US" dirty="0" smtClean="0"/>
              <a:t>entrepreneurs</a:t>
            </a:r>
          </a:p>
          <a:p>
            <a:pPr lvl="1"/>
            <a:r>
              <a:rPr lang="en-US" dirty="0"/>
              <a:t>support institutions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276" y="4216173"/>
            <a:ext cx="4341042" cy="24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7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cities change over 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Yes!  </a:t>
            </a:r>
          </a:p>
          <a:p>
            <a:r>
              <a:rPr lang="en-US" sz="2400" dirty="0" smtClean="0"/>
              <a:t>They are especially impacted by economic change.</a:t>
            </a:r>
          </a:p>
          <a:p>
            <a:r>
              <a:rPr lang="en-US" sz="2400" dirty="0" smtClean="0"/>
              <a:t>But, cities are also the origins of change—social and cultural.</a:t>
            </a:r>
          </a:p>
          <a:p>
            <a:r>
              <a:rPr lang="en-US" sz="2400" dirty="0" smtClean="0"/>
              <a:t>“</a:t>
            </a:r>
            <a:r>
              <a:rPr lang="en-US" sz="2400" dirty="0"/>
              <a:t>The only consistent thing about cities is that they are always changing”</a:t>
            </a:r>
          </a:p>
          <a:p>
            <a:pPr lvl="2"/>
            <a:r>
              <a:rPr lang="en-US" sz="1600" dirty="0"/>
              <a:t>Tim Hall</a:t>
            </a:r>
          </a:p>
          <a:p>
            <a:r>
              <a:rPr lang="en-US" sz="2400" dirty="0"/>
              <a:t>“The mortality of persons contrasts sharply with the immortality of cities”</a:t>
            </a:r>
          </a:p>
          <a:p>
            <a:pPr lvl="2"/>
            <a:r>
              <a:rPr lang="en-US" sz="1600" dirty="0"/>
              <a:t>James Vance</a:t>
            </a:r>
            <a:endParaRPr lang="en-US" sz="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4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d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2" y="1657624"/>
            <a:ext cx="4605644" cy="3048099"/>
          </a:xfrm>
          <a:prstGeom prst="rect">
            <a:avLst/>
          </a:prstGeom>
        </p:spPr>
      </p:pic>
      <p:pic>
        <p:nvPicPr>
          <p:cNvPr id="5" name="Picture 4" descr="London_Wall_frag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77" y="1657624"/>
            <a:ext cx="4060523" cy="3048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912" y="4705723"/>
            <a:ext cx="8958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Today’s London	                                                               </a:t>
            </a:r>
            <a:r>
              <a:rPr lang="en-US" sz="1600" dirty="0" smtClean="0"/>
              <a:t>            Wall </a:t>
            </a:r>
            <a:r>
              <a:rPr lang="en-US" sz="1600" dirty="0" smtClean="0"/>
              <a:t>built around </a:t>
            </a:r>
            <a:r>
              <a:rPr lang="en-US" sz="1600" dirty="0" err="1" smtClean="0"/>
              <a:t>Londinium</a:t>
            </a:r>
            <a:r>
              <a:rPr lang="en-US" sz="1600" dirty="0" smtClean="0"/>
              <a:t>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												</a:t>
            </a:r>
            <a:r>
              <a:rPr lang="en-US" sz="1600" dirty="0" smtClean="0"/>
              <a:t>by </a:t>
            </a:r>
            <a:r>
              <a:rPr lang="en-US" sz="1600" dirty="0" smtClean="0"/>
              <a:t>the Romans, 120 CE	</a:t>
            </a:r>
            <a:r>
              <a:rPr lang="en-US" dirty="0" smtClean="0"/>
              <a:t>									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 much as cities change, they are also timeless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8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8" y="1255305"/>
            <a:ext cx="3457940" cy="19147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past is still visible in the present</a:t>
            </a:r>
            <a:endParaRPr lang="en-US" dirty="0"/>
          </a:p>
        </p:txBody>
      </p:sp>
      <p:pic>
        <p:nvPicPr>
          <p:cNvPr id="8" name="Picture 7" descr="bigstock-griffith-1640781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14" y="1370167"/>
            <a:ext cx="5588423" cy="3370517"/>
          </a:xfrm>
          <a:prstGeom prst="rect">
            <a:avLst/>
          </a:prstGeom>
        </p:spPr>
      </p:pic>
      <p:pic>
        <p:nvPicPr>
          <p:cNvPr id="9" name="Picture 8" descr="El_Pueblo_de_Los_Angel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20988"/>
            <a:ext cx="4316014" cy="323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5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study cities?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Because humans created them</a:t>
            </a:r>
          </a:p>
          <a:p>
            <a:r>
              <a:rPr lang="en-US" dirty="0" smtClean="0"/>
              <a:t>Because most humans live in them</a:t>
            </a:r>
          </a:p>
          <a:p>
            <a:pPr lvl="1"/>
            <a:r>
              <a:rPr lang="en-US" dirty="0" smtClean="0"/>
              <a:t>Mid-1990s:  50%</a:t>
            </a:r>
          </a:p>
          <a:p>
            <a:pPr lvl="1"/>
            <a:r>
              <a:rPr lang="en-US" dirty="0" smtClean="0"/>
              <a:t>2010s:  almost 4 billion urban dwellers</a:t>
            </a:r>
          </a:p>
          <a:p>
            <a:pPr lvl="1"/>
            <a:r>
              <a:rPr lang="en-US" dirty="0" smtClean="0"/>
              <a:t>Today:  1 in 5 humans </a:t>
            </a:r>
          </a:p>
          <a:p>
            <a:pPr lvl="1"/>
            <a:r>
              <a:rPr lang="en-US" dirty="0" smtClean="0"/>
              <a:t>2050:  2/3s of humans</a:t>
            </a:r>
          </a:p>
          <a:p>
            <a:r>
              <a:rPr lang="en-US" dirty="0"/>
              <a:t>This is all pretty </a:t>
            </a:r>
            <a:r>
              <a:rPr lang="en-US" dirty="0" smtClean="0"/>
              <a:t>new</a:t>
            </a:r>
            <a:endParaRPr lang="en-US" dirty="0"/>
          </a:p>
          <a:p>
            <a:pPr lvl="1"/>
            <a:r>
              <a:rPr lang="en-US" dirty="0"/>
              <a:t>100 years ago:  14%</a:t>
            </a:r>
          </a:p>
          <a:p>
            <a:pPr lvl="1"/>
            <a:r>
              <a:rPr lang="en-US" dirty="0"/>
              <a:t>200 years ago:  3%</a:t>
            </a:r>
          </a:p>
          <a:p>
            <a:pPr lvl="1"/>
            <a:r>
              <a:rPr lang="en-US" dirty="0"/>
              <a:t>Today:  50%+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kaplan_3e_fig_01_01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16" y="3282757"/>
            <a:ext cx="4391389" cy="357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9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different about urbanization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 tied to development</a:t>
            </a:r>
          </a:p>
          <a:p>
            <a:r>
              <a:rPr lang="en-US" dirty="0" smtClean="0"/>
              <a:t>Today urbanization happening fastest in the developing world</a:t>
            </a:r>
          </a:p>
          <a:p>
            <a:r>
              <a:rPr lang="en-US" dirty="0" smtClean="0"/>
              <a:t>Even rural areas are connected to and dependent upon cities.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124" y="4092351"/>
            <a:ext cx="3654676" cy="26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9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455"/>
            <a:ext cx="8229600" cy="1143000"/>
          </a:xfrm>
        </p:spPr>
        <p:txBody>
          <a:bodyPr/>
          <a:lstStyle/>
          <a:p>
            <a:r>
              <a:rPr lang="en-US" dirty="0" smtClean="0"/>
              <a:t>So, what is urban?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1" y="888233"/>
            <a:ext cx="8777897" cy="5851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66434"/>
            <a:ext cx="7988753" cy="5991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610" y="4413235"/>
            <a:ext cx="3527390" cy="22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Defining urban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686" y="616734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Number of people</a:t>
            </a:r>
          </a:p>
          <a:p>
            <a:pPr lvl="1"/>
            <a:r>
              <a:rPr lang="en-US" dirty="0" smtClean="0"/>
              <a:t>US Census Bureau=2500</a:t>
            </a:r>
          </a:p>
          <a:p>
            <a:pPr lvl="1"/>
            <a:r>
              <a:rPr lang="en-US" dirty="0" smtClean="0"/>
              <a:t>Some countries set the threshold much higher (20,000)</a:t>
            </a:r>
          </a:p>
          <a:p>
            <a:r>
              <a:rPr lang="en-US" dirty="0" smtClean="0"/>
              <a:t>Density</a:t>
            </a:r>
          </a:p>
          <a:p>
            <a:pPr lvl="1"/>
            <a:r>
              <a:rPr lang="en-US" dirty="0" smtClean="0"/>
              <a:t>US Census Bureau=1000 persons/square mile</a:t>
            </a:r>
          </a:p>
          <a:p>
            <a:pPr lvl="1"/>
            <a:r>
              <a:rPr lang="en-US" dirty="0" smtClean="0"/>
              <a:t>The problem of the suburbs, the exurbs?</a:t>
            </a:r>
          </a:p>
          <a:p>
            <a:r>
              <a:rPr lang="en-US" dirty="0" smtClean="0"/>
              <a:t>What’s going on there</a:t>
            </a:r>
          </a:p>
          <a:p>
            <a:pPr lvl="1"/>
            <a:r>
              <a:rPr lang="en-US" dirty="0" smtClean="0"/>
              <a:t>Functional complexity</a:t>
            </a:r>
          </a:p>
          <a:p>
            <a:pPr lvl="1"/>
            <a:r>
              <a:rPr lang="en-US" dirty="0" smtClean="0"/>
              <a:t>Mixed land use</a:t>
            </a:r>
          </a:p>
          <a:p>
            <a:pPr lvl="1"/>
            <a:r>
              <a:rPr lang="en-US" dirty="0" smtClean="0"/>
              <a:t>Power</a:t>
            </a:r>
          </a:p>
          <a:p>
            <a:pPr lvl="1"/>
            <a:r>
              <a:rPr lang="en-US" dirty="0" smtClean="0"/>
              <a:t>Connections to other places</a:t>
            </a:r>
            <a:endParaRPr lang="en-US" dirty="0"/>
          </a:p>
        </p:txBody>
      </p:sp>
      <p:pic>
        <p:nvPicPr>
          <p:cNvPr id="4" name="Picture 3" descr="kaplan_3e_fig_01_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68" y="4921347"/>
            <a:ext cx="5614590" cy="1848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8131" y="4369628"/>
            <a:ext cx="2988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urban-rural continuum.  </a:t>
            </a:r>
            <a:br>
              <a:rPr lang="en-US" sz="1400" dirty="0" smtClean="0"/>
            </a:br>
            <a:r>
              <a:rPr lang="en-US" sz="1400" dirty="0" smtClean="0"/>
              <a:t>Neil Brenner, Harvard School of </a:t>
            </a:r>
            <a:br>
              <a:rPr lang="en-US" sz="1400" dirty="0" smtClean="0"/>
            </a:br>
            <a:r>
              <a:rPr lang="en-US" sz="1400" dirty="0" smtClean="0"/>
              <a:t>Design and Urban Planning, says no such thing as rural anymore.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14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Sphere of Influence &amp; Tributary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“sphere of influence” does a city have?</a:t>
            </a:r>
          </a:p>
          <a:p>
            <a:pPr lvl="1"/>
            <a:r>
              <a:rPr lang="en-US" dirty="0" smtClean="0"/>
              <a:t>What areas does a city have connections to</a:t>
            </a:r>
          </a:p>
          <a:p>
            <a:pPr lvl="1"/>
            <a:r>
              <a:rPr lang="en-US" dirty="0" smtClean="0"/>
              <a:t>What areas does a city have influence over</a:t>
            </a:r>
          </a:p>
          <a:p>
            <a:r>
              <a:rPr lang="en-US" dirty="0" smtClean="0"/>
              <a:t>Tributary areas</a:t>
            </a:r>
          </a:p>
          <a:p>
            <a:pPr lvl="1"/>
            <a:r>
              <a:rPr lang="en-US" dirty="0" smtClean="0"/>
              <a:t>Movement of goods, services</a:t>
            </a:r>
          </a:p>
          <a:p>
            <a:pPr lvl="2"/>
            <a:r>
              <a:rPr lang="en-US" dirty="0" smtClean="0"/>
              <a:t>Hospitals, sports team, entertainment, consumption</a:t>
            </a:r>
          </a:p>
          <a:p>
            <a:pPr lvl="1"/>
            <a:r>
              <a:rPr lang="en-US" dirty="0" smtClean="0"/>
              <a:t>Movement of labor</a:t>
            </a:r>
          </a:p>
          <a:p>
            <a:pPr lvl="2"/>
            <a:r>
              <a:rPr lang="en-US" dirty="0" smtClean="0"/>
              <a:t>Commute patterns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1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287" y="402782"/>
            <a:ext cx="6999140" cy="6020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7229" y="611085"/>
            <a:ext cx="2614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Commute patterns in Atlanta, GA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213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111" y="6384501"/>
            <a:ext cx="2326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 NY Times, April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709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1099</Words>
  <Application>Microsoft Macintosh PowerPoint</Application>
  <PresentationFormat>On-screen Show (4:3)</PresentationFormat>
  <Paragraphs>417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Geography 8:   Introduction to Urban Geography     </vt:lpstr>
      <vt:lpstr>Keywords—Week 1  </vt:lpstr>
      <vt:lpstr>Why do we study cities?</vt:lpstr>
      <vt:lpstr>What’s different about urbanization today?</vt:lpstr>
      <vt:lpstr>So, what is urban?</vt:lpstr>
      <vt:lpstr>Defining urban</vt:lpstr>
      <vt:lpstr>Sphere of Influence &amp; Tributary Areas</vt:lpstr>
      <vt:lpstr>PowerPoint Presentation</vt:lpstr>
      <vt:lpstr>PowerPoint Presentation</vt:lpstr>
      <vt:lpstr>Metropolitan Area</vt:lpstr>
      <vt:lpstr>PowerPoint Presentation</vt:lpstr>
      <vt:lpstr>PowerPoint Presentation</vt:lpstr>
      <vt:lpstr>PowerPoint Presentation</vt:lpstr>
      <vt:lpstr>Conurbation</vt:lpstr>
      <vt:lpstr>PowerPoint Presentation</vt:lpstr>
      <vt:lpstr>PowerPoint Presentation</vt:lpstr>
      <vt:lpstr>How do geographers study cities?</vt:lpstr>
      <vt:lpstr>What can I do with urban geography?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we care about cities?</vt:lpstr>
      <vt:lpstr>Cities are more important than ever</vt:lpstr>
      <vt:lpstr>Do cities change over time?</vt:lpstr>
      <vt:lpstr>As much as cities change, they are also timeless</vt:lpstr>
      <vt:lpstr>The past is still visible in the present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 8:  Week 1      </dc:title>
  <dc:creator>Elizabeth Lobb</dc:creator>
  <cp:lastModifiedBy>Elizabeth Lobb</cp:lastModifiedBy>
  <cp:revision>147</cp:revision>
  <dcterms:created xsi:type="dcterms:W3CDTF">2018-02-26T22:00:25Z</dcterms:created>
  <dcterms:modified xsi:type="dcterms:W3CDTF">2020-02-27T00:48:52Z</dcterms:modified>
</cp:coreProperties>
</file>