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3" r:id="rId8"/>
    <p:sldId id="264" r:id="rId9"/>
    <p:sldId id="266" r:id="rId10"/>
    <p:sldId id="267" r:id="rId11"/>
    <p:sldId id="279" r:id="rId12"/>
    <p:sldId id="280" r:id="rId13"/>
    <p:sldId id="281" r:id="rId14"/>
    <p:sldId id="271" r:id="rId15"/>
    <p:sldId id="272" r:id="rId16"/>
    <p:sldId id="282" r:id="rId17"/>
    <p:sldId id="283" r:id="rId18"/>
    <p:sldId id="28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4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7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7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8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4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8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01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7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39A9D-492B-6D41-841C-E335FAD32CB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BE809-E5BD-AB44-87F2-1CDC1D2C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0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Geography 8:  Urban Geography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Social Life of Cities &amp; Urban Morphology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37" y="29926"/>
            <a:ext cx="4592188" cy="6688115"/>
          </a:xfrm>
        </p:spPr>
        <p:txBody>
          <a:bodyPr/>
          <a:lstStyle/>
          <a:p>
            <a:r>
              <a:rPr lang="en-US" sz="2400" dirty="0" smtClean="0"/>
              <a:t>Themes of the Chicago School</a:t>
            </a:r>
          </a:p>
          <a:p>
            <a:pPr marL="971550" lvl="1" indent="-514350">
              <a:buAutoNum type="arabicPeriod"/>
            </a:pPr>
            <a:r>
              <a:rPr lang="en-US" sz="2000" dirty="0" smtClean="0"/>
              <a:t>Social deviance</a:t>
            </a:r>
            <a:endParaRPr lang="en-US" sz="1600" dirty="0" smtClean="0"/>
          </a:p>
          <a:p>
            <a:pPr marL="971550" lvl="1" indent="-514350">
              <a:buAutoNum type="arabicPeriod"/>
            </a:pPr>
            <a:r>
              <a:rPr lang="en-US" sz="2000" dirty="0" smtClean="0"/>
              <a:t>Technology transforming geographic connections</a:t>
            </a:r>
          </a:p>
          <a:p>
            <a:pPr marL="971550" lvl="1" indent="-514350">
              <a:buAutoNum type="arabicPeriod"/>
            </a:pPr>
            <a:r>
              <a:rPr lang="en-US" sz="2000" dirty="0" smtClean="0"/>
              <a:t>Human ecology—humans adapting to new environment;  engaged in  invasion and succession.</a:t>
            </a:r>
          </a:p>
          <a:p>
            <a:pPr marL="971550" lvl="1" indent="-514350">
              <a:buAutoNum type="arabicPeriod"/>
            </a:pPr>
            <a:r>
              <a:rPr lang="en-US" sz="2000" dirty="0" smtClean="0"/>
              <a:t>Used empirical methodologies as well as detailed ethnographies (see maps).</a:t>
            </a:r>
          </a:p>
          <a:p>
            <a:pPr marL="971550" lvl="1" indent="-514350">
              <a:buAutoNum type="arabicPeriod"/>
            </a:pPr>
            <a:r>
              <a:rPr lang="en-US" sz="2000" dirty="0" smtClean="0"/>
              <a:t>Urban morphology—the shape of cities, how groups and activities sort themselves in a city.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143" y="3333614"/>
            <a:ext cx="3919386" cy="3226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143" y="605294"/>
            <a:ext cx="3919386" cy="3025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20896" y="0"/>
            <a:ext cx="317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Chicago ethnicities.  Near Jane Addams’ Hull House, west side.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4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People &amp; Activities Sort Themselves in a City?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Urban morphology</a:t>
            </a:r>
          </a:p>
          <a:p>
            <a:pPr lvl="1"/>
            <a:r>
              <a:rPr lang="en-US" dirty="0" smtClean="0"/>
              <a:t>The shape of cities</a:t>
            </a:r>
          </a:p>
          <a:p>
            <a:r>
              <a:rPr lang="en-US" dirty="0" smtClean="0"/>
              <a:t>Processes shaping morphology</a:t>
            </a:r>
          </a:p>
          <a:p>
            <a:pPr lvl="1"/>
            <a:r>
              <a:rPr lang="en-US" dirty="0" smtClean="0"/>
              <a:t>Economic, demographic, political</a:t>
            </a:r>
          </a:p>
          <a:p>
            <a:r>
              <a:rPr lang="en-US" dirty="0" smtClean="0"/>
              <a:t>Old Shape</a:t>
            </a:r>
          </a:p>
          <a:p>
            <a:pPr lvl="1"/>
            <a:r>
              <a:rPr lang="en-US" dirty="0" smtClean="0"/>
              <a:t>City organized around one center</a:t>
            </a:r>
          </a:p>
          <a:p>
            <a:pPr lvl="1"/>
            <a:r>
              <a:rPr lang="en-US" dirty="0" smtClean="0"/>
              <a:t>The CBD—usually near port or end of RR</a:t>
            </a:r>
          </a:p>
          <a:p>
            <a:r>
              <a:rPr lang="en-US" dirty="0" smtClean="0"/>
              <a:t>New Shape</a:t>
            </a:r>
          </a:p>
          <a:p>
            <a:pPr lvl="1"/>
            <a:r>
              <a:rPr lang="en-US" dirty="0" smtClean="0"/>
              <a:t>Multiple centers</a:t>
            </a:r>
          </a:p>
          <a:p>
            <a:pPr lvl="1"/>
            <a:r>
              <a:rPr lang="en-US" dirty="0" smtClean="0"/>
              <a:t>Freeways link these centers</a:t>
            </a:r>
          </a:p>
          <a:p>
            <a:pPr lvl="1"/>
            <a:r>
              <a:rPr lang="en-US" dirty="0" smtClean="0"/>
              <a:t>Economic activity found in pockets scattered throughout city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74" y="235974"/>
            <a:ext cx="5480223" cy="2728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6320" y="2116965"/>
            <a:ext cx="285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older 20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Century model.  A single center, organized around a CBD, converging rail lines, possibly a port nearby.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88" y="0"/>
            <a:ext cx="7323621" cy="349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3793" y="3078101"/>
            <a:ext cx="298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evolving model of the latter 20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Century.  Multi-centered, spider’s web connected by freeways/cars, pockets of specialized activities.  Sprawling metropolis.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588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27"/>
            <a:ext cx="8229600" cy="1143000"/>
          </a:xfrm>
        </p:spPr>
        <p:txBody>
          <a:bodyPr/>
          <a:lstStyle/>
          <a:p>
            <a:r>
              <a:rPr lang="en-US" dirty="0" smtClean="0"/>
              <a:t>Burgess’ Concentric Zone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62" y="1057724"/>
            <a:ext cx="8592786" cy="557527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Used Chicago</a:t>
            </a:r>
          </a:p>
          <a:p>
            <a:pPr lvl="1"/>
            <a:r>
              <a:rPr lang="en-US" dirty="0" smtClean="0"/>
              <a:t>Examined how Chicago’s neighborhoods had changed over time</a:t>
            </a:r>
          </a:p>
          <a:p>
            <a:r>
              <a:rPr lang="en-US" dirty="0" smtClean="0"/>
              <a:t>Economic Competition Drives Sorting</a:t>
            </a:r>
          </a:p>
          <a:p>
            <a:pPr lvl="1"/>
            <a:r>
              <a:rPr lang="en-US" dirty="0" smtClean="0"/>
              <a:t>Bid-Rent Curve</a:t>
            </a:r>
          </a:p>
          <a:p>
            <a:pPr lvl="2"/>
            <a:r>
              <a:rPr lang="en-US" dirty="0" smtClean="0"/>
              <a:t>Activities and people will be sorted by cost; economic competition creates a “natural” sorting</a:t>
            </a:r>
          </a:p>
          <a:p>
            <a:pPr lvl="2"/>
            <a:r>
              <a:rPr lang="en-US" dirty="0" smtClean="0"/>
              <a:t>Land most expensive at CBE (less of it)</a:t>
            </a:r>
          </a:p>
          <a:p>
            <a:pPr lvl="2"/>
            <a:r>
              <a:rPr lang="en-US" dirty="0" smtClean="0"/>
              <a:t>Those who can afford it, will pay to be near center</a:t>
            </a:r>
          </a:p>
          <a:p>
            <a:pPr lvl="2"/>
            <a:r>
              <a:rPr lang="en-US" dirty="0" smtClean="0"/>
              <a:t>Those who can’t, will locate somewhere outside center</a:t>
            </a:r>
          </a:p>
          <a:p>
            <a:pPr lvl="1"/>
            <a:r>
              <a:rPr lang="en-US" dirty="0" smtClean="0"/>
              <a:t>Invasion &amp; Succession	</a:t>
            </a:r>
          </a:p>
          <a:p>
            <a:pPr lvl="2"/>
            <a:r>
              <a:rPr lang="en-US" dirty="0" smtClean="0"/>
              <a:t>Constant movement in &amp; out of zones</a:t>
            </a:r>
          </a:p>
          <a:p>
            <a:pPr lvl="2"/>
            <a:r>
              <a:rPr lang="en-US" dirty="0" smtClean="0"/>
              <a:t>Newcomers “invade” and “succeed” groups that were there</a:t>
            </a:r>
          </a:p>
          <a:p>
            <a:pPr lvl="2"/>
            <a:r>
              <a:rPr lang="en-US" dirty="0" smtClean="0"/>
              <a:t>New immigrants move in, older immigrants move out, long-standing residents move out. </a:t>
            </a:r>
          </a:p>
          <a:p>
            <a:pPr lvl="2"/>
            <a:endParaRPr lang="en-US" dirty="0"/>
          </a:p>
        </p:txBody>
      </p:sp>
      <p:pic>
        <p:nvPicPr>
          <p:cNvPr id="4" name="Picture 2" descr="vhg2e_fig_08_1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1" y="-23827"/>
            <a:ext cx="7502071" cy="685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7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877"/>
            <a:ext cx="8229600" cy="1143000"/>
          </a:xfrm>
        </p:spPr>
        <p:txBody>
          <a:bodyPr/>
          <a:lstStyle/>
          <a:p>
            <a:r>
              <a:rPr lang="en-US" dirty="0" smtClean="0"/>
              <a:t>The Zones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372418"/>
            <a:ext cx="5276103" cy="55104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Zone </a:t>
            </a:r>
            <a:r>
              <a:rPr lang="en-US" dirty="0"/>
              <a:t>1:  </a:t>
            </a:r>
            <a:r>
              <a:rPr lang="en-US" dirty="0" smtClean="0"/>
              <a:t>CBD</a:t>
            </a:r>
          </a:p>
          <a:p>
            <a:pPr lvl="1"/>
            <a:r>
              <a:rPr lang="en-US" dirty="0" smtClean="0"/>
              <a:t>Dense, skyscrapers</a:t>
            </a:r>
          </a:p>
          <a:p>
            <a:pPr lvl="1"/>
            <a:r>
              <a:rPr lang="en-US" dirty="0" smtClean="0"/>
              <a:t>Specialized office activities</a:t>
            </a:r>
            <a:endParaRPr lang="en-US" dirty="0"/>
          </a:p>
          <a:p>
            <a:r>
              <a:rPr lang="en-US" dirty="0" smtClean="0"/>
              <a:t>Zone 2:  Transition</a:t>
            </a:r>
          </a:p>
          <a:p>
            <a:pPr lvl="1"/>
            <a:r>
              <a:rPr lang="en-US" dirty="0" smtClean="0"/>
              <a:t>Old residential</a:t>
            </a:r>
          </a:p>
          <a:p>
            <a:pPr lvl="1"/>
            <a:r>
              <a:rPr lang="en-US" dirty="0" smtClean="0"/>
              <a:t>Invaded by factories, warehouses</a:t>
            </a:r>
          </a:p>
          <a:p>
            <a:pPr lvl="1"/>
            <a:r>
              <a:rPr lang="en-US" dirty="0" smtClean="0"/>
              <a:t>Now new immigrants</a:t>
            </a:r>
          </a:p>
          <a:p>
            <a:r>
              <a:rPr lang="en-US" dirty="0" smtClean="0"/>
              <a:t>Zone 3:  Independent Workingmen’s Homes</a:t>
            </a:r>
          </a:p>
          <a:p>
            <a:pPr lvl="1"/>
            <a:r>
              <a:rPr lang="en-US" dirty="0" smtClean="0"/>
              <a:t>Older, 2</a:t>
            </a:r>
            <a:r>
              <a:rPr lang="en-US" baseline="30000" dirty="0" smtClean="0"/>
              <a:t>nd</a:t>
            </a:r>
            <a:r>
              <a:rPr lang="en-US" dirty="0" smtClean="0"/>
              <a:t> gen immigrants who’ve “moved up”</a:t>
            </a:r>
          </a:p>
          <a:p>
            <a:pPr lvl="1"/>
            <a:r>
              <a:rPr lang="en-US" dirty="0" smtClean="0"/>
              <a:t>Inner suburbs</a:t>
            </a:r>
          </a:p>
          <a:p>
            <a:r>
              <a:rPr lang="en-US" dirty="0" smtClean="0"/>
              <a:t>Zone 4:  Better Residences</a:t>
            </a:r>
          </a:p>
          <a:p>
            <a:pPr lvl="1"/>
            <a:r>
              <a:rPr lang="en-US" dirty="0" smtClean="0"/>
              <a:t>Lower density housing</a:t>
            </a:r>
          </a:p>
          <a:p>
            <a:pPr lvl="1"/>
            <a:r>
              <a:rPr lang="en-US" dirty="0" smtClean="0"/>
              <a:t>Newer, larger homes</a:t>
            </a:r>
          </a:p>
          <a:p>
            <a:pPr lvl="1"/>
            <a:r>
              <a:rPr lang="en-US" dirty="0" smtClean="0"/>
              <a:t>For those who’ve “moved up” or born into it</a:t>
            </a:r>
          </a:p>
          <a:p>
            <a:r>
              <a:rPr lang="en-US" dirty="0" smtClean="0"/>
              <a:t>Zone 5: Commuter’s zone</a:t>
            </a:r>
          </a:p>
          <a:p>
            <a:pPr lvl="1"/>
            <a:r>
              <a:rPr lang="en-US" dirty="0" smtClean="0"/>
              <a:t>Small towns, villages</a:t>
            </a:r>
          </a:p>
          <a:p>
            <a:pPr lvl="1"/>
            <a:r>
              <a:rPr lang="en-US" dirty="0" smtClean="0"/>
              <a:t>Bedroom communities with no industry, employment of their own.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870" y="267863"/>
            <a:ext cx="5746130" cy="247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9651"/>
            <a:ext cx="8229600" cy="1143000"/>
          </a:xfrm>
        </p:spPr>
        <p:txBody>
          <a:bodyPr/>
          <a:lstStyle/>
          <a:p>
            <a:r>
              <a:rPr lang="en-US" dirty="0" smtClean="0"/>
              <a:t>Other Models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" y="763348"/>
            <a:ext cx="5840027" cy="593348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Homer Hoyt’s Sector Model, 1930s</a:t>
            </a:r>
          </a:p>
          <a:p>
            <a:pPr lvl="1"/>
            <a:r>
              <a:rPr lang="en-US" sz="2000" dirty="0"/>
              <a:t>Distinct radial corridors that cut across Burgess’s </a:t>
            </a:r>
            <a:br>
              <a:rPr lang="en-US" sz="2000" dirty="0"/>
            </a:br>
            <a:r>
              <a:rPr lang="en-US" sz="2000" dirty="0"/>
              <a:t>sectors</a:t>
            </a:r>
          </a:p>
          <a:p>
            <a:pPr lvl="2"/>
            <a:r>
              <a:rPr lang="en-US" sz="1600" dirty="0" smtClean="0"/>
              <a:t>#</a:t>
            </a:r>
            <a:r>
              <a:rPr lang="en-US" sz="1600" dirty="0"/>
              <a:t>2:  Industrial zone along railway</a:t>
            </a:r>
          </a:p>
          <a:p>
            <a:pPr lvl="2"/>
            <a:r>
              <a:rPr lang="en-US" sz="1600" dirty="0"/>
              <a:t>#3:  Working class housing adjacent to area with lots of jobs</a:t>
            </a:r>
          </a:p>
          <a:p>
            <a:pPr lvl="2"/>
            <a:r>
              <a:rPr lang="en-US" sz="1600" dirty="0" smtClean="0"/>
              <a:t>#5:  Corridor </a:t>
            </a:r>
            <a:r>
              <a:rPr lang="en-US" sz="1600" dirty="0"/>
              <a:t>of wealth</a:t>
            </a:r>
            <a:r>
              <a:rPr lang="en-US" sz="1600" dirty="0" smtClean="0"/>
              <a:t>:  </a:t>
            </a:r>
          </a:p>
          <a:p>
            <a:pPr lvl="3"/>
            <a:r>
              <a:rPr lang="en-US" sz="1200" dirty="0" smtClean="0"/>
              <a:t>upper</a:t>
            </a:r>
            <a:r>
              <a:rPr lang="en-US" sz="1200" dirty="0"/>
              <a:t>-class </a:t>
            </a:r>
            <a:r>
              <a:rPr lang="en-US" sz="1200" dirty="0" smtClean="0"/>
              <a:t>housing, </a:t>
            </a:r>
            <a:r>
              <a:rPr lang="en-US" sz="1200" dirty="0"/>
              <a:t>usually along a </a:t>
            </a:r>
            <a:r>
              <a:rPr lang="en-US" sz="1200" dirty="0" smtClean="0"/>
              <a:t>prestigious </a:t>
            </a:r>
            <a:r>
              <a:rPr lang="en-US" sz="1200" dirty="0"/>
              <a:t>commercial </a:t>
            </a:r>
            <a:r>
              <a:rPr lang="en-US" sz="1200" dirty="0" smtClean="0"/>
              <a:t>corridor</a:t>
            </a:r>
          </a:p>
          <a:p>
            <a:pPr lvl="3"/>
            <a:r>
              <a:rPr lang="en-US" sz="1200" dirty="0" smtClean="0"/>
              <a:t>Wilshire Blvd’s </a:t>
            </a:r>
            <a:r>
              <a:rPr lang="en-US" sz="1200" dirty="0"/>
              <a:t>“Miracle Mile” in LA </a:t>
            </a:r>
            <a:endParaRPr lang="en-US" sz="1200" dirty="0" smtClean="0"/>
          </a:p>
          <a:p>
            <a:pPr lvl="3"/>
            <a:r>
              <a:rPr lang="en-US" sz="1200" dirty="0" smtClean="0"/>
              <a:t>5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</a:t>
            </a:r>
            <a:r>
              <a:rPr lang="en-US" sz="1200" dirty="0"/>
              <a:t>Ave in </a:t>
            </a:r>
            <a:r>
              <a:rPr lang="en-US" sz="1200" dirty="0" smtClean="0"/>
              <a:t>NYC</a:t>
            </a:r>
            <a:endParaRPr lang="en-US" sz="1200" dirty="0"/>
          </a:p>
          <a:p>
            <a:pPr lvl="3"/>
            <a:r>
              <a:rPr lang="en-US" sz="1200" dirty="0" smtClean="0"/>
              <a:t>Michigan </a:t>
            </a:r>
            <a:r>
              <a:rPr lang="en-US" sz="1200" dirty="0"/>
              <a:t>Ave in </a:t>
            </a:r>
            <a:r>
              <a:rPr lang="en-US" sz="1200" dirty="0" smtClean="0"/>
              <a:t>Chicago</a:t>
            </a:r>
            <a:endParaRPr lang="en-US" sz="1200" dirty="0"/>
          </a:p>
          <a:p>
            <a:endParaRPr lang="en-US" sz="2400" dirty="0" smtClean="0"/>
          </a:p>
          <a:p>
            <a:r>
              <a:rPr lang="en-US" sz="2400" dirty="0" smtClean="0"/>
              <a:t>Harris and Ullman’s Multiple Nuclei Model, 1940s—the rise of the auto city</a:t>
            </a:r>
          </a:p>
          <a:p>
            <a:pPr lvl="1"/>
            <a:r>
              <a:rPr lang="en-US" sz="2000" dirty="0" smtClean="0"/>
              <a:t>Car leads to multiple centers, no longer one dominant CBD</a:t>
            </a:r>
          </a:p>
          <a:p>
            <a:pPr lvl="1"/>
            <a:r>
              <a:rPr lang="en-US" sz="2000" dirty="0" smtClean="0"/>
              <a:t>Businesses still cluster, based on agglomeration economies, but not on a straight-forward gradient of high intensity at center to low intensity at edge</a:t>
            </a:r>
          </a:p>
          <a:p>
            <a:pPr lvl="1"/>
            <a:r>
              <a:rPr lang="en-US" sz="2000" dirty="0" smtClean="0"/>
              <a:t>Each of these multiple centers has its own agglomeration economy with a clustering of activities.</a:t>
            </a:r>
          </a:p>
          <a:p>
            <a:pPr lvl="1"/>
            <a:endParaRPr lang="en-US" sz="2000" dirty="0" smtClean="0"/>
          </a:p>
          <a:p>
            <a:pPr lvl="2"/>
            <a:endParaRPr lang="en-US" sz="1600" dirty="0" smtClean="0"/>
          </a:p>
          <a:p>
            <a:pPr marL="914400" lvl="2" indent="0">
              <a:buNone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028" y="532007"/>
            <a:ext cx="3303972" cy="2294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028" y="2826766"/>
            <a:ext cx="3378871" cy="2255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9951" y="5222535"/>
            <a:ext cx="2960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 is a close approximation of  Hoyt’s model.  Wilshire Blvd radiates out from downtown toward the ocean.  It is lined with affluent homes, museums and shopping.  </a:t>
            </a:r>
          </a:p>
        </p:txBody>
      </p:sp>
    </p:spTree>
    <p:extLst>
      <p:ext uri="{BB962C8B-B14F-4D97-AF65-F5344CB8AC3E}">
        <p14:creationId xmlns:p14="http://schemas.microsoft.com/office/powerpoint/2010/main" val="31656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799" y="128051"/>
            <a:ext cx="5104007" cy="6645757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Robert </a:t>
            </a:r>
            <a:r>
              <a:rPr lang="en-US" sz="2400" dirty="0" err="1" smtClean="0"/>
              <a:t>Murdie</a:t>
            </a:r>
            <a:r>
              <a:rPr lang="en-US" sz="2400" dirty="0" smtClean="0"/>
              <a:t>—the Urban Mosaic model</a:t>
            </a:r>
          </a:p>
          <a:p>
            <a:pPr lvl="1"/>
            <a:r>
              <a:rPr lang="en-US" sz="2400" dirty="0" smtClean="0"/>
              <a:t>Argued that cities have multiple shapes/morphologies</a:t>
            </a:r>
          </a:p>
          <a:p>
            <a:pPr lvl="1"/>
            <a:r>
              <a:rPr lang="en-US" sz="2400" dirty="0" smtClean="0"/>
              <a:t>Creates a complex mosaic but with underlying patterns:</a:t>
            </a:r>
          </a:p>
          <a:p>
            <a:pPr lvl="2"/>
            <a:r>
              <a:rPr lang="en-US" sz="2000" dirty="0" smtClean="0"/>
              <a:t>The geography of economic status sorts along a sector pattern</a:t>
            </a:r>
          </a:p>
          <a:p>
            <a:pPr lvl="2"/>
            <a:r>
              <a:rPr lang="en-US" sz="2000" dirty="0" smtClean="0"/>
              <a:t>The geography of family status sorts along a concentric pattern</a:t>
            </a:r>
          </a:p>
          <a:p>
            <a:pPr lvl="2"/>
            <a:r>
              <a:rPr lang="en-US" sz="2000" dirty="0" smtClean="0"/>
              <a:t>The geography of ethnic-racial status sorts along clustered patterns.</a:t>
            </a:r>
          </a:p>
          <a:p>
            <a:endParaRPr lang="en-US" sz="2400" dirty="0" smtClean="0"/>
          </a:p>
          <a:p>
            <a:r>
              <a:rPr lang="en-US" sz="2400" dirty="0" smtClean="0"/>
              <a:t>The Galactic Metropolis</a:t>
            </a:r>
          </a:p>
          <a:p>
            <a:pPr lvl="1"/>
            <a:r>
              <a:rPr lang="en-US" sz="2000" dirty="0" smtClean="0"/>
              <a:t>The sprawl of London</a:t>
            </a:r>
          </a:p>
          <a:p>
            <a:pPr lvl="1"/>
            <a:r>
              <a:rPr lang="en-US" sz="2000" dirty="0" smtClean="0"/>
              <a:t>Embodies the complex web of cities today.</a:t>
            </a:r>
          </a:p>
          <a:p>
            <a:pPr lvl="1"/>
            <a:r>
              <a:rPr lang="en-US" sz="2000" dirty="0" smtClean="0"/>
              <a:t>London almost looks like a galaxy—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a self-contained urban center woven 	into the metropolitan whole.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299" y="3887911"/>
            <a:ext cx="4099287" cy="2885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932" y="211681"/>
            <a:ext cx="3444711" cy="304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Challenges to dominant narrative of human progress and modernization</a:t>
            </a:r>
          </a:p>
          <a:p>
            <a:pPr lvl="1"/>
            <a:r>
              <a:rPr lang="en-US" dirty="0" smtClean="0"/>
              <a:t>Excluded the viewpoint of many groups</a:t>
            </a:r>
          </a:p>
          <a:p>
            <a:pPr lvl="1"/>
            <a:r>
              <a:rPr lang="en-US" dirty="0" smtClean="0"/>
              <a:t>Feminist lens, Marxist lens, Post-Colonial lens</a:t>
            </a:r>
          </a:p>
          <a:p>
            <a:r>
              <a:rPr lang="en-US" dirty="0" smtClean="0"/>
              <a:t>Critique of modernization</a:t>
            </a:r>
          </a:p>
          <a:p>
            <a:pPr lvl="1"/>
            <a:r>
              <a:rPr lang="en-US" dirty="0" smtClean="0"/>
              <a:t>Not all groups have benefited from modernization</a:t>
            </a:r>
          </a:p>
          <a:p>
            <a:pPr lvl="1"/>
            <a:r>
              <a:rPr lang="en-US" dirty="0" smtClean="0"/>
              <a:t>Some have been left out of progress</a:t>
            </a:r>
          </a:p>
          <a:p>
            <a:r>
              <a:rPr lang="en-US" dirty="0" smtClean="0"/>
              <a:t>Postmodernism</a:t>
            </a:r>
          </a:p>
          <a:p>
            <a:pPr lvl="1"/>
            <a:r>
              <a:rPr lang="en-US" dirty="0" smtClean="0"/>
              <a:t>There is not a “single narrative”</a:t>
            </a:r>
          </a:p>
          <a:p>
            <a:pPr lvl="1"/>
            <a:r>
              <a:rPr lang="en-US" dirty="0" smtClean="0"/>
              <a:t>Multiple narratives/stories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7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9380"/>
            <a:ext cx="8229600" cy="1143000"/>
          </a:xfrm>
        </p:spPr>
        <p:txBody>
          <a:bodyPr/>
          <a:lstStyle/>
          <a:p>
            <a:r>
              <a:rPr lang="en-US" dirty="0" smtClean="0"/>
              <a:t>Critical Urban Geographies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93618"/>
            <a:ext cx="8506692" cy="504998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Examine power on the landscape</a:t>
            </a:r>
          </a:p>
          <a:p>
            <a:pPr lvl="1"/>
            <a:r>
              <a:rPr lang="en-US" dirty="0" smtClean="0"/>
              <a:t>How do power dynamics shape cities and spaces?</a:t>
            </a:r>
          </a:p>
          <a:p>
            <a:r>
              <a:rPr lang="en-US" dirty="0" smtClean="0"/>
              <a:t>Cities of “difference”</a:t>
            </a:r>
          </a:p>
          <a:p>
            <a:pPr lvl="1"/>
            <a:r>
              <a:rPr lang="en-US" dirty="0" smtClean="0"/>
              <a:t>Mobility</a:t>
            </a:r>
          </a:p>
          <a:p>
            <a:pPr lvl="2"/>
            <a:r>
              <a:rPr lang="en-US" dirty="0" smtClean="0"/>
              <a:t>Spatial entrapment</a:t>
            </a:r>
          </a:p>
          <a:p>
            <a:pPr lvl="2"/>
            <a:r>
              <a:rPr lang="en-US" dirty="0" smtClean="0"/>
              <a:t>How does spatial entrapment limit people?</a:t>
            </a:r>
          </a:p>
          <a:p>
            <a:pPr lvl="1"/>
            <a:r>
              <a:rPr lang="en-US" dirty="0" smtClean="0"/>
              <a:t>Enclaves of Wealth &amp; Islands of Poverty </a:t>
            </a:r>
          </a:p>
          <a:p>
            <a:pPr lvl="2"/>
            <a:r>
              <a:rPr lang="en-US" dirty="0" smtClean="0"/>
              <a:t>Cities have been complex patterns </a:t>
            </a:r>
          </a:p>
          <a:p>
            <a:pPr lvl="3"/>
            <a:r>
              <a:rPr lang="en-US" dirty="0" smtClean="0"/>
              <a:t>Citadels</a:t>
            </a:r>
          </a:p>
          <a:p>
            <a:pPr lvl="3"/>
            <a:r>
              <a:rPr lang="en-US" dirty="0" err="1" smtClean="0"/>
              <a:t>Ethnoburbs</a:t>
            </a:r>
            <a:endParaRPr lang="en-US" dirty="0" smtClean="0"/>
          </a:p>
          <a:p>
            <a:pPr lvl="3"/>
            <a:r>
              <a:rPr lang="en-US" dirty="0" smtClean="0"/>
              <a:t>Ghettos</a:t>
            </a:r>
          </a:p>
          <a:p>
            <a:pPr lvl="3"/>
            <a:r>
              <a:rPr lang="en-US" dirty="0" smtClean="0"/>
              <a:t>Edge Cities</a:t>
            </a:r>
          </a:p>
          <a:p>
            <a:pPr lvl="1"/>
            <a:r>
              <a:rPr lang="en-US" dirty="0" smtClean="0"/>
              <a:t>Mike Davis</a:t>
            </a:r>
          </a:p>
          <a:p>
            <a:pPr lvl="2"/>
            <a:r>
              <a:rPr lang="en-US" dirty="0" smtClean="0"/>
              <a:t>City of Quartz</a:t>
            </a:r>
          </a:p>
          <a:p>
            <a:pPr lvl="2"/>
            <a:r>
              <a:rPr lang="en-US" dirty="0" smtClean="0"/>
              <a:t>Centers of cities have become “homeless containment zones”</a:t>
            </a:r>
          </a:p>
          <a:p>
            <a:pPr lvl="2"/>
            <a:r>
              <a:rPr lang="en-US" dirty="0" smtClean="0"/>
              <a:t>Affluent fled to gated suburbs &amp; citadel-like edge cities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Michael Dear &amp; Stephen </a:t>
            </a:r>
            <a:r>
              <a:rPr lang="en-US" dirty="0" err="1" smtClean="0"/>
              <a:t>Flusty</a:t>
            </a:r>
            <a:endParaRPr lang="en-US" dirty="0" smtClean="0"/>
          </a:p>
          <a:p>
            <a:pPr lvl="2"/>
            <a:r>
              <a:rPr lang="en-US" dirty="0" smtClean="0"/>
              <a:t>Keno Capitalism</a:t>
            </a:r>
          </a:p>
          <a:p>
            <a:pPr lvl="2"/>
            <a:r>
              <a:rPr lang="en-US" dirty="0" smtClean="0"/>
              <a:t>No longer a center in cities (</a:t>
            </a:r>
            <a:r>
              <a:rPr lang="en-US" dirty="0" err="1" smtClean="0"/>
              <a:t>esp</a:t>
            </a:r>
            <a:r>
              <a:rPr lang="en-US" dirty="0" smtClean="0"/>
              <a:t> LA)</a:t>
            </a:r>
          </a:p>
          <a:p>
            <a:pPr lvl="2"/>
            <a:r>
              <a:rPr lang="en-US" dirty="0" smtClean="0"/>
              <a:t>Cities are random distributions of </a:t>
            </a:r>
            <a:r>
              <a:rPr lang="en-US" dirty="0" err="1" smtClean="0"/>
              <a:t>ethnoburbs</a:t>
            </a:r>
            <a:r>
              <a:rPr lang="en-US" dirty="0" smtClean="0"/>
              <a:t>, citadels and areas of “street warfare”</a:t>
            </a:r>
          </a:p>
          <a:p>
            <a:pPr lvl="2"/>
            <a:r>
              <a:rPr lang="en-US" dirty="0" smtClean="0"/>
              <a:t>Spatial arrangements in cities the outcome of history, not economic sorting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087" y="824345"/>
            <a:ext cx="2046354" cy="2046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734" y="826468"/>
            <a:ext cx="1694210" cy="242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253" y="149487"/>
            <a:ext cx="5126583" cy="65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Los Angeles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18" y="962892"/>
            <a:ext cx="8672946" cy="564572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Los Angeles “Shock City”</a:t>
            </a:r>
          </a:p>
          <a:p>
            <a:pPr lvl="1"/>
            <a:r>
              <a:rPr lang="en-US" dirty="0" smtClean="0"/>
              <a:t>Shock city of late 20</a:t>
            </a:r>
            <a:r>
              <a:rPr lang="en-US" baseline="30000" dirty="0" smtClean="0"/>
              <a:t>th</a:t>
            </a:r>
            <a:r>
              <a:rPr lang="en-US" dirty="0" smtClean="0"/>
              <a:t> C</a:t>
            </a:r>
          </a:p>
          <a:p>
            <a:pPr lvl="1"/>
            <a:r>
              <a:rPr lang="en-US" dirty="0" smtClean="0"/>
              <a:t>Sprawling, auto dependent, built around car</a:t>
            </a:r>
          </a:p>
          <a:p>
            <a:pPr lvl="1"/>
            <a:r>
              <a:rPr lang="en-US" dirty="0" smtClean="0"/>
              <a:t>Center of global migration</a:t>
            </a:r>
          </a:p>
          <a:p>
            <a:r>
              <a:rPr lang="en-US" dirty="0" smtClean="0"/>
              <a:t>Themes of the LA School</a:t>
            </a:r>
            <a:r>
              <a:rPr lang="en-US" dirty="0"/>
              <a:t>	</a:t>
            </a:r>
            <a:endParaRPr lang="en-US" dirty="0" smtClean="0"/>
          </a:p>
          <a:p>
            <a:pPr lvl="1"/>
            <a:r>
              <a:rPr lang="en-US" dirty="0" smtClean="0"/>
              <a:t>New Urban Morphology</a:t>
            </a:r>
          </a:p>
          <a:p>
            <a:pPr lvl="2"/>
            <a:r>
              <a:rPr lang="en-US" dirty="0" smtClean="0"/>
              <a:t>Cities now driven by the hinterlands (suburbs)</a:t>
            </a:r>
          </a:p>
          <a:p>
            <a:pPr lvl="2"/>
            <a:r>
              <a:rPr lang="en-US" dirty="0" smtClean="0"/>
              <a:t>CBD dominance challenged by new tech industries</a:t>
            </a:r>
          </a:p>
          <a:p>
            <a:pPr lvl="2"/>
            <a:r>
              <a:rPr lang="en-US" dirty="0" smtClean="0"/>
              <a:t>Linked to global economy  </a:t>
            </a:r>
          </a:p>
          <a:p>
            <a:pPr lvl="1"/>
            <a:r>
              <a:rPr lang="en-US" dirty="0" smtClean="0"/>
              <a:t>Enclosure Movements</a:t>
            </a:r>
          </a:p>
          <a:p>
            <a:pPr lvl="2"/>
            <a:r>
              <a:rPr lang="en-US" dirty="0" smtClean="0"/>
              <a:t>Obsession with security by wealthy</a:t>
            </a:r>
          </a:p>
          <a:p>
            <a:pPr lvl="2"/>
            <a:r>
              <a:rPr lang="en-US" dirty="0" smtClean="0"/>
              <a:t>Culture of fear </a:t>
            </a:r>
          </a:p>
          <a:p>
            <a:pPr lvl="2"/>
            <a:r>
              <a:rPr lang="en-US" dirty="0" smtClean="0"/>
              <a:t>Gentrification ousts poor</a:t>
            </a:r>
          </a:p>
          <a:p>
            <a:pPr lvl="2"/>
            <a:r>
              <a:rPr lang="en-US" dirty="0" smtClean="0"/>
              <a:t>Loss of public space--privatization</a:t>
            </a:r>
          </a:p>
          <a:p>
            <a:pPr lvl="1"/>
            <a:r>
              <a:rPr lang="en-US" dirty="0" smtClean="0"/>
              <a:t>Public Divestment, A New Civic Culture</a:t>
            </a:r>
          </a:p>
          <a:p>
            <a:pPr lvl="2"/>
            <a:r>
              <a:rPr lang="en-US" dirty="0"/>
              <a:t>Slash city and county budgets</a:t>
            </a:r>
          </a:p>
          <a:p>
            <a:pPr lvl="2"/>
            <a:r>
              <a:rPr lang="en-US" dirty="0"/>
              <a:t>Public services get privatized, loss of public </a:t>
            </a:r>
            <a:r>
              <a:rPr lang="en-US" dirty="0" smtClean="0"/>
              <a:t>space</a:t>
            </a:r>
          </a:p>
          <a:p>
            <a:pPr lvl="2"/>
            <a:r>
              <a:rPr lang="en-US" dirty="0" smtClean="0"/>
              <a:t>End of progressive taxation</a:t>
            </a:r>
          </a:p>
          <a:p>
            <a:pPr lvl="2"/>
            <a:r>
              <a:rPr lang="en-US" dirty="0" smtClean="0"/>
              <a:t>No way to redistribute wealth, deterioration of public services</a:t>
            </a:r>
            <a:endParaRPr lang="en-US" dirty="0"/>
          </a:p>
          <a:p>
            <a:pPr lvl="1"/>
            <a:r>
              <a:rPr lang="en-US" dirty="0" smtClean="0"/>
              <a:t>New Architecture</a:t>
            </a:r>
          </a:p>
          <a:p>
            <a:pPr lvl="2"/>
            <a:r>
              <a:rPr lang="en-US" dirty="0" smtClean="0"/>
              <a:t>Reject modernist architecture</a:t>
            </a:r>
          </a:p>
          <a:p>
            <a:pPr lvl="2"/>
            <a:r>
              <a:rPr lang="en-US" dirty="0" smtClean="0"/>
              <a:t>Form no longer follows function</a:t>
            </a:r>
          </a:p>
          <a:p>
            <a:pPr lvl="2"/>
            <a:r>
              <a:rPr lang="en-US" dirty="0" smtClean="0"/>
              <a:t>Imagined places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52" y="962892"/>
            <a:ext cx="2454617" cy="245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0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Postmodern Design and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01" y="1164245"/>
            <a:ext cx="5239140" cy="51855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Revive historic looks</a:t>
            </a:r>
          </a:p>
          <a:p>
            <a:r>
              <a:rPr lang="en-US" sz="2400" dirty="0" smtClean="0"/>
              <a:t>Reaction to modernism’s clean, simple and generic lines</a:t>
            </a:r>
          </a:p>
          <a:p>
            <a:r>
              <a:rPr lang="en-US" sz="2400" dirty="0" smtClean="0"/>
              <a:t>Jane Jacobs, “Modernism is a great blight of dullness.”</a:t>
            </a:r>
          </a:p>
          <a:p>
            <a:r>
              <a:rPr lang="en-US" sz="2400" dirty="0" smtClean="0"/>
              <a:t>Robert </a:t>
            </a:r>
            <a:r>
              <a:rPr lang="en-US" sz="2400" dirty="0" err="1" smtClean="0"/>
              <a:t>Venturi</a:t>
            </a:r>
            <a:r>
              <a:rPr lang="en-US" sz="2400" dirty="0" smtClean="0"/>
              <a:t>, “Less is bore.”</a:t>
            </a:r>
          </a:p>
          <a:p>
            <a:r>
              <a:rPr lang="en-US" sz="2400" dirty="0" smtClean="0"/>
              <a:t>Edward </a:t>
            </a:r>
            <a:r>
              <a:rPr lang="en-US" sz="2400" dirty="0" err="1" smtClean="0"/>
              <a:t>Relph</a:t>
            </a:r>
            <a:r>
              <a:rPr lang="en-US" sz="2400" dirty="0" smtClean="0"/>
              <a:t>, </a:t>
            </a:r>
            <a:r>
              <a:rPr lang="en-US" sz="2400" dirty="0" err="1" smtClean="0"/>
              <a:t>placelessness</a:t>
            </a:r>
            <a:r>
              <a:rPr lang="en-US" sz="2400" dirty="0" smtClean="0"/>
              <a:t>:  “they merge both in perception and memory into a confusion of pale tones, sharp angles, and cereal box forms, standing on end downtown and lying flat in the suburbs”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41" y="1164245"/>
            <a:ext cx="3283588" cy="2462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7622" y="3504979"/>
            <a:ext cx="2800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tract house of the 1950s.</a:t>
            </a:r>
          </a:p>
          <a:p>
            <a:r>
              <a:rPr lang="en-US" sz="1200" dirty="0" smtClean="0"/>
              <a:t>Generic, non-decorative, mass produced.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41" y="3947831"/>
            <a:ext cx="3320814" cy="25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6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7509"/>
            <a:ext cx="8229600" cy="1143000"/>
          </a:xfrm>
        </p:spPr>
        <p:txBody>
          <a:bodyPr/>
          <a:lstStyle/>
          <a:p>
            <a:r>
              <a:rPr lang="en-US" dirty="0" smtClean="0"/>
              <a:t>Keywords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345"/>
            <a:ext cx="7968184" cy="5882496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Anomie</a:t>
            </a:r>
          </a:p>
          <a:p>
            <a:r>
              <a:rPr lang="en-US" sz="2400" dirty="0" smtClean="0"/>
              <a:t>Bid-rent competition</a:t>
            </a:r>
          </a:p>
          <a:p>
            <a:r>
              <a:rPr lang="en-US" sz="2400" dirty="0" smtClean="0"/>
              <a:t>Chicago school</a:t>
            </a:r>
          </a:p>
          <a:p>
            <a:r>
              <a:rPr lang="en-US" sz="2400" dirty="0" err="1" smtClean="0"/>
              <a:t>Communitiy</a:t>
            </a:r>
            <a:endParaRPr lang="en-US" sz="2400" dirty="0" smtClean="0"/>
          </a:p>
          <a:p>
            <a:r>
              <a:rPr lang="en-US" sz="2400" dirty="0" smtClean="0"/>
              <a:t>Deviance</a:t>
            </a:r>
          </a:p>
          <a:p>
            <a:r>
              <a:rPr lang="en-US" sz="2400" dirty="0" smtClean="0"/>
              <a:t>Enclave</a:t>
            </a:r>
          </a:p>
          <a:p>
            <a:r>
              <a:rPr lang="en-US" sz="2400" dirty="0" err="1" smtClean="0"/>
              <a:t>Gemeinschaft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Gesellschaft</a:t>
            </a:r>
            <a:endParaRPr lang="en-US" sz="2400" dirty="0" smtClean="0"/>
          </a:p>
          <a:p>
            <a:r>
              <a:rPr lang="en-US" sz="2400" dirty="0" smtClean="0"/>
              <a:t>Human ecology</a:t>
            </a:r>
          </a:p>
          <a:p>
            <a:r>
              <a:rPr lang="en-US" sz="2400" dirty="0" smtClean="0"/>
              <a:t>Jane Jacobs &amp; sidewalks as public space</a:t>
            </a:r>
          </a:p>
          <a:p>
            <a:r>
              <a:rPr lang="en-US" sz="2400" dirty="0" smtClean="0"/>
              <a:t>Los Angeles School</a:t>
            </a:r>
          </a:p>
          <a:p>
            <a:r>
              <a:rPr lang="en-US" sz="2400" dirty="0" smtClean="0"/>
              <a:t>Postmodern</a:t>
            </a:r>
          </a:p>
          <a:p>
            <a:r>
              <a:rPr lang="en-US" sz="2400" dirty="0" smtClean="0"/>
              <a:t>Shock city</a:t>
            </a:r>
          </a:p>
          <a:p>
            <a:r>
              <a:rPr lang="en-US" sz="2400" dirty="0" smtClean="0"/>
              <a:t>Spatial entrapment</a:t>
            </a:r>
          </a:p>
          <a:p>
            <a:r>
              <a:rPr lang="en-US" sz="2400" dirty="0" smtClean="0"/>
              <a:t>Urban morphology/morphogenesis</a:t>
            </a:r>
          </a:p>
          <a:p>
            <a:r>
              <a:rPr lang="en-US" sz="2400" dirty="0" smtClean="0"/>
              <a:t>Concentric zone model (Burgess)</a:t>
            </a:r>
          </a:p>
          <a:p>
            <a:r>
              <a:rPr lang="en-US" sz="2400" dirty="0" smtClean="0"/>
              <a:t>Ecology of fear (Davis)</a:t>
            </a:r>
          </a:p>
          <a:p>
            <a:r>
              <a:rPr lang="en-US" sz="2400" dirty="0" smtClean="0"/>
              <a:t>Keno capitalism (Dear &amp; </a:t>
            </a:r>
            <a:r>
              <a:rPr lang="en-US" sz="2400" dirty="0" err="1" smtClean="0"/>
              <a:t>Flusty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Multiple nuclei model (Harris &amp; Ullman)</a:t>
            </a:r>
          </a:p>
          <a:p>
            <a:r>
              <a:rPr lang="en-US" sz="2400" dirty="0" smtClean="0"/>
              <a:t>Sector model (Hoyt)</a:t>
            </a:r>
          </a:p>
          <a:p>
            <a:r>
              <a:rPr lang="en-US" sz="2400" dirty="0" smtClean="0"/>
              <a:t>Urban mosaic (</a:t>
            </a:r>
            <a:r>
              <a:rPr lang="en-US" sz="2400" dirty="0" err="1" smtClean="0"/>
              <a:t>Murdie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Urban villagers</a:t>
            </a:r>
          </a:p>
          <a:p>
            <a:r>
              <a:rPr lang="en-US" sz="2400" dirty="0" smtClean="0"/>
              <a:t>Urbanism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22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91" y="131773"/>
            <a:ext cx="3148348" cy="4616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5839" y="159296"/>
            <a:ext cx="1862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San Francisco skyscraper.  Hat on top evokes a historic French look.  At base of tower is a columned arcade, looks fashionably European. 1990s.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66" y="131773"/>
            <a:ext cx="2840926" cy="2225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1906" y="1754111"/>
            <a:ext cx="211656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tract house of the postmodern era.  Neo-traditionalism, an attempt to foster a distinctive sense of place.</a:t>
            </a:r>
          </a:p>
          <a:p>
            <a:endParaRPr lang="en-US" sz="1200" dirty="0"/>
          </a:p>
          <a:p>
            <a:r>
              <a:rPr lang="en-US" sz="1200" dirty="0" smtClean="0"/>
              <a:t>But a “real” or “imagined” sense of</a:t>
            </a:r>
          </a:p>
          <a:p>
            <a:r>
              <a:rPr lang="en-US" sz="1200" dirty="0" smtClean="0"/>
              <a:t>place?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84" y="3673409"/>
            <a:ext cx="4554762" cy="3036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099" y="4084709"/>
            <a:ext cx="4214901" cy="237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Postmodernism—More Livable Cities?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Is a genuine sense of place being evoked?</a:t>
            </a:r>
          </a:p>
          <a:p>
            <a:r>
              <a:rPr lang="en-US" dirty="0" smtClean="0"/>
              <a:t>Whose past is being evoked.  Usually not a local one.</a:t>
            </a:r>
          </a:p>
          <a:p>
            <a:r>
              <a:rPr lang="en-US" dirty="0" smtClean="0"/>
              <a:t>Landscapes that are contrived—symbolic</a:t>
            </a:r>
          </a:p>
          <a:p>
            <a:r>
              <a:rPr lang="en-US" dirty="0" smtClean="0"/>
              <a:t>Dreamscapes, like Las Vegas</a:t>
            </a:r>
          </a:p>
          <a:p>
            <a:r>
              <a:rPr lang="en-US" dirty="0" smtClean="0"/>
              <a:t>Modernism at its core was a mission that sought progressive change and inclusion—does postmodernism?</a:t>
            </a:r>
          </a:p>
          <a:p>
            <a:r>
              <a:rPr lang="en-US" dirty="0" smtClean="0"/>
              <a:t>Although it had its own elitism, modernism used public money and state of the art design to make urban life better for all.</a:t>
            </a:r>
          </a:p>
          <a:p>
            <a:r>
              <a:rPr lang="en-US" dirty="0" smtClean="0"/>
              <a:t>Postmodernism vision is capital driven, consumption oriented, caters to the elite.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2269"/>
            <a:ext cx="8229600" cy="1143000"/>
          </a:xfrm>
        </p:spPr>
        <p:txBody>
          <a:bodyPr/>
          <a:lstStyle/>
          <a:p>
            <a:r>
              <a:rPr lang="en-US" dirty="0" smtClean="0"/>
              <a:t>The Urban Way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5972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Centuries trying to explain, make sense of “urban life”</a:t>
            </a:r>
          </a:p>
          <a:p>
            <a:pPr lvl="1"/>
            <a:r>
              <a:rPr lang="en-US" dirty="0" smtClean="0"/>
              <a:t>Know that “urban life” is different than “rural life”</a:t>
            </a:r>
          </a:p>
          <a:p>
            <a:pPr lvl="1"/>
            <a:r>
              <a:rPr lang="en-US" dirty="0" smtClean="0"/>
              <a:t>Humans are impacted by the urban spaces they occupy</a:t>
            </a:r>
          </a:p>
          <a:p>
            <a:pPr lvl="1"/>
            <a:r>
              <a:rPr lang="en-US" dirty="0" smtClean="0"/>
              <a:t>But humans constantly modifying, altering places to suit their needs</a:t>
            </a:r>
          </a:p>
          <a:p>
            <a:pPr lvl="1"/>
            <a:r>
              <a:rPr lang="en-US" dirty="0" smtClean="0"/>
              <a:t>A “Socio-Spatial Dialectic”</a:t>
            </a:r>
          </a:p>
          <a:p>
            <a:r>
              <a:rPr lang="en-US" dirty="0" smtClean="0"/>
              <a:t>Cities and human behavior</a:t>
            </a:r>
          </a:p>
          <a:p>
            <a:pPr lvl="1"/>
            <a:r>
              <a:rPr lang="en-US" dirty="0" smtClean="0"/>
              <a:t>History of theories to explain this</a:t>
            </a:r>
          </a:p>
          <a:p>
            <a:pPr lvl="1"/>
            <a:r>
              <a:rPr lang="en-US" dirty="0" smtClean="0"/>
              <a:t>New viewpoints, in “critical theory”</a:t>
            </a:r>
          </a:p>
          <a:p>
            <a:r>
              <a:rPr lang="en-US" dirty="0" smtClean="0"/>
              <a:t>Urban morphology</a:t>
            </a:r>
          </a:p>
          <a:p>
            <a:pPr lvl="1"/>
            <a:r>
              <a:rPr lang="en-US" dirty="0" smtClean="0"/>
              <a:t>Internal structure and geographies of cities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Urban Life Mean?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44" y="1206578"/>
            <a:ext cx="4254199" cy="3046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0455" y="4285837"/>
            <a:ext cx="3496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Modern, culturally advanced, cosmopolitan, exciting, </a:t>
            </a:r>
          </a:p>
          <a:p>
            <a:r>
              <a:rPr lang="en-US" sz="1200" dirty="0"/>
              <a:t>d</a:t>
            </a:r>
            <a:r>
              <a:rPr lang="en-US" sz="1200" dirty="0" smtClean="0"/>
              <a:t>iverse.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" y="1417638"/>
            <a:ext cx="4444194" cy="2506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980754"/>
            <a:ext cx="3693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Fragmented, decadent, lacking in community, alienating</a:t>
            </a:r>
          </a:p>
          <a:p>
            <a:r>
              <a:rPr lang="en-US" sz="1200" dirty="0" smtClean="0"/>
              <a:t>polarizing.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60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 Wirth:  Urban Sociologist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42359" cy="50905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German immigrant to Chicago, early 20</a:t>
            </a:r>
            <a:r>
              <a:rPr lang="en-US" baseline="30000" dirty="0" smtClean="0"/>
              <a:t>th</a:t>
            </a:r>
            <a:r>
              <a:rPr lang="en-US" dirty="0" smtClean="0"/>
              <a:t> C.</a:t>
            </a:r>
          </a:p>
          <a:p>
            <a:r>
              <a:rPr lang="en-US" dirty="0" smtClean="0"/>
              <a:t>Chicago, early 20</a:t>
            </a:r>
            <a:r>
              <a:rPr lang="en-US" baseline="30000" dirty="0" smtClean="0"/>
              <a:t>th</a:t>
            </a:r>
            <a:r>
              <a:rPr lang="en-US" dirty="0" smtClean="0"/>
              <a:t> C, a “shock city”</a:t>
            </a:r>
          </a:p>
          <a:p>
            <a:r>
              <a:rPr lang="en-US" dirty="0" smtClean="0"/>
              <a:t>University of Chicago, famous Chicago School</a:t>
            </a:r>
          </a:p>
          <a:p>
            <a:r>
              <a:rPr lang="en-US" dirty="0" smtClean="0"/>
              <a:t>“Urbanism as a Way of Life,” 1938</a:t>
            </a:r>
          </a:p>
          <a:p>
            <a:pPr lvl="1"/>
            <a:r>
              <a:rPr lang="en-US" dirty="0" smtClean="0"/>
              <a:t>Observed Chicago, with its waves of newly arriving immigrants</a:t>
            </a:r>
          </a:p>
          <a:p>
            <a:pPr lvl="1"/>
            <a:r>
              <a:rPr lang="en-US" dirty="0" smtClean="0"/>
              <a:t>Living in densely packed neighborhoods in a large city</a:t>
            </a:r>
            <a:endParaRPr lang="en-US" dirty="0"/>
          </a:p>
          <a:p>
            <a:pPr lvl="1"/>
            <a:r>
              <a:rPr lang="en-US" dirty="0" smtClean="0"/>
              <a:t>Concluded:</a:t>
            </a:r>
          </a:p>
          <a:p>
            <a:pPr lvl="2"/>
            <a:r>
              <a:rPr lang="en-US" dirty="0" smtClean="0"/>
              <a:t>Urban life fundamentally changing human behavior</a:t>
            </a:r>
          </a:p>
          <a:p>
            <a:pPr lvl="2"/>
            <a:r>
              <a:rPr lang="en-US" dirty="0" smtClean="0"/>
              <a:t>As people are forced to cope with a greater number and more variety of physical &amp; social stimuli, they become withdrawn, emotionally closed off</a:t>
            </a:r>
          </a:p>
          <a:p>
            <a:pPr lvl="2"/>
            <a:r>
              <a:rPr lang="en-US" dirty="0" smtClean="0"/>
              <a:t>Interactions with people become “shallow &amp; short”</a:t>
            </a:r>
          </a:p>
          <a:p>
            <a:pPr lvl="2"/>
            <a:r>
              <a:rPr lang="en-US" dirty="0" smtClean="0"/>
              <a:t>Social norms are weakened—egocentric, unconventional behavior</a:t>
            </a:r>
          </a:p>
          <a:p>
            <a:pPr lvl="2"/>
            <a:r>
              <a:rPr lang="en-US" dirty="0" smtClean="0"/>
              <a:t>People’s personal crisis become social problems</a:t>
            </a:r>
          </a:p>
          <a:p>
            <a:pPr lvl="2"/>
            <a:r>
              <a:rPr lang="en-US" dirty="0" smtClean="0"/>
              <a:t>Fragmentation of social life:  separation of work, school, friends, family mean that family support/control was weakened</a:t>
            </a:r>
          </a:p>
          <a:p>
            <a:pPr lvl="2"/>
            <a:r>
              <a:rPr lang="en-US" dirty="0" smtClean="0"/>
              <a:t>Ultimately, urban dwellers will never develop meaningful community:  lead to decline, disorder &amp; anomie.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839" y="0"/>
            <a:ext cx="2238161" cy="23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German School:  Anomie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8249"/>
            <a:ext cx="8421736" cy="54331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Emile Durkheim:  “anomie”=normlessness</a:t>
            </a:r>
          </a:p>
          <a:p>
            <a:pPr lvl="1"/>
            <a:r>
              <a:rPr lang="en-US" dirty="0" smtClean="0"/>
              <a:t>Norms of personal &amp; social behavior are weak/muddled, people become isolated, confused as to how to behave, or likely to challenge conventions</a:t>
            </a:r>
          </a:p>
          <a:p>
            <a:r>
              <a:rPr lang="en-US" dirty="0" smtClean="0"/>
              <a:t>Durkheim, </a:t>
            </a:r>
            <a:r>
              <a:rPr lang="en-US" dirty="0" err="1" smtClean="0"/>
              <a:t>Tonnies</a:t>
            </a:r>
            <a:r>
              <a:rPr lang="en-US" dirty="0" smtClean="0"/>
              <a:t>, </a:t>
            </a:r>
            <a:r>
              <a:rPr lang="en-US" dirty="0" err="1" smtClean="0"/>
              <a:t>Simmel</a:t>
            </a:r>
            <a:r>
              <a:rPr lang="en-US" dirty="0" smtClean="0"/>
              <a:t>:  Community Lost</a:t>
            </a:r>
          </a:p>
          <a:p>
            <a:pPr lvl="1"/>
            <a:r>
              <a:rPr lang="en-US" dirty="0" smtClean="0"/>
              <a:t>Germany undergoing shocking changes</a:t>
            </a:r>
          </a:p>
          <a:p>
            <a:pPr lvl="1"/>
            <a:r>
              <a:rPr lang="en-US" dirty="0" smtClean="0"/>
              <a:t>“Old Community” or </a:t>
            </a:r>
            <a:r>
              <a:rPr lang="en-US" dirty="0" err="1" smtClean="0"/>
              <a:t>Gemeinschaft</a:t>
            </a:r>
            <a:endParaRPr lang="en-US" dirty="0" smtClean="0"/>
          </a:p>
          <a:p>
            <a:pPr lvl="2"/>
            <a:r>
              <a:rPr lang="en-US" dirty="0" smtClean="0"/>
              <a:t>Pre-industrial, rural, homogenous, everyone did same work, had same interests</a:t>
            </a:r>
          </a:p>
          <a:p>
            <a:pPr lvl="2"/>
            <a:r>
              <a:rPr lang="en-US" dirty="0" smtClean="0"/>
              <a:t>Norms of behavior emerge based on this shared experience</a:t>
            </a:r>
          </a:p>
          <a:p>
            <a:pPr lvl="2"/>
            <a:r>
              <a:rPr lang="en-US" dirty="0" smtClean="0"/>
              <a:t>Relationships are mutually dependent that creates an informal discipline</a:t>
            </a:r>
          </a:p>
          <a:p>
            <a:pPr lvl="1"/>
            <a:r>
              <a:rPr lang="en-US" dirty="0" smtClean="0"/>
              <a:t>“New Community” or </a:t>
            </a:r>
            <a:r>
              <a:rPr lang="en-US" dirty="0" err="1" smtClean="0"/>
              <a:t>Gesellschaft</a:t>
            </a:r>
            <a:endParaRPr lang="en-US" dirty="0" smtClean="0"/>
          </a:p>
          <a:p>
            <a:pPr lvl="2"/>
            <a:r>
              <a:rPr lang="en-US" dirty="0" smtClean="0"/>
              <a:t>In cities the old community is lost; lots of people in small areas, organized along economic specialization</a:t>
            </a:r>
          </a:p>
          <a:p>
            <a:pPr lvl="2"/>
            <a:r>
              <a:rPr lang="en-US" dirty="0" smtClean="0"/>
              <a:t>Harder to sustain family, friend relationships because your life is fragmented (work &amp; home separated)</a:t>
            </a:r>
          </a:p>
          <a:p>
            <a:pPr lvl="2"/>
            <a:r>
              <a:rPr lang="en-US" dirty="0" smtClean="0"/>
              <a:t>Nuclear family replaces the extended family</a:t>
            </a:r>
          </a:p>
          <a:p>
            <a:pPr lvl="2"/>
            <a:r>
              <a:rPr lang="en-US" dirty="0" smtClean="0"/>
              <a:t>Now need clear rules and punishments to keep people behaving correctly</a:t>
            </a:r>
          </a:p>
          <a:p>
            <a:pPr lvl="2"/>
            <a:r>
              <a:rPr lang="en-US" dirty="0" smtClean="0"/>
              <a:t>Durkheim concluded—a breakdown of society will occur, social disorganization</a:t>
            </a:r>
          </a:p>
          <a:p>
            <a:pPr lvl="2"/>
            <a:r>
              <a:rPr lang="en-US" dirty="0" smtClean="0"/>
              <a:t>Wirth agreed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Alternatives to Community Lost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8178" y="551416"/>
            <a:ext cx="8433033" cy="432688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 Counterargument </a:t>
            </a:r>
          </a:p>
          <a:p>
            <a:pPr lvl="1"/>
            <a:r>
              <a:rPr lang="en-US" dirty="0" smtClean="0"/>
              <a:t>People living in cities do develop meaningful community</a:t>
            </a:r>
          </a:p>
          <a:p>
            <a:pPr lvl="1"/>
            <a:r>
              <a:rPr lang="en-US" dirty="0" smtClean="0"/>
              <a:t>Stress and alienation just as prevalent (if not more so) in small-towns, rural areas</a:t>
            </a:r>
          </a:p>
          <a:p>
            <a:r>
              <a:rPr lang="en-US" dirty="0" smtClean="0"/>
              <a:t>Herbert </a:t>
            </a:r>
            <a:r>
              <a:rPr lang="en-US" dirty="0" err="1" smtClean="0"/>
              <a:t>Gans</a:t>
            </a:r>
            <a:endParaRPr lang="en-US" dirty="0" smtClean="0"/>
          </a:p>
          <a:p>
            <a:pPr lvl="1"/>
            <a:r>
              <a:rPr lang="en-US" dirty="0" smtClean="0"/>
              <a:t>Also an immigrant, he looked at how immigrants adapt in a city—Italians in West-end Boston</a:t>
            </a:r>
          </a:p>
          <a:p>
            <a:pPr lvl="1"/>
            <a:r>
              <a:rPr lang="en-US" dirty="0" smtClean="0"/>
              <a:t>Found intense cohesion in these neighborhoods—called his book “The Urban Villagers”, 1962.</a:t>
            </a:r>
          </a:p>
          <a:p>
            <a:pPr lvl="1"/>
            <a:r>
              <a:rPr lang="en-US" dirty="0" smtClean="0"/>
              <a:t>Low-income, immobility (personal, occupational, residential) creates very strong bonds in neighborhoods.  </a:t>
            </a:r>
            <a:endParaRPr lang="en-US" dirty="0"/>
          </a:p>
          <a:p>
            <a:pPr lvl="1"/>
            <a:r>
              <a:rPr lang="en-US" dirty="0" smtClean="0"/>
              <a:t>Immobility means greater residential proximity—kids friends in school, carries over to streets, etc.  Little population turn-over, everyone in “same boat”.</a:t>
            </a:r>
          </a:p>
          <a:p>
            <a:pPr lvl="1"/>
            <a:r>
              <a:rPr lang="en-US" dirty="0" smtClean="0"/>
              <a:t>The Suburbs?  Mumford “ultimate withdrawal from society”</a:t>
            </a:r>
          </a:p>
          <a:p>
            <a:pPr lvl="1"/>
            <a:r>
              <a:rPr lang="en-US" dirty="0" err="1" smtClean="0"/>
              <a:t>Gans</a:t>
            </a:r>
            <a:r>
              <a:rPr lang="en-US" dirty="0" smtClean="0"/>
              <a:t> studied Levittown, NJ—the quintessential suburb; for many </a:t>
            </a:r>
            <a:r>
              <a:rPr lang="en-US" dirty="0" err="1" smtClean="0"/>
              <a:t>urbanists</a:t>
            </a:r>
            <a:r>
              <a:rPr lang="en-US" dirty="0" smtClean="0"/>
              <a:t> the suburbs represented the ultimate in urban alienation—a physical retreat from community</a:t>
            </a:r>
          </a:p>
          <a:p>
            <a:pPr lvl="1"/>
            <a:r>
              <a:rPr lang="en-US" dirty="0" err="1" smtClean="0"/>
              <a:t>Gans</a:t>
            </a:r>
            <a:r>
              <a:rPr lang="en-US" dirty="0" smtClean="0"/>
              <a:t> found the bonds were strong!  Even in low-density, affluent suburbs—saw themselves as “pioneers” and “in the same boat”.  Social networks formed around their kids’ schools, outside activities like sports, dance, music, etc.</a:t>
            </a:r>
          </a:p>
          <a:p>
            <a:pPr lvl="1"/>
            <a:endParaRPr lang="en-US" dirty="0" smtClean="0"/>
          </a:p>
        </p:txBody>
      </p:sp>
      <p:pic>
        <p:nvPicPr>
          <p:cNvPr id="12" name="Picture 11" descr="Levittown_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43" y="4278465"/>
            <a:ext cx="3199318" cy="2484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13" y="4039179"/>
            <a:ext cx="3306388" cy="27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8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2270"/>
            <a:ext cx="8229600" cy="1143000"/>
          </a:xfrm>
        </p:spPr>
        <p:txBody>
          <a:bodyPr/>
          <a:lstStyle/>
          <a:p>
            <a:r>
              <a:rPr lang="en-US" dirty="0" smtClean="0"/>
              <a:t>Jane Jacobs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30"/>
            <a:ext cx="8483504" cy="563598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Not an academic, self-taught, a true community member</a:t>
            </a:r>
          </a:p>
          <a:p>
            <a:r>
              <a:rPr lang="en-US" dirty="0" smtClean="0"/>
              <a:t>Lived her whole life in Greenwich Village NYC</a:t>
            </a:r>
          </a:p>
          <a:p>
            <a:r>
              <a:rPr lang="en-US" dirty="0" smtClean="0"/>
              <a:t>Vigorously rejected Wirth’s assessment</a:t>
            </a:r>
          </a:p>
          <a:p>
            <a:r>
              <a:rPr lang="en-US" dirty="0" smtClean="0"/>
              <a:t>“The Death and Life of Great American Cities”, 1961</a:t>
            </a:r>
          </a:p>
          <a:p>
            <a:r>
              <a:rPr lang="en-US" dirty="0" smtClean="0"/>
              <a:t>Urban landscapes were human and humane landscapes</a:t>
            </a:r>
          </a:p>
          <a:p>
            <a:r>
              <a:rPr lang="en-US" dirty="0" smtClean="0"/>
              <a:t>The “Active Sidewalk”:  a sign of health, the busy-ness of a city, the interactions among strangers in public was as effective in fighting anomie as traditional communal bonds</a:t>
            </a:r>
          </a:p>
          <a:p>
            <a:r>
              <a:rPr lang="en-US" dirty="0" smtClean="0"/>
              <a:t>City streets are kept safe by everyone’s “casual observation” of each other; creates an every-day sacredness, a feeling of attachment to each other.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912" y="149720"/>
            <a:ext cx="3701792" cy="1742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97" y="149720"/>
            <a:ext cx="4861512" cy="324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7132"/>
            <a:ext cx="8229600" cy="1143000"/>
          </a:xfrm>
        </p:spPr>
        <p:txBody>
          <a:bodyPr/>
          <a:lstStyle/>
          <a:p>
            <a:r>
              <a:rPr lang="en-US" dirty="0" smtClean="0"/>
              <a:t>The Chicago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51" y="1055868"/>
            <a:ext cx="5144580" cy="580213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Community Lost narrative dominates largely due to the Chicago School (1920s)</a:t>
            </a:r>
          </a:p>
          <a:p>
            <a:pPr lvl="1"/>
            <a:r>
              <a:rPr lang="en-US" dirty="0" smtClean="0"/>
              <a:t>Observed a rapidly changing Chicago</a:t>
            </a:r>
          </a:p>
          <a:p>
            <a:pPr lvl="1"/>
            <a:r>
              <a:rPr lang="en-US" dirty="0" smtClean="0"/>
              <a:t>Chicago had become the U.S.’s #2 city</a:t>
            </a:r>
          </a:p>
          <a:p>
            <a:pPr lvl="1"/>
            <a:r>
              <a:rPr lang="en-US" dirty="0" smtClean="0"/>
              <a:t>Chicago embodied the changes the U.S. experienced during industrialization, like Manchester was for the UK 100 years before</a:t>
            </a:r>
          </a:p>
          <a:p>
            <a:pPr lvl="1"/>
            <a:r>
              <a:rPr lang="en-US" dirty="0" smtClean="0"/>
              <a:t>Viewed the city as an organism—a living thing with a struggle to survive, borrowing theories from Biology</a:t>
            </a:r>
          </a:p>
          <a:p>
            <a:pPr lvl="1"/>
            <a:r>
              <a:rPr lang="en-US" dirty="0" smtClean="0"/>
              <a:t>Examine the city at the neighborhood level through detailed observations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930" y="1168153"/>
            <a:ext cx="3787439" cy="30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5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1759</Words>
  <Application>Microsoft Office PowerPoint</Application>
  <PresentationFormat>On-screen Show (4:3)</PresentationFormat>
  <Paragraphs>262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Geography 8:  Urban Geography</vt:lpstr>
      <vt:lpstr>Keywords</vt:lpstr>
      <vt:lpstr>The Urban Way of Life</vt:lpstr>
      <vt:lpstr>What Does Urban Life Mean?</vt:lpstr>
      <vt:lpstr>Louis Wirth:  Urban Sociologist</vt:lpstr>
      <vt:lpstr>The German School:  Anomie</vt:lpstr>
      <vt:lpstr>Alternatives to Community Lost</vt:lpstr>
      <vt:lpstr>Jane Jacobs</vt:lpstr>
      <vt:lpstr>The Chicago School</vt:lpstr>
      <vt:lpstr>PowerPoint Presentation</vt:lpstr>
      <vt:lpstr>How Do People &amp; Activities Sort Themselves in a City?</vt:lpstr>
      <vt:lpstr>Burgess’ Concentric Zone Model</vt:lpstr>
      <vt:lpstr>The Zones</vt:lpstr>
      <vt:lpstr>Other Models</vt:lpstr>
      <vt:lpstr>PowerPoint Presentation</vt:lpstr>
      <vt:lpstr>Critical Theory</vt:lpstr>
      <vt:lpstr>Critical Urban Geographies</vt:lpstr>
      <vt:lpstr>The Los Angeles School</vt:lpstr>
      <vt:lpstr>Postmodern Design and Architecture</vt:lpstr>
      <vt:lpstr>PowerPoint Presentation</vt:lpstr>
      <vt:lpstr>PowerPoint Presentation</vt:lpstr>
      <vt:lpstr>Postmodernism—More Livable Cities?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8:  Urban Geography</dc:title>
  <dc:creator>Elizabeth Lobb</dc:creator>
  <cp:lastModifiedBy>Lobb, Elizabeth</cp:lastModifiedBy>
  <cp:revision>61</cp:revision>
  <dcterms:created xsi:type="dcterms:W3CDTF">2019-03-10T20:32:03Z</dcterms:created>
  <dcterms:modified xsi:type="dcterms:W3CDTF">2019-03-21T16:20:49Z</dcterms:modified>
</cp:coreProperties>
</file>