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70" r:id="rId14"/>
    <p:sldId id="271" r:id="rId15"/>
    <p:sldId id="273" r:id="rId16"/>
    <p:sldId id="272" r:id="rId17"/>
    <p:sldId id="274" r:id="rId18"/>
    <p:sldId id="276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77" r:id="rId28"/>
    <p:sldId id="285" r:id="rId29"/>
    <p:sldId id="286" r:id="rId30"/>
    <p:sldId id="287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9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5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1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8DD2-CC7E-FC45-B1FD-C9FEACD5A6F5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5131-BB73-1C4C-83FE-CACB67960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6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5:  The North American Urban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4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81" y="45634"/>
            <a:ext cx="4019850" cy="6896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6719" y="45634"/>
            <a:ext cx="2072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Vance’s model of mercantile settlement as compared to the CPT.</a:t>
            </a:r>
          </a:p>
          <a:p>
            <a:endParaRPr lang="en-US" sz="1400" dirty="0"/>
          </a:p>
          <a:p>
            <a:r>
              <a:rPr lang="en-US" sz="1400" dirty="0" smtClean="0"/>
              <a:t>Vance emphasizes the role of long-distance (international) trade in establishing an urban hierarchy in North America.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539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Borchert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5 Epochs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16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Prominent urban geographer at the University of Minnesota</a:t>
            </a:r>
          </a:p>
          <a:p>
            <a:r>
              <a:rPr lang="en-US" dirty="0" smtClean="0"/>
              <a:t>Identified 5 periods (epochs) of urban change in NA</a:t>
            </a:r>
          </a:p>
          <a:p>
            <a:r>
              <a:rPr lang="en-US" dirty="0" smtClean="0"/>
              <a:t>Helps us understand NA urbanization post 1870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12429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Transportation technology drove change in the urban system of NA</a:t>
            </a:r>
          </a:p>
          <a:p>
            <a:r>
              <a:rPr lang="en-US" dirty="0" smtClean="0"/>
              <a:t>Water to Railroad to Airplane to High-Tech/Communication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421" y="-67989"/>
            <a:ext cx="1600955" cy="24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Historical Stages of Urban Change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Settlement Outposts:  the colonial town</a:t>
            </a:r>
          </a:p>
          <a:p>
            <a:r>
              <a:rPr lang="en-US" dirty="0" smtClean="0"/>
              <a:t>The Mercantile City:  Water &amp; Rivers</a:t>
            </a:r>
          </a:p>
          <a:p>
            <a:r>
              <a:rPr lang="en-US" dirty="0" smtClean="0"/>
              <a:t>Into the Interior:  frontier urbanism</a:t>
            </a:r>
          </a:p>
          <a:p>
            <a:r>
              <a:rPr lang="en-US" dirty="0" smtClean="0"/>
              <a:t>Industrialization:  the industrial city</a:t>
            </a:r>
          </a:p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Urbanism in North America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346"/>
            <a:ext cx="7842297" cy="8466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Settlement Outposts:  the colonial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985"/>
            <a:ext cx="8376320" cy="5609163"/>
          </a:xfrm>
        </p:spPr>
        <p:txBody>
          <a:bodyPr>
            <a:normAutofit/>
          </a:bodyPr>
          <a:lstStyle/>
          <a:p>
            <a:r>
              <a:rPr lang="en-US" dirty="0" smtClean="0"/>
              <a:t>Extraction Oriented</a:t>
            </a:r>
          </a:p>
          <a:p>
            <a:pPr lvl="1"/>
            <a:r>
              <a:rPr lang="en-US" dirty="0" smtClean="0"/>
              <a:t>Codfish in Newfoundland, Beaver Pelts/Timber in New England</a:t>
            </a:r>
            <a:endParaRPr lang="en-US" dirty="0" smtClean="0"/>
          </a:p>
          <a:p>
            <a:r>
              <a:rPr lang="en-US" dirty="0" smtClean="0"/>
              <a:t>Spanish</a:t>
            </a:r>
            <a:endParaRPr lang="en-US" dirty="0" smtClean="0"/>
          </a:p>
          <a:p>
            <a:pPr lvl="1"/>
            <a:r>
              <a:rPr lang="en-US" dirty="0" smtClean="0"/>
              <a:t>Florida </a:t>
            </a:r>
            <a:r>
              <a:rPr lang="en-US" dirty="0" smtClean="0"/>
              <a:t>&amp; Southwestern US</a:t>
            </a:r>
          </a:p>
          <a:p>
            <a:pPr lvl="2"/>
            <a:r>
              <a:rPr lang="en-US" dirty="0" smtClean="0"/>
              <a:t>1616: </a:t>
            </a:r>
            <a:r>
              <a:rPr lang="en-US" dirty="0" smtClean="0"/>
              <a:t>La Villa Real de Santa Fe (New Mexico)</a:t>
            </a:r>
          </a:p>
          <a:p>
            <a:pPr lvl="2"/>
            <a:r>
              <a:rPr lang="en-US" dirty="0" smtClean="0"/>
              <a:t>1565, </a:t>
            </a:r>
            <a:r>
              <a:rPr lang="en-US" dirty="0" smtClean="0"/>
              <a:t>Saint Augustine, FL</a:t>
            </a:r>
          </a:p>
          <a:p>
            <a:pPr lvl="1"/>
            <a:r>
              <a:rPr lang="en-US" dirty="0" smtClean="0"/>
              <a:t>Spanish </a:t>
            </a:r>
            <a:r>
              <a:rPr lang="en-US" dirty="0" smtClean="0"/>
              <a:t>Mission </a:t>
            </a:r>
            <a:r>
              <a:rPr lang="en-US" dirty="0" smtClean="0"/>
              <a:t>System--1769</a:t>
            </a:r>
            <a:endParaRPr lang="en-US" dirty="0" smtClean="0"/>
          </a:p>
          <a:p>
            <a:pPr lvl="2"/>
            <a:r>
              <a:rPr lang="en-US" dirty="0" smtClean="0"/>
              <a:t>Pueblos &amp; Presidios &amp; </a:t>
            </a:r>
            <a:r>
              <a:rPr lang="en-US" dirty="0" smtClean="0"/>
              <a:t>Missions, started in San Diego</a:t>
            </a:r>
            <a:endParaRPr lang="en-US" dirty="0" smtClean="0"/>
          </a:p>
          <a:p>
            <a:pPr lvl="2"/>
            <a:r>
              <a:rPr lang="en-US" dirty="0" smtClean="0"/>
              <a:t>Pueblos</a:t>
            </a:r>
            <a:r>
              <a:rPr lang="en-US" dirty="0" smtClean="0"/>
              <a:t>: Los Angeles, Santa Cruz, San Jose, San Francisco</a:t>
            </a:r>
          </a:p>
        </p:txBody>
      </p:sp>
    </p:spTree>
    <p:extLst>
      <p:ext uri="{BB962C8B-B14F-4D97-AF65-F5344CB8AC3E}">
        <p14:creationId xmlns:p14="http://schemas.microsoft.com/office/powerpoint/2010/main" val="33001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Towns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5" y="1058564"/>
            <a:ext cx="2661611" cy="50021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Law of the Indies, 1592</a:t>
            </a:r>
          </a:p>
          <a:p>
            <a:pPr lvl="1"/>
            <a:r>
              <a:rPr lang="en-US" dirty="0" smtClean="0"/>
              <a:t>Specified grid-iron pattern to towns/cities</a:t>
            </a:r>
          </a:p>
          <a:p>
            <a:pPr lvl="1"/>
            <a:r>
              <a:rPr lang="en-US" dirty="0" smtClean="0"/>
              <a:t>Plaza at the center, church at one end, civic building at another, market nearby.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222" y="1228535"/>
            <a:ext cx="4175100" cy="2872775"/>
          </a:xfrm>
          <a:prstGeom prst="rect">
            <a:avLst/>
          </a:prstGeom>
        </p:spPr>
      </p:pic>
      <p:pic>
        <p:nvPicPr>
          <p:cNvPr id="6" name="Picture 5" descr="st_george_street_flori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" y="447083"/>
            <a:ext cx="91440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835" y="597667"/>
            <a:ext cx="2400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Saint Augustine, Florida</a:t>
            </a:r>
          </a:p>
          <a:p>
            <a:r>
              <a:rPr lang="en-US" dirty="0" smtClean="0"/>
              <a:t>1565</a:t>
            </a:r>
            <a:endParaRPr lang="en-US" dirty="0"/>
          </a:p>
        </p:txBody>
      </p:sp>
      <p:pic>
        <p:nvPicPr>
          <p:cNvPr id="8" name="Picture 7" descr="Things-to-do-in-Santa-F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068"/>
            <a:ext cx="9144000" cy="4023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7224" y="719069"/>
            <a:ext cx="244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Villa Real de Santa Fe</a:t>
            </a:r>
          </a:p>
          <a:p>
            <a:r>
              <a:rPr lang="en-US" dirty="0" smtClean="0"/>
              <a:t>(New Mexico), 1616 </a:t>
            </a:r>
            <a:endParaRPr lang="en-US" dirty="0"/>
          </a:p>
        </p:txBody>
      </p:sp>
      <p:pic>
        <p:nvPicPr>
          <p:cNvPr id="11" name="Picture 10" descr="banner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069"/>
            <a:ext cx="9144000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3444" y="887163"/>
            <a:ext cx="5782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Santa Barbara mission, 1786</a:t>
            </a:r>
          </a:p>
          <a:p>
            <a:r>
              <a:rPr lang="en-US" dirty="0" smtClean="0"/>
              <a:t>Series of missions, pueblos and presidios beginning in 1769.</a:t>
            </a:r>
          </a:p>
          <a:p>
            <a:r>
              <a:rPr lang="en-US" dirty="0" smtClean="0"/>
              <a:t>Los Angeles, Santa Barbara, San Francisco, San Diego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Settlement Outposts:  the colonial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Dutch</a:t>
            </a:r>
          </a:p>
          <a:p>
            <a:pPr lvl="1"/>
            <a:r>
              <a:rPr lang="en-US" dirty="0" smtClean="0"/>
              <a:t>1625:  New </a:t>
            </a:r>
            <a:r>
              <a:rPr lang="en-US" dirty="0"/>
              <a:t>Amsterdam, trading post on the Hudson estuary</a:t>
            </a:r>
          </a:p>
          <a:p>
            <a:r>
              <a:rPr lang="en-US" dirty="0"/>
              <a:t>French</a:t>
            </a:r>
          </a:p>
          <a:p>
            <a:pPr lvl="1"/>
            <a:r>
              <a:rPr lang="en-US" dirty="0"/>
              <a:t>Cities founded on trade; located on water </a:t>
            </a:r>
            <a:r>
              <a:rPr lang="en-US" dirty="0" smtClean="0"/>
              <a:t>(Mississippi River, Great Lakes)</a:t>
            </a:r>
            <a:endParaRPr lang="en-US" dirty="0"/>
          </a:p>
          <a:p>
            <a:pPr lvl="1"/>
            <a:r>
              <a:rPr lang="en-US" dirty="0" smtClean="0"/>
              <a:t>1608:  Quebec</a:t>
            </a:r>
          </a:p>
          <a:p>
            <a:pPr lvl="1"/>
            <a:r>
              <a:rPr lang="en-US" dirty="0" smtClean="0"/>
              <a:t>1642:  </a:t>
            </a:r>
            <a:r>
              <a:rPr lang="en-US" dirty="0" smtClean="0"/>
              <a:t>Montreal</a:t>
            </a:r>
          </a:p>
          <a:p>
            <a:pPr lvl="1"/>
            <a:r>
              <a:rPr lang="en-US" dirty="0" smtClean="0"/>
              <a:t>1701:  </a:t>
            </a:r>
            <a:r>
              <a:rPr lang="en-US" dirty="0" smtClean="0"/>
              <a:t>Detroit</a:t>
            </a:r>
          </a:p>
          <a:p>
            <a:pPr lvl="1"/>
            <a:r>
              <a:rPr lang="en-US" dirty="0" smtClean="0"/>
              <a:t>1764:  </a:t>
            </a:r>
            <a:r>
              <a:rPr lang="en-US" dirty="0" smtClean="0"/>
              <a:t>St</a:t>
            </a:r>
            <a:r>
              <a:rPr lang="en-US" dirty="0"/>
              <a:t>. </a:t>
            </a:r>
            <a:r>
              <a:rPr lang="en-US" dirty="0" smtClean="0"/>
              <a:t>Louis</a:t>
            </a:r>
          </a:p>
          <a:p>
            <a:pPr lvl="1"/>
            <a:r>
              <a:rPr lang="en-US" dirty="0" smtClean="0"/>
              <a:t>1718:  </a:t>
            </a:r>
            <a:r>
              <a:rPr lang="en-US" dirty="0" smtClean="0"/>
              <a:t>New </a:t>
            </a:r>
            <a:r>
              <a:rPr lang="en-US" dirty="0"/>
              <a:t>Orleans</a:t>
            </a:r>
          </a:p>
          <a:p>
            <a:r>
              <a:rPr lang="en-US" dirty="0"/>
              <a:t>English</a:t>
            </a:r>
          </a:p>
          <a:p>
            <a:pPr lvl="1"/>
            <a:r>
              <a:rPr lang="en-US" dirty="0"/>
              <a:t>Had the most settlements, backbone for much of urban system</a:t>
            </a:r>
          </a:p>
          <a:p>
            <a:pPr lvl="1"/>
            <a:r>
              <a:rPr lang="en-US" dirty="0" smtClean="0"/>
              <a:t>1607:  Jamestown colony</a:t>
            </a:r>
          </a:p>
          <a:p>
            <a:pPr lvl="1"/>
            <a:r>
              <a:rPr lang="en-US" dirty="0" smtClean="0"/>
              <a:t>1663:  </a:t>
            </a:r>
            <a:r>
              <a:rPr lang="en-US" dirty="0" smtClean="0"/>
              <a:t>Williamsburg </a:t>
            </a:r>
            <a:r>
              <a:rPr lang="en-US" dirty="0"/>
              <a:t>became capital of Virginia </a:t>
            </a:r>
            <a:r>
              <a:rPr lang="en-US" dirty="0" smtClean="0"/>
              <a:t>colony</a:t>
            </a:r>
          </a:p>
          <a:p>
            <a:pPr lvl="1"/>
            <a:r>
              <a:rPr lang="en-US" dirty="0" smtClean="0"/>
              <a:t>1630:  </a:t>
            </a:r>
            <a:r>
              <a:rPr lang="en-US" dirty="0" smtClean="0"/>
              <a:t>Boston 1630</a:t>
            </a:r>
          </a:p>
          <a:p>
            <a:pPr lvl="1"/>
            <a:r>
              <a:rPr lang="en-US" dirty="0" smtClean="0"/>
              <a:t>1664:</a:t>
            </a:r>
            <a:r>
              <a:rPr lang="en-US" dirty="0" smtClean="0"/>
              <a:t> </a:t>
            </a:r>
            <a:r>
              <a:rPr lang="en-US" dirty="0"/>
              <a:t>take New Amsterdam in 1664 and rename in New York (best natural harbor on Atlantic seaboard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1680:  Charleston</a:t>
            </a:r>
          </a:p>
          <a:p>
            <a:pPr lvl="1"/>
            <a:r>
              <a:rPr lang="en-US" dirty="0" smtClean="0"/>
              <a:t>1682:  P</a:t>
            </a:r>
            <a:r>
              <a:rPr lang="en-US" dirty="0" smtClean="0"/>
              <a:t>hiladelphia</a:t>
            </a:r>
            <a:endParaRPr lang="en-US" dirty="0"/>
          </a:p>
          <a:p>
            <a:pPr lvl="1"/>
            <a:r>
              <a:rPr lang="en-US" dirty="0"/>
              <a:t>English towns import slave labor for tobacco cultivation.  By the time it’s banned in Britain (1807) about 650,000 African Americans in the U.S.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6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tchmanhattan-streets-hal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9" y="0"/>
            <a:ext cx="893724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8018" y="102724"/>
            <a:ext cx="3014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Amsterdam,</a:t>
            </a:r>
          </a:p>
          <a:p>
            <a:r>
              <a:rPr lang="en-US" dirty="0" smtClean="0"/>
              <a:t>Founded by the Dutch in 1625</a:t>
            </a:r>
            <a:endParaRPr lang="en-US" dirty="0"/>
          </a:p>
        </p:txBody>
      </p:sp>
      <p:pic>
        <p:nvPicPr>
          <p:cNvPr id="6" name="Picture 5" descr="Montre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890000" cy="665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563" y="252141"/>
            <a:ext cx="387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Montreal, founded by the French, 1642</a:t>
            </a:r>
          </a:p>
        </p:txBody>
      </p:sp>
      <p:pic>
        <p:nvPicPr>
          <p:cNvPr id="8" name="Picture 7" descr="Charlesto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1" y="154361"/>
            <a:ext cx="8992319" cy="5999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6161" y="364204"/>
            <a:ext cx="5320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Charleston (Charles Town), South Carolina, founded by </a:t>
            </a:r>
          </a:p>
          <a:p>
            <a:r>
              <a:rPr lang="en-US" dirty="0" smtClean="0"/>
              <a:t>The British, 1670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3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&amp; Rivers:  </a:t>
            </a:r>
            <a:br>
              <a:rPr lang="en-US" dirty="0" smtClean="0"/>
            </a:br>
            <a:r>
              <a:rPr lang="en-US" dirty="0" smtClean="0"/>
              <a:t>the mercantile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Agriculture grows</a:t>
            </a:r>
          </a:p>
          <a:p>
            <a:pPr lvl="1"/>
            <a:r>
              <a:rPr lang="en-US" dirty="0" smtClean="0"/>
              <a:t>Cured meats, indigo, tobacco, cotton</a:t>
            </a:r>
          </a:p>
          <a:p>
            <a:pPr lvl="1"/>
            <a:r>
              <a:rPr lang="en-US" dirty="0" smtClean="0"/>
              <a:t>Products coming into cities from farms to be exported</a:t>
            </a:r>
          </a:p>
          <a:p>
            <a:pPr lvl="1"/>
            <a:r>
              <a:rPr lang="en-US" dirty="0" smtClean="0"/>
              <a:t>Imports coming in through cities—manufactured, luxury goods </a:t>
            </a:r>
          </a:p>
          <a:p>
            <a:r>
              <a:rPr lang="en-US" dirty="0" smtClean="0"/>
              <a:t>Ports and Waterways Dominate</a:t>
            </a:r>
          </a:p>
          <a:p>
            <a:pPr lvl="1"/>
            <a:r>
              <a:rPr lang="en-US" dirty="0" smtClean="0"/>
              <a:t>Montreal, St. Lawrence River</a:t>
            </a:r>
          </a:p>
          <a:p>
            <a:pPr lvl="1"/>
            <a:r>
              <a:rPr lang="en-US" dirty="0" smtClean="0"/>
              <a:t>Ports:  Boston, Baltimore, Philadelphia, New York</a:t>
            </a:r>
          </a:p>
          <a:p>
            <a:r>
              <a:rPr lang="en-US" dirty="0" smtClean="0"/>
              <a:t>Entrepots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ollection point for all things being exported and imported; administrative centers</a:t>
            </a:r>
          </a:p>
          <a:p>
            <a:pPr lvl="1"/>
            <a:r>
              <a:rPr lang="en-US" dirty="0" smtClean="0"/>
              <a:t>Mini-Entrepots:  Hartford, Albany, Lancaster, Richmond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1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2:  1790s-1870s</a:t>
            </a:r>
            <a:br>
              <a:rPr lang="en-US" dirty="0" smtClean="0"/>
            </a:br>
            <a:r>
              <a:rPr lang="en-US" dirty="0" smtClean="0"/>
              <a:t>Water &amp;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9067" cy="51817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new urban hierarchy emerges:  cities with good access to harbors or rivers dominate</a:t>
            </a:r>
          </a:p>
          <a:p>
            <a:pPr lvl="1"/>
            <a:r>
              <a:rPr lang="en-US" dirty="0" smtClean="0"/>
              <a:t>Montreal on the St. Lawrence River</a:t>
            </a:r>
          </a:p>
          <a:p>
            <a:pPr lvl="1"/>
            <a:r>
              <a:rPr lang="en-US" dirty="0" smtClean="0"/>
              <a:t>Harbor cities:  Boston, Baltimore, Philadelphia, New York</a:t>
            </a:r>
          </a:p>
          <a:p>
            <a:r>
              <a:rPr lang="en-US" dirty="0" smtClean="0"/>
              <a:t>Rise of the “</a:t>
            </a:r>
            <a:r>
              <a:rPr lang="en-US" dirty="0" err="1" smtClean="0"/>
              <a:t>entrepot</a:t>
            </a:r>
            <a:r>
              <a:rPr lang="en-US" dirty="0" smtClean="0"/>
              <a:t>” city</a:t>
            </a:r>
          </a:p>
          <a:p>
            <a:pPr lvl="1"/>
            <a:r>
              <a:rPr lang="en-US" dirty="0" smtClean="0"/>
              <a:t>All things being exported to Europe pass through</a:t>
            </a:r>
          </a:p>
          <a:p>
            <a:pPr lvl="1"/>
            <a:r>
              <a:rPr lang="en-US" dirty="0" smtClean="0"/>
              <a:t>All things being imported in from Europe pass through</a:t>
            </a:r>
          </a:p>
          <a:p>
            <a:pPr lvl="1"/>
            <a:r>
              <a:rPr lang="en-US" dirty="0" smtClean="0"/>
              <a:t>Major administrative center</a:t>
            </a:r>
          </a:p>
          <a:p>
            <a:r>
              <a:rPr lang="en-US" dirty="0" smtClean="0"/>
              <a:t>Mini </a:t>
            </a:r>
            <a:r>
              <a:rPr lang="en-US" dirty="0" err="1" smtClean="0"/>
              <a:t>entrepot</a:t>
            </a:r>
            <a:r>
              <a:rPr lang="en-US" dirty="0" smtClean="0"/>
              <a:t> cities</a:t>
            </a:r>
          </a:p>
          <a:p>
            <a:pPr lvl="1"/>
            <a:r>
              <a:rPr lang="en-US" dirty="0" smtClean="0"/>
              <a:t>Agricultural production, these receive the goods coming in from farms to be sent to the major port cities</a:t>
            </a:r>
          </a:p>
          <a:p>
            <a:pPr lvl="1"/>
            <a:r>
              <a:rPr lang="en-US" dirty="0" smtClean="0"/>
              <a:t>Mini </a:t>
            </a:r>
            <a:r>
              <a:rPr lang="en-US" dirty="0" err="1" smtClean="0"/>
              <a:t>entrepot</a:t>
            </a:r>
            <a:r>
              <a:rPr lang="en-US" dirty="0" smtClean="0"/>
              <a:t> cities also receive imported goods before they’re disseminated</a:t>
            </a:r>
          </a:p>
          <a:p>
            <a:pPr lvl="2"/>
            <a:r>
              <a:rPr lang="en-US" dirty="0" smtClean="0"/>
              <a:t>Hartford, CT, Albany, NY, Lancaster, PA, Richmond, VA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373" y="191107"/>
            <a:ext cx="9506114" cy="6392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6645" y="1100959"/>
            <a:ext cx="106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Montreal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5905" y="1869312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Boston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8689" y="2595454"/>
            <a:ext cx="13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Philadelphia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2122" y="2964786"/>
            <a:ext cx="110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Baltimore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3234" y="2226122"/>
            <a:ext cx="108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York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5189" y="487174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Orleans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7" y="274638"/>
            <a:ext cx="3845454" cy="1594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98051" y="5241074"/>
            <a:ext cx="241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Orleans has also grown to 100,000 by 1840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6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Mercantile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7400" cy="5041900"/>
          </a:xfrm>
        </p:spPr>
        <p:txBody>
          <a:bodyPr>
            <a:normAutofit/>
          </a:bodyPr>
          <a:lstStyle/>
          <a:p>
            <a:r>
              <a:rPr lang="en-US" dirty="0" smtClean="0"/>
              <a:t>Desire to reach interior</a:t>
            </a:r>
          </a:p>
          <a:p>
            <a:pPr lvl="1"/>
            <a:r>
              <a:rPr lang="en-US" dirty="0"/>
              <a:t>Appalachians are a barrier</a:t>
            </a:r>
          </a:p>
          <a:p>
            <a:pPr lvl="1"/>
            <a:r>
              <a:rPr lang="en-US" dirty="0"/>
              <a:t>Cities that can get access gain </a:t>
            </a:r>
            <a:r>
              <a:rPr lang="en-US" dirty="0" smtClean="0"/>
              <a:t>advantage</a:t>
            </a:r>
          </a:p>
          <a:p>
            <a:pPr lvl="2"/>
            <a:r>
              <a:rPr lang="en-US" dirty="0" smtClean="0"/>
              <a:t>New York:  Hudson River, Erie Canal via Buffalo to Great Lakes</a:t>
            </a:r>
          </a:p>
          <a:p>
            <a:pPr lvl="2"/>
            <a:r>
              <a:rPr lang="en-US" dirty="0" smtClean="0"/>
              <a:t>Baltimore:  B&amp;O RR, connects it to Philadelphia &amp; Ohio Valley (Pittsburgh, Cincinnati, Louisville).</a:t>
            </a:r>
          </a:p>
          <a:p>
            <a:pPr lvl="2"/>
            <a:r>
              <a:rPr lang="en-US" dirty="0" smtClean="0"/>
              <a:t>These “mini entrepots” focus on doing one thing—maximize efficiency </a:t>
            </a:r>
          </a:p>
          <a:p>
            <a:pPr lvl="2"/>
            <a:r>
              <a:rPr lang="en-US" dirty="0" smtClean="0"/>
              <a:t>Cincinnati “</a:t>
            </a:r>
            <a:r>
              <a:rPr lang="en-US" dirty="0" err="1" smtClean="0"/>
              <a:t>porkopolis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2680"/>
            <a:ext cx="8229600" cy="1143000"/>
          </a:xfrm>
        </p:spPr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248"/>
            <a:ext cx="8395748" cy="631934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Urban system</a:t>
            </a:r>
          </a:p>
          <a:p>
            <a:r>
              <a:rPr lang="en-US" dirty="0" smtClean="0"/>
              <a:t>Urban hierarchy</a:t>
            </a:r>
          </a:p>
          <a:p>
            <a:r>
              <a:rPr lang="en-US" dirty="0" smtClean="0"/>
              <a:t>Central place theory</a:t>
            </a:r>
          </a:p>
          <a:p>
            <a:r>
              <a:rPr lang="en-US" dirty="0" smtClean="0"/>
              <a:t>Normative</a:t>
            </a:r>
          </a:p>
          <a:p>
            <a:r>
              <a:rPr lang="en-US" dirty="0" smtClean="0"/>
              <a:t>Quantitative</a:t>
            </a:r>
          </a:p>
          <a:p>
            <a:r>
              <a:rPr lang="en-US" dirty="0" smtClean="0"/>
              <a:t>Threshold</a:t>
            </a:r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Market Area</a:t>
            </a:r>
          </a:p>
          <a:p>
            <a:r>
              <a:rPr lang="en-US" dirty="0" smtClean="0"/>
              <a:t>Higher-order urban area</a:t>
            </a:r>
          </a:p>
          <a:p>
            <a:r>
              <a:rPr lang="en-US" dirty="0" smtClean="0"/>
              <a:t>Lower-order urban area</a:t>
            </a:r>
          </a:p>
          <a:p>
            <a:r>
              <a:rPr lang="en-US" dirty="0" smtClean="0"/>
              <a:t>Rank-size rule</a:t>
            </a:r>
          </a:p>
          <a:p>
            <a:r>
              <a:rPr lang="en-US" dirty="0" smtClean="0"/>
              <a:t>Urban primacy and the primate city</a:t>
            </a:r>
          </a:p>
          <a:p>
            <a:r>
              <a:rPr lang="en-US" dirty="0" smtClean="0"/>
              <a:t>Trans-</a:t>
            </a:r>
            <a:r>
              <a:rPr lang="en-US" dirty="0"/>
              <a:t>A</a:t>
            </a:r>
            <a:r>
              <a:rPr lang="en-US" dirty="0" smtClean="0"/>
              <a:t>tlantic colonialism</a:t>
            </a:r>
          </a:p>
          <a:p>
            <a:r>
              <a:rPr lang="en-US" dirty="0" smtClean="0"/>
              <a:t>Mercantile colonialism</a:t>
            </a:r>
          </a:p>
          <a:p>
            <a:r>
              <a:rPr lang="en-US" dirty="0" smtClean="0"/>
              <a:t>James Vance—Mercantile Model to explain NA urban hierarchies</a:t>
            </a:r>
          </a:p>
          <a:p>
            <a:r>
              <a:rPr lang="en-US" dirty="0" err="1" smtClean="0"/>
              <a:t>Bohert</a:t>
            </a:r>
            <a:r>
              <a:rPr lang="en-US" dirty="0" smtClean="0"/>
              <a:t> and Wyckoff—transportation technology (water to RR to car to plane)</a:t>
            </a:r>
          </a:p>
          <a:p>
            <a:r>
              <a:rPr lang="en-US" dirty="0" smtClean="0"/>
              <a:t>Frontier Urbanization</a:t>
            </a:r>
          </a:p>
          <a:p>
            <a:r>
              <a:rPr lang="en-US" dirty="0" smtClean="0"/>
              <a:t>New Amsterdam</a:t>
            </a:r>
          </a:p>
          <a:p>
            <a:r>
              <a:rPr lang="en-US" dirty="0" smtClean="0"/>
              <a:t>Law of the Indies</a:t>
            </a:r>
          </a:p>
          <a:p>
            <a:r>
              <a:rPr lang="en-US" dirty="0" smtClean="0"/>
              <a:t>Mercantile Period, the Mercantile City</a:t>
            </a:r>
          </a:p>
          <a:p>
            <a:r>
              <a:rPr lang="en-US" dirty="0" smtClean="0"/>
              <a:t>Erie Canal</a:t>
            </a:r>
          </a:p>
          <a:p>
            <a:r>
              <a:rPr lang="en-US" dirty="0" smtClean="0"/>
              <a:t>Gateway city—</a:t>
            </a:r>
            <a:r>
              <a:rPr lang="en-US" dirty="0" err="1" smtClean="0"/>
              <a:t>entrepot</a:t>
            </a:r>
            <a:endParaRPr lang="en-US" dirty="0" smtClean="0"/>
          </a:p>
          <a:p>
            <a:r>
              <a:rPr lang="en-US" dirty="0" smtClean="0"/>
              <a:t>American manufacturing belt</a:t>
            </a:r>
          </a:p>
          <a:p>
            <a:r>
              <a:rPr lang="en-US" dirty="0" smtClean="0"/>
              <a:t>The “Cheap Oil Epoch”</a:t>
            </a:r>
          </a:p>
          <a:p>
            <a:r>
              <a:rPr lang="en-US" dirty="0" smtClean="0"/>
              <a:t>Sunbelt </a:t>
            </a:r>
            <a:r>
              <a:rPr lang="en-US" dirty="0" err="1" smtClean="0"/>
              <a:t>vs</a:t>
            </a:r>
            <a:r>
              <a:rPr lang="en-US" dirty="0" smtClean="0"/>
              <a:t> Rustbelt</a:t>
            </a:r>
          </a:p>
          <a:p>
            <a:r>
              <a:rPr lang="en-US" dirty="0" smtClean="0"/>
              <a:t>Principle of initial advantage—</a:t>
            </a:r>
            <a:r>
              <a:rPr lang="en-US" dirty="0" err="1" smtClean="0"/>
              <a:t>Pred’s</a:t>
            </a:r>
            <a:r>
              <a:rPr lang="en-US" dirty="0" smtClean="0"/>
              <a:t> model of cumulative causation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8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1998" y="92696"/>
            <a:ext cx="6173008" cy="3793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9599" y="1076683"/>
            <a:ext cx="108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York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755" y="86364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Buffalo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6446" y="1391935"/>
            <a:ext cx="11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Cincinnati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4102" y="1232972"/>
            <a:ext cx="114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Pittsburgh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8445" y="1576601"/>
            <a:ext cx="110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Baltimore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Porkopol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1" y="2637734"/>
            <a:ext cx="3853482" cy="40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9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in the Mercantile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890"/>
            <a:ext cx="8451022" cy="54080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Port or waterfront</a:t>
            </a:r>
          </a:p>
          <a:p>
            <a:pPr lvl="1"/>
            <a:r>
              <a:rPr lang="en-US" dirty="0" err="1" smtClean="0"/>
              <a:t>Walkable</a:t>
            </a:r>
            <a:r>
              <a:rPr lang="en-US" dirty="0" smtClean="0"/>
              <a:t>, pedestrian city</a:t>
            </a:r>
          </a:p>
          <a:p>
            <a:pPr lvl="1"/>
            <a:r>
              <a:rPr lang="en-US" dirty="0" smtClean="0"/>
              <a:t>Everything nearby:  merchant offices, workshops, warehouses, churches, retail</a:t>
            </a:r>
            <a:endParaRPr lang="en-US" dirty="0" smtClean="0"/>
          </a:p>
          <a:p>
            <a:r>
              <a:rPr lang="en-US" dirty="0" smtClean="0"/>
              <a:t>Social geography</a:t>
            </a:r>
          </a:p>
          <a:p>
            <a:pPr lvl="1"/>
            <a:r>
              <a:rPr lang="en-US" dirty="0" smtClean="0"/>
              <a:t>little </a:t>
            </a:r>
            <a:r>
              <a:rPr lang="en-US" dirty="0" smtClean="0"/>
              <a:t>separation between work and </a:t>
            </a:r>
            <a:r>
              <a:rPr lang="en-US" dirty="0" smtClean="0"/>
              <a:t>home</a:t>
            </a:r>
            <a:r>
              <a:rPr lang="en-US" dirty="0"/>
              <a:t> </a:t>
            </a:r>
            <a:r>
              <a:rPr lang="en-US" dirty="0" smtClean="0"/>
              <a:t>(like </a:t>
            </a:r>
            <a:r>
              <a:rPr lang="en-US" dirty="0" smtClean="0"/>
              <a:t>the </a:t>
            </a:r>
            <a:r>
              <a:rPr lang="en-US" dirty="0" smtClean="0"/>
              <a:t>Burgher </a:t>
            </a:r>
            <a:r>
              <a:rPr lang="en-US" dirty="0" smtClean="0"/>
              <a:t>House)</a:t>
            </a:r>
          </a:p>
          <a:p>
            <a:pPr lvl="1"/>
            <a:r>
              <a:rPr lang="en-US" dirty="0" smtClean="0"/>
              <a:t>little </a:t>
            </a:r>
            <a:r>
              <a:rPr lang="en-US" dirty="0" smtClean="0"/>
              <a:t>separation between rich and </a:t>
            </a:r>
            <a:r>
              <a:rPr lang="en-US" dirty="0" smtClean="0"/>
              <a:t>poor</a:t>
            </a:r>
            <a:endParaRPr lang="en-US" dirty="0" smtClean="0"/>
          </a:p>
          <a:p>
            <a:pPr lvl="1"/>
            <a:r>
              <a:rPr lang="en-US" dirty="0" smtClean="0"/>
              <a:t>owners </a:t>
            </a:r>
            <a:r>
              <a:rPr lang="en-US" dirty="0" smtClean="0"/>
              <a:t>of factories lived next to factory; artisans and storekeepers lived above or behind store/workshop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aborers</a:t>
            </a:r>
            <a:r>
              <a:rPr lang="en-US" dirty="0" smtClean="0"/>
              <a:t>, other workers lived off alleyways, and in lofts</a:t>
            </a:r>
          </a:p>
          <a:p>
            <a:pPr lvl="1"/>
            <a:r>
              <a:rPr lang="en-US" dirty="0" smtClean="0"/>
              <a:t>servants </a:t>
            </a:r>
            <a:r>
              <a:rPr lang="en-US" dirty="0" smtClean="0"/>
              <a:t>lived on upper floors of masters’ houses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lustering of people and activities eventually (Boston’s North End:  Irish then Italian)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318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40940005s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" y="418212"/>
            <a:ext cx="8752137" cy="59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0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9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6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4643" y="1176658"/>
            <a:ext cx="1531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Elfreth’s</a:t>
            </a:r>
            <a:r>
              <a:rPr lang="en-US" dirty="0" smtClean="0"/>
              <a:t> Alley,</a:t>
            </a:r>
          </a:p>
          <a:p>
            <a:r>
              <a:rPr lang="en-US" dirty="0" smtClean="0"/>
              <a:t>Philadelphia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7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igration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" y="0"/>
            <a:ext cx="875297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0797" y="112063"/>
            <a:ext cx="344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York City, turn of the century.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9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75ea8bd34a0ad9038f8017721844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87" y="0"/>
            <a:ext cx="45648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15" y="6060721"/>
            <a:ext cx="19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Boston’s North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8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9195528-56a0642f3df78cafdaa16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5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119" y="6350216"/>
            <a:ext cx="185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Baltimore harbor.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2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Frontier Urbanism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Growth of a domestic market</a:t>
            </a:r>
          </a:p>
          <a:p>
            <a:pPr lvl="1"/>
            <a:r>
              <a:rPr lang="en-US" dirty="0" smtClean="0"/>
              <a:t>Growing market demands in cities:  immigration from outside of US and from countryside</a:t>
            </a:r>
          </a:p>
          <a:p>
            <a:pPr lvl="1"/>
            <a:r>
              <a:rPr lang="en-US" dirty="0" smtClean="0"/>
              <a:t>Mechanization of agriculture pushing rural population to cities</a:t>
            </a:r>
          </a:p>
          <a:p>
            <a:pPr lvl="1"/>
            <a:r>
              <a:rPr lang="en-US" dirty="0" smtClean="0"/>
              <a:t>Increased yields in agriculture</a:t>
            </a:r>
          </a:p>
          <a:p>
            <a:r>
              <a:rPr lang="en-US" dirty="0" smtClean="0"/>
              <a:t>Railroad</a:t>
            </a:r>
          </a:p>
          <a:p>
            <a:pPr lvl="1"/>
            <a:r>
              <a:rPr lang="en-US" dirty="0" smtClean="0"/>
              <a:t>Chicago</a:t>
            </a:r>
          </a:p>
          <a:p>
            <a:pPr lvl="1"/>
            <a:r>
              <a:rPr lang="en-US" dirty="0" smtClean="0"/>
              <a:t>Funnel point for all goods moving east and west</a:t>
            </a:r>
          </a:p>
          <a:p>
            <a:pPr lvl="1"/>
            <a:r>
              <a:rPr lang="en-US" dirty="0" smtClean="0"/>
              <a:t>Connects the country economically, socially.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3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Immigration to North America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6" y="952063"/>
            <a:ext cx="3694386" cy="50826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1840—Ireland and British Isles</a:t>
            </a:r>
          </a:p>
          <a:p>
            <a:pPr lvl="1"/>
            <a:r>
              <a:rPr lang="en-US" dirty="0" smtClean="0"/>
              <a:t>Irish famine</a:t>
            </a:r>
          </a:p>
          <a:p>
            <a:pPr lvl="1"/>
            <a:r>
              <a:rPr lang="en-US" dirty="0" smtClean="0"/>
              <a:t>British consolidate farm land into huge estates</a:t>
            </a:r>
          </a:p>
          <a:p>
            <a:r>
              <a:rPr lang="en-US" dirty="0" smtClean="0"/>
              <a:t>1850—Germany, France, Belgium</a:t>
            </a:r>
          </a:p>
          <a:p>
            <a:pPr lvl="1"/>
            <a:r>
              <a:rPr lang="en-US" dirty="0" smtClean="0"/>
              <a:t>Agricultural mechanization, industrialization</a:t>
            </a:r>
          </a:p>
          <a:p>
            <a:r>
              <a:rPr lang="en-US" dirty="0" smtClean="0"/>
              <a:t>1870—Scandinavia</a:t>
            </a:r>
          </a:p>
          <a:p>
            <a:pPr lvl="1"/>
            <a:r>
              <a:rPr lang="en-US" dirty="0" smtClean="0"/>
              <a:t>Danish, Norwegians, Swedish</a:t>
            </a:r>
          </a:p>
          <a:p>
            <a:r>
              <a:rPr lang="en-US" dirty="0" smtClean="0"/>
              <a:t>1880/90s—Southern and Eastern Europe</a:t>
            </a:r>
          </a:p>
          <a:p>
            <a:pPr lvl="1"/>
            <a:r>
              <a:rPr lang="en-US" dirty="0" smtClean="0"/>
              <a:t>Italians, Jews, Slavs</a:t>
            </a:r>
            <a:endParaRPr lang="en-US" dirty="0"/>
          </a:p>
        </p:txBody>
      </p:sp>
      <p:pic>
        <p:nvPicPr>
          <p:cNvPr id="4" name="Picture 3" descr="Arriving-at-Ell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14" y="1685836"/>
            <a:ext cx="5115034" cy="34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Industrial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Geographically Concentrated</a:t>
            </a:r>
          </a:p>
          <a:p>
            <a:pPr lvl="1"/>
            <a:r>
              <a:rPr lang="en-US" dirty="0" smtClean="0"/>
              <a:t>The American Manufacturing Belt</a:t>
            </a:r>
          </a:p>
          <a:p>
            <a:pPr lvl="1"/>
            <a:r>
              <a:rPr lang="en-US" dirty="0" smtClean="0"/>
              <a:t>Great Lakes region</a:t>
            </a:r>
          </a:p>
          <a:p>
            <a:r>
              <a:rPr lang="en-US" dirty="0" smtClean="0"/>
              <a:t>Domestic Markets Expand</a:t>
            </a:r>
          </a:p>
          <a:p>
            <a:pPr lvl="1"/>
            <a:r>
              <a:rPr lang="en-US" dirty="0" smtClean="0"/>
              <a:t>Goods can now travel distances</a:t>
            </a:r>
          </a:p>
          <a:p>
            <a:pPr lvl="1"/>
            <a:r>
              <a:rPr lang="en-US" dirty="0" smtClean="0"/>
              <a:t>Bottling, shipping in refrigerated trains</a:t>
            </a:r>
          </a:p>
          <a:p>
            <a:pPr lvl="1"/>
            <a:r>
              <a:rPr lang="en-US" dirty="0" smtClean="0"/>
              <a:t>Brewers in </a:t>
            </a:r>
            <a:r>
              <a:rPr lang="en-US" dirty="0" err="1" smtClean="0"/>
              <a:t>Milwauke</a:t>
            </a:r>
            <a:r>
              <a:rPr lang="en-US" dirty="0" smtClean="0"/>
              <a:t>, WI have a national market</a:t>
            </a:r>
          </a:p>
          <a:p>
            <a:pPr lvl="1"/>
            <a:r>
              <a:rPr lang="en-US" dirty="0" smtClean="0"/>
              <a:t>Farmers in Salinas, CA can send their produce to the Midwest</a:t>
            </a:r>
          </a:p>
          <a:p>
            <a:r>
              <a:rPr lang="en-US" dirty="0" smtClean="0"/>
              <a:t>Chicago Cements Its Centrality</a:t>
            </a:r>
          </a:p>
          <a:p>
            <a:pPr lvl="1"/>
            <a:r>
              <a:rPr lang="en-US" dirty="0" smtClean="0"/>
              <a:t>“Nature’s Metropolis”</a:t>
            </a:r>
          </a:p>
          <a:p>
            <a:pPr lvl="1"/>
            <a:r>
              <a:rPr lang="en-US" dirty="0" smtClean="0"/>
              <a:t>Funnel point for the collecting, processing, repackaging of the “bounty” of the American interior</a:t>
            </a:r>
          </a:p>
          <a:p>
            <a:r>
              <a:rPr lang="en-US" dirty="0" smtClean="0"/>
              <a:t>“Empty” Regions Fill</a:t>
            </a:r>
          </a:p>
          <a:p>
            <a:pPr lvl="1"/>
            <a:r>
              <a:rPr lang="en-US" dirty="0" smtClean="0"/>
              <a:t>The South</a:t>
            </a:r>
          </a:p>
          <a:p>
            <a:pPr lvl="1"/>
            <a:r>
              <a:rPr lang="en-US" dirty="0" smtClean="0"/>
              <a:t>The West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102" y="52702"/>
            <a:ext cx="3883166" cy="2729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2233" y="1138535"/>
            <a:ext cx="99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AMB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4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Younger cities than previously studied</a:t>
            </a:r>
          </a:p>
          <a:p>
            <a:r>
              <a:rPr lang="en-US" dirty="0" smtClean="0"/>
              <a:t>European outposts,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Economic and social changes in region</a:t>
            </a:r>
          </a:p>
          <a:p>
            <a:r>
              <a:rPr lang="en-US" dirty="0" smtClean="0"/>
              <a:t>Transformation of the region</a:t>
            </a:r>
          </a:p>
          <a:p>
            <a:r>
              <a:rPr lang="en-US" dirty="0" smtClean="0"/>
              <a:t>Four historical stages</a:t>
            </a:r>
          </a:p>
          <a:p>
            <a:r>
              <a:rPr lang="en-US" dirty="0" smtClean="0"/>
              <a:t>Interurban </a:t>
            </a:r>
            <a:r>
              <a:rPr lang="en-US" dirty="0"/>
              <a:t>t</a:t>
            </a:r>
            <a:r>
              <a:rPr lang="en-US" dirty="0" smtClean="0"/>
              <a:t>heories &amp;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35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Urbanism </a:t>
            </a:r>
            <a:br>
              <a:rPr lang="en-US" dirty="0" smtClean="0"/>
            </a:br>
            <a:r>
              <a:rPr lang="en-US" dirty="0" smtClean="0"/>
              <a:t>Geographic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165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AMB Becomes Rust Belt—Growth moves to “</a:t>
            </a:r>
            <a:r>
              <a:rPr lang="en-US" dirty="0" err="1" smtClean="0"/>
              <a:t>SunBelt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Structural Changes</a:t>
            </a:r>
          </a:p>
          <a:p>
            <a:pPr lvl="1"/>
            <a:r>
              <a:rPr lang="en-US" dirty="0" err="1" smtClean="0"/>
              <a:t>Fordist</a:t>
            </a:r>
            <a:r>
              <a:rPr lang="en-US" dirty="0"/>
              <a:t> </a:t>
            </a:r>
            <a:r>
              <a:rPr lang="en-US" dirty="0" smtClean="0"/>
              <a:t>production ending</a:t>
            </a:r>
          </a:p>
          <a:p>
            <a:pPr lvl="1"/>
            <a:r>
              <a:rPr lang="en-US" dirty="0" smtClean="0"/>
              <a:t>Growth in aerospace--</a:t>
            </a:r>
            <a:r>
              <a:rPr lang="en-US" dirty="0" err="1" smtClean="0"/>
              <a:t>technopoles</a:t>
            </a:r>
            <a:endParaRPr lang="en-US" dirty="0" smtClean="0"/>
          </a:p>
          <a:p>
            <a:r>
              <a:rPr lang="en-US" dirty="0" smtClean="0"/>
              <a:t>Cheap Oil</a:t>
            </a:r>
          </a:p>
          <a:p>
            <a:pPr lvl="1"/>
            <a:r>
              <a:rPr lang="en-US" dirty="0" smtClean="0"/>
              <a:t>Sprawl</a:t>
            </a:r>
          </a:p>
          <a:p>
            <a:pPr lvl="1"/>
            <a:r>
              <a:rPr lang="en-US" dirty="0" smtClean="0"/>
              <a:t>Internal combustion engine, jet engine</a:t>
            </a:r>
          </a:p>
          <a:p>
            <a:r>
              <a:rPr lang="en-US" dirty="0" smtClean="0"/>
              <a:t>Federal Money</a:t>
            </a:r>
          </a:p>
          <a:p>
            <a:pPr lvl="1"/>
            <a:r>
              <a:rPr lang="en-US" dirty="0" smtClean="0"/>
              <a:t>New Deal projects</a:t>
            </a:r>
          </a:p>
          <a:p>
            <a:pPr lvl="1"/>
            <a:r>
              <a:rPr lang="en-US" dirty="0" smtClean="0"/>
              <a:t>Bring money and development to West &amp; South</a:t>
            </a:r>
          </a:p>
          <a:p>
            <a:pPr lvl="1"/>
            <a:r>
              <a:rPr lang="en-US" dirty="0" smtClean="0"/>
              <a:t>Golden Gate Bridge, Hoover Dam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National Defense Spending</a:t>
            </a:r>
          </a:p>
          <a:p>
            <a:pPr lvl="1"/>
            <a:r>
              <a:rPr lang="en-US" dirty="0" smtClean="0"/>
              <a:t>WWII then Cold War</a:t>
            </a:r>
          </a:p>
          <a:p>
            <a:pPr lvl="1"/>
            <a:r>
              <a:rPr lang="en-US" dirty="0" smtClean="0"/>
              <a:t>Rockets, Satellites, Space Shuttles</a:t>
            </a:r>
          </a:p>
          <a:p>
            <a:pPr lvl="1"/>
            <a:r>
              <a:rPr lang="en-US" dirty="0" smtClean="0"/>
              <a:t>Cities emerge/grow to support these industries in CA, NV, AZ, TX FL, NM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05" y="0"/>
            <a:ext cx="4626495" cy="3201874"/>
          </a:xfrm>
          <a:prstGeom prst="rect">
            <a:avLst/>
          </a:prstGeom>
        </p:spPr>
      </p:pic>
      <p:pic>
        <p:nvPicPr>
          <p:cNvPr id="5" name="Picture 4" descr="170123123536-los-angeles-skyline-super-te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70" y="33338"/>
            <a:ext cx="6327687" cy="35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7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 First Cities Persist?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17" y="3041043"/>
            <a:ext cx="3030914" cy="3650072"/>
          </a:xfrm>
        </p:spPr>
        <p:txBody>
          <a:bodyPr/>
          <a:lstStyle/>
          <a:p>
            <a:r>
              <a:rPr lang="en-US" dirty="0" smtClean="0"/>
              <a:t>Allan </a:t>
            </a:r>
            <a:r>
              <a:rPr lang="en-US" dirty="0" err="1" smtClean="0"/>
              <a:t>Pred’s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Initial Advantage &amp; Cumulative Causation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 of the US remains important today, it is the urban geographic core—less because of what is happening </a:t>
            </a:r>
            <a:r>
              <a:rPr lang="en-US" i="1" dirty="0" smtClean="0"/>
              <a:t>now</a:t>
            </a:r>
            <a:r>
              <a:rPr lang="en-US" dirty="0" smtClean="0"/>
              <a:t> and more because </a:t>
            </a:r>
            <a:r>
              <a:rPr lang="en-US" i="1" dirty="0" smtClean="0"/>
              <a:t>that’s how it’s long been.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1696"/>
            <a:ext cx="2720938" cy="1869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96" y="77085"/>
            <a:ext cx="6048684" cy="41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8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Walter Christaller</a:t>
            </a:r>
            <a:br>
              <a:rPr lang="en-US" dirty="0" smtClean="0"/>
            </a:br>
            <a:r>
              <a:rPr lang="en-US" dirty="0" smtClean="0"/>
              <a:t>Central Place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Southern Germany</a:t>
            </a:r>
          </a:p>
          <a:p>
            <a:r>
              <a:rPr lang="en-US" dirty="0" smtClean="0"/>
              <a:t>Quantitative, normative, theoretical social sciences</a:t>
            </a:r>
          </a:p>
          <a:p>
            <a:r>
              <a:rPr lang="en-US" dirty="0" smtClean="0"/>
              <a:t>Nazi, later German Communist Party</a:t>
            </a:r>
          </a:p>
          <a:p>
            <a:r>
              <a:rPr lang="en-US" dirty="0" smtClean="0"/>
              <a:t>Controversial figure</a:t>
            </a:r>
          </a:p>
          <a:p>
            <a:r>
              <a:rPr lang="en-US" dirty="0" smtClean="0"/>
              <a:t>Very influential, </a:t>
            </a:r>
            <a:r>
              <a:rPr lang="en-US" dirty="0" err="1" smtClean="0"/>
              <a:t>esp</a:t>
            </a:r>
            <a:r>
              <a:rPr lang="en-US" dirty="0" smtClean="0"/>
              <a:t> post 1960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06242" cy="50185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 describing the “real world”</a:t>
            </a:r>
          </a:p>
          <a:p>
            <a:r>
              <a:rPr lang="en-US" dirty="0" smtClean="0"/>
              <a:t>Isotropic plain</a:t>
            </a:r>
          </a:p>
          <a:p>
            <a:pPr lvl="1"/>
            <a:r>
              <a:rPr lang="en-US" dirty="0" smtClean="0"/>
              <a:t>Flat</a:t>
            </a:r>
          </a:p>
          <a:p>
            <a:pPr lvl="1"/>
            <a:r>
              <a:rPr lang="en-US" dirty="0" smtClean="0"/>
              <a:t>Featureless</a:t>
            </a:r>
          </a:p>
          <a:p>
            <a:pPr lvl="1"/>
            <a:r>
              <a:rPr lang="en-US" dirty="0" smtClean="0"/>
              <a:t>Homogenous spatial density</a:t>
            </a:r>
          </a:p>
          <a:p>
            <a:r>
              <a:rPr lang="en-US" dirty="0" smtClean="0"/>
              <a:t>Cities exist only for trade</a:t>
            </a:r>
          </a:p>
          <a:p>
            <a:pPr lvl="1"/>
            <a:r>
              <a:rPr lang="en-US" dirty="0" smtClean="0"/>
              <a:t>Produce at home, sell in city</a:t>
            </a:r>
          </a:p>
          <a:p>
            <a:r>
              <a:rPr lang="en-US" dirty="0" smtClean="0"/>
              <a:t>Distance is the only variable</a:t>
            </a:r>
          </a:p>
          <a:p>
            <a:pPr lvl="1"/>
            <a:r>
              <a:rPr lang="en-US" dirty="0" smtClean="0"/>
              <a:t>How does distance influence the geography of economic activities?</a:t>
            </a:r>
          </a:p>
          <a:p>
            <a:r>
              <a:rPr lang="en-US" dirty="0" smtClean="0"/>
              <a:t>Planning purposes</a:t>
            </a:r>
          </a:p>
          <a:p>
            <a:pPr lvl="1"/>
            <a:r>
              <a:rPr lang="en-US" dirty="0" smtClean="0"/>
              <a:t>An “optimal” geography to minimize the distance people will have to travel to go to “market”</a:t>
            </a:r>
          </a:p>
          <a:p>
            <a:pPr lvl="1"/>
            <a:r>
              <a:rPr lang="en-US" dirty="0" smtClean="0"/>
              <a:t>Used by the Nazis in Poland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34" y="-80498"/>
            <a:ext cx="1448909" cy="17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0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Place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Ideal interurban pattern:</a:t>
            </a:r>
          </a:p>
          <a:p>
            <a:pPr lvl="1"/>
            <a:r>
              <a:rPr lang="en-US" dirty="0" smtClean="0"/>
              <a:t>Cities vary in size</a:t>
            </a:r>
          </a:p>
          <a:p>
            <a:pPr lvl="1"/>
            <a:r>
              <a:rPr lang="en-US" dirty="0" smtClean="0"/>
              <a:t>Interurban hierarchical symmetry</a:t>
            </a:r>
          </a:p>
          <a:p>
            <a:pPr lvl="1"/>
            <a:r>
              <a:rPr lang="en-US" dirty="0" smtClean="0"/>
              <a:t>Towns of the same size are evenly spaced</a:t>
            </a:r>
          </a:p>
          <a:p>
            <a:pPr lvl="1"/>
            <a:r>
              <a:rPr lang="en-US" dirty="0" smtClean="0"/>
              <a:t>More lower-order towns than higher-order towns</a:t>
            </a:r>
          </a:p>
          <a:p>
            <a:pPr lvl="1"/>
            <a:r>
              <a:rPr lang="en-US" dirty="0" smtClean="0"/>
              <a:t>Urban hierarchy mapped in a hexagonal area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Size of cities determined by their economic activities</a:t>
            </a:r>
          </a:p>
          <a:p>
            <a:pPr lvl="1"/>
            <a:r>
              <a:rPr lang="en-US" dirty="0" smtClean="0"/>
              <a:t>all economic activities have a RANGE &amp; a THRESHOLD</a:t>
            </a:r>
          </a:p>
          <a:p>
            <a:r>
              <a:rPr lang="en-US" dirty="0" smtClean="0"/>
              <a:t>Range:  maximum distance of travel</a:t>
            </a:r>
          </a:p>
          <a:p>
            <a:pPr lvl="1"/>
            <a:r>
              <a:rPr lang="en-US" dirty="0" smtClean="0"/>
              <a:t>Higher order goods=larger range</a:t>
            </a:r>
          </a:p>
          <a:p>
            <a:pPr lvl="1"/>
            <a:r>
              <a:rPr lang="en-US" dirty="0" smtClean="0"/>
              <a:t>Lower order goods=smaller range</a:t>
            </a:r>
          </a:p>
          <a:p>
            <a:r>
              <a:rPr lang="en-US" dirty="0" smtClean="0"/>
              <a:t>Threshold:  minimum market area</a:t>
            </a:r>
          </a:p>
          <a:p>
            <a:pPr lvl="1"/>
            <a:r>
              <a:rPr lang="en-US" dirty="0" smtClean="0"/>
              <a:t>Higher order=larger threshold</a:t>
            </a:r>
          </a:p>
          <a:p>
            <a:pPr lvl="1"/>
            <a:r>
              <a:rPr lang="en-US" dirty="0" smtClean="0"/>
              <a:t>Lower order=smaller threshold</a:t>
            </a:r>
            <a:endParaRPr lang="en-US" dirty="0"/>
          </a:p>
        </p:txBody>
      </p:sp>
      <p:pic>
        <p:nvPicPr>
          <p:cNvPr id="6" name="Picture 5" descr="central-place-theory-model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32593"/>
            <a:ext cx="4370940" cy="43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2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 of Central Place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Assumes humans are rational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will access goods and services at the </a:t>
            </a:r>
            <a:r>
              <a:rPr lang="en-US" i="1" dirty="0"/>
              <a:t>closest</a:t>
            </a:r>
            <a:r>
              <a:rPr lang="en-US" dirty="0"/>
              <a:t> location.</a:t>
            </a:r>
          </a:p>
          <a:p>
            <a:r>
              <a:rPr lang="en-US" dirty="0"/>
              <a:t>Assumes </a:t>
            </a:r>
            <a:r>
              <a:rPr lang="en-US" dirty="0" smtClean="0"/>
              <a:t>only market area determines the size and spacing of cities</a:t>
            </a:r>
          </a:p>
          <a:p>
            <a:pPr lvl="1"/>
            <a:r>
              <a:rPr lang="en-US" dirty="0" smtClean="0"/>
              <a:t>Doesn’t consider manufacturing or </a:t>
            </a:r>
            <a:r>
              <a:rPr lang="en-US" dirty="0"/>
              <a:t>long-distant trade</a:t>
            </a:r>
          </a:p>
          <a:p>
            <a:r>
              <a:rPr lang="en-US" dirty="0" smtClean="0"/>
              <a:t>Chains of production even by mid 1800s</a:t>
            </a:r>
          </a:p>
          <a:p>
            <a:pPr lvl="1"/>
            <a:r>
              <a:rPr lang="en-US" dirty="0" smtClean="0"/>
              <a:t>harvesting</a:t>
            </a:r>
            <a:r>
              <a:rPr lang="en-US" dirty="0"/>
              <a:t>, mining, processing, packaging, shipping, </a:t>
            </a:r>
            <a:r>
              <a:rPr lang="en-US" dirty="0" smtClean="0"/>
              <a:t>storing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product for sale in Buffalo, NY was most likely from all corners of the U.S.</a:t>
            </a:r>
          </a:p>
          <a:p>
            <a:r>
              <a:rPr lang="en-US" dirty="0" smtClean="0"/>
              <a:t>System is Static—Cities Don’t Change Even If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Changes in population size or density</a:t>
            </a:r>
          </a:p>
          <a:p>
            <a:pPr lvl="1"/>
            <a:r>
              <a:rPr lang="en-US" dirty="0" smtClean="0"/>
              <a:t>Changes in transportation technology</a:t>
            </a:r>
          </a:p>
          <a:p>
            <a:pPr lvl="1"/>
            <a:r>
              <a:rPr lang="en-US" dirty="0" smtClean="0"/>
              <a:t>Changes in consumption habits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1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Rank-Size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Compares a city’s “rank” with its population size</a:t>
            </a:r>
          </a:p>
          <a:p>
            <a:r>
              <a:rPr lang="en-US" dirty="0" smtClean="0"/>
              <a:t>Relationship between a city’s rank and its size can be calculated with a formula</a:t>
            </a:r>
          </a:p>
          <a:p>
            <a:pPr lvl="1"/>
            <a:r>
              <a:rPr lang="en-US" dirty="0" smtClean="0"/>
              <a:t>Pi = P1 / </a:t>
            </a:r>
            <a:r>
              <a:rPr lang="en-US" dirty="0" err="1" smtClean="0"/>
              <a:t>Ri</a:t>
            </a:r>
            <a:endParaRPr lang="en-US" dirty="0" smtClean="0"/>
          </a:p>
          <a:p>
            <a:pPr lvl="1"/>
            <a:r>
              <a:rPr lang="en-US" dirty="0" smtClean="0"/>
              <a:t>If P1= 1,000,000 (1 million), than the 5</a:t>
            </a:r>
            <a:r>
              <a:rPr lang="en-US" baseline="30000" dirty="0" smtClean="0"/>
              <a:t>th</a:t>
            </a:r>
            <a:r>
              <a:rPr lang="en-US" dirty="0" smtClean="0"/>
              <a:t> largest city would be 1,000,000/5 (200,000).</a:t>
            </a:r>
          </a:p>
          <a:p>
            <a:pPr lvl="1"/>
            <a:r>
              <a:rPr lang="en-US" dirty="0" smtClean="0"/>
              <a:t>If P1=1,000,000 (1 million), than the 100</a:t>
            </a:r>
            <a:r>
              <a:rPr lang="en-US" baseline="30000" dirty="0" smtClean="0"/>
              <a:t>th</a:t>
            </a:r>
            <a:r>
              <a:rPr lang="en-US" dirty="0" smtClean="0"/>
              <a:t> largest city would be 1,000,000/100 (10,000).</a:t>
            </a:r>
          </a:p>
          <a:p>
            <a:r>
              <a:rPr lang="en-US" dirty="0" smtClean="0"/>
              <a:t>Ranking looks a lot like CPT</a:t>
            </a:r>
          </a:p>
          <a:p>
            <a:r>
              <a:rPr lang="en-US" dirty="0" smtClean="0"/>
              <a:t>Cities may move up or down in rank as their size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2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77623"/>
              </p:ext>
            </p:extLst>
          </p:nvPr>
        </p:nvGraphicFramePr>
        <p:xfrm>
          <a:off x="121391" y="608970"/>
          <a:ext cx="4208602" cy="582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151"/>
                <a:gridCol w="1392150"/>
                <a:gridCol w="902213"/>
                <a:gridCol w="1202088"/>
              </a:tblGrid>
              <a:tr h="575451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Predicted</a:t>
                      </a:r>
                      <a:endParaRPr lang="en-US" dirty="0"/>
                    </a:p>
                  </a:txBody>
                  <a:tcPr/>
                </a:tc>
              </a:tr>
              <a:tr h="37511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21.2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33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 Angeles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</a:tr>
              <a:tr h="32882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Chicago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</a:t>
                      </a:r>
                      <a:endParaRPr lang="en-US" dirty="0"/>
                    </a:p>
                  </a:txBody>
                  <a:tcPr/>
                </a:tc>
              </a:tr>
              <a:tr h="43667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Washington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</a:tr>
              <a:tr h="575451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Francisco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</a:tr>
              <a:tr h="41647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Philadelphia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  <a:tr h="32882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2882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Detroit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32882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Dallas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</a:tr>
              <a:tr h="32882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423516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Richmond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997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424 k</a:t>
                      </a:r>
                      <a:endParaRPr lang="en-US" dirty="0"/>
                    </a:p>
                  </a:txBody>
                  <a:tcPr/>
                </a:tc>
              </a:tr>
              <a:tr h="328829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</a:tr>
              <a:tr h="328829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28873"/>
              </p:ext>
            </p:extLst>
          </p:nvPr>
        </p:nvGraphicFramePr>
        <p:xfrm>
          <a:off x="121391" y="608970"/>
          <a:ext cx="4208603" cy="5733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892"/>
                <a:gridCol w="1593213"/>
                <a:gridCol w="1389578"/>
                <a:gridCol w="220920"/>
              </a:tblGrid>
              <a:tr h="771868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Largest 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largest 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02669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London—7 x larger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Birmingham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1868">
                <a:tc>
                  <a:txBody>
                    <a:bodyPr/>
                    <a:lstStyle/>
                    <a:p>
                      <a:r>
                        <a:rPr lang="en-US" dirty="0" smtClean="0"/>
                        <a:t>Ireland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Dublin—4x larger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1868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Paris—3x larger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Marseille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1868">
                <a:tc>
                  <a:txBody>
                    <a:bodyPr/>
                    <a:lstStyle/>
                    <a:p>
                      <a:r>
                        <a:rPr lang="en-US" dirty="0" smtClean="0"/>
                        <a:t>South</a:t>
                      </a:r>
                      <a:r>
                        <a:rPr lang="en-US" baseline="0" dirty="0" smtClean="0"/>
                        <a:t> K</a:t>
                      </a:r>
                      <a:r>
                        <a:rPr lang="en-US" dirty="0" smtClean="0"/>
                        <a:t>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Seoul—3 x larger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1868">
                <a:tc>
                  <a:txBody>
                    <a:bodyPr/>
                    <a:lstStyle/>
                    <a:p>
                      <a:r>
                        <a:rPr lang="en-US" dirty="0" smtClean="0"/>
                        <a:t>Mexico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Mexico City—8x larger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Guadalajara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1868">
                <a:tc>
                  <a:txBody>
                    <a:bodyPr/>
                    <a:lstStyle/>
                    <a:p>
                      <a:r>
                        <a:rPr lang="en-US" dirty="0" smtClean="0"/>
                        <a:t>Iran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Tehran</a:t>
                      </a:r>
                      <a:r>
                        <a:rPr lang="mr-IN" dirty="0" smtClean="0"/>
                        <a:t>–</a:t>
                      </a:r>
                      <a:r>
                        <a:rPr lang="en-US" dirty="0" smtClean="0"/>
                        <a:t> 3x larger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Mashhad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391" y="24851"/>
            <a:ext cx="403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Rank-Size Rule fits the U.S. urban pattern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1740" y="123468"/>
            <a:ext cx="4460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Urban Primacy</a:t>
            </a:r>
          </a:p>
          <a:p>
            <a:r>
              <a:rPr lang="en-US" dirty="0"/>
              <a:t> </a:t>
            </a:r>
            <a:r>
              <a:rPr lang="en-US" dirty="0" smtClean="0"/>
              <a:t> *breaks with rank-size rule</a:t>
            </a:r>
          </a:p>
          <a:p>
            <a:r>
              <a:rPr lang="en-US" dirty="0"/>
              <a:t> </a:t>
            </a:r>
            <a:r>
              <a:rPr lang="en-US" dirty="0" smtClean="0"/>
              <a:t> *the largest city is disproportionately large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Law of the Primate City--Mark Jefferson, 1939</a:t>
            </a:r>
          </a:p>
          <a:p>
            <a:r>
              <a:rPr lang="en-US" dirty="0" smtClean="0"/>
              <a:t>  *at least 2x as large as the next largest city</a:t>
            </a:r>
          </a:p>
          <a:p>
            <a:r>
              <a:rPr lang="en-US" dirty="0" smtClean="0"/>
              <a:t>   and more than twice as important.</a:t>
            </a:r>
          </a:p>
          <a:p>
            <a:r>
              <a:rPr lang="en-US" dirty="0"/>
              <a:t> </a:t>
            </a:r>
            <a:r>
              <a:rPr lang="en-US" dirty="0" smtClean="0"/>
              <a:t> *center of “national capacity &amp; feeling.”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1740" y="2618629"/>
            <a:ext cx="421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primacy?  Development levels? Population size?  Probably many factors.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1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James Vance:</a:t>
            </a:r>
            <a:br>
              <a:rPr lang="en-US" dirty="0" smtClean="0"/>
            </a:br>
            <a:r>
              <a:rPr lang="en-US" dirty="0" smtClean="0"/>
              <a:t>Mercantile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930" y="2145799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Prominent urban geographer, UC Berkeley</a:t>
            </a:r>
          </a:p>
          <a:p>
            <a:r>
              <a:rPr lang="en-US" dirty="0" smtClean="0"/>
              <a:t>Developed the “Mercantile Model”</a:t>
            </a:r>
          </a:p>
          <a:p>
            <a:r>
              <a:rPr lang="en-US" dirty="0" smtClean="0"/>
              <a:t>Argued previous models do not explain NA Urban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27077" y="2145799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CPT can’t explain NA cities</a:t>
            </a:r>
          </a:p>
          <a:p>
            <a:r>
              <a:rPr lang="en-US" dirty="0" smtClean="0"/>
              <a:t>Started as “outpost settlements”</a:t>
            </a:r>
          </a:p>
          <a:p>
            <a:r>
              <a:rPr lang="en-US" dirty="0" smtClean="0"/>
              <a:t>Grew because they were entrepots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317" y="0"/>
            <a:ext cx="1515683" cy="22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4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1877</Words>
  <Application>Microsoft Macintosh PowerPoint</Application>
  <PresentationFormat>On-screen Show (4:3)</PresentationFormat>
  <Paragraphs>360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Geography 8</vt:lpstr>
      <vt:lpstr>Keywords</vt:lpstr>
      <vt:lpstr>Overview</vt:lpstr>
      <vt:lpstr>Walter Christaller Central Place Theory</vt:lpstr>
      <vt:lpstr>Central Place Theory</vt:lpstr>
      <vt:lpstr>Criticisms of Central Place Theory</vt:lpstr>
      <vt:lpstr>Rank-Size Rule</vt:lpstr>
      <vt:lpstr>PowerPoint Presentation</vt:lpstr>
      <vt:lpstr>James Vance: Mercantile Model</vt:lpstr>
      <vt:lpstr>PowerPoint Presentation</vt:lpstr>
      <vt:lpstr>John Borchert:  5 Epochs</vt:lpstr>
      <vt:lpstr>5 Historical Stages of Urban Change</vt:lpstr>
      <vt:lpstr>Settlement Outposts:  the colonial town</vt:lpstr>
      <vt:lpstr>Spanish Towns</vt:lpstr>
      <vt:lpstr>Settlement Outposts:  the colonial town</vt:lpstr>
      <vt:lpstr>PowerPoint Presentation</vt:lpstr>
      <vt:lpstr>Water &amp; Rivers:   the mercantile city</vt:lpstr>
      <vt:lpstr>Stage 2:  1790s-1870s Water &amp; Rivers</vt:lpstr>
      <vt:lpstr>The American Mercantile City</vt:lpstr>
      <vt:lpstr>PowerPoint Presentation</vt:lpstr>
      <vt:lpstr>Life in the Mercantile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Frontier Urbanism</vt:lpstr>
      <vt:lpstr>19th Century Immigration to North America </vt:lpstr>
      <vt:lpstr>The American Industrial City</vt:lpstr>
      <vt:lpstr>20th Century Urbanism  Geographic Shift</vt:lpstr>
      <vt:lpstr>Why do the First Cities Persist?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8</dc:title>
  <dc:creator>Elizabeth Lobb</dc:creator>
  <cp:lastModifiedBy>Elizabeth Lobb</cp:lastModifiedBy>
  <cp:revision>49</cp:revision>
  <dcterms:created xsi:type="dcterms:W3CDTF">2019-04-09T00:52:23Z</dcterms:created>
  <dcterms:modified xsi:type="dcterms:W3CDTF">2019-04-09T03:03:44Z</dcterms:modified>
</cp:coreProperties>
</file>