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0" r:id="rId3"/>
    <p:sldId id="257" r:id="rId4"/>
    <p:sldId id="259" r:id="rId5"/>
    <p:sldId id="261" r:id="rId6"/>
    <p:sldId id="262" r:id="rId7"/>
    <p:sldId id="276" r:id="rId8"/>
    <p:sldId id="277" r:id="rId9"/>
    <p:sldId id="265" r:id="rId10"/>
    <p:sldId id="278" r:id="rId11"/>
    <p:sldId id="264" r:id="rId12"/>
    <p:sldId id="267" r:id="rId13"/>
    <p:sldId id="266" r:id="rId14"/>
    <p:sldId id="268" r:id="rId15"/>
    <p:sldId id="269" r:id="rId16"/>
    <p:sldId id="270" r:id="rId17"/>
    <p:sldId id="271" r:id="rId18"/>
    <p:sldId id="273" r:id="rId19"/>
    <p:sldId id="272" r:id="rId20"/>
    <p:sldId id="274" r:id="rId21"/>
    <p:sldId id="27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4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91040-5EC3-E242-B0DA-FF3833A0C5DA}" type="datetimeFigureOut">
              <a:rPr lang="en-US" smtClean="0"/>
              <a:t>4/22/2019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D553C8-A73E-7742-9F4C-2917AF68AD95}" type="slidenum">
              <a:rPr lang="en-US" smtClean="0"/>
              <a:t>‹#›</a:t>
            </a:fld>
            <a:endParaRPr lang="en-US"/>
          </a:p>
        </p:txBody>
      </p:sp>
    </p:spTree>
    <p:extLst>
      <p:ext uri="{BB962C8B-B14F-4D97-AF65-F5344CB8AC3E}">
        <p14:creationId xmlns:p14="http://schemas.microsoft.com/office/powerpoint/2010/main" val="54859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0682A7-D739-D84D-A04A-2F505B523C6C}" type="slidenum">
              <a:rPr lang="en-US" smtClean="0"/>
              <a:t>21</a:t>
            </a:fld>
            <a:endParaRPr lang="en-US"/>
          </a:p>
        </p:txBody>
      </p:sp>
    </p:spTree>
    <p:extLst>
      <p:ext uri="{BB962C8B-B14F-4D97-AF65-F5344CB8AC3E}">
        <p14:creationId xmlns:p14="http://schemas.microsoft.com/office/powerpoint/2010/main" val="306695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D10BC5-F47E-BD42-97B6-B86F7433EAC9}"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338193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D10BC5-F47E-BD42-97B6-B86F7433EAC9}"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193513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D10BC5-F47E-BD42-97B6-B86F7433EAC9}"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114338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D10BC5-F47E-BD42-97B6-B86F7433EAC9}"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32015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D10BC5-F47E-BD42-97B6-B86F7433EAC9}"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109738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D10BC5-F47E-BD42-97B6-B86F7433EAC9}"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82378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D10BC5-F47E-BD42-97B6-B86F7433EAC9}" type="datetimeFigureOut">
              <a:rPr lang="en-US" smtClean="0"/>
              <a:t>4/22/2019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251793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D10BC5-F47E-BD42-97B6-B86F7433EAC9}" type="datetimeFigureOut">
              <a:rPr lang="en-US" smtClean="0"/>
              <a:t>4/22/2019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232221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10BC5-F47E-BD42-97B6-B86F7433EAC9}" type="datetimeFigureOut">
              <a:rPr lang="en-US" smtClean="0"/>
              <a:t>4/22/2019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316884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D10BC5-F47E-BD42-97B6-B86F7433EAC9}"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108931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D10BC5-F47E-BD42-97B6-B86F7433EAC9}"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ED0EE-367D-2E42-9C0F-F2F69108AD2A}" type="slidenum">
              <a:rPr lang="en-US" smtClean="0"/>
              <a:t>‹#›</a:t>
            </a:fld>
            <a:endParaRPr lang="en-US"/>
          </a:p>
        </p:txBody>
      </p:sp>
    </p:spTree>
    <p:extLst>
      <p:ext uri="{BB962C8B-B14F-4D97-AF65-F5344CB8AC3E}">
        <p14:creationId xmlns:p14="http://schemas.microsoft.com/office/powerpoint/2010/main" val="222086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10BC5-F47E-BD42-97B6-B86F7433EAC9}" type="datetimeFigureOut">
              <a:rPr lang="en-US" smtClean="0"/>
              <a:t>4/22/2019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ED0EE-367D-2E42-9C0F-F2F69108AD2A}" type="slidenum">
              <a:rPr lang="en-US" smtClean="0"/>
              <a:t>‹#›</a:t>
            </a:fld>
            <a:endParaRPr lang="en-US"/>
          </a:p>
        </p:txBody>
      </p:sp>
    </p:spTree>
    <p:extLst>
      <p:ext uri="{BB962C8B-B14F-4D97-AF65-F5344CB8AC3E}">
        <p14:creationId xmlns:p14="http://schemas.microsoft.com/office/powerpoint/2010/main" val="275686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tyofwalnut.org/for-residents/departments/community-development/planning-division/general-plan-update" TargetMode="Externa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hyperlink" Target="https://www.chinohills.org/GeneralPla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Geography 8</a:t>
            </a:r>
            <a:endParaRPr lang="en-US" dirty="0"/>
          </a:p>
        </p:txBody>
      </p:sp>
      <p:sp>
        <p:nvSpPr>
          <p:cNvPr id="3" name="Subtitle 2"/>
          <p:cNvSpPr>
            <a:spLocks noGrp="1"/>
          </p:cNvSpPr>
          <p:nvPr>
            <p:ph type="subTitle" idx="1"/>
          </p:nvPr>
        </p:nvSpPr>
        <p:spPr/>
        <p:txBody>
          <a:bodyPr/>
          <a:lstStyle/>
          <a:p>
            <a:r>
              <a:rPr lang="en-US" dirty="0" smtClean="0"/>
              <a:t>Lecture 7:  Urban Planning Part </a:t>
            </a:r>
            <a:r>
              <a:rPr lang="en-US" dirty="0" smtClean="0"/>
              <a:t>I</a:t>
            </a:r>
            <a:endParaRPr lang="en-US" dirty="0"/>
          </a:p>
        </p:txBody>
      </p:sp>
    </p:spTree>
    <p:extLst>
      <p:ext uri="{BB962C8B-B14F-4D97-AF65-F5344CB8AC3E}">
        <p14:creationId xmlns:p14="http://schemas.microsoft.com/office/powerpoint/2010/main" val="4001579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33" y="144944"/>
            <a:ext cx="8629313" cy="6465136"/>
          </a:xfrm>
          <a:prstGeom prst="rect">
            <a:avLst/>
          </a:prstGeom>
        </p:spPr>
      </p:pic>
      <p:sp>
        <p:nvSpPr>
          <p:cNvPr id="5" name="TextBox 4"/>
          <p:cNvSpPr txBox="1"/>
          <p:nvPr/>
        </p:nvSpPr>
        <p:spPr>
          <a:xfrm>
            <a:off x="540327" y="429491"/>
            <a:ext cx="2389372" cy="369332"/>
          </a:xfrm>
          <a:prstGeom prst="rect">
            <a:avLst/>
          </a:prstGeom>
          <a:noFill/>
        </p:spPr>
        <p:txBody>
          <a:bodyPr wrap="none" rtlCol="0">
            <a:spAutoFit/>
          </a:bodyPr>
          <a:lstStyle/>
          <a:p>
            <a:r>
              <a:rPr lang="en-US" dirty="0" smtClean="0"/>
              <a:t>New York’s Central Park</a:t>
            </a:r>
            <a:endParaRPr lang="en-US" dirty="0"/>
          </a:p>
        </p:txBody>
      </p:sp>
      <p:pic>
        <p:nvPicPr>
          <p:cNvPr id="2050" name="Picture 2" descr="Image result for golden gate 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16" y="144944"/>
            <a:ext cx="8312545" cy="6234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7527" y="429491"/>
            <a:ext cx="3272178" cy="369332"/>
          </a:xfrm>
          <a:prstGeom prst="rect">
            <a:avLst/>
          </a:prstGeom>
          <a:noFill/>
        </p:spPr>
        <p:txBody>
          <a:bodyPr wrap="none" rtlCol="0">
            <a:spAutoFit/>
          </a:bodyPr>
          <a:lstStyle/>
          <a:p>
            <a:r>
              <a:rPr lang="en-US" dirty="0" smtClean="0"/>
              <a:t>San Francisco’s Golden Gate Park</a:t>
            </a:r>
            <a:endParaRPr lang="en-US" dirty="0"/>
          </a:p>
        </p:txBody>
      </p:sp>
      <p:pic>
        <p:nvPicPr>
          <p:cNvPr id="8" name="Picture 7" descr="griffith_observato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33" y="333148"/>
            <a:ext cx="9061454" cy="6046204"/>
          </a:xfrm>
          <a:prstGeom prst="rect">
            <a:avLst/>
          </a:prstGeom>
        </p:spPr>
      </p:pic>
      <p:sp>
        <p:nvSpPr>
          <p:cNvPr id="7" name="TextBox 6"/>
          <p:cNvSpPr txBox="1"/>
          <p:nvPr/>
        </p:nvSpPr>
        <p:spPr>
          <a:xfrm>
            <a:off x="858982" y="429491"/>
            <a:ext cx="2523961" cy="369332"/>
          </a:xfrm>
          <a:prstGeom prst="rect">
            <a:avLst/>
          </a:prstGeom>
          <a:noFill/>
        </p:spPr>
        <p:txBody>
          <a:bodyPr wrap="none" rtlCol="0">
            <a:spAutoFit/>
          </a:bodyPr>
          <a:lstStyle/>
          <a:p>
            <a:r>
              <a:rPr lang="en-US" dirty="0" smtClean="0"/>
              <a:t>Los Angeles’ Griffith Park</a:t>
            </a:r>
            <a:endParaRPr lang="en-US" dirty="0"/>
          </a:p>
        </p:txBody>
      </p:sp>
      <p:pic>
        <p:nvPicPr>
          <p:cNvPr id="2052" name="Picture 4" descr="Image result for The olmsted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31" y="0"/>
            <a:ext cx="5735781" cy="665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City Beautiful</a:t>
            </a:r>
            <a:endParaRPr lang="en-US" dirty="0"/>
          </a:p>
        </p:txBody>
      </p:sp>
      <p:sp>
        <p:nvSpPr>
          <p:cNvPr id="3" name="Content Placeholder 2"/>
          <p:cNvSpPr>
            <a:spLocks noGrp="1"/>
          </p:cNvSpPr>
          <p:nvPr>
            <p:ph idx="1"/>
          </p:nvPr>
        </p:nvSpPr>
        <p:spPr>
          <a:xfrm>
            <a:off x="457199" y="2175906"/>
            <a:ext cx="8229600" cy="4525963"/>
          </a:xfrm>
        </p:spPr>
        <p:txBody>
          <a:bodyPr>
            <a:normAutofit fontScale="85000" lnSpcReduction="20000"/>
          </a:bodyPr>
          <a:lstStyle/>
          <a:p>
            <a:r>
              <a:rPr lang="en-US" dirty="0" smtClean="0"/>
              <a:t>Also meant to “tame” the masses but through neoclassical design and architecture.</a:t>
            </a:r>
          </a:p>
          <a:p>
            <a:r>
              <a:rPr lang="en-US" dirty="0" smtClean="0"/>
              <a:t>It was also seen as rational, efficient and orderly restructuring of the city.</a:t>
            </a:r>
          </a:p>
          <a:p>
            <a:pPr lvl="1"/>
            <a:r>
              <a:rPr lang="en-US" dirty="0" smtClean="0"/>
              <a:t>Burnham’s White City for Chicago World Fair, 1893</a:t>
            </a:r>
          </a:p>
          <a:p>
            <a:pPr lvl="1"/>
            <a:r>
              <a:rPr lang="en-US" dirty="0" smtClean="0"/>
              <a:t>Washington DC, McMillan Plan</a:t>
            </a:r>
          </a:p>
          <a:p>
            <a:pPr lvl="1"/>
            <a:r>
              <a:rPr lang="en-US" dirty="0" smtClean="0"/>
              <a:t>Public monumentality</a:t>
            </a:r>
          </a:p>
          <a:p>
            <a:pPr lvl="1"/>
            <a:r>
              <a:rPr lang="en-US" dirty="0" smtClean="0"/>
              <a:t>Did it fix urban problems?</a:t>
            </a:r>
          </a:p>
          <a:p>
            <a:pPr lvl="1"/>
            <a:r>
              <a:rPr lang="en-US" dirty="0" smtClean="0"/>
              <a:t>Did it legitimize “Anglo-Saxon” rule at time of mass immigration?</a:t>
            </a:r>
          </a:p>
          <a:p>
            <a:pPr lvl="1"/>
            <a:r>
              <a:rPr lang="en-US" dirty="0" smtClean="0"/>
              <a:t>Often driven by “egotistical” architects</a:t>
            </a:r>
            <a:endParaRPr lang="en-US" dirty="0"/>
          </a:p>
          <a:p>
            <a:pPr lvl="2"/>
            <a:r>
              <a:rPr lang="en-US" dirty="0" smtClean="0"/>
              <a:t>Daniel Burnham, “Make no little plan</a:t>
            </a:r>
            <a:r>
              <a:rPr lang="en-US" dirty="0" smtClean="0"/>
              <a:t>.”</a:t>
            </a:r>
            <a:endParaRPr lang="en-US" dirty="0" smtClean="0"/>
          </a:p>
        </p:txBody>
      </p:sp>
      <p:pic>
        <p:nvPicPr>
          <p:cNvPr id="4" name="Picture 3" descr="the-white-city-chicago-s-world-s-columbian-exposition-of-1893-book-of-postcards-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364" y="-45306"/>
            <a:ext cx="5171903" cy="3577233"/>
          </a:xfrm>
          <a:prstGeom prst="rect">
            <a:avLst/>
          </a:prstGeom>
        </p:spPr>
      </p:pic>
      <p:pic>
        <p:nvPicPr>
          <p:cNvPr id="6" name="Picture 5" descr="McMillan_P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45"/>
            <a:ext cx="5389418" cy="3480024"/>
          </a:xfrm>
          <a:prstGeom prst="rect">
            <a:avLst/>
          </a:prstGeom>
        </p:spPr>
      </p:pic>
      <p:pic>
        <p:nvPicPr>
          <p:cNvPr id="7" name="Picture 6"/>
          <p:cNvPicPr>
            <a:picLocks noChangeAspect="1"/>
          </p:cNvPicPr>
          <p:nvPr/>
        </p:nvPicPr>
        <p:blipFill>
          <a:blip r:embed="rId4"/>
          <a:stretch>
            <a:fillRect/>
          </a:stretch>
        </p:blipFill>
        <p:spPr>
          <a:xfrm>
            <a:off x="6040267" y="2195687"/>
            <a:ext cx="2928533" cy="1947474"/>
          </a:xfrm>
          <a:prstGeom prst="rect">
            <a:avLst/>
          </a:prstGeom>
        </p:spPr>
      </p:pic>
      <p:pic>
        <p:nvPicPr>
          <p:cNvPr id="8" name="Picture 7"/>
          <p:cNvPicPr>
            <a:picLocks noChangeAspect="1"/>
          </p:cNvPicPr>
          <p:nvPr/>
        </p:nvPicPr>
        <p:blipFill>
          <a:blip r:embed="rId5"/>
          <a:stretch>
            <a:fillRect/>
          </a:stretch>
        </p:blipFill>
        <p:spPr>
          <a:xfrm>
            <a:off x="6040267" y="81694"/>
            <a:ext cx="3048000" cy="2032000"/>
          </a:xfrm>
          <a:prstGeom prst="rect">
            <a:avLst/>
          </a:prstGeom>
        </p:spPr>
      </p:pic>
    </p:spTree>
    <p:extLst>
      <p:ext uri="{BB962C8B-B14F-4D97-AF65-F5344CB8AC3E}">
        <p14:creationId xmlns:p14="http://schemas.microsoft.com/office/powerpoint/2010/main" val="6923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Authoritarian </a:t>
            </a:r>
            <a:r>
              <a:rPr lang="en-US" dirty="0" smtClean="0"/>
              <a:t>Urban Planning</a:t>
            </a:r>
            <a:endParaRPr lang="en-US" dirty="0"/>
          </a:p>
        </p:txBody>
      </p:sp>
      <p:sp>
        <p:nvSpPr>
          <p:cNvPr id="3" name="Content Placeholder 2"/>
          <p:cNvSpPr>
            <a:spLocks noGrp="1"/>
          </p:cNvSpPr>
          <p:nvPr>
            <p:ph idx="1"/>
          </p:nvPr>
        </p:nvSpPr>
        <p:spPr>
          <a:xfrm>
            <a:off x="457199" y="1600200"/>
            <a:ext cx="8454665" cy="2359058"/>
          </a:xfrm>
        </p:spPr>
        <p:txBody>
          <a:bodyPr>
            <a:normAutofit fontScale="77500" lnSpcReduction="20000"/>
          </a:bodyPr>
          <a:lstStyle/>
          <a:p>
            <a:r>
              <a:rPr lang="en-US" dirty="0" smtClean="0"/>
              <a:t>Russia:  1917 Communist Revolution</a:t>
            </a:r>
          </a:p>
          <a:p>
            <a:pPr lvl="1"/>
            <a:r>
              <a:rPr lang="en-US" dirty="0" smtClean="0"/>
              <a:t>New Capital:  Moscow (St. Petersburg becomes Leningrad)</a:t>
            </a:r>
          </a:p>
          <a:p>
            <a:pPr lvl="1"/>
            <a:r>
              <a:rPr lang="en-US" dirty="0" smtClean="0"/>
              <a:t>Lenin, then Stalin:  centrally planned bureaucracy</a:t>
            </a:r>
          </a:p>
          <a:p>
            <a:pPr lvl="1"/>
            <a:r>
              <a:rPr lang="en-US" dirty="0" smtClean="0"/>
              <a:t>Goal:  rapid transformation of society, from peasant and rural to urban and industrial power.</a:t>
            </a:r>
          </a:p>
          <a:p>
            <a:pPr lvl="1"/>
            <a:r>
              <a:rPr lang="en-US" dirty="0" smtClean="0"/>
              <a:t>Achieved</a:t>
            </a:r>
          </a:p>
          <a:p>
            <a:pPr lvl="1"/>
            <a:r>
              <a:rPr lang="en-US" dirty="0" smtClean="0"/>
              <a:t>But at what cost— “oppressive urbanism”</a:t>
            </a:r>
          </a:p>
        </p:txBody>
      </p:sp>
      <p:pic>
        <p:nvPicPr>
          <p:cNvPr id="4" name="Picture 3"/>
          <p:cNvPicPr>
            <a:picLocks noChangeAspect="1"/>
          </p:cNvPicPr>
          <p:nvPr/>
        </p:nvPicPr>
        <p:blipFill>
          <a:blip r:embed="rId2"/>
          <a:stretch>
            <a:fillRect/>
          </a:stretch>
        </p:blipFill>
        <p:spPr>
          <a:xfrm>
            <a:off x="318452" y="4115266"/>
            <a:ext cx="5359527" cy="2697629"/>
          </a:xfrm>
          <a:prstGeom prst="rect">
            <a:avLst/>
          </a:prstGeom>
        </p:spPr>
      </p:pic>
      <p:pic>
        <p:nvPicPr>
          <p:cNvPr id="5" name="Picture 4" descr="Communist_Romania_apartment_blo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6" y="1877288"/>
            <a:ext cx="9144000" cy="1964531"/>
          </a:xfrm>
          <a:prstGeom prst="rect">
            <a:avLst/>
          </a:prstGeom>
        </p:spPr>
      </p:pic>
      <p:pic>
        <p:nvPicPr>
          <p:cNvPr id="6" name="Picture 5" descr="Paneláky_Koší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7" y="0"/>
            <a:ext cx="9144000" cy="2364581"/>
          </a:xfrm>
          <a:prstGeom prst="rect">
            <a:avLst/>
          </a:prstGeom>
        </p:spPr>
      </p:pic>
    </p:spTree>
    <p:extLst>
      <p:ext uri="{BB962C8B-B14F-4D97-AF65-F5344CB8AC3E}">
        <p14:creationId xmlns:p14="http://schemas.microsoft.com/office/powerpoint/2010/main" val="16660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438"/>
            <a:ext cx="8177169" cy="4962990"/>
          </a:xfrm>
        </p:spPr>
        <p:txBody>
          <a:bodyPr>
            <a:normAutofit fontScale="70000" lnSpcReduction="20000"/>
          </a:bodyPr>
          <a:lstStyle/>
          <a:p>
            <a:r>
              <a:rPr lang="en-US" dirty="0" smtClean="0"/>
              <a:t>Nazi Germany</a:t>
            </a:r>
          </a:p>
          <a:p>
            <a:pPr lvl="1"/>
            <a:r>
              <a:rPr lang="en-US" dirty="0"/>
              <a:t>Germany already industrialized</a:t>
            </a:r>
          </a:p>
          <a:p>
            <a:pPr lvl="1"/>
            <a:r>
              <a:rPr lang="en-US" dirty="0"/>
              <a:t>Fascists come to power 1930</a:t>
            </a:r>
          </a:p>
          <a:p>
            <a:pPr lvl="1"/>
            <a:r>
              <a:rPr lang="en-US" dirty="0"/>
              <a:t>Make Germany Great Again!</a:t>
            </a:r>
          </a:p>
          <a:p>
            <a:pPr lvl="1"/>
            <a:r>
              <a:rPr lang="en-US" dirty="0" smtClean="0"/>
              <a:t>Berlin</a:t>
            </a:r>
            <a:r>
              <a:rPr lang="en-US" dirty="0"/>
              <a:t>:  center of the Greatest Empire</a:t>
            </a:r>
          </a:p>
          <a:p>
            <a:pPr lvl="1"/>
            <a:r>
              <a:rPr lang="en-US" dirty="0"/>
              <a:t>Berlin, imperial city, center of European Empire</a:t>
            </a:r>
          </a:p>
          <a:p>
            <a:pPr lvl="1"/>
            <a:r>
              <a:rPr lang="en-US" dirty="0"/>
              <a:t>Albert </a:t>
            </a:r>
            <a:r>
              <a:rPr lang="en-US" dirty="0" err="1"/>
              <a:t>Speer</a:t>
            </a:r>
            <a:r>
              <a:rPr lang="en-US" dirty="0"/>
              <a:t>, chief planner, architect</a:t>
            </a:r>
          </a:p>
          <a:p>
            <a:r>
              <a:rPr lang="en-US" dirty="0" smtClean="0"/>
              <a:t>A New Berlin</a:t>
            </a:r>
          </a:p>
          <a:p>
            <a:pPr lvl="1"/>
            <a:r>
              <a:rPr lang="en-US" dirty="0" smtClean="0"/>
              <a:t>Boulevard of Splendor, a monumental axis</a:t>
            </a:r>
          </a:p>
          <a:p>
            <a:pPr lvl="1"/>
            <a:r>
              <a:rPr lang="en-US" dirty="0" smtClean="0"/>
              <a:t>Traffic free, parade ground</a:t>
            </a:r>
          </a:p>
          <a:p>
            <a:pPr lvl="1"/>
            <a:r>
              <a:rPr lang="en-US" dirty="0" smtClean="0"/>
              <a:t>Pass thru giant arch end at massive domed temple:  Temple to the Fuhrer, “</a:t>
            </a:r>
            <a:r>
              <a:rPr lang="en-US" dirty="0" err="1" smtClean="0"/>
              <a:t>Volkshalle</a:t>
            </a:r>
            <a:r>
              <a:rPr lang="en-US" dirty="0" smtClean="0"/>
              <a:t>”</a:t>
            </a:r>
          </a:p>
          <a:p>
            <a:pPr lvl="2"/>
            <a:r>
              <a:rPr lang="en-US" dirty="0" smtClean="0"/>
              <a:t>900’ high, 820’ diameter dome</a:t>
            </a:r>
          </a:p>
          <a:p>
            <a:pPr lvl="2"/>
            <a:r>
              <a:rPr lang="en-US" dirty="0" smtClean="0"/>
              <a:t>World’s largest enclosed space</a:t>
            </a:r>
          </a:p>
          <a:p>
            <a:pPr lvl="1"/>
            <a:r>
              <a:rPr lang="en-US" dirty="0" smtClean="0"/>
              <a:t>Made of granite &amp; marble “ruin value”</a:t>
            </a:r>
          </a:p>
          <a:p>
            <a:pPr lvl="3"/>
            <a:r>
              <a:rPr lang="en-US" dirty="0" smtClean="0"/>
              <a:t>As a world capital, Berlin will only be comparable with Ancient Egypt, Babylon and Rome!  What is London, what is Paris compared to that!”—Adolf Hitler, 1942</a:t>
            </a:r>
          </a:p>
        </p:txBody>
      </p:sp>
      <p:pic>
        <p:nvPicPr>
          <p:cNvPr id="4" name="Picture 3"/>
          <p:cNvPicPr>
            <a:picLocks noChangeAspect="1"/>
          </p:cNvPicPr>
          <p:nvPr/>
        </p:nvPicPr>
        <p:blipFill>
          <a:blip r:embed="rId2"/>
          <a:stretch>
            <a:fillRect/>
          </a:stretch>
        </p:blipFill>
        <p:spPr>
          <a:xfrm>
            <a:off x="539983" y="31438"/>
            <a:ext cx="7635452" cy="5403998"/>
          </a:xfrm>
          <a:prstGeom prst="rect">
            <a:avLst/>
          </a:prstGeom>
        </p:spPr>
      </p:pic>
      <p:pic>
        <p:nvPicPr>
          <p:cNvPr id="5" name="Picture 4"/>
          <p:cNvPicPr>
            <a:picLocks noChangeAspect="1"/>
          </p:cNvPicPr>
          <p:nvPr/>
        </p:nvPicPr>
        <p:blipFill>
          <a:blip r:embed="rId3"/>
          <a:stretch>
            <a:fillRect/>
          </a:stretch>
        </p:blipFill>
        <p:spPr>
          <a:xfrm>
            <a:off x="1739544" y="31438"/>
            <a:ext cx="4880005" cy="6421059"/>
          </a:xfrm>
          <a:prstGeom prst="rect">
            <a:avLst/>
          </a:prstGeom>
        </p:spPr>
      </p:pic>
    </p:spTree>
    <p:extLst>
      <p:ext uri="{BB962C8B-B14F-4D97-AF65-F5344CB8AC3E}">
        <p14:creationId xmlns:p14="http://schemas.microsoft.com/office/powerpoint/2010/main" val="532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Contemporary Urban Planning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Becomes standardized in mid-century</a:t>
            </a:r>
          </a:p>
          <a:p>
            <a:r>
              <a:rPr lang="en-US" dirty="0" smtClean="0"/>
              <a:t>Less about aesthetics, more a function of politics, bureaucracy.</a:t>
            </a:r>
          </a:p>
          <a:p>
            <a:r>
              <a:rPr lang="en-US" dirty="0" smtClean="0"/>
              <a:t>More inclusive</a:t>
            </a:r>
          </a:p>
          <a:p>
            <a:r>
              <a:rPr lang="en-US" dirty="0" smtClean="0"/>
              <a:t>The Master Plan</a:t>
            </a:r>
          </a:p>
          <a:p>
            <a:pPr lvl="1"/>
            <a:r>
              <a:rPr lang="en-US" dirty="0" smtClean="0"/>
              <a:t>Land use</a:t>
            </a:r>
          </a:p>
          <a:p>
            <a:pPr lvl="1"/>
            <a:r>
              <a:rPr lang="en-US" dirty="0" smtClean="0"/>
              <a:t>Transportation</a:t>
            </a:r>
          </a:p>
          <a:p>
            <a:pPr lvl="1"/>
            <a:r>
              <a:rPr lang="en-US" dirty="0" smtClean="0"/>
              <a:t>Utilities</a:t>
            </a:r>
          </a:p>
          <a:p>
            <a:pPr lvl="1"/>
            <a:r>
              <a:rPr lang="en-US" dirty="0" smtClean="0"/>
              <a:t>Public safety</a:t>
            </a:r>
          </a:p>
          <a:p>
            <a:pPr lvl="1"/>
            <a:r>
              <a:rPr lang="en-US" dirty="0" smtClean="0"/>
              <a:t>Housing</a:t>
            </a:r>
          </a:p>
          <a:p>
            <a:pPr marL="457200" lvl="1" indent="0">
              <a:buNone/>
            </a:pPr>
            <a:endParaRPr lang="en-US" dirty="0"/>
          </a:p>
        </p:txBody>
      </p:sp>
      <p:pic>
        <p:nvPicPr>
          <p:cNvPr id="4" name="Picture 3" descr="ShowImage (1).jpe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256" y="2413980"/>
            <a:ext cx="3380065" cy="2252792"/>
          </a:xfrm>
          <a:prstGeom prst="rect">
            <a:avLst/>
          </a:prstGeom>
        </p:spPr>
      </p:pic>
      <p:pic>
        <p:nvPicPr>
          <p:cNvPr id="5" name="Picture 4" descr="GovCenterLtrsFrontLibrary-prDSCF3376.JP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944" y="4537647"/>
            <a:ext cx="3463213" cy="2320353"/>
          </a:xfrm>
          <a:prstGeom prst="rect">
            <a:avLst/>
          </a:prstGeom>
        </p:spPr>
      </p:pic>
    </p:spTree>
    <p:extLst>
      <p:ext uri="{BB962C8B-B14F-4D97-AF65-F5344CB8AC3E}">
        <p14:creationId xmlns:p14="http://schemas.microsoft.com/office/powerpoint/2010/main" val="22757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Modernist Design</a:t>
            </a:r>
            <a:endParaRPr lang="en-US" dirty="0"/>
          </a:p>
        </p:txBody>
      </p:sp>
      <p:sp>
        <p:nvSpPr>
          <p:cNvPr id="3" name="Content Placeholder 2"/>
          <p:cNvSpPr>
            <a:spLocks noGrp="1"/>
          </p:cNvSpPr>
          <p:nvPr>
            <p:ph idx="1"/>
          </p:nvPr>
        </p:nvSpPr>
        <p:spPr/>
        <p:txBody>
          <a:bodyPr/>
          <a:lstStyle/>
          <a:p>
            <a:r>
              <a:rPr lang="en-US" dirty="0" smtClean="0"/>
              <a:t>Response to the technical, bureaucratic planning</a:t>
            </a:r>
          </a:p>
          <a:p>
            <a:r>
              <a:rPr lang="en-US" dirty="0" smtClean="0"/>
              <a:t>Core principles</a:t>
            </a:r>
          </a:p>
          <a:p>
            <a:pPr lvl="1"/>
            <a:r>
              <a:rPr lang="en-US" dirty="0" smtClean="0"/>
              <a:t>Simple structures</a:t>
            </a:r>
          </a:p>
          <a:p>
            <a:pPr lvl="1"/>
            <a:r>
              <a:rPr lang="en-US" dirty="0" smtClean="0"/>
              <a:t>Time-less and place-less</a:t>
            </a:r>
          </a:p>
          <a:p>
            <a:pPr lvl="1"/>
            <a:r>
              <a:rPr lang="en-US" dirty="0" smtClean="0"/>
              <a:t>Efficient</a:t>
            </a:r>
          </a:p>
          <a:p>
            <a:pPr lvl="1"/>
            <a:r>
              <a:rPr lang="en-US" dirty="0" smtClean="0"/>
              <a:t>Most modern materials</a:t>
            </a:r>
          </a:p>
          <a:p>
            <a:pPr lvl="1"/>
            <a:r>
              <a:rPr lang="en-US" dirty="0" smtClean="0"/>
              <a:t>Less is more, Form follows function</a:t>
            </a:r>
            <a:endParaRPr lang="en-US" dirty="0"/>
          </a:p>
        </p:txBody>
      </p:sp>
      <p:pic>
        <p:nvPicPr>
          <p:cNvPr id="4" name="Picture 3"/>
          <p:cNvPicPr>
            <a:picLocks noChangeAspect="1"/>
          </p:cNvPicPr>
          <p:nvPr/>
        </p:nvPicPr>
        <p:blipFill>
          <a:blip r:embed="rId2"/>
          <a:stretch>
            <a:fillRect/>
          </a:stretch>
        </p:blipFill>
        <p:spPr>
          <a:xfrm>
            <a:off x="1535749" y="137757"/>
            <a:ext cx="6277407" cy="4204314"/>
          </a:xfrm>
          <a:prstGeom prst="rect">
            <a:avLst/>
          </a:prstGeom>
        </p:spPr>
      </p:pic>
      <p:sp>
        <p:nvSpPr>
          <p:cNvPr id="5" name="TextBox 4"/>
          <p:cNvSpPr txBox="1"/>
          <p:nvPr/>
        </p:nvSpPr>
        <p:spPr>
          <a:xfrm>
            <a:off x="6533197" y="354064"/>
            <a:ext cx="1051264" cy="276999"/>
          </a:xfrm>
          <a:prstGeom prst="rect">
            <a:avLst/>
          </a:prstGeom>
          <a:noFill/>
        </p:spPr>
        <p:txBody>
          <a:bodyPr wrap="none" rtlCol="0">
            <a:spAutoFit/>
          </a:bodyPr>
          <a:lstStyle/>
          <a:p>
            <a:r>
              <a:rPr lang="en-US" sz="1200" dirty="0" smtClean="0"/>
              <a:t>Brasilia, Brazil</a:t>
            </a:r>
            <a:endParaRPr lang="en-US" sz="1200" dirty="0"/>
          </a:p>
        </p:txBody>
      </p:sp>
      <p:pic>
        <p:nvPicPr>
          <p:cNvPr id="6" name="Picture 5"/>
          <p:cNvPicPr>
            <a:picLocks noChangeAspect="1"/>
          </p:cNvPicPr>
          <p:nvPr/>
        </p:nvPicPr>
        <p:blipFill>
          <a:blip r:embed="rId3"/>
          <a:stretch>
            <a:fillRect/>
          </a:stretch>
        </p:blipFill>
        <p:spPr>
          <a:xfrm>
            <a:off x="1792323" y="137757"/>
            <a:ext cx="5244557" cy="3933418"/>
          </a:xfrm>
          <a:prstGeom prst="rect">
            <a:avLst/>
          </a:prstGeom>
        </p:spPr>
      </p:pic>
      <p:sp>
        <p:nvSpPr>
          <p:cNvPr id="8" name="TextBox 7"/>
          <p:cNvSpPr txBox="1"/>
          <p:nvPr/>
        </p:nvSpPr>
        <p:spPr>
          <a:xfrm>
            <a:off x="4935417" y="2471007"/>
            <a:ext cx="1873135" cy="646331"/>
          </a:xfrm>
          <a:prstGeom prst="rect">
            <a:avLst/>
          </a:prstGeom>
          <a:noFill/>
        </p:spPr>
        <p:txBody>
          <a:bodyPr wrap="square" rtlCol="0">
            <a:spAutoFit/>
          </a:bodyPr>
          <a:lstStyle/>
          <a:p>
            <a:r>
              <a:rPr lang="en-US" sz="1200" dirty="0" smtClean="0"/>
              <a:t>Bauhaus school of design, 1920s.  Walter Gropius, Ludwig </a:t>
            </a:r>
            <a:r>
              <a:rPr lang="en-US" sz="1200" dirty="0" err="1" smtClean="0"/>
              <a:t>Mies</a:t>
            </a:r>
            <a:r>
              <a:rPr lang="en-US" sz="1200" dirty="0" smtClean="0"/>
              <a:t> </a:t>
            </a:r>
            <a:r>
              <a:rPr lang="en-US" sz="1200" dirty="0" err="1" smtClean="0"/>
              <a:t>vna</a:t>
            </a:r>
            <a:r>
              <a:rPr lang="en-US" sz="1200" dirty="0" smtClean="0"/>
              <a:t> der </a:t>
            </a:r>
            <a:r>
              <a:rPr lang="en-US" sz="1200" dirty="0" err="1" smtClean="0"/>
              <a:t>Rhoe</a:t>
            </a:r>
            <a:r>
              <a:rPr lang="en-US" sz="1200" dirty="0" smtClean="0"/>
              <a:t>. </a:t>
            </a:r>
            <a:endParaRPr lang="en-US" sz="1200" dirty="0"/>
          </a:p>
        </p:txBody>
      </p:sp>
      <p:pic>
        <p:nvPicPr>
          <p:cNvPr id="9" name="Picture 8"/>
          <p:cNvPicPr>
            <a:picLocks noChangeAspect="1"/>
          </p:cNvPicPr>
          <p:nvPr/>
        </p:nvPicPr>
        <p:blipFill>
          <a:blip r:embed="rId4"/>
          <a:stretch>
            <a:fillRect/>
          </a:stretch>
        </p:blipFill>
        <p:spPr>
          <a:xfrm>
            <a:off x="4530344" y="-333986"/>
            <a:ext cx="4380307" cy="5986749"/>
          </a:xfrm>
          <a:prstGeom prst="rect">
            <a:avLst/>
          </a:prstGeom>
        </p:spPr>
      </p:pic>
      <p:pic>
        <p:nvPicPr>
          <p:cNvPr id="10" name="Picture 9" descr="54ae242802b5addb1a3194b6d80132d0--dr-seuss-la-joll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227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Corbusier “</a:t>
            </a:r>
            <a:r>
              <a:rPr lang="en-US" dirty="0" err="1" smtClean="0"/>
              <a:t>Corbu</a:t>
            </a:r>
            <a:r>
              <a:rPr lang="en-US" dirty="0" smtClean="0"/>
              <a: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Radical plan for Paris</a:t>
            </a:r>
          </a:p>
          <a:p>
            <a:r>
              <a:rPr lang="en-US" dirty="0" smtClean="0"/>
              <a:t>Tower in a Park</a:t>
            </a:r>
          </a:p>
          <a:p>
            <a:pPr lvl="1"/>
            <a:r>
              <a:rPr lang="en-US" dirty="0" smtClean="0"/>
              <a:t>High rises</a:t>
            </a:r>
          </a:p>
          <a:p>
            <a:pPr lvl="1"/>
            <a:r>
              <a:rPr lang="en-US" dirty="0" smtClean="0"/>
              <a:t>Space between</a:t>
            </a:r>
          </a:p>
          <a:p>
            <a:pPr lvl="1"/>
            <a:r>
              <a:rPr lang="en-US" dirty="0" smtClean="0"/>
              <a:t>Functional zones</a:t>
            </a:r>
          </a:p>
          <a:p>
            <a:r>
              <a:rPr lang="en-US" dirty="0" smtClean="0"/>
              <a:t>The Radiant City</a:t>
            </a:r>
          </a:p>
          <a:p>
            <a:pPr lvl="1"/>
            <a:r>
              <a:rPr lang="en-US" dirty="0" smtClean="0"/>
              <a:t>Zones and residences dispersed but connected by transportation system</a:t>
            </a:r>
          </a:p>
          <a:p>
            <a:pPr lvl="1"/>
            <a:r>
              <a:rPr lang="en-US" dirty="0" smtClean="0"/>
              <a:t>Unveiled at 1933 meeting of Modern Architecture in Athens.</a:t>
            </a:r>
          </a:p>
          <a:p>
            <a:pPr lvl="1"/>
            <a:r>
              <a:rPr lang="en-US" dirty="0" smtClean="0"/>
              <a:t>Embraced by authoritarian regimes (Soviets, China)</a:t>
            </a:r>
          </a:p>
          <a:p>
            <a:pPr lvl="1"/>
            <a:r>
              <a:rPr lang="en-US" dirty="0" smtClean="0"/>
              <a:t>Many criticisms.</a:t>
            </a:r>
          </a:p>
          <a:p>
            <a:endParaRPr lang="en-US" dirty="0" smtClean="0"/>
          </a:p>
          <a:p>
            <a:pPr lvl="2"/>
            <a:r>
              <a:rPr lang="en-US" dirty="0" smtClean="0"/>
              <a:t>“Modern town planning comes to birth with a new architecture.  By this immense step in evolution, so brutal and so overwhelming, we burn our bridges and break with the past.”</a:t>
            </a:r>
          </a:p>
        </p:txBody>
      </p:sp>
      <p:pic>
        <p:nvPicPr>
          <p:cNvPr id="4" name="Picture 3"/>
          <p:cNvPicPr>
            <a:picLocks noChangeAspect="1"/>
          </p:cNvPicPr>
          <p:nvPr/>
        </p:nvPicPr>
        <p:blipFill>
          <a:blip r:embed="rId2"/>
          <a:stretch>
            <a:fillRect/>
          </a:stretch>
        </p:blipFill>
        <p:spPr>
          <a:xfrm>
            <a:off x="6985391" y="274638"/>
            <a:ext cx="2158609" cy="2002027"/>
          </a:xfrm>
          <a:prstGeom prst="rect">
            <a:avLst/>
          </a:prstGeom>
        </p:spPr>
      </p:pic>
      <p:pic>
        <p:nvPicPr>
          <p:cNvPr id="5" name="Picture 4"/>
          <p:cNvPicPr>
            <a:picLocks noChangeAspect="1"/>
          </p:cNvPicPr>
          <p:nvPr/>
        </p:nvPicPr>
        <p:blipFill>
          <a:blip r:embed="rId3"/>
          <a:stretch>
            <a:fillRect/>
          </a:stretch>
        </p:blipFill>
        <p:spPr>
          <a:xfrm>
            <a:off x="2816690" y="655142"/>
            <a:ext cx="6306825" cy="4276028"/>
          </a:xfrm>
          <a:prstGeom prst="rect">
            <a:avLst/>
          </a:prstGeom>
        </p:spPr>
      </p:pic>
    </p:spTree>
    <p:extLst>
      <p:ext uri="{BB962C8B-B14F-4D97-AF65-F5344CB8AC3E}">
        <p14:creationId xmlns:p14="http://schemas.microsoft.com/office/powerpoint/2010/main" val="803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Authoritarian Modernism</a:t>
            </a:r>
            <a:endParaRPr lang="en-US" dirty="0"/>
          </a:p>
        </p:txBody>
      </p:sp>
      <p:sp>
        <p:nvSpPr>
          <p:cNvPr id="3" name="Content Placeholder 2"/>
          <p:cNvSpPr>
            <a:spLocks noGrp="1"/>
          </p:cNvSpPr>
          <p:nvPr>
            <p:ph idx="1"/>
          </p:nvPr>
        </p:nvSpPr>
        <p:spPr/>
        <p:txBody>
          <a:bodyPr>
            <a:normAutofit lnSpcReduction="10000"/>
          </a:bodyPr>
          <a:lstStyle/>
          <a:p>
            <a:r>
              <a:rPr lang="en-US" dirty="0" smtClean="0"/>
              <a:t>Communist urbanism, eastern Germany to USSR to China</a:t>
            </a:r>
          </a:p>
          <a:p>
            <a:r>
              <a:rPr lang="en-US" dirty="0" smtClean="0"/>
              <a:t>Tower-block housing</a:t>
            </a:r>
          </a:p>
          <a:p>
            <a:r>
              <a:rPr lang="en-US" dirty="0" smtClean="0"/>
              <a:t>Industrial nodes away from housing</a:t>
            </a:r>
          </a:p>
          <a:p>
            <a:r>
              <a:rPr lang="en-US" dirty="0" smtClean="0"/>
              <a:t>The Soviet “</a:t>
            </a:r>
            <a:r>
              <a:rPr lang="en-US" dirty="0" err="1" smtClean="0"/>
              <a:t>mikrorayon</a:t>
            </a:r>
            <a:r>
              <a:rPr lang="en-US" dirty="0" smtClean="0"/>
              <a:t>” a completely planned community.</a:t>
            </a:r>
          </a:p>
          <a:p>
            <a:r>
              <a:rPr lang="en-US" dirty="0" smtClean="0"/>
              <a:t>Would “lift” them into the modern era without any of the ills of the crowded slum/tenement.</a:t>
            </a:r>
          </a:p>
          <a:p>
            <a:endParaRPr lang="en-US" dirty="0"/>
          </a:p>
        </p:txBody>
      </p:sp>
      <p:pic>
        <p:nvPicPr>
          <p:cNvPr id="4" name="Picture 3" descr="Radiant-Cit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65962"/>
          </a:xfrm>
          <a:prstGeom prst="rect">
            <a:avLst/>
          </a:prstGeom>
        </p:spPr>
      </p:pic>
      <p:pic>
        <p:nvPicPr>
          <p:cNvPr id="5" name="Picture 4" descr="Radiant-Cit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355"/>
            <a:ext cx="9144000" cy="5865962"/>
          </a:xfrm>
          <a:prstGeom prst="rect">
            <a:avLst/>
          </a:prstGeom>
        </p:spPr>
      </p:pic>
      <p:pic>
        <p:nvPicPr>
          <p:cNvPr id="6" name="Picture 5" descr="berlin_charlottenburg_der_breitscheidplatz_autoverkehr_autogerecht_verkehrsinsel_b4dd315506_978x1304xi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1" y="136902"/>
            <a:ext cx="8868966" cy="6075877"/>
          </a:xfrm>
          <a:prstGeom prst="rect">
            <a:avLst/>
          </a:prstGeom>
        </p:spPr>
      </p:pic>
    </p:spTree>
    <p:extLst>
      <p:ext uri="{BB962C8B-B14F-4D97-AF65-F5344CB8AC3E}">
        <p14:creationId xmlns:p14="http://schemas.microsoft.com/office/powerpoint/2010/main" val="223126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5221" y="669998"/>
            <a:ext cx="4972444" cy="5617806"/>
          </a:xfrm>
        </p:spPr>
        <p:txBody>
          <a:bodyPr>
            <a:normAutofit/>
          </a:bodyPr>
          <a:lstStyle/>
          <a:p>
            <a:r>
              <a:rPr lang="en-US" sz="2000" dirty="0" smtClean="0"/>
              <a:t>Only diversion in 20</a:t>
            </a:r>
            <a:r>
              <a:rPr lang="en-US" sz="2000" baseline="30000" dirty="0" smtClean="0"/>
              <a:t>th</a:t>
            </a:r>
            <a:r>
              <a:rPr lang="en-US" sz="2000" dirty="0" smtClean="0"/>
              <a:t> C communist cities were the enlarged squares and parade grounds</a:t>
            </a:r>
          </a:p>
          <a:p>
            <a:r>
              <a:rPr lang="en-US" sz="2000" dirty="0" smtClean="0"/>
              <a:t>Monumental symbols to celebrate the city’s historical past</a:t>
            </a:r>
          </a:p>
          <a:p>
            <a:r>
              <a:rPr lang="en-US" sz="2000" dirty="0" smtClean="0"/>
              <a:t>Red Square in Moscow—celebrated modern Soviet Union but also sense of historic greatness in the Kremlin fortress (had been the center for Russian Tsars).</a:t>
            </a:r>
          </a:p>
          <a:p>
            <a:r>
              <a:rPr lang="en-US" sz="2000" dirty="0" smtClean="0"/>
              <a:t>Tiananmen Square in Beijing (located in front of the Emperor’s Forbidden City).</a:t>
            </a:r>
          </a:p>
          <a:p>
            <a:endParaRPr lang="en-US" sz="2000" dirty="0"/>
          </a:p>
        </p:txBody>
      </p:sp>
      <p:pic>
        <p:nvPicPr>
          <p:cNvPr id="6" name="Picture 5"/>
          <p:cNvPicPr>
            <a:picLocks noChangeAspect="1"/>
          </p:cNvPicPr>
          <p:nvPr/>
        </p:nvPicPr>
        <p:blipFill>
          <a:blip r:embed="rId2"/>
          <a:stretch>
            <a:fillRect/>
          </a:stretch>
        </p:blipFill>
        <p:spPr>
          <a:xfrm>
            <a:off x="-71698" y="82228"/>
            <a:ext cx="8804525" cy="5736148"/>
          </a:xfrm>
          <a:prstGeom prst="rect">
            <a:avLst/>
          </a:prstGeom>
        </p:spPr>
      </p:pic>
      <p:pic>
        <p:nvPicPr>
          <p:cNvPr id="9" name="Picture 8"/>
          <p:cNvPicPr>
            <a:picLocks noChangeAspect="1"/>
          </p:cNvPicPr>
          <p:nvPr/>
        </p:nvPicPr>
        <p:blipFill>
          <a:blip r:embed="rId3"/>
          <a:stretch>
            <a:fillRect/>
          </a:stretch>
        </p:blipFill>
        <p:spPr>
          <a:xfrm rot="10800000" flipV="1">
            <a:off x="-71698" y="0"/>
            <a:ext cx="9215698" cy="3095899"/>
          </a:xfrm>
          <a:prstGeom prst="rect">
            <a:avLst/>
          </a:prstGeom>
        </p:spPr>
      </p:pic>
    </p:spTree>
    <p:extLst>
      <p:ext uri="{BB962C8B-B14F-4D97-AF65-F5344CB8AC3E}">
        <p14:creationId xmlns:p14="http://schemas.microsoft.com/office/powerpoint/2010/main" val="24010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Modernist Design</a:t>
            </a:r>
            <a:endParaRPr lang="en-US" dirty="0"/>
          </a:p>
        </p:txBody>
      </p:sp>
      <p:sp>
        <p:nvSpPr>
          <p:cNvPr id="3" name="Content Placeholder 2"/>
          <p:cNvSpPr>
            <a:spLocks noGrp="1"/>
          </p:cNvSpPr>
          <p:nvPr>
            <p:ph idx="1"/>
          </p:nvPr>
        </p:nvSpPr>
        <p:spPr/>
        <p:txBody>
          <a:bodyPr/>
          <a:lstStyle/>
          <a:p>
            <a:r>
              <a:rPr lang="en-US" dirty="0" smtClean="0"/>
              <a:t>Not all was “brutal” or bleak.</a:t>
            </a:r>
          </a:p>
          <a:p>
            <a:r>
              <a:rPr lang="en-US" dirty="0" smtClean="0"/>
              <a:t>Star-</a:t>
            </a:r>
            <a:r>
              <a:rPr lang="en-US" dirty="0" err="1" smtClean="0"/>
              <a:t>chitects</a:t>
            </a:r>
            <a:r>
              <a:rPr lang="en-US" dirty="0" smtClean="0"/>
              <a:t> like Frank </a:t>
            </a:r>
            <a:r>
              <a:rPr lang="en-US" dirty="0" err="1" smtClean="0"/>
              <a:t>Gehry</a:t>
            </a:r>
            <a:endParaRPr lang="en-US" dirty="0" smtClean="0"/>
          </a:p>
          <a:p>
            <a:r>
              <a:rPr lang="en-US" dirty="0" smtClean="0"/>
              <a:t>Playful architecture to catch motorists’ eye</a:t>
            </a:r>
          </a:p>
          <a:p>
            <a:r>
              <a:rPr lang="en-US" dirty="0" smtClean="0"/>
              <a:t>Gravity-defying rooflines, animated neon signs, enormous windows.</a:t>
            </a:r>
          </a:p>
          <a:p>
            <a:r>
              <a:rPr lang="en-US" dirty="0" smtClean="0"/>
              <a:t>“</a:t>
            </a:r>
            <a:r>
              <a:rPr lang="en-US" dirty="0" err="1" smtClean="0"/>
              <a:t>Googie</a:t>
            </a:r>
            <a:r>
              <a:rPr lang="en-US" dirty="0" smtClean="0"/>
              <a:t>” design.  Only </a:t>
            </a:r>
            <a:r>
              <a:rPr lang="en-US" dirty="0" err="1" smtClean="0"/>
              <a:t>Pann’s</a:t>
            </a:r>
            <a:r>
              <a:rPr lang="en-US" dirty="0" smtClean="0"/>
              <a:t> exists.</a:t>
            </a:r>
            <a:endParaRPr lang="en-US" dirty="0"/>
          </a:p>
        </p:txBody>
      </p:sp>
      <p:pic>
        <p:nvPicPr>
          <p:cNvPr id="4" name="Picture 3"/>
          <p:cNvPicPr>
            <a:picLocks noChangeAspect="1"/>
          </p:cNvPicPr>
          <p:nvPr/>
        </p:nvPicPr>
        <p:blipFill>
          <a:blip r:embed="rId2"/>
          <a:stretch>
            <a:fillRect/>
          </a:stretch>
        </p:blipFill>
        <p:spPr>
          <a:xfrm>
            <a:off x="0" y="0"/>
            <a:ext cx="7526270" cy="5644701"/>
          </a:xfrm>
          <a:prstGeom prst="rect">
            <a:avLst/>
          </a:prstGeom>
        </p:spPr>
      </p:pic>
      <p:sp>
        <p:nvSpPr>
          <p:cNvPr id="5" name="TextBox 4"/>
          <p:cNvSpPr txBox="1"/>
          <p:nvPr/>
        </p:nvSpPr>
        <p:spPr>
          <a:xfrm>
            <a:off x="0" y="0"/>
            <a:ext cx="2749859" cy="646331"/>
          </a:xfrm>
          <a:prstGeom prst="rect">
            <a:avLst/>
          </a:prstGeom>
          <a:noFill/>
        </p:spPr>
        <p:txBody>
          <a:bodyPr wrap="none" rtlCol="0">
            <a:spAutoFit/>
          </a:bodyPr>
          <a:lstStyle/>
          <a:p>
            <a:r>
              <a:rPr lang="en-US" dirty="0" smtClean="0">
                <a:solidFill>
                  <a:schemeClr val="bg1"/>
                </a:solidFill>
              </a:rPr>
              <a:t>Disney Hall</a:t>
            </a:r>
          </a:p>
          <a:p>
            <a:r>
              <a:rPr lang="en-US" dirty="0" smtClean="0">
                <a:solidFill>
                  <a:schemeClr val="bg1"/>
                </a:solidFill>
              </a:rPr>
              <a:t>Frank </a:t>
            </a:r>
            <a:r>
              <a:rPr lang="en-US" dirty="0" err="1" smtClean="0">
                <a:solidFill>
                  <a:schemeClr val="bg1"/>
                </a:solidFill>
              </a:rPr>
              <a:t>Gehry</a:t>
            </a:r>
            <a:r>
              <a:rPr lang="en-US" dirty="0" smtClean="0">
                <a:solidFill>
                  <a:schemeClr val="bg1"/>
                </a:solidFill>
              </a:rPr>
              <a:t> “Star-</a:t>
            </a:r>
            <a:r>
              <a:rPr lang="en-US" dirty="0" err="1" smtClean="0">
                <a:solidFill>
                  <a:schemeClr val="bg1"/>
                </a:solidFill>
              </a:rPr>
              <a:t>chictect</a:t>
            </a:r>
            <a:r>
              <a:rPr lang="en-US" dirty="0" smtClean="0">
                <a:solidFill>
                  <a:schemeClr val="bg1"/>
                </a:solidFill>
              </a:rPr>
              <a:t>”</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97679" y="175637"/>
            <a:ext cx="8142379" cy="5610839"/>
          </a:xfrm>
          <a:prstGeom prst="rect">
            <a:avLst/>
          </a:prstGeom>
        </p:spPr>
      </p:pic>
      <p:pic>
        <p:nvPicPr>
          <p:cNvPr id="7" name="Picture 6"/>
          <p:cNvPicPr>
            <a:picLocks noChangeAspect="1"/>
          </p:cNvPicPr>
          <p:nvPr/>
        </p:nvPicPr>
        <p:blipFill>
          <a:blip r:embed="rId4"/>
          <a:stretch>
            <a:fillRect/>
          </a:stretch>
        </p:blipFill>
        <p:spPr>
          <a:xfrm>
            <a:off x="0" y="525655"/>
            <a:ext cx="8624905" cy="6253058"/>
          </a:xfrm>
          <a:prstGeom prst="rect">
            <a:avLst/>
          </a:prstGeom>
        </p:spPr>
      </p:pic>
      <p:pic>
        <p:nvPicPr>
          <p:cNvPr id="8" name="Picture 7"/>
          <p:cNvPicPr>
            <a:picLocks noChangeAspect="1"/>
          </p:cNvPicPr>
          <p:nvPr/>
        </p:nvPicPr>
        <p:blipFill>
          <a:blip r:embed="rId5"/>
          <a:stretch>
            <a:fillRect/>
          </a:stretch>
        </p:blipFill>
        <p:spPr>
          <a:xfrm>
            <a:off x="96858" y="348917"/>
            <a:ext cx="8814125" cy="4811913"/>
          </a:xfrm>
          <a:prstGeom prst="rect">
            <a:avLst/>
          </a:prstGeom>
        </p:spPr>
      </p:pic>
      <p:pic>
        <p:nvPicPr>
          <p:cNvPr id="9" name="Picture 8"/>
          <p:cNvPicPr>
            <a:picLocks noChangeAspect="1"/>
          </p:cNvPicPr>
          <p:nvPr/>
        </p:nvPicPr>
        <p:blipFill>
          <a:blip r:embed="rId6"/>
          <a:stretch>
            <a:fillRect/>
          </a:stretch>
        </p:blipFill>
        <p:spPr>
          <a:xfrm>
            <a:off x="0" y="677957"/>
            <a:ext cx="8240058" cy="6180044"/>
          </a:xfrm>
          <a:prstGeom prst="rect">
            <a:avLst/>
          </a:prstGeom>
        </p:spPr>
      </p:pic>
      <p:sp>
        <p:nvSpPr>
          <p:cNvPr id="11" name="TextBox 10"/>
          <p:cNvSpPr txBox="1"/>
          <p:nvPr/>
        </p:nvSpPr>
        <p:spPr>
          <a:xfrm>
            <a:off x="5008587" y="876495"/>
            <a:ext cx="2839239" cy="369332"/>
          </a:xfrm>
          <a:prstGeom prst="rect">
            <a:avLst/>
          </a:prstGeom>
          <a:noFill/>
        </p:spPr>
        <p:txBody>
          <a:bodyPr wrap="none" rtlCol="0">
            <a:spAutoFit/>
          </a:bodyPr>
          <a:lstStyle/>
          <a:p>
            <a:r>
              <a:rPr lang="en-US" dirty="0" smtClean="0"/>
              <a:t>Anaheim Convention Center</a:t>
            </a:r>
            <a:endParaRPr lang="en-US" dirty="0"/>
          </a:p>
        </p:txBody>
      </p:sp>
      <p:pic>
        <p:nvPicPr>
          <p:cNvPr id="12" name="Picture 11"/>
          <p:cNvPicPr>
            <a:picLocks noChangeAspect="1"/>
          </p:cNvPicPr>
          <p:nvPr/>
        </p:nvPicPr>
        <p:blipFill>
          <a:blip r:embed="rId7"/>
          <a:stretch>
            <a:fillRect/>
          </a:stretch>
        </p:blipFill>
        <p:spPr>
          <a:xfrm>
            <a:off x="107654" y="1761547"/>
            <a:ext cx="8517251" cy="3662635"/>
          </a:xfrm>
          <a:prstGeom prst="rect">
            <a:avLst/>
          </a:prstGeom>
        </p:spPr>
      </p:pic>
      <p:sp>
        <p:nvSpPr>
          <p:cNvPr id="13" name="TextBox 12"/>
          <p:cNvSpPr txBox="1"/>
          <p:nvPr/>
        </p:nvSpPr>
        <p:spPr>
          <a:xfrm>
            <a:off x="5520593" y="6258229"/>
            <a:ext cx="2005677" cy="369332"/>
          </a:xfrm>
          <a:prstGeom prst="rect">
            <a:avLst/>
          </a:prstGeom>
          <a:noFill/>
        </p:spPr>
        <p:txBody>
          <a:bodyPr wrap="none" rtlCol="0">
            <a:spAutoFit/>
          </a:bodyPr>
          <a:lstStyle/>
          <a:p>
            <a:r>
              <a:rPr lang="en-US" dirty="0" smtClean="0"/>
              <a:t>Los Angeles Airport</a:t>
            </a:r>
            <a:endParaRPr lang="en-US" dirty="0"/>
          </a:p>
        </p:txBody>
      </p:sp>
      <p:pic>
        <p:nvPicPr>
          <p:cNvPr id="14" name="Picture 13"/>
          <p:cNvPicPr>
            <a:picLocks noChangeAspect="1"/>
          </p:cNvPicPr>
          <p:nvPr/>
        </p:nvPicPr>
        <p:blipFill>
          <a:blip r:embed="rId8"/>
          <a:stretch>
            <a:fillRect/>
          </a:stretch>
        </p:blipFill>
        <p:spPr>
          <a:xfrm>
            <a:off x="839886" y="188931"/>
            <a:ext cx="8082584" cy="6061937"/>
          </a:xfrm>
          <a:prstGeom prst="rect">
            <a:avLst/>
          </a:prstGeom>
        </p:spPr>
      </p:pic>
      <p:pic>
        <p:nvPicPr>
          <p:cNvPr id="15" name="Picture 14"/>
          <p:cNvPicPr>
            <a:picLocks noChangeAspect="1"/>
          </p:cNvPicPr>
          <p:nvPr/>
        </p:nvPicPr>
        <p:blipFill>
          <a:blip r:embed="rId9"/>
          <a:stretch>
            <a:fillRect/>
          </a:stretch>
        </p:blipFill>
        <p:spPr>
          <a:xfrm>
            <a:off x="766153" y="876495"/>
            <a:ext cx="8450725" cy="5710841"/>
          </a:xfrm>
          <a:prstGeom prst="rect">
            <a:avLst/>
          </a:prstGeom>
        </p:spPr>
      </p:pic>
      <p:pic>
        <p:nvPicPr>
          <p:cNvPr id="16" name="Picture 15"/>
          <p:cNvPicPr>
            <a:picLocks noChangeAspect="1"/>
          </p:cNvPicPr>
          <p:nvPr/>
        </p:nvPicPr>
        <p:blipFill>
          <a:blip r:embed="rId10"/>
          <a:stretch>
            <a:fillRect/>
          </a:stretch>
        </p:blipFill>
        <p:spPr>
          <a:xfrm>
            <a:off x="-259193" y="381127"/>
            <a:ext cx="9476071" cy="6246434"/>
          </a:xfrm>
          <a:prstGeom prst="rect">
            <a:avLst/>
          </a:prstGeom>
        </p:spPr>
      </p:pic>
      <p:pic>
        <p:nvPicPr>
          <p:cNvPr id="17" name="Picture 16"/>
          <p:cNvPicPr>
            <a:picLocks noChangeAspect="1"/>
          </p:cNvPicPr>
          <p:nvPr/>
        </p:nvPicPr>
        <p:blipFill>
          <a:blip r:embed="rId11"/>
          <a:stretch>
            <a:fillRect/>
          </a:stretch>
        </p:blipFill>
        <p:spPr>
          <a:xfrm>
            <a:off x="604217" y="525655"/>
            <a:ext cx="8082583" cy="6040668"/>
          </a:xfrm>
          <a:prstGeom prst="rect">
            <a:avLst/>
          </a:prstGeom>
        </p:spPr>
      </p:pic>
    </p:spTree>
    <p:extLst>
      <p:ext uri="{BB962C8B-B14F-4D97-AF65-F5344CB8AC3E}">
        <p14:creationId xmlns:p14="http://schemas.microsoft.com/office/powerpoint/2010/main" val="349682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Keywords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Urban planning</a:t>
            </a:r>
          </a:p>
          <a:p>
            <a:r>
              <a:rPr lang="en-US" dirty="0" smtClean="0"/>
              <a:t>Settlement houses</a:t>
            </a:r>
          </a:p>
          <a:p>
            <a:r>
              <a:rPr lang="en-US" dirty="0" smtClean="0"/>
              <a:t>Company towns</a:t>
            </a:r>
          </a:p>
          <a:p>
            <a:r>
              <a:rPr lang="en-US" dirty="0" smtClean="0"/>
              <a:t>Grand Manner</a:t>
            </a:r>
          </a:p>
          <a:p>
            <a:r>
              <a:rPr lang="en-US" dirty="0" err="1" smtClean="0"/>
              <a:t>Hausmannization</a:t>
            </a:r>
            <a:endParaRPr lang="en-US" dirty="0" smtClean="0"/>
          </a:p>
          <a:p>
            <a:r>
              <a:rPr lang="en-US" dirty="0" smtClean="0"/>
              <a:t>Arcadian Classicism</a:t>
            </a:r>
          </a:p>
          <a:p>
            <a:r>
              <a:rPr lang="en-US" dirty="0" smtClean="0"/>
              <a:t>City Beautiful</a:t>
            </a:r>
          </a:p>
          <a:p>
            <a:r>
              <a:rPr lang="en-US" dirty="0" smtClean="0"/>
              <a:t>Hitler, Germania</a:t>
            </a:r>
          </a:p>
          <a:p>
            <a:r>
              <a:rPr lang="en-US" dirty="0" err="1" smtClean="0"/>
              <a:t>Speer</a:t>
            </a:r>
            <a:endParaRPr lang="en-US" dirty="0" smtClean="0"/>
          </a:p>
          <a:p>
            <a:r>
              <a:rPr lang="en-US" dirty="0" smtClean="0"/>
              <a:t>Master Plan</a:t>
            </a:r>
          </a:p>
          <a:p>
            <a:r>
              <a:rPr lang="en-US" dirty="0" smtClean="0"/>
              <a:t>Modernism</a:t>
            </a:r>
          </a:p>
          <a:p>
            <a:r>
              <a:rPr lang="en-US" dirty="0" smtClean="0"/>
              <a:t>Le Corbusier and “Radiant City”</a:t>
            </a:r>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err="1" smtClean="0"/>
              <a:t>Mikrorayon</a:t>
            </a:r>
            <a:endParaRPr lang="en-US" dirty="0" smtClean="0"/>
          </a:p>
          <a:p>
            <a:r>
              <a:rPr lang="en-US" dirty="0" smtClean="0"/>
              <a:t>Red Square</a:t>
            </a:r>
          </a:p>
          <a:p>
            <a:r>
              <a:rPr lang="en-US" dirty="0" err="1" smtClean="0"/>
              <a:t>Tianamen</a:t>
            </a:r>
            <a:r>
              <a:rPr lang="en-US" dirty="0" smtClean="0"/>
              <a:t> Square</a:t>
            </a:r>
          </a:p>
          <a:p>
            <a:r>
              <a:rPr lang="en-US" dirty="0" err="1" smtClean="0"/>
              <a:t>Googie</a:t>
            </a:r>
            <a:endParaRPr lang="en-US" dirty="0" smtClean="0"/>
          </a:p>
          <a:p>
            <a:r>
              <a:rPr lang="en-US" dirty="0" smtClean="0"/>
              <a:t>Height limits</a:t>
            </a:r>
          </a:p>
          <a:p>
            <a:r>
              <a:rPr lang="en-US" dirty="0" smtClean="0"/>
              <a:t>Sacred skyline</a:t>
            </a:r>
          </a:p>
          <a:p>
            <a:r>
              <a:rPr lang="en-US" dirty="0" smtClean="0"/>
              <a:t>New York City zoning ordinances of 1916, 161</a:t>
            </a:r>
          </a:p>
          <a:p>
            <a:r>
              <a:rPr lang="en-US" dirty="0" smtClean="0"/>
              <a:t>FAR, floor area ratio</a:t>
            </a:r>
          </a:p>
          <a:p>
            <a:r>
              <a:rPr lang="en-US" dirty="0" smtClean="0"/>
              <a:t>POPS, publically owned private space</a:t>
            </a:r>
          </a:p>
          <a:p>
            <a:r>
              <a:rPr lang="en-US" dirty="0" smtClean="0"/>
              <a:t>Ebenezer Howard and “Garden Cities”</a:t>
            </a:r>
          </a:p>
          <a:p>
            <a:r>
              <a:rPr lang="en-US" dirty="0" smtClean="0"/>
              <a:t>Growth boundaries</a:t>
            </a:r>
            <a:endParaRPr lang="en-US" dirty="0"/>
          </a:p>
        </p:txBody>
      </p:sp>
    </p:spTree>
    <p:extLst>
      <p:ext uri="{BB962C8B-B14F-4D97-AF65-F5344CB8AC3E}">
        <p14:creationId xmlns:p14="http://schemas.microsoft.com/office/powerpoint/2010/main" val="2297730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826" y="-16845"/>
            <a:ext cx="8229600" cy="1143000"/>
          </a:xfrm>
        </p:spPr>
        <p:txBody>
          <a:bodyPr>
            <a:normAutofit/>
          </a:bodyPr>
          <a:lstStyle/>
          <a:p>
            <a:pPr algn="l"/>
            <a:r>
              <a:rPr lang="en-US" sz="3200" dirty="0" smtClean="0"/>
              <a:t>The push for height limits</a:t>
            </a:r>
            <a:endParaRPr lang="en-US" sz="3200" dirty="0"/>
          </a:p>
        </p:txBody>
      </p:sp>
      <p:sp>
        <p:nvSpPr>
          <p:cNvPr id="5" name="Content Placeholder 4"/>
          <p:cNvSpPr>
            <a:spLocks noGrp="1"/>
          </p:cNvSpPr>
          <p:nvPr>
            <p:ph sz="half" idx="1"/>
          </p:nvPr>
        </p:nvSpPr>
        <p:spPr>
          <a:xfrm>
            <a:off x="197826" y="839939"/>
            <a:ext cx="4300945" cy="5626750"/>
          </a:xfrm>
        </p:spPr>
        <p:txBody>
          <a:bodyPr>
            <a:normAutofit fontScale="92500" lnSpcReduction="10000"/>
          </a:bodyPr>
          <a:lstStyle/>
          <a:p>
            <a:r>
              <a:rPr lang="en-US" sz="2000" dirty="0" smtClean="0"/>
              <a:t>Concerns with the skyscraper</a:t>
            </a:r>
          </a:p>
          <a:p>
            <a:pPr lvl="1"/>
            <a:r>
              <a:rPr lang="en-US" sz="1600" dirty="0" smtClean="0"/>
              <a:t>Ambivalence towards modernism captured in ambivalence towards the skyscraper</a:t>
            </a:r>
          </a:p>
          <a:p>
            <a:pPr lvl="1"/>
            <a:r>
              <a:rPr lang="en-US" sz="1600" dirty="0" smtClean="0"/>
              <a:t>Symbol of progress or modern problems?</a:t>
            </a:r>
          </a:p>
          <a:p>
            <a:pPr lvl="1"/>
            <a:r>
              <a:rPr lang="en-US" sz="1600" dirty="0" smtClean="0"/>
              <a:t>Threat to environmental quality and public safety?</a:t>
            </a:r>
          </a:p>
          <a:p>
            <a:pPr lvl="1"/>
            <a:r>
              <a:rPr lang="en-US" sz="1600" dirty="0" smtClean="0"/>
              <a:t>Threat to economic stability—new construction might depress the value and rental income generated by neighboring buildings</a:t>
            </a:r>
            <a:endParaRPr lang="en-US" sz="1600" dirty="0"/>
          </a:p>
        </p:txBody>
      </p:sp>
      <p:sp>
        <p:nvSpPr>
          <p:cNvPr id="6" name="Content Placeholder 5"/>
          <p:cNvSpPr>
            <a:spLocks noGrp="1"/>
          </p:cNvSpPr>
          <p:nvPr>
            <p:ph sz="half" idx="2"/>
          </p:nvPr>
        </p:nvSpPr>
        <p:spPr>
          <a:xfrm>
            <a:off x="4714162" y="132524"/>
            <a:ext cx="4429838" cy="6153044"/>
          </a:xfrm>
        </p:spPr>
        <p:txBody>
          <a:bodyPr>
            <a:normAutofit fontScale="92500" lnSpcReduction="10000"/>
          </a:bodyPr>
          <a:lstStyle/>
          <a:p>
            <a:r>
              <a:rPr lang="en-US" sz="2000" dirty="0" smtClean="0"/>
              <a:t>Limits on skyscraper construction</a:t>
            </a:r>
          </a:p>
          <a:p>
            <a:pPr lvl="1"/>
            <a:r>
              <a:rPr lang="en-US" sz="1600" dirty="0" smtClean="0"/>
              <a:t>Most severe in Europe—absolute ceilings of maximum height to preserve the visual prominence of the city’s historic “sacred skyline”</a:t>
            </a:r>
          </a:p>
          <a:p>
            <a:pPr lvl="1"/>
            <a:r>
              <a:rPr lang="en-US" sz="1600" dirty="0" smtClean="0"/>
              <a:t>In the U.S., height limits in Boston (125’) and L.A. (150’).  Remained well through the 1900s.</a:t>
            </a:r>
          </a:p>
          <a:p>
            <a:pPr lvl="1"/>
            <a:r>
              <a:rPr lang="en-US" sz="1600" dirty="0" smtClean="0"/>
              <a:t>NY’s 1916 Zoning Resolution—height limits that were flexible </a:t>
            </a:r>
          </a:p>
          <a:p>
            <a:pPr lvl="2"/>
            <a:r>
              <a:rPr lang="en-US" sz="1200" dirty="0"/>
              <a:t>Zoned for areas of differing heights. </a:t>
            </a:r>
          </a:p>
          <a:p>
            <a:pPr lvl="2"/>
            <a:r>
              <a:rPr lang="en-US" sz="1200" dirty="0"/>
              <a:t>Height tied to the width of the street and how far back the upper floors of the building were set back.  So in the city’s most generous height district of 1916, a building’s “</a:t>
            </a:r>
            <a:r>
              <a:rPr lang="en-US" sz="1200" dirty="0" err="1"/>
              <a:t>streetwall</a:t>
            </a:r>
            <a:r>
              <a:rPr lang="en-US" sz="1200" dirty="0"/>
              <a:t>” could be as tall as 2.5 times street width (up to 250’ on the widest streets) and each 10’ of setback allowed an additional 50’ in height.</a:t>
            </a:r>
          </a:p>
          <a:p>
            <a:pPr lvl="1"/>
            <a:r>
              <a:rPr lang="en-US" sz="1600" dirty="0" smtClean="0"/>
              <a:t>NY’s 1961 Zoning Reform</a:t>
            </a:r>
          </a:p>
          <a:p>
            <a:pPr lvl="2"/>
            <a:r>
              <a:rPr lang="en-US" sz="1200" dirty="0" smtClean="0"/>
              <a:t>Allowed for more tall buildings</a:t>
            </a:r>
          </a:p>
          <a:p>
            <a:pPr lvl="2"/>
            <a:r>
              <a:rPr lang="en-US" sz="1200" dirty="0" smtClean="0"/>
              <a:t>Established an FAR—floor area ratio</a:t>
            </a:r>
          </a:p>
          <a:p>
            <a:pPr lvl="2"/>
            <a:r>
              <a:rPr lang="en-US" sz="1200" dirty="0" smtClean="0"/>
              <a:t>Total internal area/area of the lot</a:t>
            </a:r>
          </a:p>
          <a:p>
            <a:pPr lvl="2"/>
            <a:r>
              <a:rPr lang="en-US" sz="1200" dirty="0" smtClean="0"/>
              <a:t>1500 </a:t>
            </a:r>
            <a:r>
              <a:rPr lang="en-US" sz="1200" dirty="0" err="1" smtClean="0"/>
              <a:t>sq</a:t>
            </a:r>
            <a:r>
              <a:rPr lang="en-US" sz="1200" dirty="0" smtClean="0"/>
              <a:t> </a:t>
            </a:r>
            <a:r>
              <a:rPr lang="en-US" sz="1200" dirty="0" err="1" smtClean="0"/>
              <a:t>ft</a:t>
            </a:r>
            <a:r>
              <a:rPr lang="en-US" sz="1200" dirty="0" smtClean="0"/>
              <a:t> home/6000 </a:t>
            </a:r>
            <a:r>
              <a:rPr lang="en-US" sz="1200" dirty="0" err="1" smtClean="0"/>
              <a:t>sq</a:t>
            </a:r>
            <a:r>
              <a:rPr lang="en-US" sz="1200" dirty="0" smtClean="0"/>
              <a:t> </a:t>
            </a:r>
            <a:r>
              <a:rPr lang="en-US" sz="1200" dirty="0" err="1" smtClean="0"/>
              <a:t>ft</a:t>
            </a:r>
            <a:r>
              <a:rPr lang="en-US" sz="1200" dirty="0" smtClean="0"/>
              <a:t> lot=FAR 0.25, 500,000 </a:t>
            </a:r>
            <a:r>
              <a:rPr lang="en-US" sz="1200" dirty="0" err="1" smtClean="0"/>
              <a:t>sq</a:t>
            </a:r>
            <a:r>
              <a:rPr lang="en-US" sz="1200" dirty="0" smtClean="0"/>
              <a:t> </a:t>
            </a:r>
            <a:r>
              <a:rPr lang="en-US" sz="1200" dirty="0" err="1" smtClean="0"/>
              <a:t>ft</a:t>
            </a:r>
            <a:r>
              <a:rPr lang="en-US" sz="1200" dirty="0" smtClean="0"/>
              <a:t> office building /100,000 </a:t>
            </a:r>
            <a:r>
              <a:rPr lang="en-US" sz="1200" dirty="0" err="1" smtClean="0"/>
              <a:t>sq</a:t>
            </a:r>
            <a:r>
              <a:rPr lang="en-US" sz="1200" dirty="0" smtClean="0"/>
              <a:t> </a:t>
            </a:r>
            <a:r>
              <a:rPr lang="en-US" sz="1200" dirty="0" err="1" smtClean="0"/>
              <a:t>ft</a:t>
            </a:r>
            <a:r>
              <a:rPr lang="en-US" sz="1200" dirty="0" smtClean="0"/>
              <a:t> lot has an FAR of 5.0</a:t>
            </a:r>
          </a:p>
          <a:p>
            <a:pPr lvl="2"/>
            <a:r>
              <a:rPr lang="en-US" sz="1200" dirty="0" smtClean="0"/>
              <a:t>FAR bonuses included if developers included street-level open space at the foot of the building—the bigger the open space, the bigger the bonus</a:t>
            </a:r>
          </a:p>
          <a:p>
            <a:pPr lvl="2"/>
            <a:r>
              <a:rPr lang="en-US" sz="1200" dirty="0" smtClean="0"/>
              <a:t>Also must make the open space accessible to the public “at all times”—creates ambiguous Privately Owned Public Space (POPS)</a:t>
            </a:r>
          </a:p>
          <a:p>
            <a:pPr lvl="2"/>
            <a:r>
              <a:rPr lang="en-US" sz="1200" dirty="0" smtClean="0"/>
              <a:t>POPS have proliferated in the U.S., more than 500 in NY alone—Occupy Wall St’s </a:t>
            </a:r>
            <a:r>
              <a:rPr lang="en-US" sz="1200" dirty="0" err="1" smtClean="0"/>
              <a:t>Zuccotti</a:t>
            </a:r>
            <a:r>
              <a:rPr lang="en-US" sz="1200" dirty="0" smtClean="0"/>
              <a:t> Park</a:t>
            </a:r>
          </a:p>
          <a:p>
            <a:pPr lvl="2"/>
            <a:endParaRPr lang="en-US" sz="1200" dirty="0" smtClean="0"/>
          </a:p>
          <a:p>
            <a:pPr lvl="2"/>
            <a:endParaRPr lang="en-US" sz="1200" dirty="0" smtClean="0"/>
          </a:p>
          <a:p>
            <a:pPr lvl="2"/>
            <a:endParaRPr lang="en-US" sz="1200" dirty="0" smtClean="0"/>
          </a:p>
          <a:p>
            <a:pPr lvl="2"/>
            <a:endParaRPr lang="en-US" sz="1200" dirty="0" smtClean="0"/>
          </a:p>
          <a:p>
            <a:pPr lvl="2"/>
            <a:endParaRPr lang="en-US" sz="1200" dirty="0" smtClean="0"/>
          </a:p>
        </p:txBody>
      </p:sp>
      <p:pic>
        <p:nvPicPr>
          <p:cNvPr id="7" name="Picture 6"/>
          <p:cNvPicPr>
            <a:picLocks noChangeAspect="1"/>
          </p:cNvPicPr>
          <p:nvPr/>
        </p:nvPicPr>
        <p:blipFill>
          <a:blip r:embed="rId2"/>
          <a:stretch>
            <a:fillRect/>
          </a:stretch>
        </p:blipFill>
        <p:spPr>
          <a:xfrm>
            <a:off x="1855831" y="3148375"/>
            <a:ext cx="2428288" cy="3396208"/>
          </a:xfrm>
          <a:prstGeom prst="rect">
            <a:avLst/>
          </a:prstGeom>
        </p:spPr>
      </p:pic>
    </p:spTree>
    <p:extLst>
      <p:ext uri="{BB962C8B-B14F-4D97-AF65-F5344CB8AC3E}">
        <p14:creationId xmlns:p14="http://schemas.microsoft.com/office/powerpoint/2010/main" val="88264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9" end="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36797"/>
            <a:ext cx="8229600" cy="1143000"/>
          </a:xfrm>
        </p:spPr>
        <p:txBody>
          <a:bodyPr>
            <a:normAutofit/>
          </a:bodyPr>
          <a:lstStyle/>
          <a:p>
            <a:pPr algn="l"/>
            <a:r>
              <a:rPr lang="en-US" sz="2400" dirty="0" smtClean="0"/>
              <a:t>Another Response:  Ebenezer Howard’s Garden City </a:t>
            </a:r>
            <a:endParaRPr lang="en-US" sz="2400" dirty="0"/>
          </a:p>
        </p:txBody>
      </p:sp>
      <p:sp>
        <p:nvSpPr>
          <p:cNvPr id="6" name="Content Placeholder 5"/>
          <p:cNvSpPr>
            <a:spLocks noGrp="1"/>
          </p:cNvSpPr>
          <p:nvPr>
            <p:ph idx="1"/>
          </p:nvPr>
        </p:nvSpPr>
        <p:spPr>
          <a:xfrm>
            <a:off x="0" y="777330"/>
            <a:ext cx="8229600" cy="4525963"/>
          </a:xfrm>
        </p:spPr>
        <p:txBody>
          <a:bodyPr>
            <a:normAutofit lnSpcReduction="10000"/>
          </a:bodyPr>
          <a:lstStyle/>
          <a:p>
            <a:r>
              <a:rPr lang="en-US" sz="2000" dirty="0" smtClean="0"/>
              <a:t>Ebenezer Howard (UK, 1898)—saw density and alienation from the countryside as the chief problem of industrial cities</a:t>
            </a:r>
          </a:p>
          <a:p>
            <a:pPr lvl="1"/>
            <a:r>
              <a:rPr lang="en-US" sz="1600" dirty="0" smtClean="0"/>
              <a:t>Too much crowding, excessive density</a:t>
            </a:r>
          </a:p>
          <a:p>
            <a:r>
              <a:rPr lang="en-US" sz="2000" dirty="0" smtClean="0"/>
              <a:t>His vision:  regionally planned decentralization	</a:t>
            </a:r>
          </a:p>
          <a:p>
            <a:pPr lvl="1"/>
            <a:r>
              <a:rPr lang="en-US" sz="1600" dirty="0" smtClean="0"/>
              <a:t>Rather than bulldoze slums for a City Beautiful or </a:t>
            </a:r>
            <a:r>
              <a:rPr lang="en-US" sz="1600" dirty="0" err="1" smtClean="0"/>
              <a:t>Corbusian</a:t>
            </a:r>
            <a:r>
              <a:rPr lang="en-US" sz="1600" dirty="0" smtClean="0"/>
              <a:t> high rises, create “new towns” from scratch in the countryside</a:t>
            </a:r>
          </a:p>
          <a:p>
            <a:pPr lvl="1"/>
            <a:r>
              <a:rPr lang="en-US" sz="1600" dirty="0" smtClean="0"/>
              <a:t>Help reconnect with nature; “town-country magnet”</a:t>
            </a:r>
          </a:p>
          <a:p>
            <a:pPr lvl="1"/>
            <a:r>
              <a:rPr lang="en-US" sz="1600" dirty="0" smtClean="0"/>
              <a:t>Sounds a lot like sprawl (think Orange County)</a:t>
            </a:r>
          </a:p>
          <a:p>
            <a:pPr lvl="1"/>
            <a:r>
              <a:rPr lang="en-US" sz="1600" dirty="0" smtClean="0"/>
              <a:t>But popular today, even among critics of sprawl</a:t>
            </a:r>
          </a:p>
          <a:p>
            <a:pPr lvl="1"/>
            <a:r>
              <a:rPr lang="en-US" sz="1600" dirty="0" smtClean="0"/>
              <a:t>They were compact, </a:t>
            </a:r>
            <a:r>
              <a:rPr lang="en-US" sz="1600" dirty="0" err="1" smtClean="0"/>
              <a:t>walkable</a:t>
            </a:r>
            <a:r>
              <a:rPr lang="en-US" sz="1600" dirty="0" smtClean="0"/>
              <a:t>, mixed use clusters connected by rail (about 32,000)</a:t>
            </a:r>
          </a:p>
          <a:p>
            <a:pPr lvl="1"/>
            <a:r>
              <a:rPr lang="en-US" sz="1600" dirty="0" smtClean="0"/>
              <a:t>Housing would be affordable, sustainable</a:t>
            </a:r>
          </a:p>
          <a:p>
            <a:pPr lvl="1"/>
            <a:r>
              <a:rPr lang="en-US" sz="1600" dirty="0" smtClean="0"/>
              <a:t>Circular central park for libraries, museums, public space</a:t>
            </a:r>
          </a:p>
          <a:p>
            <a:pPr lvl="1"/>
            <a:endParaRPr lang="en-US" sz="1200" dirty="0" smtClean="0"/>
          </a:p>
          <a:p>
            <a:r>
              <a:rPr lang="en-US" sz="2000" dirty="0" smtClean="0"/>
              <a:t>Inspired early planned “new towns” in Britain like </a:t>
            </a:r>
          </a:p>
          <a:p>
            <a:pPr marL="0" indent="0">
              <a:buNone/>
            </a:pPr>
            <a:r>
              <a:rPr lang="en-US" sz="2000" dirty="0"/>
              <a:t> </a:t>
            </a:r>
            <a:r>
              <a:rPr lang="en-US" sz="2000" dirty="0" smtClean="0"/>
              <a:t>     </a:t>
            </a:r>
            <a:r>
              <a:rPr lang="en-US" sz="2000" dirty="0" err="1" smtClean="0"/>
              <a:t>Letchworth</a:t>
            </a:r>
            <a:r>
              <a:rPr lang="en-US" sz="2000" dirty="0" smtClean="0"/>
              <a:t> (1903) and </a:t>
            </a:r>
            <a:r>
              <a:rPr lang="en-US" sz="2000" dirty="0" err="1" smtClean="0"/>
              <a:t>Welwyn</a:t>
            </a:r>
            <a:r>
              <a:rPr lang="en-US" sz="2000" dirty="0" smtClean="0"/>
              <a:t> (1920)</a:t>
            </a:r>
            <a:endParaRPr lang="en-US" sz="2000" dirty="0"/>
          </a:p>
        </p:txBody>
      </p:sp>
      <p:pic>
        <p:nvPicPr>
          <p:cNvPr id="7" name="Picture 6"/>
          <p:cNvPicPr>
            <a:picLocks noChangeAspect="1"/>
          </p:cNvPicPr>
          <p:nvPr/>
        </p:nvPicPr>
        <p:blipFill>
          <a:blip r:embed="rId3"/>
          <a:stretch>
            <a:fillRect/>
          </a:stretch>
        </p:blipFill>
        <p:spPr>
          <a:xfrm>
            <a:off x="6684102" y="3729750"/>
            <a:ext cx="2459898" cy="2645260"/>
          </a:xfrm>
          <a:prstGeom prst="rect">
            <a:avLst/>
          </a:prstGeom>
        </p:spPr>
      </p:pic>
      <p:pic>
        <p:nvPicPr>
          <p:cNvPr id="8" name="Picture 7"/>
          <p:cNvPicPr>
            <a:picLocks noChangeAspect="1"/>
          </p:cNvPicPr>
          <p:nvPr/>
        </p:nvPicPr>
        <p:blipFill>
          <a:blip r:embed="rId4"/>
          <a:stretch>
            <a:fillRect/>
          </a:stretch>
        </p:blipFill>
        <p:spPr>
          <a:xfrm>
            <a:off x="4820752" y="4665330"/>
            <a:ext cx="1492625" cy="2192670"/>
          </a:xfrm>
          <a:prstGeom prst="rect">
            <a:avLst/>
          </a:prstGeom>
        </p:spPr>
      </p:pic>
    </p:spTree>
    <p:extLst>
      <p:ext uri="{BB962C8B-B14F-4D97-AF65-F5344CB8AC3E}">
        <p14:creationId xmlns:p14="http://schemas.microsoft.com/office/powerpoint/2010/main" val="1598299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Roots of Urban Planning and </a:t>
            </a:r>
            <a:br>
              <a:rPr lang="en-US" dirty="0" smtClean="0"/>
            </a:br>
            <a:r>
              <a:rPr lang="en-US" dirty="0" smtClean="0"/>
              <a:t>Urban Policy</a:t>
            </a:r>
            <a:endParaRPr lang="en-US" dirty="0"/>
          </a:p>
        </p:txBody>
      </p:sp>
      <p:sp>
        <p:nvSpPr>
          <p:cNvPr id="3" name="Content Placeholder 2"/>
          <p:cNvSpPr>
            <a:spLocks noGrp="1"/>
          </p:cNvSpPr>
          <p:nvPr>
            <p:ph idx="1"/>
          </p:nvPr>
        </p:nvSpPr>
        <p:spPr>
          <a:xfrm>
            <a:off x="457200" y="1600200"/>
            <a:ext cx="8437418" cy="5257800"/>
          </a:xfrm>
        </p:spPr>
        <p:txBody>
          <a:bodyPr>
            <a:normAutofit fontScale="85000" lnSpcReduction="20000"/>
          </a:bodyPr>
          <a:lstStyle/>
          <a:p>
            <a:r>
              <a:rPr lang="en-US" dirty="0" smtClean="0"/>
              <a:t>Began as response to the industrial city</a:t>
            </a:r>
          </a:p>
          <a:p>
            <a:r>
              <a:rPr lang="en-US" dirty="0" smtClean="0"/>
              <a:t>Influence </a:t>
            </a:r>
            <a:r>
              <a:rPr lang="en-US" dirty="0" smtClean="0"/>
              <a:t>has waxed and waned in U.S.</a:t>
            </a:r>
          </a:p>
          <a:p>
            <a:r>
              <a:rPr lang="en-US" dirty="0" smtClean="0"/>
              <a:t>Response to crises</a:t>
            </a:r>
          </a:p>
          <a:p>
            <a:r>
              <a:rPr lang="en-US" dirty="0" smtClean="0"/>
              <a:t>Persistent themes</a:t>
            </a:r>
          </a:p>
          <a:p>
            <a:pPr lvl="1"/>
            <a:r>
              <a:rPr lang="en-US" dirty="0" smtClean="0"/>
              <a:t>Urbanization’s central paradox</a:t>
            </a:r>
          </a:p>
          <a:p>
            <a:pPr lvl="1"/>
            <a:r>
              <a:rPr lang="en-US" dirty="0" smtClean="0"/>
              <a:t>Property-owning democracy</a:t>
            </a:r>
          </a:p>
          <a:p>
            <a:pPr lvl="1"/>
            <a:r>
              <a:rPr lang="en-US" dirty="0" smtClean="0"/>
              <a:t>Regulation </a:t>
            </a:r>
            <a:r>
              <a:rPr lang="en-US" dirty="0" err="1" smtClean="0"/>
              <a:t>vs</a:t>
            </a:r>
            <a:r>
              <a:rPr lang="en-US" dirty="0" smtClean="0"/>
              <a:t> Over-regulation</a:t>
            </a:r>
          </a:p>
          <a:p>
            <a:pPr lvl="1"/>
            <a:endParaRPr lang="en-US" dirty="0" smtClean="0"/>
          </a:p>
          <a:p>
            <a:pPr lvl="1"/>
            <a:endParaRPr lang="en-US" dirty="0"/>
          </a:p>
          <a:p>
            <a:pPr lvl="1"/>
            <a:endParaRPr lang="en-US" dirty="0"/>
          </a:p>
          <a:p>
            <a:pPr lvl="2"/>
            <a:r>
              <a:rPr lang="en-US" dirty="0" smtClean="0"/>
              <a:t>“State activities that seek to influence the distribution and operation of investment and consumption processes in cities for the common good.”  Michael </a:t>
            </a:r>
            <a:r>
              <a:rPr lang="en-US" dirty="0" err="1" smtClean="0"/>
              <a:t>Pacione</a:t>
            </a:r>
            <a:r>
              <a:rPr lang="en-US" dirty="0" smtClean="0"/>
              <a:t>, urban geographer</a:t>
            </a:r>
            <a:br>
              <a:rPr lang="en-US" dirty="0" smtClean="0"/>
            </a:br>
            <a:r>
              <a:rPr lang="en-US" dirty="0" smtClean="0"/>
              <a:t>							Univ. of Glasgow</a:t>
            </a:r>
            <a:endParaRPr lang="en-US" dirty="0"/>
          </a:p>
        </p:txBody>
      </p:sp>
      <p:pic>
        <p:nvPicPr>
          <p:cNvPr id="4" name="Picture 3" descr="nimby.jp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961" y="2709589"/>
            <a:ext cx="3284581" cy="2189721"/>
          </a:xfrm>
          <a:prstGeom prst="rect">
            <a:avLst/>
          </a:prstGeom>
        </p:spPr>
      </p:pic>
    </p:spTree>
    <p:extLst>
      <p:ext uri="{BB962C8B-B14F-4D97-AF65-F5344CB8AC3E}">
        <p14:creationId xmlns:p14="http://schemas.microsoft.com/office/powerpoint/2010/main" val="28803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Common Good and the Perfect City</a:t>
            </a:r>
            <a:endParaRPr lang="en-US" dirty="0"/>
          </a:p>
        </p:txBody>
      </p:sp>
      <p:sp>
        <p:nvSpPr>
          <p:cNvPr id="3" name="Content Placeholder 2"/>
          <p:cNvSpPr>
            <a:spLocks noGrp="1"/>
          </p:cNvSpPr>
          <p:nvPr>
            <p:ph idx="1"/>
          </p:nvPr>
        </p:nvSpPr>
        <p:spPr/>
        <p:txBody>
          <a:bodyPr>
            <a:normAutofit/>
          </a:bodyPr>
          <a:lstStyle/>
          <a:p>
            <a:r>
              <a:rPr lang="en-US" dirty="0" smtClean="0"/>
              <a:t>Different citizen interests and different ideals</a:t>
            </a:r>
          </a:p>
          <a:p>
            <a:pPr lvl="1"/>
            <a:r>
              <a:rPr lang="en-US" dirty="0" smtClean="0"/>
              <a:t>Individual freedom or collective good?</a:t>
            </a:r>
          </a:p>
          <a:p>
            <a:pPr lvl="1"/>
            <a:r>
              <a:rPr lang="en-US" dirty="0" smtClean="0"/>
              <a:t>Growth, innovation, cosmopolitan or status quo, neighborhood preservation?</a:t>
            </a:r>
          </a:p>
          <a:p>
            <a:pPr lvl="1"/>
            <a:r>
              <a:rPr lang="en-US" dirty="0" smtClean="0"/>
              <a:t>What is “safety”?</a:t>
            </a:r>
          </a:p>
          <a:p>
            <a:pPr lvl="1"/>
            <a:r>
              <a:rPr lang="en-US" dirty="0" smtClean="0"/>
              <a:t>Property owner or property user?</a:t>
            </a:r>
          </a:p>
          <a:p>
            <a:pPr lvl="1"/>
            <a:r>
              <a:rPr lang="en-US" dirty="0" smtClean="0"/>
              <a:t>Romantic sense of place or efficient, modern?</a:t>
            </a:r>
            <a:endParaRPr lang="en-US" dirty="0"/>
          </a:p>
        </p:txBody>
      </p:sp>
      <p:pic>
        <p:nvPicPr>
          <p:cNvPr id="4" name="Picture 3" descr="809-00-960x5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570"/>
            <a:ext cx="9144000" cy="5334000"/>
          </a:xfrm>
          <a:prstGeom prst="rect">
            <a:avLst/>
          </a:prstGeom>
        </p:spPr>
      </p:pic>
      <p:pic>
        <p:nvPicPr>
          <p:cNvPr id="5" name="Picture 4" descr="Amsterdam-8667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90025"/>
            <a:ext cx="8404597" cy="4985778"/>
          </a:xfrm>
          <a:prstGeom prst="rect">
            <a:avLst/>
          </a:prstGeom>
        </p:spPr>
      </p:pic>
      <p:pic>
        <p:nvPicPr>
          <p:cNvPr id="6" name="Picture 5" descr="cranbrook-stri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31" y="575790"/>
            <a:ext cx="9368131" cy="4842374"/>
          </a:xfrm>
          <a:prstGeom prst="rect">
            <a:avLst/>
          </a:prstGeom>
        </p:spPr>
      </p:pic>
      <p:pic>
        <p:nvPicPr>
          <p:cNvPr id="7" name="Picture 6" descr="1919870cf6a63145d4e0a702dba7c39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473" y="1126849"/>
            <a:ext cx="7617624" cy="4631515"/>
          </a:xfrm>
          <a:prstGeom prst="rect">
            <a:avLst/>
          </a:prstGeom>
        </p:spPr>
      </p:pic>
    </p:spTree>
    <p:extLst>
      <p:ext uri="{BB962C8B-B14F-4D97-AF65-F5344CB8AC3E}">
        <p14:creationId xmlns:p14="http://schemas.microsoft.com/office/powerpoint/2010/main" val="24297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Era </a:t>
            </a:r>
            <a:r>
              <a:rPr lang="en-US" dirty="0" smtClean="0"/>
              <a:t>Reformers</a:t>
            </a:r>
            <a:endParaRPr lang="en-US" dirty="0"/>
          </a:p>
        </p:txBody>
      </p:sp>
      <p:sp>
        <p:nvSpPr>
          <p:cNvPr id="3" name="Content Placeholder 2"/>
          <p:cNvSpPr>
            <a:spLocks noGrp="1"/>
          </p:cNvSpPr>
          <p:nvPr>
            <p:ph idx="1"/>
          </p:nvPr>
        </p:nvSpPr>
        <p:spPr>
          <a:xfrm>
            <a:off x="457200" y="1600200"/>
            <a:ext cx="8229600" cy="5036127"/>
          </a:xfrm>
        </p:spPr>
        <p:txBody>
          <a:bodyPr>
            <a:normAutofit fontScale="70000" lnSpcReduction="20000"/>
          </a:bodyPr>
          <a:lstStyle/>
          <a:p>
            <a:r>
              <a:rPr lang="en-US" dirty="0" smtClean="0"/>
              <a:t>Horrors of the industrial city </a:t>
            </a:r>
          </a:p>
          <a:p>
            <a:r>
              <a:rPr lang="en-US" dirty="0" smtClean="0"/>
              <a:t>Jacob Riis, late 1800s</a:t>
            </a:r>
          </a:p>
          <a:p>
            <a:r>
              <a:rPr lang="en-US" dirty="0" smtClean="0"/>
              <a:t>Federal T</a:t>
            </a:r>
            <a:r>
              <a:rPr lang="en-US" dirty="0" smtClean="0"/>
              <a:t>enement </a:t>
            </a:r>
            <a:r>
              <a:rPr lang="en-US" dirty="0" smtClean="0"/>
              <a:t>House </a:t>
            </a:r>
            <a:r>
              <a:rPr lang="en-US" dirty="0" smtClean="0"/>
              <a:t>Commissions 1894, 1900</a:t>
            </a:r>
          </a:p>
          <a:p>
            <a:r>
              <a:rPr lang="en-US" dirty="0" smtClean="0"/>
              <a:t>Urban reform </a:t>
            </a:r>
            <a:r>
              <a:rPr lang="en-US" dirty="0" smtClean="0"/>
              <a:t>as </a:t>
            </a:r>
            <a:r>
              <a:rPr lang="en-US" dirty="0" smtClean="0"/>
              <a:t>charity</a:t>
            </a:r>
          </a:p>
          <a:p>
            <a:pPr lvl="1"/>
            <a:r>
              <a:rPr lang="en-US" dirty="0" smtClean="0"/>
              <a:t>Aid to families, but not addressing structural issues</a:t>
            </a:r>
            <a:endParaRPr lang="en-US" dirty="0" smtClean="0"/>
          </a:p>
          <a:p>
            <a:r>
              <a:rPr lang="en-US" dirty="0" smtClean="0"/>
              <a:t>Settlement </a:t>
            </a:r>
            <a:r>
              <a:rPr lang="en-US" dirty="0" smtClean="0"/>
              <a:t>House Movement </a:t>
            </a:r>
          </a:p>
          <a:p>
            <a:pPr lvl="1"/>
            <a:r>
              <a:rPr lang="en-US" dirty="0" smtClean="0"/>
              <a:t>Great Britain model, “Toynbee Hall,” London, 1884</a:t>
            </a:r>
          </a:p>
          <a:p>
            <a:pPr lvl="1"/>
            <a:r>
              <a:rPr lang="en-US" dirty="0" smtClean="0"/>
              <a:t>Jane </a:t>
            </a:r>
            <a:r>
              <a:rPr lang="en-US" dirty="0" smtClean="0"/>
              <a:t>Addams’ Hull House</a:t>
            </a:r>
          </a:p>
          <a:p>
            <a:pPr lvl="1"/>
            <a:r>
              <a:rPr lang="en-US" dirty="0" smtClean="0"/>
              <a:t>Programs for “fallen” women, “correct</a:t>
            </a:r>
            <a:r>
              <a:rPr lang="en-US" dirty="0" smtClean="0"/>
              <a:t>” the deviance </a:t>
            </a:r>
            <a:r>
              <a:rPr lang="en-US" dirty="0" smtClean="0"/>
              <a:t>of urban life</a:t>
            </a:r>
          </a:p>
          <a:p>
            <a:r>
              <a:rPr lang="en-US" dirty="0" smtClean="0"/>
              <a:t>Deserving </a:t>
            </a:r>
            <a:r>
              <a:rPr lang="en-US" dirty="0" smtClean="0"/>
              <a:t>vs Undeserving </a:t>
            </a:r>
            <a:r>
              <a:rPr lang="en-US" dirty="0" smtClean="0"/>
              <a:t>Poor</a:t>
            </a:r>
          </a:p>
          <a:p>
            <a:pPr lvl="1"/>
            <a:r>
              <a:rPr lang="en-US" dirty="0"/>
              <a:t>Conventional thinking of the Chicago School—immigrants prone to social </a:t>
            </a:r>
            <a:r>
              <a:rPr lang="en-US" dirty="0" smtClean="0"/>
              <a:t>disorganization</a:t>
            </a:r>
            <a:endParaRPr lang="en-US" dirty="0" smtClean="0"/>
          </a:p>
          <a:p>
            <a:r>
              <a:rPr lang="en-US" dirty="0" smtClean="0"/>
              <a:t>Criticisms</a:t>
            </a:r>
          </a:p>
          <a:p>
            <a:pPr lvl="1"/>
            <a:r>
              <a:rPr lang="en-US" dirty="0" smtClean="0"/>
              <a:t>Paternalistic, condescending, who “deserves” help/charity</a:t>
            </a:r>
          </a:p>
          <a:p>
            <a:pPr lvl="1"/>
            <a:r>
              <a:rPr lang="en-US" dirty="0" smtClean="0"/>
              <a:t>Sinclair Lewis wrote that theses “reformers” were:</a:t>
            </a:r>
            <a:r>
              <a:rPr lang="en-US" dirty="0" smtClean="0"/>
              <a:t> </a:t>
            </a:r>
            <a:r>
              <a:rPr lang="en-US" dirty="0" smtClean="0"/>
              <a:t>“upholding a standard of tight-smiling prissiness.”  Sinclair Lewis</a:t>
            </a:r>
            <a:endParaRPr lang="en-US" dirty="0"/>
          </a:p>
        </p:txBody>
      </p:sp>
      <p:pic>
        <p:nvPicPr>
          <p:cNvPr id="4" name="Picture 3"/>
          <p:cNvPicPr>
            <a:picLocks noChangeAspect="1"/>
          </p:cNvPicPr>
          <p:nvPr/>
        </p:nvPicPr>
        <p:blipFill>
          <a:blip r:embed="rId2"/>
          <a:stretch>
            <a:fillRect/>
          </a:stretch>
        </p:blipFill>
        <p:spPr>
          <a:xfrm>
            <a:off x="6580908" y="274638"/>
            <a:ext cx="2294179" cy="3058906"/>
          </a:xfrm>
          <a:prstGeom prst="rect">
            <a:avLst/>
          </a:prstGeom>
        </p:spPr>
      </p:pic>
    </p:spTree>
    <p:extLst>
      <p:ext uri="{BB962C8B-B14F-4D97-AF65-F5344CB8AC3E}">
        <p14:creationId xmlns:p14="http://schemas.microsoft.com/office/powerpoint/2010/main" val="390366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Towns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Turn to private sector to “fix” urban ills</a:t>
            </a:r>
          </a:p>
          <a:p>
            <a:r>
              <a:rPr lang="en-US" dirty="0" smtClean="0"/>
              <a:t>Provide all housing to workers (and stores, restaurants, </a:t>
            </a:r>
            <a:r>
              <a:rPr lang="en-US" dirty="0" err="1" smtClean="0"/>
              <a:t>etc</a:t>
            </a:r>
            <a:r>
              <a:rPr lang="en-US" dirty="0" smtClean="0"/>
              <a:t>)</a:t>
            </a:r>
          </a:p>
          <a:p>
            <a:r>
              <a:rPr lang="en-US" dirty="0" smtClean="0"/>
              <a:t>19</a:t>
            </a:r>
            <a:r>
              <a:rPr lang="en-US" baseline="30000" dirty="0" smtClean="0"/>
              <a:t>th</a:t>
            </a:r>
            <a:r>
              <a:rPr lang="en-US" dirty="0" smtClean="0"/>
              <a:t> C elite businessmen’s “moral duty”</a:t>
            </a:r>
          </a:p>
          <a:p>
            <a:r>
              <a:rPr lang="en-US" dirty="0" smtClean="0"/>
              <a:t>Chicago</a:t>
            </a:r>
            <a:r>
              <a:rPr lang="en-US" dirty="0" smtClean="0"/>
              <a:t>:  George </a:t>
            </a:r>
            <a:r>
              <a:rPr lang="en-US" dirty="0" smtClean="0"/>
              <a:t>Pullman</a:t>
            </a:r>
          </a:p>
          <a:p>
            <a:pPr lvl="1"/>
            <a:r>
              <a:rPr lang="en-US" dirty="0"/>
              <a:t>a community of happy, morally upright, productive workers</a:t>
            </a:r>
          </a:p>
          <a:p>
            <a:pPr lvl="2"/>
            <a:r>
              <a:rPr lang="en-US" dirty="0"/>
              <a:t>He “wanted to create a better life for</a:t>
            </a:r>
            <a:r>
              <a:rPr lang="mr-IN" dirty="0"/>
              <a:t>…</a:t>
            </a:r>
            <a:r>
              <a:rPr lang="en-US" dirty="0"/>
              <a:t>employees:  decent housing, good schools, and a ‘morally uplifting’ society.  In return [he] expected hard-working employees who would eschew the evils of drink, and most important, not fall prey to the blandishments of union organizers.”  historian Linda Carlson.</a:t>
            </a:r>
          </a:p>
          <a:p>
            <a:pPr lvl="1"/>
            <a:r>
              <a:rPr lang="en-US" dirty="0"/>
              <a:t>Modeled on the “Factory in a Garden” of </a:t>
            </a:r>
            <a:r>
              <a:rPr lang="en-US" dirty="0" err="1"/>
              <a:t>Bournville</a:t>
            </a:r>
            <a:r>
              <a:rPr lang="en-US" dirty="0"/>
              <a:t>, England</a:t>
            </a:r>
          </a:p>
          <a:p>
            <a:r>
              <a:rPr lang="en-US" dirty="0" smtClean="0"/>
              <a:t>Criticisms:</a:t>
            </a:r>
            <a:endParaRPr lang="en-US" dirty="0" smtClean="0"/>
          </a:p>
          <a:p>
            <a:pPr lvl="1"/>
            <a:r>
              <a:rPr lang="en-US" dirty="0" smtClean="0"/>
              <a:t>Paternalistic</a:t>
            </a:r>
            <a:r>
              <a:rPr lang="en-US" dirty="0" smtClean="0"/>
              <a:t>, </a:t>
            </a:r>
            <a:r>
              <a:rPr lang="en-US" dirty="0" smtClean="0"/>
              <a:t>controlling, </a:t>
            </a:r>
            <a:r>
              <a:rPr lang="en-US" dirty="0" smtClean="0"/>
              <a:t>monopoly</a:t>
            </a:r>
          </a:p>
          <a:p>
            <a:pPr lvl="1"/>
            <a:r>
              <a:rPr lang="en-US" dirty="0" smtClean="0"/>
              <a:t>Led to one of the worst labor strikes in U.S. history </a:t>
            </a:r>
            <a:r>
              <a:rPr lang="en-US" dirty="0" smtClean="0"/>
              <a:t>in 1894 </a:t>
            </a:r>
            <a:r>
              <a:rPr lang="en-US" dirty="0" smtClean="0"/>
              <a:t>after Pullman lowered wages</a:t>
            </a:r>
            <a:endParaRPr lang="en-US" dirty="0"/>
          </a:p>
        </p:txBody>
      </p:sp>
      <p:pic>
        <p:nvPicPr>
          <p:cNvPr id="4" name="Picture 3"/>
          <p:cNvPicPr>
            <a:picLocks noChangeAspect="1"/>
          </p:cNvPicPr>
          <p:nvPr/>
        </p:nvPicPr>
        <p:blipFill>
          <a:blip r:embed="rId2"/>
          <a:stretch>
            <a:fillRect/>
          </a:stretch>
        </p:blipFill>
        <p:spPr>
          <a:xfrm>
            <a:off x="817418" y="274638"/>
            <a:ext cx="7117852" cy="4007897"/>
          </a:xfrm>
          <a:prstGeom prst="rect">
            <a:avLst/>
          </a:prstGeom>
        </p:spPr>
      </p:pic>
      <p:pic>
        <p:nvPicPr>
          <p:cNvPr id="5" name="Picture 4" descr="Pullman_strikers_outside_Arcade_Buil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589" y="0"/>
            <a:ext cx="5822822" cy="4358735"/>
          </a:xfrm>
          <a:prstGeom prst="rect">
            <a:avLst/>
          </a:prstGeom>
        </p:spPr>
      </p:pic>
    </p:spTree>
    <p:extLst>
      <p:ext uri="{BB962C8B-B14F-4D97-AF65-F5344CB8AC3E}">
        <p14:creationId xmlns:p14="http://schemas.microsoft.com/office/powerpoint/2010/main" val="220424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Manner--</a:t>
            </a:r>
            <a:r>
              <a:rPr lang="en-US" dirty="0" err="1" smtClean="0"/>
              <a:t>Haussmannization</a:t>
            </a:r>
            <a:endParaRPr lang="en-US" dirty="0"/>
          </a:p>
        </p:txBody>
      </p:sp>
      <p:sp>
        <p:nvSpPr>
          <p:cNvPr id="3" name="Content Placeholder 2"/>
          <p:cNvSpPr>
            <a:spLocks noGrp="1"/>
          </p:cNvSpPr>
          <p:nvPr>
            <p:ph idx="1"/>
          </p:nvPr>
        </p:nvSpPr>
        <p:spPr>
          <a:xfrm>
            <a:off x="457199" y="1239982"/>
            <a:ext cx="8368145" cy="5257800"/>
          </a:xfrm>
        </p:spPr>
        <p:txBody>
          <a:bodyPr>
            <a:normAutofit fontScale="92500" lnSpcReduction="10000"/>
          </a:bodyPr>
          <a:lstStyle/>
          <a:p>
            <a:r>
              <a:rPr lang="en-US" dirty="0" smtClean="0"/>
              <a:t>Planners &amp; architects set out to “fix” the city</a:t>
            </a:r>
          </a:p>
          <a:p>
            <a:r>
              <a:rPr lang="en-US" dirty="0" smtClean="0"/>
              <a:t>Create a rational and monumental city</a:t>
            </a:r>
          </a:p>
          <a:p>
            <a:r>
              <a:rPr lang="en-US" dirty="0" smtClean="0"/>
              <a:t>Paris under Napoleon III </a:t>
            </a:r>
          </a:p>
          <a:p>
            <a:pPr lvl="1"/>
            <a:r>
              <a:rPr lang="en-US" dirty="0" smtClean="0"/>
              <a:t>Fear of the slums, completely re-design Paris</a:t>
            </a:r>
          </a:p>
          <a:p>
            <a:r>
              <a:rPr lang="en-US" dirty="0" smtClean="0"/>
              <a:t>Baron Georges Haussmann, 1853-1870</a:t>
            </a:r>
          </a:p>
          <a:p>
            <a:pPr lvl="1"/>
            <a:r>
              <a:rPr lang="en-US" dirty="0" smtClean="0"/>
              <a:t>Grand Manner vision, broad, tree-lined avenues</a:t>
            </a:r>
          </a:p>
          <a:p>
            <a:r>
              <a:rPr lang="en-US" dirty="0" smtClean="0"/>
              <a:t>Criticisms</a:t>
            </a:r>
          </a:p>
          <a:p>
            <a:pPr lvl="1"/>
            <a:r>
              <a:rPr lang="en-US" dirty="0" smtClean="0"/>
              <a:t>Elitist, more concerned with monumental sensibilities than the living conditions of the poor</a:t>
            </a:r>
          </a:p>
          <a:p>
            <a:pPr lvl="1"/>
            <a:r>
              <a:rPr lang="en-US" dirty="0" smtClean="0"/>
              <a:t>A form of social control</a:t>
            </a:r>
          </a:p>
          <a:p>
            <a:r>
              <a:rPr lang="en-US" dirty="0" smtClean="0"/>
              <a:t>In the US?</a:t>
            </a:r>
            <a:endParaRPr lang="en-US" dirty="0"/>
          </a:p>
        </p:txBody>
      </p:sp>
      <p:pic>
        <p:nvPicPr>
          <p:cNvPr id="4" name="Picture 3"/>
          <p:cNvPicPr>
            <a:picLocks noChangeAspect="1"/>
          </p:cNvPicPr>
          <p:nvPr/>
        </p:nvPicPr>
        <p:blipFill>
          <a:blip r:embed="rId2"/>
          <a:stretch>
            <a:fillRect/>
          </a:stretch>
        </p:blipFill>
        <p:spPr>
          <a:xfrm>
            <a:off x="6903181" y="0"/>
            <a:ext cx="2158722" cy="2510142"/>
          </a:xfrm>
          <a:prstGeom prst="rect">
            <a:avLst/>
          </a:prstGeom>
        </p:spPr>
      </p:pic>
    </p:spTree>
    <p:extLst>
      <p:ext uri="{BB962C8B-B14F-4D97-AF65-F5344CB8AC3E}">
        <p14:creationId xmlns:p14="http://schemas.microsoft.com/office/powerpoint/2010/main" val="6196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ban-form-and-design-key-concepts-historical-precedents-24-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03" y="176926"/>
            <a:ext cx="8769625" cy="6584092"/>
          </a:xfrm>
          <a:prstGeom prst="rect">
            <a:avLst/>
          </a:prstGeom>
        </p:spPr>
      </p:pic>
      <p:pic>
        <p:nvPicPr>
          <p:cNvPr id="5" name="Picture 4" descr="Blv-haussmann-lafayet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19" y="0"/>
            <a:ext cx="7789191" cy="6761018"/>
          </a:xfrm>
          <a:prstGeom prst="rect">
            <a:avLst/>
          </a:prstGeom>
        </p:spPr>
      </p:pic>
      <p:pic>
        <p:nvPicPr>
          <p:cNvPr id="6" name="Picture 5" descr="ArcDeTriompheAerial_201211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7554"/>
            <a:ext cx="9144000" cy="5140990"/>
          </a:xfrm>
          <a:prstGeom prst="rect">
            <a:avLst/>
          </a:prstGeom>
        </p:spPr>
      </p:pic>
      <p:pic>
        <p:nvPicPr>
          <p:cNvPr id="1026" name="Picture 2" descr="Image result for washington 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5" y="425446"/>
            <a:ext cx="9130578" cy="608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The Park Movement</a:t>
            </a:r>
            <a:endParaRPr lang="en-US" dirty="0"/>
          </a:p>
        </p:txBody>
      </p:sp>
      <p:sp>
        <p:nvSpPr>
          <p:cNvPr id="3" name="Content Placeholder 2"/>
          <p:cNvSpPr>
            <a:spLocks noGrp="1"/>
          </p:cNvSpPr>
          <p:nvPr>
            <p:ph idx="1"/>
          </p:nvPr>
        </p:nvSpPr>
        <p:spPr>
          <a:xfrm>
            <a:off x="563928" y="846138"/>
            <a:ext cx="8469235" cy="5637789"/>
          </a:xfrm>
        </p:spPr>
        <p:txBody>
          <a:bodyPr>
            <a:normAutofit fontScale="92500" lnSpcReduction="20000"/>
          </a:bodyPr>
          <a:lstStyle/>
          <a:p>
            <a:r>
              <a:rPr lang="en-US" dirty="0" smtClean="0"/>
              <a:t>Thoreau and Emerson, the “pastoral”:  Arcadian Classicism, drew from Ancient Greek notion of “Arcadia.”</a:t>
            </a:r>
          </a:p>
          <a:p>
            <a:r>
              <a:rPr lang="en-US" dirty="0" smtClean="0"/>
              <a:t>An antidote to the urban-industrial society</a:t>
            </a:r>
          </a:p>
          <a:p>
            <a:r>
              <a:rPr lang="en-US" dirty="0" smtClean="0"/>
              <a:t>Progressives:  bring working class into nature to “tame” them and have them mingle with elites to democratize, create fraternal feelings.  </a:t>
            </a:r>
          </a:p>
          <a:p>
            <a:pPr lvl="2"/>
            <a:r>
              <a:rPr lang="en-US" dirty="0"/>
              <a:t>“It was believed that parks would breed a desire for beauty and order, spreading a benign, tranquilizing influence over their surroundings.” Christine Boyer, 1983, Prof. of Arch.</a:t>
            </a:r>
          </a:p>
          <a:p>
            <a:r>
              <a:rPr lang="en-US" dirty="0" smtClean="0"/>
              <a:t>Early vision:  Parks as wild nature, restorative</a:t>
            </a:r>
          </a:p>
          <a:p>
            <a:pPr lvl="1"/>
            <a:r>
              <a:rPr lang="en-US" dirty="0" smtClean="0"/>
              <a:t>SF’s Golden Gate Park, NY’s Central </a:t>
            </a:r>
            <a:r>
              <a:rPr lang="en-US" dirty="0" smtClean="0"/>
              <a:t>Park, LA’s…?</a:t>
            </a:r>
          </a:p>
          <a:p>
            <a:pPr lvl="1"/>
            <a:r>
              <a:rPr lang="en-US" dirty="0" smtClean="0"/>
              <a:t>NYC had 11 parks of 100 acres or more by early 20</a:t>
            </a:r>
            <a:r>
              <a:rPr lang="en-US" baseline="30000" dirty="0" smtClean="0"/>
              <a:t>th</a:t>
            </a:r>
            <a:r>
              <a:rPr lang="en-US" dirty="0" smtClean="0"/>
              <a:t> C</a:t>
            </a:r>
          </a:p>
          <a:p>
            <a:pPr lvl="1"/>
            <a:r>
              <a:rPr lang="en-US" dirty="0" smtClean="0"/>
              <a:t>Los Angeles’ Olmsted Vision</a:t>
            </a:r>
            <a:endParaRPr lang="en-US" dirty="0" smtClean="0"/>
          </a:p>
          <a:p>
            <a:pPr lvl="3"/>
            <a:endParaRPr lang="en-US" dirty="0" smtClean="0"/>
          </a:p>
        </p:txBody>
      </p:sp>
    </p:spTree>
    <p:extLst>
      <p:ext uri="{BB962C8B-B14F-4D97-AF65-F5344CB8AC3E}">
        <p14:creationId xmlns:p14="http://schemas.microsoft.com/office/powerpoint/2010/main" val="24541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701</TotalTime>
  <Words>1579</Words>
  <Application>Microsoft Office PowerPoint</Application>
  <PresentationFormat>On-screen Show (4:3)</PresentationFormat>
  <Paragraphs>217</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Mangal</vt:lpstr>
      <vt:lpstr>Office Theme</vt:lpstr>
      <vt:lpstr>Geography 8</vt:lpstr>
      <vt:lpstr>Keywords</vt:lpstr>
      <vt:lpstr>Roots of Urban Planning and  Urban Policy</vt:lpstr>
      <vt:lpstr>The Common Good and the Perfect City</vt:lpstr>
      <vt:lpstr>Progressive Era Reformers</vt:lpstr>
      <vt:lpstr>Company Towns</vt:lpstr>
      <vt:lpstr>Grand Manner--Haussmannization</vt:lpstr>
      <vt:lpstr>PowerPoint Presentation</vt:lpstr>
      <vt:lpstr>The Park Movement</vt:lpstr>
      <vt:lpstr>PowerPoint Presentation</vt:lpstr>
      <vt:lpstr>City Beautiful</vt:lpstr>
      <vt:lpstr>Authoritarian Urban Planning</vt:lpstr>
      <vt:lpstr>PowerPoint Presentation</vt:lpstr>
      <vt:lpstr>Contemporary Urban Planning</vt:lpstr>
      <vt:lpstr>Modernist Design</vt:lpstr>
      <vt:lpstr>Le Corbusier “Corbu”</vt:lpstr>
      <vt:lpstr>Authoritarian Modernism</vt:lpstr>
      <vt:lpstr>PowerPoint Presentation</vt:lpstr>
      <vt:lpstr>Other Modernist Design</vt:lpstr>
      <vt:lpstr>The push for height limits</vt:lpstr>
      <vt:lpstr>Another Response:  Ebenezer Howard’s Garden City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8</dc:title>
  <dc:creator>Elizabeth Lobb</dc:creator>
  <cp:lastModifiedBy>Lobb, Elizabeth</cp:lastModifiedBy>
  <cp:revision>110</cp:revision>
  <dcterms:created xsi:type="dcterms:W3CDTF">2018-04-16T00:21:39Z</dcterms:created>
  <dcterms:modified xsi:type="dcterms:W3CDTF">2019-04-22T21:40:39Z</dcterms:modified>
</cp:coreProperties>
</file>