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7" r:id="rId4"/>
    <p:sldId id="272" r:id="rId5"/>
    <p:sldId id="273" r:id="rId6"/>
    <p:sldId id="258" r:id="rId7"/>
    <p:sldId id="259" r:id="rId8"/>
    <p:sldId id="260" r:id="rId9"/>
    <p:sldId id="261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0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29F8-6D65-DC45-B8EF-953686B953EB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8BD3-54C9-7741-BF77-8CA3F531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29F8-6D65-DC45-B8EF-953686B953EB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8BD3-54C9-7741-BF77-8CA3F531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2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29F8-6D65-DC45-B8EF-953686B953EB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8BD3-54C9-7741-BF77-8CA3F531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4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29F8-6D65-DC45-B8EF-953686B953EB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8BD3-54C9-7741-BF77-8CA3F531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29F8-6D65-DC45-B8EF-953686B953EB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8BD3-54C9-7741-BF77-8CA3F531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9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29F8-6D65-DC45-B8EF-953686B953EB}" type="datetimeFigureOut">
              <a:rPr lang="en-US" smtClean="0"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8BD3-54C9-7741-BF77-8CA3F531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29F8-6D65-DC45-B8EF-953686B953EB}" type="datetimeFigureOut">
              <a:rPr lang="en-US" smtClean="0"/>
              <a:t>5/8/19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8BD3-54C9-7741-BF77-8CA3F531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9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29F8-6D65-DC45-B8EF-953686B953EB}" type="datetimeFigureOut">
              <a:rPr lang="en-US" smtClean="0"/>
              <a:t>5/8/19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8BD3-54C9-7741-BF77-8CA3F531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29F8-6D65-DC45-B8EF-953686B953EB}" type="datetimeFigureOut">
              <a:rPr lang="en-US" smtClean="0"/>
              <a:t>5/8/19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8BD3-54C9-7741-BF77-8CA3F531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29F8-6D65-DC45-B8EF-953686B953EB}" type="datetimeFigureOut">
              <a:rPr lang="en-US" smtClean="0"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8BD3-54C9-7741-BF77-8CA3F531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7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29F8-6D65-DC45-B8EF-953686B953EB}" type="datetimeFigureOut">
              <a:rPr lang="en-US" smtClean="0"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8BD3-54C9-7741-BF77-8CA3F531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5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E29F8-6D65-DC45-B8EF-953686B953EB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D8BD3-54C9-7741-BF77-8CA3F531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9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Decentralization, Suburbanization and the Galactic Metropolis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7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52" y="1260317"/>
            <a:ext cx="5152213" cy="54925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Joel </a:t>
            </a:r>
            <a:r>
              <a:rPr lang="en-US" dirty="0" err="1" smtClean="0"/>
              <a:t>Garreau</a:t>
            </a:r>
            <a:endParaRPr lang="en-US" dirty="0" smtClean="0"/>
          </a:p>
          <a:p>
            <a:r>
              <a:rPr lang="en-US" dirty="0" smtClean="0"/>
              <a:t>Office parks (clusters), stores, housing</a:t>
            </a:r>
          </a:p>
          <a:p>
            <a:r>
              <a:rPr lang="en-US" dirty="0" smtClean="0"/>
              <a:t>30 years ago were rural places</a:t>
            </a:r>
          </a:p>
          <a:p>
            <a:r>
              <a:rPr lang="en-US" dirty="0" smtClean="0"/>
              <a:t>Accessible by freeway, interstate or airport (on edge)</a:t>
            </a:r>
          </a:p>
          <a:p>
            <a:r>
              <a:rPr lang="en-US" dirty="0" smtClean="0"/>
              <a:t>No longer arrive by train in the city center, now arrive at the edge</a:t>
            </a:r>
          </a:p>
          <a:p>
            <a:r>
              <a:rPr lang="en-US" dirty="0" smtClean="0"/>
              <a:t>What used to cluster at the PVLI now at the edge:  hotels, convention centers, retail, entertainment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Tyson’s Corner, VA</a:t>
            </a:r>
          </a:p>
          <a:p>
            <a:r>
              <a:rPr lang="en-US" dirty="0" smtClean="0"/>
              <a:t>Century City, CA</a:t>
            </a:r>
          </a:p>
          <a:p>
            <a:r>
              <a:rPr lang="en-US" dirty="0" smtClean="0"/>
              <a:t>Wuhan, China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265" y="1152954"/>
            <a:ext cx="3829735" cy="2746737"/>
          </a:xfrm>
          <a:prstGeom prst="rect">
            <a:avLst/>
          </a:prstGeom>
        </p:spPr>
      </p:pic>
      <p:pic>
        <p:nvPicPr>
          <p:cNvPr id="5" name="Picture 4" descr="220px-Century_City_Tow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83" y="1152954"/>
            <a:ext cx="4072883" cy="3054662"/>
          </a:xfrm>
          <a:prstGeom prst="rect">
            <a:avLst/>
          </a:prstGeom>
        </p:spPr>
      </p:pic>
      <p:pic>
        <p:nvPicPr>
          <p:cNvPr id="7" name="Picture 6" descr="220px-Wuhan_Cit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4762500"/>
            <a:ext cx="2794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8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Suburbanization</a:t>
            </a:r>
          </a:p>
          <a:p>
            <a:r>
              <a:rPr lang="en-US" dirty="0" err="1" smtClean="0"/>
              <a:t>Fogelson</a:t>
            </a:r>
            <a:r>
              <a:rPr lang="en-US" dirty="0" smtClean="0"/>
              <a:t> and Ford</a:t>
            </a:r>
          </a:p>
          <a:p>
            <a:r>
              <a:rPr lang="en-US" dirty="0" smtClean="0"/>
              <a:t>PLVI</a:t>
            </a:r>
          </a:p>
          <a:p>
            <a:r>
              <a:rPr lang="en-US" dirty="0" smtClean="0"/>
              <a:t>Agglomeration</a:t>
            </a:r>
            <a:endParaRPr lang="en-US" dirty="0"/>
          </a:p>
          <a:p>
            <a:r>
              <a:rPr lang="en-US" dirty="0" smtClean="0"/>
              <a:t>Decentralization</a:t>
            </a:r>
          </a:p>
          <a:p>
            <a:r>
              <a:rPr lang="en-US" dirty="0" smtClean="0"/>
              <a:t>White flight</a:t>
            </a:r>
          </a:p>
          <a:p>
            <a:r>
              <a:rPr lang="en-US" dirty="0" smtClean="0"/>
              <a:t>Erickson and </a:t>
            </a:r>
            <a:r>
              <a:rPr lang="en-US" dirty="0" err="1" smtClean="0"/>
              <a:t>Hartshorn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Edge cities</a:t>
            </a:r>
          </a:p>
          <a:p>
            <a:r>
              <a:rPr lang="en-US" dirty="0" smtClean="0"/>
              <a:t>Bedroom communities</a:t>
            </a:r>
          </a:p>
          <a:p>
            <a:r>
              <a:rPr lang="en-US" dirty="0" smtClean="0"/>
              <a:t>Commercial strip</a:t>
            </a:r>
          </a:p>
          <a:p>
            <a:r>
              <a:rPr lang="en-US" dirty="0" smtClean="0"/>
              <a:t>Triple dream of suburbia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Street car suburbs</a:t>
            </a:r>
          </a:p>
          <a:p>
            <a:r>
              <a:rPr lang="en-US" dirty="0" smtClean="0"/>
              <a:t>Light frame construction</a:t>
            </a:r>
          </a:p>
          <a:p>
            <a:r>
              <a:rPr lang="en-US" dirty="0" smtClean="0"/>
              <a:t>FHA</a:t>
            </a:r>
          </a:p>
          <a:p>
            <a:r>
              <a:rPr lang="en-US" dirty="0" smtClean="0"/>
              <a:t>VA</a:t>
            </a:r>
          </a:p>
          <a:p>
            <a:r>
              <a:rPr lang="en-US" dirty="0" smtClean="0"/>
              <a:t>Fannie Mae, FNMA</a:t>
            </a:r>
          </a:p>
          <a:p>
            <a:r>
              <a:rPr lang="en-US" dirty="0" smtClean="0"/>
              <a:t>Minimum house</a:t>
            </a:r>
          </a:p>
          <a:p>
            <a:r>
              <a:rPr lang="en-US" dirty="0" smtClean="0"/>
              <a:t>Mansions/</a:t>
            </a:r>
            <a:r>
              <a:rPr lang="en-US" dirty="0" err="1" smtClean="0"/>
              <a:t>Bulkification</a:t>
            </a:r>
            <a:endParaRPr lang="en-US" dirty="0" smtClean="0"/>
          </a:p>
          <a:p>
            <a:r>
              <a:rPr lang="en-US" dirty="0" smtClean="0"/>
              <a:t>Measuring sprawl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9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People, businesses, buildings leave the historic city center</a:t>
            </a:r>
          </a:p>
          <a:p>
            <a:r>
              <a:rPr lang="en-US" dirty="0" smtClean="0"/>
              <a:t>Transforms the city</a:t>
            </a:r>
          </a:p>
          <a:p>
            <a:r>
              <a:rPr lang="en-US" dirty="0" smtClean="0"/>
              <a:t>National Scale</a:t>
            </a:r>
          </a:p>
          <a:p>
            <a:r>
              <a:rPr lang="en-US" dirty="0" smtClean="0"/>
              <a:t>Local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7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0" y="939089"/>
            <a:ext cx="8935930" cy="4992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2301" y="5822368"/>
            <a:ext cx="436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Changes in the geographic extent of the city.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70" y="167848"/>
            <a:ext cx="8568758" cy="6023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70" y="167848"/>
            <a:ext cx="8865373" cy="61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3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troit-800-600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77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289" y="225999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Abandoned synagogue, downtown Detroit </a:t>
            </a:r>
            <a:endParaRPr lang="en-US" dirty="0"/>
          </a:p>
        </p:txBody>
      </p:sp>
      <p:pic>
        <p:nvPicPr>
          <p:cNvPr id="4" name="Picture 3" descr="5-100-Abandoned-Hou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77" y="-79372"/>
            <a:ext cx="6937372" cy="6937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1399" y="225999"/>
            <a:ext cx="289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Abandoned housing, Detroit.</a:t>
            </a:r>
            <a:endParaRPr lang="en-US" dirty="0"/>
          </a:p>
        </p:txBody>
      </p:sp>
      <p:pic>
        <p:nvPicPr>
          <p:cNvPr id="6" name="Picture 5" descr="camden_nj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4677" y="22599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Camden, New Jersey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6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&amp; Fall of Downtown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1800s</a:t>
            </a:r>
          </a:p>
          <a:p>
            <a:r>
              <a:rPr lang="en-US" dirty="0" smtClean="0"/>
              <a:t>1920s</a:t>
            </a:r>
          </a:p>
          <a:p>
            <a:r>
              <a:rPr lang="en-US" dirty="0" smtClean="0"/>
              <a:t>1930s</a:t>
            </a:r>
          </a:p>
          <a:p>
            <a:r>
              <a:rPr lang="en-US" dirty="0" smtClean="0"/>
              <a:t>Post WWII</a:t>
            </a:r>
          </a:p>
          <a:p>
            <a:r>
              <a:rPr lang="en-US" dirty="0" smtClean="0"/>
              <a:t>1960s</a:t>
            </a:r>
          </a:p>
          <a:p>
            <a:r>
              <a:rPr lang="en-US" dirty="0" smtClean="0"/>
              <a:t>Now?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162" y="1600200"/>
            <a:ext cx="5645638" cy="3622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162" y="1417637"/>
            <a:ext cx="5645638" cy="4412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162" y="1324811"/>
            <a:ext cx="5733440" cy="4322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162" y="1313423"/>
            <a:ext cx="5533418" cy="55334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968" y="1313423"/>
            <a:ext cx="6278032" cy="4708525"/>
          </a:xfrm>
          <a:prstGeom prst="rect">
            <a:avLst/>
          </a:prstGeom>
        </p:spPr>
      </p:pic>
      <p:pic>
        <p:nvPicPr>
          <p:cNvPr id="9" name="Picture 8" descr="Miracle Mile Shopping Center, Monroeville, PA 1950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76" y="1313422"/>
            <a:ext cx="6684433" cy="4982269"/>
          </a:xfrm>
          <a:prstGeom prst="rect">
            <a:avLst/>
          </a:prstGeom>
        </p:spPr>
      </p:pic>
      <p:pic>
        <p:nvPicPr>
          <p:cNvPr id="10" name="Picture 9" descr="71-wagon-boat-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13" y="1662290"/>
            <a:ext cx="7624439" cy="49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0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Decentralization?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001" y="1417638"/>
            <a:ext cx="4590363" cy="52302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White Flight</a:t>
            </a:r>
          </a:p>
          <a:p>
            <a:pPr lvl="1"/>
            <a:r>
              <a:rPr lang="en-US" dirty="0" smtClean="0"/>
              <a:t>No immigration</a:t>
            </a:r>
          </a:p>
          <a:p>
            <a:pPr lvl="1"/>
            <a:r>
              <a:rPr lang="en-US" dirty="0" smtClean="0"/>
              <a:t>The Great Migration</a:t>
            </a:r>
          </a:p>
          <a:p>
            <a:r>
              <a:rPr lang="en-US" dirty="0" smtClean="0"/>
              <a:t>Automobile</a:t>
            </a:r>
          </a:p>
          <a:p>
            <a:pPr lvl="1"/>
            <a:r>
              <a:rPr lang="en-US" dirty="0" smtClean="0"/>
              <a:t>Changes the center</a:t>
            </a:r>
          </a:p>
          <a:p>
            <a:pPr lvl="1"/>
            <a:r>
              <a:rPr lang="en-US" dirty="0" smtClean="0"/>
              <a:t>Congestion, parking</a:t>
            </a:r>
          </a:p>
          <a:p>
            <a:r>
              <a:rPr lang="en-US" dirty="0" smtClean="0"/>
              <a:t>Suburban Advantages</a:t>
            </a:r>
          </a:p>
          <a:p>
            <a:pPr lvl="1"/>
            <a:r>
              <a:rPr lang="en-US" dirty="0" smtClean="0"/>
              <a:t>Car friendly</a:t>
            </a:r>
          </a:p>
          <a:p>
            <a:pPr lvl="1"/>
            <a:r>
              <a:rPr lang="en-US" dirty="0" smtClean="0"/>
              <a:t>Agglomeration over centrality </a:t>
            </a:r>
          </a:p>
          <a:p>
            <a:r>
              <a:rPr lang="en-US" dirty="0" smtClean="0"/>
              <a:t>Downtown Tries To Accommodates the Car</a:t>
            </a:r>
          </a:p>
          <a:p>
            <a:pPr lvl="1"/>
            <a:r>
              <a:rPr lang="en-US" dirty="0" smtClean="0"/>
              <a:t>Elevated highways</a:t>
            </a:r>
          </a:p>
          <a:p>
            <a:pPr lvl="1"/>
            <a:r>
              <a:rPr lang="en-US" dirty="0" smtClean="0"/>
              <a:t>Fly-over on/off ramps</a:t>
            </a:r>
          </a:p>
          <a:p>
            <a:pPr lvl="1"/>
            <a:r>
              <a:rPr lang="en-US" dirty="0" smtClean="0"/>
              <a:t>Parking, parking, parking</a:t>
            </a:r>
          </a:p>
          <a:p>
            <a:pPr lvl="1"/>
            <a:r>
              <a:rPr lang="en-US" dirty="0"/>
              <a:t>Downtown as we knew it begins to be eroded away</a:t>
            </a:r>
          </a:p>
          <a:p>
            <a:pPr lvl="1"/>
            <a:r>
              <a:rPr lang="en-US" dirty="0"/>
              <a:t>Historic downtown is hollowed out, looks less and less appealing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263" y="1633313"/>
            <a:ext cx="3850828" cy="2994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63" y="1284537"/>
            <a:ext cx="3850828" cy="4678755"/>
          </a:xfrm>
          <a:prstGeom prst="rect">
            <a:avLst/>
          </a:prstGeom>
        </p:spPr>
      </p:pic>
      <p:pic>
        <p:nvPicPr>
          <p:cNvPr id="8" name="Picture 7" descr="downloa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63" y="2057416"/>
            <a:ext cx="4645228" cy="3024411"/>
          </a:xfrm>
          <a:prstGeom prst="rect">
            <a:avLst/>
          </a:prstGeom>
        </p:spPr>
      </p:pic>
      <p:pic>
        <p:nvPicPr>
          <p:cNvPr id="9" name="Picture 8" descr="32770776052_061a846743_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41" y="1938182"/>
            <a:ext cx="4955550" cy="3289246"/>
          </a:xfrm>
          <a:prstGeom prst="rect">
            <a:avLst/>
          </a:prstGeom>
        </p:spPr>
      </p:pic>
      <p:pic>
        <p:nvPicPr>
          <p:cNvPr id="10" name="Picture 9" descr="0_4000_80_2587_two_packed-parking-lot-shopping-mall-macys-devon070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41" y="1938182"/>
            <a:ext cx="5247646" cy="3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Inside-Out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Contradiction of decentralization</a:t>
            </a:r>
          </a:p>
          <a:p>
            <a:pPr lvl="1"/>
            <a:r>
              <a:rPr lang="en-US" dirty="0" smtClean="0"/>
              <a:t>PLVI is downtown</a:t>
            </a:r>
          </a:p>
          <a:p>
            <a:pPr lvl="1"/>
            <a:r>
              <a:rPr lang="en-US" dirty="0" smtClean="0"/>
              <a:t>But downtown becomes area of poor, not wealthy</a:t>
            </a:r>
          </a:p>
          <a:p>
            <a:r>
              <a:rPr lang="en-US" dirty="0" smtClean="0"/>
              <a:t>Location rent</a:t>
            </a:r>
          </a:p>
          <a:p>
            <a:pPr lvl="1"/>
            <a:r>
              <a:rPr lang="en-US" dirty="0" smtClean="0"/>
              <a:t>Consider factors beyond rent:  maintenance, transportation</a:t>
            </a:r>
          </a:p>
          <a:p>
            <a:pPr lvl="1"/>
            <a:r>
              <a:rPr lang="en-US" dirty="0" smtClean="0"/>
              <a:t>Density:  lowers rent</a:t>
            </a:r>
          </a:p>
          <a:p>
            <a:r>
              <a:rPr lang="en-US" dirty="0" smtClean="0"/>
              <a:t>Wealthy in periphery</a:t>
            </a:r>
          </a:p>
          <a:p>
            <a:pPr lvl="1"/>
            <a:r>
              <a:rPr lang="en-US" dirty="0" smtClean="0"/>
              <a:t>Low value land in suburbs means more $$ for expensive construction</a:t>
            </a:r>
          </a:p>
          <a:p>
            <a:r>
              <a:rPr lang="en-US" dirty="0" smtClean="0"/>
              <a:t>Poor in core</a:t>
            </a:r>
          </a:p>
          <a:p>
            <a:pPr lvl="1"/>
            <a:r>
              <a:rPr lang="en-US" dirty="0" smtClean="0"/>
              <a:t>Live in high-value CBD but more affordable because of density, lower maintenance, lower transportation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1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Stages of Suburbanization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1930s</a:t>
            </a:r>
          </a:p>
          <a:p>
            <a:pPr lvl="1"/>
            <a:r>
              <a:rPr lang="en-US" dirty="0" smtClean="0"/>
              <a:t>Spillover along rail lines, auto corridors</a:t>
            </a:r>
          </a:p>
          <a:p>
            <a:r>
              <a:rPr lang="en-US" dirty="0" smtClean="0"/>
              <a:t>1950s</a:t>
            </a:r>
          </a:p>
          <a:p>
            <a:pPr lvl="1"/>
            <a:r>
              <a:rPr lang="en-US" dirty="0" smtClean="0"/>
              <a:t>Car dominant, more sprawl</a:t>
            </a:r>
          </a:p>
          <a:p>
            <a:pPr lvl="1"/>
            <a:r>
              <a:rPr lang="en-US" dirty="0" smtClean="0"/>
              <a:t>Bedroom communities</a:t>
            </a:r>
          </a:p>
          <a:p>
            <a:r>
              <a:rPr lang="en-US" dirty="0" smtClean="0"/>
              <a:t>1970s</a:t>
            </a:r>
          </a:p>
          <a:p>
            <a:pPr lvl="1"/>
            <a:r>
              <a:rPr lang="en-US" dirty="0" smtClean="0"/>
              <a:t>infill</a:t>
            </a:r>
          </a:p>
          <a:p>
            <a:r>
              <a:rPr lang="en-US" dirty="0" smtClean="0"/>
              <a:t>1980s</a:t>
            </a:r>
          </a:p>
          <a:p>
            <a:pPr lvl="1"/>
            <a:r>
              <a:rPr lang="en-US" dirty="0" smtClean="0"/>
              <a:t>Tech sector</a:t>
            </a:r>
          </a:p>
          <a:p>
            <a:pPr lvl="1"/>
            <a:r>
              <a:rPr lang="en-US" dirty="0" smtClean="0"/>
              <a:t>New CBDs in suburbs (some even have skyscrapers)</a:t>
            </a:r>
          </a:p>
          <a:p>
            <a:r>
              <a:rPr lang="en-US" dirty="0" smtClean="0"/>
              <a:t>2000s</a:t>
            </a:r>
          </a:p>
          <a:p>
            <a:pPr lvl="1"/>
            <a:r>
              <a:rPr lang="en-US" dirty="0" smtClean="0"/>
              <a:t>More infill, densification</a:t>
            </a:r>
          </a:p>
          <a:p>
            <a:pPr lvl="1"/>
            <a:r>
              <a:rPr lang="en-US" dirty="0" smtClean="0"/>
              <a:t>Mixed-use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153807"/>
            <a:ext cx="4465040" cy="3325914"/>
          </a:xfrm>
          <a:prstGeom prst="rect">
            <a:avLst/>
          </a:prstGeom>
        </p:spPr>
      </p:pic>
      <p:pic>
        <p:nvPicPr>
          <p:cNvPr id="8" name="Picture 7" descr="980867e7ef9e0d6da031e23918dba30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29" y="1153807"/>
            <a:ext cx="4914480" cy="3325914"/>
          </a:xfrm>
          <a:prstGeom prst="rect">
            <a:avLst/>
          </a:prstGeom>
        </p:spPr>
      </p:pic>
      <p:pic>
        <p:nvPicPr>
          <p:cNvPr id="9" name="Picture 8" descr="2e83ce2db27706c528377daa7c274aa44536bd0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29" y="1153807"/>
            <a:ext cx="5218176" cy="3560064"/>
          </a:xfrm>
          <a:prstGeom prst="rect">
            <a:avLst/>
          </a:prstGeom>
        </p:spPr>
      </p:pic>
      <p:pic>
        <p:nvPicPr>
          <p:cNvPr id="10" name="Picture 9" descr="Marina_del_Rey,_Californi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15" y="1153807"/>
            <a:ext cx="6007694" cy="3560064"/>
          </a:xfrm>
          <a:prstGeom prst="rect">
            <a:avLst/>
          </a:prstGeom>
        </p:spPr>
      </p:pic>
      <p:pic>
        <p:nvPicPr>
          <p:cNvPr id="11" name="Picture 10" descr="mscampus-620x4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15" y="1153807"/>
            <a:ext cx="5928185" cy="38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3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363</Words>
  <Application>Microsoft Macintosh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Lecture 8</vt:lpstr>
      <vt:lpstr>Keywords</vt:lpstr>
      <vt:lpstr>Decentralization</vt:lpstr>
      <vt:lpstr>PowerPoint Presentation</vt:lpstr>
      <vt:lpstr>PowerPoint Presentation</vt:lpstr>
      <vt:lpstr>The Rise &amp; Fall of Downtown</vt:lpstr>
      <vt:lpstr>Why Decentralization?</vt:lpstr>
      <vt:lpstr>Inside-Out Cities</vt:lpstr>
      <vt:lpstr>The Five Stages of Suburbanization</vt:lpstr>
      <vt:lpstr>Edge Cities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</dc:title>
  <dc:creator>Elizabeth Lobb</dc:creator>
  <cp:lastModifiedBy>Elizabeth Lobb</cp:lastModifiedBy>
  <cp:revision>40</cp:revision>
  <dcterms:created xsi:type="dcterms:W3CDTF">2019-05-08T21:50:40Z</dcterms:created>
  <dcterms:modified xsi:type="dcterms:W3CDTF">2019-05-09T00:10:27Z</dcterms:modified>
</cp:coreProperties>
</file>