
<file path=[Content_Types].xml><?xml version="1.0" encoding="utf-8"?>
<Types xmlns="http://schemas.openxmlformats.org/package/2006/content-types">
  <Default Extension="mpg" ContentType="video/mpg"/>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9" r:id="rId1"/>
  </p:sldMasterIdLst>
  <p:notesMasterIdLst>
    <p:notesMasterId r:id="rId48"/>
  </p:notesMasterIdLst>
  <p:handoutMasterIdLst>
    <p:handoutMasterId r:id="rId49"/>
  </p:handoutMasterIdLst>
  <p:sldIdLst>
    <p:sldId id="256" r:id="rId2"/>
    <p:sldId id="257" r:id="rId3"/>
    <p:sldId id="258" r:id="rId4"/>
    <p:sldId id="267" r:id="rId5"/>
    <p:sldId id="266" r:id="rId6"/>
    <p:sldId id="259" r:id="rId7"/>
    <p:sldId id="260" r:id="rId8"/>
    <p:sldId id="261" r:id="rId9"/>
    <p:sldId id="262" r:id="rId10"/>
    <p:sldId id="265" r:id="rId11"/>
    <p:sldId id="264" r:id="rId12"/>
    <p:sldId id="268" r:id="rId13"/>
    <p:sldId id="272" r:id="rId14"/>
    <p:sldId id="271" r:id="rId15"/>
    <p:sldId id="300" r:id="rId16"/>
    <p:sldId id="270" r:id="rId17"/>
    <p:sldId id="278" r:id="rId18"/>
    <p:sldId id="279" r:id="rId19"/>
    <p:sldId id="304" r:id="rId20"/>
    <p:sldId id="305" r:id="rId21"/>
    <p:sldId id="273" r:id="rId22"/>
    <p:sldId id="301" r:id="rId23"/>
    <p:sldId id="282" r:id="rId24"/>
    <p:sldId id="302" r:id="rId25"/>
    <p:sldId id="285" r:id="rId26"/>
    <p:sldId id="283" r:id="rId27"/>
    <p:sldId id="280" r:id="rId28"/>
    <p:sldId id="284" r:id="rId29"/>
    <p:sldId id="275" r:id="rId30"/>
    <p:sldId id="276" r:id="rId31"/>
    <p:sldId id="277" r:id="rId32"/>
    <p:sldId id="281" r:id="rId33"/>
    <p:sldId id="286" r:id="rId34"/>
    <p:sldId id="287" r:id="rId35"/>
    <p:sldId id="288" r:id="rId36"/>
    <p:sldId id="289" r:id="rId37"/>
    <p:sldId id="290" r:id="rId38"/>
    <p:sldId id="291" r:id="rId39"/>
    <p:sldId id="303" r:id="rId40"/>
    <p:sldId id="299" r:id="rId41"/>
    <p:sldId id="292" r:id="rId42"/>
    <p:sldId id="293" r:id="rId43"/>
    <p:sldId id="294" r:id="rId44"/>
    <p:sldId id="295" r:id="rId45"/>
    <p:sldId id="297" r:id="rId46"/>
    <p:sldId id="298" r:id="rId47"/>
  </p:sldIdLst>
  <p:sldSz cx="9144000" cy="6858000" type="screen4x3"/>
  <p:notesSz cx="7315200" cy="9601200"/>
  <p:embeddedFontLst>
    <p:embeddedFont>
      <p:font typeface="Tw Cen MT" panose="020B0602020104020603" pitchFamily="34" charset="0"/>
      <p:regular r:id="rId50"/>
      <p:bold r:id="rId51"/>
      <p:italic r:id="rId52"/>
      <p:boldItalic r:id="rId53"/>
    </p:embeddedFont>
    <p:embeddedFont>
      <p:font typeface="Calibri" panose="020F0502020204030204" pitchFamily="34" charset="0"/>
      <p:regular r:id="rId54"/>
      <p:bold r:id="rId55"/>
      <p:italic r:id="rId56"/>
      <p:boldItalic r:id="rId57"/>
    </p:embeddedFont>
    <p:embeddedFont>
      <p:font typeface="Wingdings 2" panose="05020102010507070707" pitchFamily="18" charset="2"/>
      <p:regular r:id="rId58"/>
    </p:embeddedFont>
    <p:embeddedFont>
      <p:font typeface="Cambria Math" panose="02040503050406030204" pitchFamily="18" charset="0"/>
      <p:regular r:id="rId59"/>
    </p:embeddedFont>
  </p:embeddedFontLst>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EAEAEA"/>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2787"/>
    <p:restoredTop sz="90900" autoAdjust="0"/>
  </p:normalViewPr>
  <p:slideViewPr>
    <p:cSldViewPr>
      <p:cViewPr varScale="1">
        <p:scale>
          <a:sx n="84" d="100"/>
          <a:sy n="84" d="100"/>
        </p:scale>
        <p:origin x="-27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57" Type="http://schemas.openxmlformats.org/officeDocument/2006/relationships/font" Target="fonts/font8.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s>
</file>

<file path=ppt/charts/_rels/chart1.xml.rels><?xml version="1.0" encoding="UTF-8" standalone="yes"?>
<Relationships xmlns="http://schemas.openxmlformats.org/package/2006/relationships"><Relationship Id="rId1" Type="http://schemas.openxmlformats.org/officeDocument/2006/relationships/oleObject" Target="file:///G:\Vapor%20Satur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Vapor Saturation Curve</a:t>
            </a:r>
          </a:p>
        </c:rich>
      </c:tx>
      <c:layout/>
      <c:overlay val="0"/>
    </c:title>
    <c:autoTitleDeleted val="0"/>
    <c:plotArea>
      <c:layout/>
      <c:scatterChart>
        <c:scatterStyle val="smoothMarker"/>
        <c:varyColors val="0"/>
        <c:ser>
          <c:idx val="0"/>
          <c:order val="0"/>
          <c:marker>
            <c:symbol val="none"/>
          </c:marker>
          <c:xVal>
            <c:numRef>
              <c:f>Sheet1!$B$2:$B$14</c:f>
              <c:numCache>
                <c:formatCode>General</c:formatCode>
                <c:ptCount val="13"/>
                <c:pt idx="0">
                  <c:v>-40</c:v>
                </c:pt>
                <c:pt idx="1">
                  <c:v>-30</c:v>
                </c:pt>
                <c:pt idx="2">
                  <c:v>-20</c:v>
                </c:pt>
                <c:pt idx="3">
                  <c:v>-10</c:v>
                </c:pt>
                <c:pt idx="4">
                  <c:v>0</c:v>
                </c:pt>
                <c:pt idx="5">
                  <c:v>5</c:v>
                </c:pt>
                <c:pt idx="6">
                  <c:v>10</c:v>
                </c:pt>
                <c:pt idx="7">
                  <c:v>15</c:v>
                </c:pt>
                <c:pt idx="8">
                  <c:v>20</c:v>
                </c:pt>
                <c:pt idx="9">
                  <c:v>25</c:v>
                </c:pt>
                <c:pt idx="10">
                  <c:v>30</c:v>
                </c:pt>
                <c:pt idx="11">
                  <c:v>35</c:v>
                </c:pt>
                <c:pt idx="12">
                  <c:v>40</c:v>
                </c:pt>
              </c:numCache>
            </c:numRef>
          </c:xVal>
          <c:yVal>
            <c:numRef>
              <c:f>Sheet1!$C$2:$C$14</c:f>
              <c:numCache>
                <c:formatCode>General</c:formatCode>
                <c:ptCount val="13"/>
                <c:pt idx="0">
                  <c:v>0.1</c:v>
                </c:pt>
                <c:pt idx="1">
                  <c:v>0.3</c:v>
                </c:pt>
                <c:pt idx="2">
                  <c:v>0.75</c:v>
                </c:pt>
                <c:pt idx="3">
                  <c:v>2</c:v>
                </c:pt>
                <c:pt idx="4">
                  <c:v>3.5</c:v>
                </c:pt>
                <c:pt idx="5">
                  <c:v>5</c:v>
                </c:pt>
                <c:pt idx="6">
                  <c:v>7</c:v>
                </c:pt>
                <c:pt idx="7">
                  <c:v>10</c:v>
                </c:pt>
                <c:pt idx="8">
                  <c:v>14</c:v>
                </c:pt>
                <c:pt idx="9">
                  <c:v>20</c:v>
                </c:pt>
                <c:pt idx="10">
                  <c:v>26.5</c:v>
                </c:pt>
                <c:pt idx="11">
                  <c:v>35</c:v>
                </c:pt>
                <c:pt idx="12">
                  <c:v>47</c:v>
                </c:pt>
              </c:numCache>
            </c:numRef>
          </c:yVal>
          <c:smooth val="1"/>
        </c:ser>
        <c:dLbls>
          <c:showLegendKey val="0"/>
          <c:showVal val="0"/>
          <c:showCatName val="0"/>
          <c:showSerName val="0"/>
          <c:showPercent val="0"/>
          <c:showBubbleSize val="0"/>
        </c:dLbls>
        <c:axId val="173595648"/>
        <c:axId val="160379648"/>
      </c:scatterChart>
      <c:valAx>
        <c:axId val="173595648"/>
        <c:scaling>
          <c:orientation val="minMax"/>
          <c:max val="40"/>
          <c:min val="-40"/>
        </c:scaling>
        <c:delete val="0"/>
        <c:axPos val="b"/>
        <c:majorGridlines/>
        <c:numFmt formatCode="General" sourceLinked="1"/>
        <c:majorTickMark val="none"/>
        <c:minorTickMark val="none"/>
        <c:tickLblPos val="nextTo"/>
        <c:crossAx val="160379648"/>
        <c:crossesAt val="-40"/>
        <c:crossBetween val="midCat"/>
        <c:majorUnit val="5"/>
        <c:minorUnit val="1"/>
      </c:valAx>
      <c:valAx>
        <c:axId val="160379648"/>
        <c:scaling>
          <c:orientation val="minMax"/>
          <c:max val="50"/>
          <c:min val="0"/>
        </c:scaling>
        <c:delete val="0"/>
        <c:axPos val="l"/>
        <c:majorGridlines/>
        <c:title>
          <c:tx>
            <c:rich>
              <a:bodyPr/>
              <a:lstStyle/>
              <a:p>
                <a:pPr>
                  <a:defRPr sz="1400" b="0"/>
                </a:pPr>
                <a:r>
                  <a:rPr lang="en-US" sz="1400" b="0"/>
                  <a:t>g vapor / kg air</a:t>
                </a:r>
              </a:p>
            </c:rich>
          </c:tx>
          <c:layout/>
          <c:overlay val="0"/>
        </c:title>
        <c:numFmt formatCode="General" sourceLinked="1"/>
        <c:majorTickMark val="none"/>
        <c:minorTickMark val="none"/>
        <c:tickLblPos val="nextTo"/>
        <c:crossAx val="173595648"/>
        <c:crossesAt val="-40"/>
        <c:crossBetween val="midCat"/>
        <c:majorUnit val="5"/>
        <c:minorUnit val="1"/>
      </c:valAx>
      <c:dTable>
        <c:showHorzBorder val="1"/>
        <c:showVertBorder val="1"/>
        <c:showOutline val="1"/>
        <c:showKeys val="1"/>
      </c:dTable>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A432FEC2-6731-454F-995B-C47F91045F04}" type="datetimeFigureOut">
              <a:rPr lang="en-US" smtClean="0"/>
              <a:t>1/9/2014</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2269D976-1B60-4D6A-8686-C42877D2EF05}" type="slidenum">
              <a:rPr lang="en-US" smtClean="0"/>
              <a:t>‹#›</a:t>
            </a:fld>
            <a:endParaRPr lang="en-US"/>
          </a:p>
        </p:txBody>
      </p:sp>
    </p:spTree>
    <p:extLst>
      <p:ext uri="{BB962C8B-B14F-4D97-AF65-F5344CB8AC3E}">
        <p14:creationId xmlns:p14="http://schemas.microsoft.com/office/powerpoint/2010/main" val="1994882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smtClean="0"/>
            </a:lvl1pPr>
          </a:lstStyle>
          <a:p>
            <a:pPr>
              <a:defRPr/>
            </a:pPr>
            <a:endParaRPr lang="en-US"/>
          </a:p>
        </p:txBody>
      </p:sp>
      <p:sp>
        <p:nvSpPr>
          <p:cNvPr id="1027"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smtClean="0"/>
            </a:lvl1pPr>
          </a:lstStyle>
          <a:p>
            <a:pPr>
              <a:defRPr/>
            </a:pPr>
            <a:endParaRPr lang="en-US"/>
          </a:p>
        </p:txBody>
      </p:sp>
      <p:sp>
        <p:nvSpPr>
          <p:cNvPr id="3277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30"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smtClean="0"/>
            </a:lvl1pPr>
          </a:lstStyle>
          <a:p>
            <a:pPr>
              <a:defRPr/>
            </a:pPr>
            <a:endParaRPr lang="en-US"/>
          </a:p>
        </p:txBody>
      </p:sp>
      <p:sp>
        <p:nvSpPr>
          <p:cNvPr id="1031"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smtClean="0"/>
            </a:lvl1pPr>
          </a:lstStyle>
          <a:p>
            <a:pPr>
              <a:defRPr/>
            </a:pPr>
            <a:fld id="{B7F32B61-47C4-43B5-A0FE-EC0E5A549816}" type="slidenum">
              <a:rPr lang="en-US"/>
              <a:pPr>
                <a:defRPr/>
              </a:pPr>
              <a:t>‹#›</a:t>
            </a:fld>
            <a:endParaRPr lang="en-US"/>
          </a:p>
        </p:txBody>
      </p:sp>
    </p:spTree>
    <p:extLst>
      <p:ext uri="{BB962C8B-B14F-4D97-AF65-F5344CB8AC3E}">
        <p14:creationId xmlns:p14="http://schemas.microsoft.com/office/powerpoint/2010/main" val="5541146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26FF3B39-F8C5-41C1-9116-16661E403408}" type="slidenum">
              <a:rPr lang="en-US"/>
              <a:pPr/>
              <a:t>6</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smtClean="0"/>
              <a:t>Last = Pie Chart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984E558-99D8-4347-AA25-D749D5084DBB}" type="slidenum">
              <a:rPr lang="en-US" smtClean="0"/>
              <a:pPr>
                <a:defRPr/>
              </a:pPr>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A54DE1E-700B-4AD8-A777-C6F4C40498F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3BED4D1-CDE1-4453-B0F8-CC3D40612F1E}"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90BBE423-0183-4506-B6A3-EAD70C0FC9ED}" type="slidenum">
              <a:rPr lang="en-US"/>
              <a:pPr>
                <a:defRPr/>
              </a:pPr>
              <a:t>‹#›</a:t>
            </a:fld>
            <a:endParaRPr lang="en-US"/>
          </a:p>
        </p:txBody>
      </p:sp>
    </p:spTree>
    <p:extLst>
      <p:ext uri="{BB962C8B-B14F-4D97-AF65-F5344CB8AC3E}">
        <p14:creationId xmlns:p14="http://schemas.microsoft.com/office/powerpoint/2010/main" val="3397724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45CEC98-DD75-4F3F-8092-AFD0EEF4DAA2}"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pPr>
              <a:defRPr/>
            </a:pPr>
            <a:endParaRPr lang="en-US"/>
          </a:p>
        </p:txBody>
      </p:sp>
      <p:sp>
        <p:nvSpPr>
          <p:cNvPr id="91" name="Footer Placeholder 90"/>
          <p:cNvSpPr>
            <a:spLocks noGrp="1"/>
          </p:cNvSpPr>
          <p:nvPr>
            <p:ph type="ftr" sz="quarter" idx="11"/>
          </p:nvPr>
        </p:nvSpPr>
        <p:spPr/>
        <p:txBody>
          <a:bodyPr/>
          <a:lstStyle/>
          <a:p>
            <a:pPr>
              <a:defRPr/>
            </a:pPr>
            <a:endParaRPr lang="en-US"/>
          </a:p>
        </p:txBody>
      </p:sp>
      <p:sp>
        <p:nvSpPr>
          <p:cNvPr id="92" name="Slide Number Placeholder 91"/>
          <p:cNvSpPr>
            <a:spLocks noGrp="1"/>
          </p:cNvSpPr>
          <p:nvPr>
            <p:ph type="sldNum" sz="quarter" idx="12"/>
          </p:nvPr>
        </p:nvSpPr>
        <p:spPr/>
        <p:txBody>
          <a:bodyPr/>
          <a:lstStyle/>
          <a:p>
            <a:pPr>
              <a:defRPr/>
            </a:pPr>
            <a:fld id="{DC6F02D6-0E89-4AA9-BCD8-E6B1C4B507D2}"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9B7EFC7-C3DC-470A-AD19-DA858F66F938}"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639D385-2BC9-429D-9300-5A9988733AEB}"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B9986B7-EFDD-42AB-A4E7-CA7A3B3EC481}"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A7C17F0-521B-49BE-9304-2EE83E099B0B}"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EE2F75D-2575-4A98-94BE-838094073F1D}" type="slidenum">
              <a:rPr lang="en-US" smtClean="0"/>
              <a:pPr>
                <a:defRPr/>
              </a:pPr>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EEADCCC-0908-472B-B879-229334BAD3E4}" type="slidenum">
              <a:rPr lang="en-US" smtClean="0"/>
              <a:pPr>
                <a:defRPr/>
              </a:pPr>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52120BF1-2398-4D41-93AB-33381F586224}"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g"/><Relationship Id="rId1" Type="http://schemas.microsoft.com/office/2007/relationships/media" Target="../media/media1.m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opr.princeton.edu/popclock/" TargetMode="Externa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http://www.youtube.com/watch?v=mcPs_OdQOYU"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hyperlink" Target="http://www.goes.noaa.gov/goesfull.html"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1220" y="2362200"/>
            <a:ext cx="4855580" cy="1905000"/>
          </a:xfrm>
        </p:spPr>
        <p:txBody>
          <a:bodyPr/>
          <a:lstStyle/>
          <a:p>
            <a:pPr fontAlgn="auto">
              <a:spcAft>
                <a:spcPts val="0"/>
              </a:spcAft>
              <a:defRPr/>
            </a:pPr>
            <a:r>
              <a:rPr lang="en-US" sz="4000" dirty="0"/>
              <a:t>Heating the Atmosphere</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381000"/>
            <a:ext cx="7772400" cy="762000"/>
          </a:xfrm>
        </p:spPr>
        <p:txBody>
          <a:bodyPr>
            <a:normAutofit/>
          </a:bodyPr>
          <a:lstStyle/>
          <a:p>
            <a:pPr fontAlgn="auto">
              <a:spcAft>
                <a:spcPts val="0"/>
              </a:spcAft>
              <a:defRPr/>
            </a:pPr>
            <a:r>
              <a:rPr lang="en-US" dirty="0"/>
              <a:t>Ozone Hole </a:t>
            </a:r>
            <a:r>
              <a:rPr lang="en-US" dirty="0" smtClean="0"/>
              <a:t>and CFCs</a:t>
            </a:r>
            <a:endParaRPr lang="en-US" dirty="0"/>
          </a:p>
        </p:txBody>
      </p:sp>
      <p:sp>
        <p:nvSpPr>
          <p:cNvPr id="13315" name="Rectangle 3"/>
          <p:cNvSpPr>
            <a:spLocks noGrp="1" noChangeArrowheads="1"/>
          </p:cNvSpPr>
          <p:nvPr>
            <p:ph idx="1"/>
          </p:nvPr>
        </p:nvSpPr>
        <p:spPr>
          <a:xfrm>
            <a:off x="76200" y="1143000"/>
            <a:ext cx="9067800" cy="4876800"/>
          </a:xfrm>
        </p:spPr>
        <p:txBody>
          <a:bodyPr>
            <a:normAutofit/>
          </a:bodyPr>
          <a:lstStyle/>
          <a:p>
            <a:r>
              <a:rPr lang="en-US" sz="2800" dirty="0" smtClean="0"/>
              <a:t>Humans have introduced Chlorofluorocarbons (CFCs) that interact with ozone</a:t>
            </a:r>
          </a:p>
          <a:p>
            <a:pPr lvl="1"/>
            <a:r>
              <a:rPr lang="en-US" sz="2400" dirty="0" smtClean="0"/>
              <a:t>CFCs are INERT at the Earth’s surface</a:t>
            </a:r>
          </a:p>
          <a:p>
            <a:pPr lvl="1"/>
            <a:r>
              <a:rPr lang="en-US" sz="2400" dirty="0" smtClean="0"/>
              <a:t>Make great aerosol propellants</a:t>
            </a:r>
          </a:p>
          <a:p>
            <a:pPr lvl="1"/>
            <a:r>
              <a:rPr lang="en-US" sz="2400" dirty="0" smtClean="0"/>
              <a:t>Drift up into the stratosphere</a:t>
            </a:r>
          </a:p>
          <a:p>
            <a:r>
              <a:rPr lang="en-US" sz="2800" dirty="0" smtClean="0"/>
              <a:t>CFCs are broken down by UV rays (like ozone)</a:t>
            </a:r>
          </a:p>
          <a:p>
            <a:pPr lvl="1"/>
            <a:r>
              <a:rPr lang="en-US" sz="2400" dirty="0" smtClean="0"/>
              <a:t>Products re-unite with that free oxygen atom...</a:t>
            </a:r>
          </a:p>
          <a:p>
            <a:pPr lvl="1"/>
            <a:r>
              <a:rPr lang="en-US" sz="2400" dirty="0" smtClean="0"/>
              <a:t>...so Ozone cannot reform</a:t>
            </a:r>
          </a:p>
          <a:p>
            <a:r>
              <a:rPr lang="en-US" sz="2800" dirty="0" smtClean="0"/>
              <a:t>CFCs continue to deplete the supply of ozone...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wipe(left)">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wipe(left)">
                                      <p:cBhvr>
                                        <p:cTn id="12" dur="5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wipe(left)">
                                      <p:cBhvr>
                                        <p:cTn id="17" dur="500"/>
                                        <p:tgtEl>
                                          <p:spTgt spid="133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wipe(left)">
                                      <p:cBhvr>
                                        <p:cTn id="22" dur="500"/>
                                        <p:tgtEl>
                                          <p:spTgt spid="133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wipe(left)">
                                      <p:cBhvr>
                                        <p:cTn id="27" dur="500"/>
                                        <p:tgtEl>
                                          <p:spTgt spid="133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315">
                                            <p:txEl>
                                              <p:pRg st="5" end="5"/>
                                            </p:txEl>
                                          </p:spTgt>
                                        </p:tgtEl>
                                        <p:attrNameLst>
                                          <p:attrName>style.visibility</p:attrName>
                                        </p:attrNameLst>
                                      </p:cBhvr>
                                      <p:to>
                                        <p:strVal val="visible"/>
                                      </p:to>
                                    </p:set>
                                    <p:animEffect transition="in" filter="wipe(left)">
                                      <p:cBhvr>
                                        <p:cTn id="32" dur="500"/>
                                        <p:tgtEl>
                                          <p:spTgt spid="133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315">
                                            <p:txEl>
                                              <p:pRg st="6" end="6"/>
                                            </p:txEl>
                                          </p:spTgt>
                                        </p:tgtEl>
                                        <p:attrNameLst>
                                          <p:attrName>style.visibility</p:attrName>
                                        </p:attrNameLst>
                                      </p:cBhvr>
                                      <p:to>
                                        <p:strVal val="visible"/>
                                      </p:to>
                                    </p:set>
                                    <p:animEffect transition="in" filter="wipe(left)">
                                      <p:cBhvr>
                                        <p:cTn id="37" dur="500"/>
                                        <p:tgtEl>
                                          <p:spTgt spid="1331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315">
                                            <p:txEl>
                                              <p:pRg st="7" end="7"/>
                                            </p:txEl>
                                          </p:spTgt>
                                        </p:tgtEl>
                                        <p:attrNameLst>
                                          <p:attrName>style.visibility</p:attrName>
                                        </p:attrNameLst>
                                      </p:cBhvr>
                                      <p:to>
                                        <p:strVal val="visible"/>
                                      </p:to>
                                    </p:set>
                                    <p:animEffect transition="in" filter="wipe(left)">
                                      <p:cBhvr>
                                        <p:cTn id="42" dur="500"/>
                                        <p:tgtEl>
                                          <p:spTgt spid="133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bldLvl="3"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800100"/>
            <a:ext cx="4038600" cy="1333500"/>
          </a:xfrm>
        </p:spPr>
        <p:txBody>
          <a:bodyPr>
            <a:normAutofit/>
          </a:bodyPr>
          <a:lstStyle/>
          <a:p>
            <a:pPr fontAlgn="auto">
              <a:spcAft>
                <a:spcPts val="0"/>
              </a:spcAft>
              <a:defRPr/>
            </a:pPr>
            <a:r>
              <a:rPr lang="en-US" dirty="0"/>
              <a:t>Ozone </a:t>
            </a:r>
            <a:r>
              <a:rPr lang="en-US" dirty="0" smtClean="0"/>
              <a:t>Hole</a:t>
            </a:r>
            <a:br>
              <a:rPr lang="en-US" dirty="0" smtClean="0"/>
            </a:br>
            <a:r>
              <a:rPr lang="en-US" dirty="0" smtClean="0"/>
              <a:t>is </a:t>
            </a:r>
            <a:r>
              <a:rPr lang="en-US" dirty="0"/>
              <a:t>Seasonal</a:t>
            </a:r>
          </a:p>
        </p:txBody>
      </p:sp>
      <p:sp>
        <p:nvSpPr>
          <p:cNvPr id="12291" name="Rectangle 3"/>
          <p:cNvSpPr>
            <a:spLocks noGrp="1" noChangeArrowheads="1"/>
          </p:cNvSpPr>
          <p:nvPr>
            <p:ph idx="1"/>
          </p:nvPr>
        </p:nvSpPr>
        <p:spPr>
          <a:xfrm>
            <a:off x="228600" y="2438400"/>
            <a:ext cx="4114800" cy="3505200"/>
          </a:xfrm>
        </p:spPr>
        <p:txBody>
          <a:bodyPr>
            <a:normAutofit/>
          </a:bodyPr>
          <a:lstStyle/>
          <a:p>
            <a:r>
              <a:rPr lang="en-US" sz="2800" dirty="0" smtClean="0"/>
              <a:t>In Antarctica, it grows in the Spring (October) and shrinks in the Fall (March).</a:t>
            </a:r>
          </a:p>
        </p:txBody>
      </p:sp>
      <p:pic>
        <p:nvPicPr>
          <p:cNvPr id="2" name="anim_toms.mp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336648" y="1828800"/>
            <a:ext cx="4343400" cy="4572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wipe(left)">
                                      <p:cBhvr>
                                        <p:cTn id="7" dur="500"/>
                                        <p:tgtEl>
                                          <p:spTgt spid="12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video>
              <p:cMediaNode vol="80000">
                <p:cTn id="13" fill="hold" display="0">
                  <p:stCondLst>
                    <p:cond delay="indefinite"/>
                  </p:stCondLst>
                </p:cTn>
                <p:tgtEl>
                  <p:spTgt spid="2"/>
                </p:tgtEl>
              </p:cMediaNode>
            </p:video>
          </p:childTnLst>
        </p:cTn>
      </p:par>
    </p:tnLst>
    <p:bldLst>
      <p:bldP spid="12291" grpId="0" build="p" bldLvl="3"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0"/>
            <a:ext cx="7772400" cy="1431925"/>
          </a:xfrm>
        </p:spPr>
        <p:txBody>
          <a:bodyPr>
            <a:normAutofit/>
          </a:bodyPr>
          <a:lstStyle/>
          <a:p>
            <a:pPr fontAlgn="auto">
              <a:spcAft>
                <a:spcPts val="0"/>
              </a:spcAft>
              <a:defRPr/>
            </a:pPr>
            <a:r>
              <a:rPr lang="en-US" sz="4000" dirty="0"/>
              <a:t>Variable Components: CO</a:t>
            </a:r>
            <a:r>
              <a:rPr lang="en-US" sz="4000" baseline="-25000" dirty="0"/>
              <a:t>2</a:t>
            </a:r>
            <a:r>
              <a:rPr lang="en-US" sz="4000" dirty="0"/>
              <a:t> + H</a:t>
            </a:r>
            <a:r>
              <a:rPr lang="en-US" sz="4000" baseline="-25000" dirty="0"/>
              <a:t>2</a:t>
            </a:r>
            <a:r>
              <a:rPr lang="en-US" sz="4000" dirty="0"/>
              <a:t>O</a:t>
            </a:r>
          </a:p>
        </p:txBody>
      </p:sp>
      <p:sp>
        <p:nvSpPr>
          <p:cNvPr id="16387" name="Rectangle 3"/>
          <p:cNvSpPr>
            <a:spLocks noGrp="1" noChangeArrowheads="1"/>
          </p:cNvSpPr>
          <p:nvPr>
            <p:ph idx="1"/>
          </p:nvPr>
        </p:nvSpPr>
        <p:spPr>
          <a:xfrm>
            <a:off x="76200" y="1524000"/>
            <a:ext cx="8458200" cy="4876800"/>
          </a:xfrm>
        </p:spPr>
        <p:txBody>
          <a:bodyPr>
            <a:normAutofit/>
          </a:bodyPr>
          <a:lstStyle/>
          <a:p>
            <a:pPr marL="274320" indent="-274320" fontAlgn="auto">
              <a:spcAft>
                <a:spcPts val="0"/>
              </a:spcAft>
              <a:buClr>
                <a:schemeClr val="accent3"/>
              </a:buClr>
              <a:buFont typeface="Wingdings 2"/>
              <a:buChar char=""/>
              <a:defRPr/>
            </a:pPr>
            <a:r>
              <a:rPr lang="en-US" sz="3200" dirty="0"/>
              <a:t>Gases are TRANSPARENT to Visible Light</a:t>
            </a:r>
          </a:p>
          <a:p>
            <a:pPr marL="640080" lvl="1" indent="-246888" fontAlgn="auto">
              <a:spcAft>
                <a:spcPts val="0"/>
              </a:spcAft>
              <a:buFont typeface="Wingdings 2"/>
              <a:buChar char=""/>
              <a:defRPr/>
            </a:pPr>
            <a:r>
              <a:rPr lang="en-US" sz="2800" dirty="0"/>
              <a:t>They allow sunlight to pass through the atmosphere</a:t>
            </a:r>
          </a:p>
          <a:p>
            <a:pPr marL="640080" lvl="1" indent="-246888" fontAlgn="auto">
              <a:spcAft>
                <a:spcPts val="0"/>
              </a:spcAft>
              <a:buFont typeface="Wingdings 2"/>
              <a:buChar char=""/>
              <a:defRPr/>
            </a:pPr>
            <a:r>
              <a:rPr lang="en-US" sz="2800" dirty="0"/>
              <a:t>How do we know this?  Hmm...</a:t>
            </a:r>
          </a:p>
          <a:p>
            <a:pPr marL="274320" indent="-274320" fontAlgn="auto">
              <a:spcAft>
                <a:spcPts val="0"/>
              </a:spcAft>
              <a:buClr>
                <a:schemeClr val="accent3"/>
              </a:buClr>
              <a:buFont typeface="Wingdings 2"/>
              <a:buChar char=""/>
              <a:defRPr/>
            </a:pPr>
            <a:r>
              <a:rPr lang="en-US" sz="3200" dirty="0"/>
              <a:t>CO</a:t>
            </a:r>
            <a:r>
              <a:rPr lang="en-US" sz="3200" baseline="-25000" dirty="0"/>
              <a:t>2</a:t>
            </a:r>
            <a:r>
              <a:rPr lang="en-US" sz="3200" dirty="0"/>
              <a:t> &amp; H</a:t>
            </a:r>
            <a:r>
              <a:rPr lang="en-US" sz="3200" baseline="-25000" dirty="0"/>
              <a:t>2</a:t>
            </a:r>
            <a:r>
              <a:rPr lang="en-US" sz="3200" dirty="0"/>
              <a:t>O ABSORB </a:t>
            </a:r>
            <a:r>
              <a:rPr lang="en-US" sz="3200" b="1" dirty="0">
                <a:solidFill>
                  <a:srgbClr val="FF0000"/>
                </a:solidFill>
              </a:rPr>
              <a:t>IR</a:t>
            </a:r>
            <a:r>
              <a:rPr lang="en-US" sz="3200" dirty="0"/>
              <a:t> Radiation from Earth</a:t>
            </a:r>
          </a:p>
          <a:p>
            <a:pPr marL="640080" lvl="1" indent="-246888" fontAlgn="auto">
              <a:spcAft>
                <a:spcPts val="0"/>
              </a:spcAft>
              <a:buFont typeface="Wingdings 2"/>
              <a:buChar char=""/>
              <a:defRPr/>
            </a:pPr>
            <a:r>
              <a:rPr lang="en-US" sz="2800" dirty="0"/>
              <a:t>They help keep atmosphere warm</a:t>
            </a:r>
          </a:p>
          <a:p>
            <a:pPr marL="640080" lvl="1" indent="-246888" fontAlgn="auto">
              <a:spcAft>
                <a:spcPts val="0"/>
              </a:spcAft>
              <a:buFont typeface="Wingdings 2"/>
              <a:buChar char=""/>
              <a:defRPr/>
            </a:pPr>
            <a:r>
              <a:rPr lang="en-US" sz="2800" dirty="0"/>
              <a:t>Any increase in their abundance means warmer temperatures</a:t>
            </a:r>
          </a:p>
          <a:p>
            <a:pPr marL="640080" lvl="1" indent="-246888" fontAlgn="auto">
              <a:spcAft>
                <a:spcPts val="0"/>
              </a:spcAft>
              <a:buFont typeface="Wingdings 2"/>
              <a:buChar char=""/>
              <a:defRPr/>
            </a:pPr>
            <a:r>
              <a:rPr lang="en-US" sz="2800" dirty="0"/>
              <a:t>These are two important </a:t>
            </a:r>
            <a:r>
              <a:rPr lang="en-US" sz="2800" b="1" i="1" dirty="0">
                <a:solidFill>
                  <a:srgbClr val="92D050"/>
                </a:solidFill>
              </a:rPr>
              <a:t>Greenhouse Gases</a:t>
            </a:r>
            <a:r>
              <a:rPr lang="en-US" sz="2800" dirty="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wipe(left)">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wipe(left)">
                                      <p:cBhvr>
                                        <p:cTn id="12" dur="5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wipe(left)">
                                      <p:cBhvr>
                                        <p:cTn id="17" dur="500"/>
                                        <p:tgtEl>
                                          <p:spTgt spid="163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wipe(left)">
                                      <p:cBhvr>
                                        <p:cTn id="22" dur="500"/>
                                        <p:tgtEl>
                                          <p:spTgt spid="163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Effect transition="in" filter="wipe(left)">
                                      <p:cBhvr>
                                        <p:cTn id="27" dur="500"/>
                                        <p:tgtEl>
                                          <p:spTgt spid="163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387">
                                            <p:txEl>
                                              <p:pRg st="5" end="5"/>
                                            </p:txEl>
                                          </p:spTgt>
                                        </p:tgtEl>
                                        <p:attrNameLst>
                                          <p:attrName>style.visibility</p:attrName>
                                        </p:attrNameLst>
                                      </p:cBhvr>
                                      <p:to>
                                        <p:strVal val="visible"/>
                                      </p:to>
                                    </p:set>
                                    <p:animEffect transition="in" filter="wipe(left)">
                                      <p:cBhvr>
                                        <p:cTn id="32" dur="500"/>
                                        <p:tgtEl>
                                          <p:spTgt spid="1638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387">
                                            <p:txEl>
                                              <p:pRg st="6" end="6"/>
                                            </p:txEl>
                                          </p:spTgt>
                                        </p:tgtEl>
                                        <p:attrNameLst>
                                          <p:attrName>style.visibility</p:attrName>
                                        </p:attrNameLst>
                                      </p:cBhvr>
                                      <p:to>
                                        <p:strVal val="visible"/>
                                      </p:to>
                                    </p:set>
                                    <p:animEffect transition="in" filter="wipe(left)">
                                      <p:cBhvr>
                                        <p:cTn id="37" dur="500"/>
                                        <p:tgtEl>
                                          <p:spTgt spid="163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3"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0"/>
            <a:ext cx="7772400" cy="1127125"/>
          </a:xfrm>
        </p:spPr>
        <p:txBody>
          <a:bodyPr>
            <a:normAutofit/>
          </a:bodyPr>
          <a:lstStyle/>
          <a:p>
            <a:pPr fontAlgn="auto">
              <a:spcAft>
                <a:spcPts val="0"/>
              </a:spcAft>
              <a:defRPr/>
            </a:pPr>
            <a:r>
              <a:rPr lang="en-US"/>
              <a:t>Temperature</a:t>
            </a:r>
            <a:br>
              <a:rPr lang="en-US"/>
            </a:br>
            <a:r>
              <a:rPr lang="en-US" sz="2400"/>
              <a:t>A Specific Definition</a:t>
            </a:r>
          </a:p>
        </p:txBody>
      </p:sp>
      <p:sp>
        <p:nvSpPr>
          <p:cNvPr id="20483" name="Rectangle 3"/>
          <p:cNvSpPr>
            <a:spLocks noGrp="1" noChangeArrowheads="1"/>
          </p:cNvSpPr>
          <p:nvPr>
            <p:ph idx="1"/>
          </p:nvPr>
        </p:nvSpPr>
        <p:spPr>
          <a:xfrm>
            <a:off x="457200" y="1371600"/>
            <a:ext cx="8305800" cy="4800600"/>
          </a:xfrm>
        </p:spPr>
        <p:txBody>
          <a:bodyPr/>
          <a:lstStyle/>
          <a:p>
            <a:r>
              <a:rPr lang="en-US" dirty="0" smtClean="0"/>
              <a:t>Temperature is often a relative measure:</a:t>
            </a:r>
          </a:p>
          <a:p>
            <a:pPr lvl="1"/>
            <a:r>
              <a:rPr lang="en-US" dirty="0" smtClean="0"/>
              <a:t>“This porridge is too hot!”</a:t>
            </a:r>
          </a:p>
          <a:p>
            <a:pPr lvl="1"/>
            <a:r>
              <a:rPr lang="en-US" dirty="0" smtClean="0"/>
              <a:t>“This porridge is too cold</a:t>
            </a:r>
            <a:r>
              <a:rPr lang="en-US" dirty="0"/>
              <a:t>!”</a:t>
            </a:r>
          </a:p>
          <a:p>
            <a:r>
              <a:rPr lang="en-US" b="1" dirty="0">
                <a:solidFill>
                  <a:srgbClr val="FFC000"/>
                </a:solidFill>
              </a:rPr>
              <a:t>“Temperature is a measure of the average kinetic energy (thermal energy of motion) of the particles of a substance</a:t>
            </a:r>
            <a:r>
              <a:rPr lang="en-US" b="1" dirty="0" smtClean="0">
                <a:solidFill>
                  <a:srgbClr val="FFC000"/>
                </a:solidFill>
              </a:rPr>
              <a:t>.”</a:t>
            </a:r>
            <a:endParaRPr lang="en-US" dirty="0" smtClean="0"/>
          </a:p>
          <a:p>
            <a:r>
              <a:rPr lang="en-US" dirty="0" smtClean="0"/>
              <a:t>We will use </a:t>
            </a:r>
            <a:r>
              <a:rPr lang="en-US" dirty="0" smtClean="0"/>
              <a:t>a more </a:t>
            </a:r>
            <a:r>
              <a:rPr lang="en-US" b="1" i="1" dirty="0" smtClean="0"/>
              <a:t>objective</a:t>
            </a:r>
            <a:r>
              <a:rPr lang="en-US" dirty="0" smtClean="0"/>
              <a:t> measure:</a:t>
            </a:r>
            <a:endParaRPr lang="en-US" dirty="0" smtClean="0"/>
          </a:p>
          <a:p>
            <a:pPr lvl="1"/>
            <a:r>
              <a:rPr lang="en-US" dirty="0" smtClean="0"/>
              <a:t>Thermometer measures T in </a:t>
            </a:r>
            <a:r>
              <a:rPr lang="en-US" dirty="0" smtClean="0">
                <a:sym typeface="Symbol" pitchFamily="18" charset="2"/>
              </a:rPr>
              <a:t></a:t>
            </a:r>
            <a:r>
              <a:rPr lang="en-US" dirty="0" smtClean="0"/>
              <a:t>C</a:t>
            </a:r>
          </a:p>
          <a:p>
            <a:pPr lvl="1"/>
            <a:r>
              <a:rPr lang="en-US" dirty="0" smtClean="0"/>
              <a:t>Freezing </a:t>
            </a:r>
            <a:r>
              <a:rPr lang="en-US" dirty="0" err="1" smtClean="0"/>
              <a:t>pt</a:t>
            </a:r>
            <a:r>
              <a:rPr lang="en-US" dirty="0" smtClean="0"/>
              <a:t> of Water = 32</a:t>
            </a:r>
            <a:r>
              <a:rPr lang="en-US" dirty="0" smtClean="0">
                <a:sym typeface="Symbol" pitchFamily="18" charset="2"/>
              </a:rPr>
              <a:t></a:t>
            </a:r>
            <a:r>
              <a:rPr lang="en-US" dirty="0" smtClean="0"/>
              <a:t>F = 0</a:t>
            </a:r>
            <a:r>
              <a:rPr lang="en-US" dirty="0" smtClean="0">
                <a:sym typeface="Symbol" pitchFamily="18" charset="2"/>
              </a:rPr>
              <a:t></a:t>
            </a:r>
            <a:r>
              <a:rPr lang="en-US" dirty="0" smtClean="0"/>
              <a:t>C</a:t>
            </a:r>
            <a:endParaRPr lang="en-US" dirty="0" smtClean="0"/>
          </a:p>
          <a:p>
            <a:pPr lvl="1"/>
            <a:r>
              <a:rPr lang="en-US" dirty="0" smtClean="0"/>
              <a:t>Boiling </a:t>
            </a:r>
            <a:r>
              <a:rPr lang="en-US" dirty="0" err="1" smtClean="0"/>
              <a:t>pt</a:t>
            </a:r>
            <a:r>
              <a:rPr lang="en-US" dirty="0" smtClean="0"/>
              <a:t> of water = 212</a:t>
            </a:r>
            <a:r>
              <a:rPr lang="en-US" dirty="0" smtClean="0">
                <a:sym typeface="Symbol" pitchFamily="18" charset="2"/>
              </a:rPr>
              <a:t></a:t>
            </a:r>
            <a:r>
              <a:rPr lang="en-US" dirty="0" smtClean="0"/>
              <a:t>F = 100</a:t>
            </a:r>
            <a:r>
              <a:rPr lang="en-US" dirty="0" smtClean="0">
                <a:sym typeface="Symbol" pitchFamily="18" charset="2"/>
              </a:rPr>
              <a:t></a:t>
            </a:r>
            <a:r>
              <a:rPr lang="en-US" dirty="0" smtClean="0"/>
              <a:t>C</a:t>
            </a:r>
            <a:endParaRPr lang="en-US" b="1" dirty="0" smtClean="0">
              <a:solidFill>
                <a:srgbClr val="FFC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wipe(left)">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wipe(left)">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wipe(left)">
                                      <p:cBhvr>
                                        <p:cTn id="17" dur="500"/>
                                        <p:tgtEl>
                                          <p:spTgt spid="20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wipe(left)">
                                      <p:cBhvr>
                                        <p:cTn id="22" dur="500"/>
                                        <p:tgtEl>
                                          <p:spTgt spid="204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483">
                                            <p:txEl>
                                              <p:pRg st="4" end="4"/>
                                            </p:txEl>
                                          </p:spTgt>
                                        </p:tgtEl>
                                        <p:attrNameLst>
                                          <p:attrName>style.visibility</p:attrName>
                                        </p:attrNameLst>
                                      </p:cBhvr>
                                      <p:to>
                                        <p:strVal val="visible"/>
                                      </p:to>
                                    </p:set>
                                    <p:animEffect transition="in" filter="wipe(left)">
                                      <p:cBhvr>
                                        <p:cTn id="27" dur="500"/>
                                        <p:tgtEl>
                                          <p:spTgt spid="204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483">
                                            <p:txEl>
                                              <p:pRg st="5" end="5"/>
                                            </p:txEl>
                                          </p:spTgt>
                                        </p:tgtEl>
                                        <p:attrNameLst>
                                          <p:attrName>style.visibility</p:attrName>
                                        </p:attrNameLst>
                                      </p:cBhvr>
                                      <p:to>
                                        <p:strVal val="visible"/>
                                      </p:to>
                                    </p:set>
                                    <p:animEffect transition="in" filter="wipe(left)">
                                      <p:cBhvr>
                                        <p:cTn id="32" dur="500"/>
                                        <p:tgtEl>
                                          <p:spTgt spid="204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483">
                                            <p:txEl>
                                              <p:pRg st="6" end="6"/>
                                            </p:txEl>
                                          </p:spTgt>
                                        </p:tgtEl>
                                        <p:attrNameLst>
                                          <p:attrName>style.visibility</p:attrName>
                                        </p:attrNameLst>
                                      </p:cBhvr>
                                      <p:to>
                                        <p:strVal val="visible"/>
                                      </p:to>
                                    </p:set>
                                    <p:animEffect transition="in" filter="wipe(left)">
                                      <p:cBhvr>
                                        <p:cTn id="37" dur="500"/>
                                        <p:tgtEl>
                                          <p:spTgt spid="2048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0483">
                                            <p:txEl>
                                              <p:pRg st="7" end="7"/>
                                            </p:txEl>
                                          </p:spTgt>
                                        </p:tgtEl>
                                        <p:attrNameLst>
                                          <p:attrName>style.visibility</p:attrName>
                                        </p:attrNameLst>
                                      </p:cBhvr>
                                      <p:to>
                                        <p:strVal val="visible"/>
                                      </p:to>
                                    </p:set>
                                    <p:animEffect transition="in" filter="wipe(left)">
                                      <p:cBhvr>
                                        <p:cTn id="42" dur="500"/>
                                        <p:tgtEl>
                                          <p:spTgt spid="204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bldLvl="3"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381000"/>
            <a:ext cx="9144000" cy="762000"/>
          </a:xfrm>
        </p:spPr>
        <p:txBody>
          <a:bodyPr>
            <a:normAutofit/>
          </a:bodyPr>
          <a:lstStyle/>
          <a:p>
            <a:pPr algn="ctr" fontAlgn="auto">
              <a:spcAft>
                <a:spcPts val="0"/>
              </a:spcAft>
              <a:defRPr/>
            </a:pPr>
            <a:r>
              <a:rPr lang="en-US" sz="4000" dirty="0" smtClean="0"/>
              <a:t>Heating = Transfer of Thermal Energy</a:t>
            </a:r>
            <a:endParaRPr lang="en-US" sz="4000" dirty="0"/>
          </a:p>
        </p:txBody>
      </p:sp>
      <p:sp>
        <p:nvSpPr>
          <p:cNvPr id="19459" name="Rectangle 3"/>
          <p:cNvSpPr>
            <a:spLocks noGrp="1" noChangeArrowheads="1"/>
          </p:cNvSpPr>
          <p:nvPr>
            <p:ph idx="1"/>
          </p:nvPr>
        </p:nvSpPr>
        <p:spPr>
          <a:xfrm>
            <a:off x="304800" y="1371600"/>
            <a:ext cx="8534400" cy="5486400"/>
          </a:xfrm>
        </p:spPr>
        <p:txBody>
          <a:bodyPr>
            <a:noAutofit/>
          </a:bodyPr>
          <a:lstStyle/>
          <a:p>
            <a:r>
              <a:rPr lang="en-US" sz="3200" dirty="0" smtClean="0"/>
              <a:t>Some Physics:</a:t>
            </a:r>
          </a:p>
          <a:p>
            <a:pPr lvl="1"/>
            <a:r>
              <a:rPr lang="en-US" sz="2800" dirty="0" smtClean="0"/>
              <a:t>Hot objects have molecules with lots of </a:t>
            </a:r>
            <a:r>
              <a:rPr lang="en-US" sz="2800" b="1" dirty="0" smtClean="0">
                <a:solidFill>
                  <a:srgbClr val="FFC000"/>
                </a:solidFill>
              </a:rPr>
              <a:t>thermal energy</a:t>
            </a:r>
          </a:p>
          <a:p>
            <a:pPr lvl="1"/>
            <a:r>
              <a:rPr lang="en-US" sz="2800" dirty="0" smtClean="0"/>
              <a:t>They try to give that energy to objects that are “less fortunate” (cold objects) – </a:t>
            </a:r>
            <a:r>
              <a:rPr lang="en-US" sz="2800" i="1" dirty="0" smtClean="0"/>
              <a:t>or to empty space</a:t>
            </a:r>
          </a:p>
          <a:p>
            <a:pPr lvl="1"/>
            <a:r>
              <a:rPr lang="en-US" sz="2800" dirty="0" smtClean="0"/>
              <a:t>Hot objects heat cool objects</a:t>
            </a:r>
          </a:p>
          <a:p>
            <a:pPr lvl="2"/>
            <a:r>
              <a:rPr lang="en-US" sz="2400" dirty="0" smtClean="0"/>
              <a:t>We don’t say that a cold object is cooling a hot object</a:t>
            </a:r>
          </a:p>
          <a:p>
            <a:pPr lvl="2"/>
            <a:r>
              <a:rPr lang="en-US" sz="2400" dirty="0" smtClean="0"/>
              <a:t>“Hot coffee warms the ice” in your Iced Mocha</a:t>
            </a:r>
            <a:endParaRPr lang="en-US" sz="2800" dirty="0" smtClean="0"/>
          </a:p>
          <a:p>
            <a:pPr marL="365760" lvl="1" indent="0">
              <a:buNone/>
            </a:pPr>
            <a:endParaRPr lang="en-US" sz="2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wipe(left)">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wipe(left)">
                                      <p:cBhvr>
                                        <p:cTn id="12" dur="5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wipe(left)">
                                      <p:cBhvr>
                                        <p:cTn id="17" dur="500"/>
                                        <p:tgtEl>
                                          <p:spTgt spid="194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wipe(left)">
                                      <p:cBhvr>
                                        <p:cTn id="22" dur="500"/>
                                        <p:tgtEl>
                                          <p:spTgt spid="194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459">
                                            <p:txEl>
                                              <p:pRg st="4" end="4"/>
                                            </p:txEl>
                                          </p:spTgt>
                                        </p:tgtEl>
                                        <p:attrNameLst>
                                          <p:attrName>style.visibility</p:attrName>
                                        </p:attrNameLst>
                                      </p:cBhvr>
                                      <p:to>
                                        <p:strVal val="visible"/>
                                      </p:to>
                                    </p:set>
                                    <p:animEffect transition="in" filter="wipe(left)">
                                      <p:cBhvr>
                                        <p:cTn id="27" dur="500"/>
                                        <p:tgtEl>
                                          <p:spTgt spid="194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459">
                                            <p:txEl>
                                              <p:pRg st="5" end="5"/>
                                            </p:txEl>
                                          </p:spTgt>
                                        </p:tgtEl>
                                        <p:attrNameLst>
                                          <p:attrName>style.visibility</p:attrName>
                                        </p:attrNameLst>
                                      </p:cBhvr>
                                      <p:to>
                                        <p:strVal val="visible"/>
                                      </p:to>
                                    </p:set>
                                    <p:animEffect transition="in" filter="wipe(left)">
                                      <p:cBhvr>
                                        <p:cTn id="32" dur="500"/>
                                        <p:tgtEl>
                                          <p:spTgt spid="194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bldLvl="3"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Physics…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pPr lvl="1"/>
                <a:r>
                  <a:rPr lang="en-US" sz="2800" b="1" u="sng" dirty="0"/>
                  <a:t>Newton’s Law of Cooling</a:t>
                </a:r>
              </a:p>
              <a:p>
                <a:pPr lvl="2"/>
                <a:r>
                  <a:rPr lang="en-US" sz="2800" dirty="0"/>
                  <a:t>“The rate of change of the temperature of an object is proportional to the difference between its own temperature and the ambient temperature (i.e. the temperature of its surroundings).”</a:t>
                </a:r>
                <a:br>
                  <a:rPr lang="en-US" sz="2800" dirty="0"/>
                </a:br>
                <a14:m>
                  <m:oMath xmlns:m="http://schemas.openxmlformats.org/officeDocument/2006/math">
                    <m:r>
                      <a:rPr lang="en-US" sz="2800" i="1">
                        <a:latin typeface="Cambria Math"/>
                        <a:ea typeface="Cambria Math"/>
                      </a:rPr>
                      <m:t>∆</m:t>
                    </m:r>
                    <m:r>
                      <a:rPr lang="en-US" sz="2800" i="1">
                        <a:latin typeface="Cambria Math"/>
                        <a:ea typeface="Cambria Math"/>
                      </a:rPr>
                      <m:t>𝑄</m:t>
                    </m:r>
                    <m:r>
                      <a:rPr lang="en-US" sz="2800" i="1">
                        <a:latin typeface="Cambria Math"/>
                        <a:ea typeface="Cambria Math"/>
                      </a:rPr>
                      <m:t>=</m:t>
                    </m:r>
                    <m:r>
                      <a:rPr lang="en-US" sz="2800" i="1">
                        <a:latin typeface="Cambria Math"/>
                        <a:ea typeface="Cambria Math"/>
                      </a:rPr>
                      <m:t>𝑚𝐶𝑃</m:t>
                    </m:r>
                    <m:r>
                      <a:rPr lang="en-US" sz="2800" i="1">
                        <a:latin typeface="Cambria Math"/>
                        <a:ea typeface="Cambria Math"/>
                      </a:rPr>
                      <m:t>∆</m:t>
                    </m:r>
                    <m:r>
                      <a:rPr lang="en-US" sz="2800" i="1">
                        <a:latin typeface="Cambria Math"/>
                        <a:ea typeface="Cambria Math"/>
                      </a:rPr>
                      <m:t>𝑇</m:t>
                    </m:r>
                  </m:oMath>
                </a14:m>
                <a:endParaRPr lang="en-US" sz="2800" dirty="0"/>
              </a:p>
              <a:p>
                <a:pPr lvl="2"/>
                <a:r>
                  <a:rPr lang="en-US" sz="2400" dirty="0"/>
                  <a:t>Q = heat </a:t>
                </a:r>
                <a:r>
                  <a:rPr lang="en-US" sz="2400" dirty="0" smtClean="0"/>
                  <a:t>(in </a:t>
                </a:r>
                <a:r>
                  <a:rPr lang="en-US" sz="2400" dirty="0" err="1" smtClean="0"/>
                  <a:t>cal</a:t>
                </a:r>
                <a:r>
                  <a:rPr lang="en-US" sz="2400" dirty="0"/>
                  <a:t>), m = mass (g), C</a:t>
                </a:r>
                <a:r>
                  <a:rPr lang="en-US" sz="2400" baseline="-25000" dirty="0"/>
                  <a:t>P</a:t>
                </a:r>
                <a:r>
                  <a:rPr lang="en-US" sz="2400" dirty="0"/>
                  <a:t> = heat capacity (</a:t>
                </a:r>
                <a:r>
                  <a:rPr lang="en-US" sz="2400" dirty="0" err="1"/>
                  <a:t>cal</a:t>
                </a:r>
                <a:r>
                  <a:rPr lang="en-US" sz="2400" dirty="0"/>
                  <a:t>/</a:t>
                </a:r>
                <a:r>
                  <a:rPr lang="en-US" sz="2400" dirty="0" err="1"/>
                  <a:t>g°C</a:t>
                </a:r>
                <a:r>
                  <a:rPr lang="en-US" sz="2400" dirty="0"/>
                  <a:t>), </a:t>
                </a:r>
                <a14:m>
                  <m:oMath xmlns:m="http://schemas.openxmlformats.org/officeDocument/2006/math">
                    <m:r>
                      <a:rPr lang="en-US" sz="2400" i="1">
                        <a:latin typeface="Cambria Math"/>
                        <a:ea typeface="Cambria Math"/>
                      </a:rPr>
                      <m:t>∆</m:t>
                    </m:r>
                  </m:oMath>
                </a14:m>
                <a:r>
                  <a:rPr lang="en-US" sz="2400" dirty="0" smtClean="0"/>
                  <a:t> = “difference,” T </a:t>
                </a:r>
                <a:r>
                  <a:rPr lang="en-US" sz="2400" dirty="0"/>
                  <a:t>= </a:t>
                </a:r>
                <a:r>
                  <a:rPr lang="en-US" sz="2400" dirty="0" smtClean="0"/>
                  <a:t>temperature (˚C)</a:t>
                </a:r>
              </a:p>
              <a:p>
                <a:pPr lvl="1"/>
                <a:r>
                  <a:rPr lang="en-US" sz="2400" dirty="0" smtClean="0"/>
                  <a:t>Simply put, </a:t>
                </a:r>
                <a:r>
                  <a:rPr lang="en-US" sz="2400" b="1" dirty="0" smtClean="0">
                    <a:solidFill>
                      <a:srgbClr val="FFC000"/>
                    </a:solidFill>
                  </a:rPr>
                  <a:t>the larger the difference in temperature, the faster the heating!</a:t>
                </a:r>
                <a:endParaRPr lang="en-US" sz="2400" b="1" dirty="0">
                  <a:solidFill>
                    <a:srgbClr val="FFC00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348" r="-1778"/>
                </a:stretch>
              </a:blipFill>
            </p:spPr>
            <p:txBody>
              <a:bodyPr/>
              <a:lstStyle/>
              <a:p>
                <a:r>
                  <a:rPr lang="en-US">
                    <a:noFill/>
                  </a:rPr>
                  <a:t> </a:t>
                </a:r>
              </a:p>
            </p:txBody>
          </p:sp>
        </mc:Fallback>
      </mc:AlternateContent>
    </p:spTree>
    <p:extLst>
      <p:ext uri="{BB962C8B-B14F-4D97-AF65-F5344CB8AC3E}">
        <p14:creationId xmlns:p14="http://schemas.microsoft.com/office/powerpoint/2010/main" val="39530326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228600"/>
            <a:ext cx="8458200" cy="762000"/>
          </a:xfrm>
        </p:spPr>
        <p:txBody>
          <a:bodyPr>
            <a:normAutofit/>
          </a:bodyPr>
          <a:lstStyle/>
          <a:p>
            <a:pPr fontAlgn="auto">
              <a:spcAft>
                <a:spcPts val="0"/>
              </a:spcAft>
              <a:defRPr/>
            </a:pPr>
            <a:r>
              <a:rPr lang="en-US" sz="4000" dirty="0"/>
              <a:t>Heat Transfer: Conduction</a:t>
            </a:r>
          </a:p>
        </p:txBody>
      </p:sp>
      <p:sp>
        <p:nvSpPr>
          <p:cNvPr id="18435" name="Rectangle 3"/>
          <p:cNvSpPr>
            <a:spLocks noGrp="1" noChangeArrowheads="1"/>
          </p:cNvSpPr>
          <p:nvPr>
            <p:ph idx="1"/>
          </p:nvPr>
        </p:nvSpPr>
        <p:spPr>
          <a:xfrm>
            <a:off x="76200" y="1066800"/>
            <a:ext cx="9067800" cy="3276600"/>
          </a:xfrm>
        </p:spPr>
        <p:txBody>
          <a:bodyPr>
            <a:normAutofit/>
          </a:bodyPr>
          <a:lstStyle/>
          <a:p>
            <a:r>
              <a:rPr lang="en-US" sz="3200" dirty="0" smtClean="0"/>
              <a:t>Conduction works in </a:t>
            </a:r>
            <a:r>
              <a:rPr lang="en-US" sz="3200" b="1" dirty="0" smtClean="0"/>
              <a:t>Solids</a:t>
            </a:r>
          </a:p>
          <a:p>
            <a:pPr lvl="1"/>
            <a:r>
              <a:rPr lang="en-US" sz="2800" dirty="0" smtClean="0"/>
              <a:t>Molecules that make a solid heat their neighbors</a:t>
            </a:r>
          </a:p>
          <a:p>
            <a:pPr lvl="1"/>
            <a:r>
              <a:rPr lang="en-US" sz="2800" dirty="0" smtClean="0"/>
              <a:t>Energy spreads through matter that does not move</a:t>
            </a:r>
          </a:p>
          <a:p>
            <a:pPr lvl="1"/>
            <a:r>
              <a:rPr lang="en-US" sz="2800" dirty="0" smtClean="0"/>
              <a:t>Ex:  Iron Bar</a:t>
            </a:r>
            <a:br>
              <a:rPr lang="en-US" sz="2800" dirty="0" smtClean="0"/>
            </a:br>
            <a:r>
              <a:rPr lang="en-US" sz="2800" dirty="0" smtClean="0"/>
              <a:t>and Blowtorch.</a:t>
            </a:r>
          </a:p>
        </p:txBody>
      </p:sp>
      <p:graphicFrame>
        <p:nvGraphicFramePr>
          <p:cNvPr id="18436" name="Object 4"/>
          <p:cNvGraphicFramePr>
            <a:graphicFrameLocks noChangeAspect="1"/>
          </p:cNvGraphicFramePr>
          <p:nvPr/>
        </p:nvGraphicFramePr>
        <p:xfrm>
          <a:off x="3824288" y="2873375"/>
          <a:ext cx="5319712" cy="3984625"/>
        </p:xfrm>
        <a:graphic>
          <a:graphicData uri="http://schemas.openxmlformats.org/presentationml/2006/ole">
            <mc:AlternateContent xmlns:mc="http://schemas.openxmlformats.org/markup-compatibility/2006">
              <mc:Choice xmlns:v="urn:schemas-microsoft-com:vml" Requires="v">
                <p:oleObj spid="_x0000_s1037" name="Drawing" r:id="rId3" imgW="5318960" imgH="3984791" progId="WPDraw30.Drawing">
                  <p:embed/>
                </p:oleObj>
              </mc:Choice>
              <mc:Fallback>
                <p:oleObj name="Drawing" r:id="rId3" imgW="5318960" imgH="3984791" progId="WPDraw30.Drawing">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4288" y="2873375"/>
                        <a:ext cx="5319712" cy="398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dissolve">
                                      <p:cBhvr>
                                        <p:cTn id="7" dur="500"/>
                                        <p:tgtEl>
                                          <p:spTgt spid="184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wipe(left)">
                                      <p:cBhvr>
                                        <p:cTn id="12" dur="500"/>
                                        <p:tgtEl>
                                          <p:spTgt spid="184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435">
                                            <p:txEl>
                                              <p:pRg st="1" end="1"/>
                                            </p:txEl>
                                          </p:spTgt>
                                        </p:tgtEl>
                                        <p:attrNameLst>
                                          <p:attrName>style.visibility</p:attrName>
                                        </p:attrNameLst>
                                      </p:cBhvr>
                                      <p:to>
                                        <p:strVal val="visible"/>
                                      </p:to>
                                    </p:set>
                                    <p:animEffect transition="in" filter="wipe(left)">
                                      <p:cBhvr>
                                        <p:cTn id="17" dur="500"/>
                                        <p:tgtEl>
                                          <p:spTgt spid="1843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435">
                                            <p:txEl>
                                              <p:pRg st="2" end="2"/>
                                            </p:txEl>
                                          </p:spTgt>
                                        </p:tgtEl>
                                        <p:attrNameLst>
                                          <p:attrName>style.visibility</p:attrName>
                                        </p:attrNameLst>
                                      </p:cBhvr>
                                      <p:to>
                                        <p:strVal val="visible"/>
                                      </p:to>
                                    </p:set>
                                    <p:animEffect transition="in" filter="wipe(left)">
                                      <p:cBhvr>
                                        <p:cTn id="22" dur="500"/>
                                        <p:tgtEl>
                                          <p:spTgt spid="1843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435">
                                            <p:txEl>
                                              <p:pRg st="3" end="3"/>
                                            </p:txEl>
                                          </p:spTgt>
                                        </p:tgtEl>
                                        <p:attrNameLst>
                                          <p:attrName>style.visibility</p:attrName>
                                        </p:attrNameLst>
                                      </p:cBhvr>
                                      <p:to>
                                        <p:strVal val="visible"/>
                                      </p:to>
                                    </p:set>
                                    <p:animEffect transition="in" filter="wipe(left)">
                                      <p:cBhvr>
                                        <p:cTn id="27" dur="500"/>
                                        <p:tgtEl>
                                          <p:spTgt spid="184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04800" y="228600"/>
            <a:ext cx="8458200" cy="762000"/>
          </a:xfrm>
        </p:spPr>
        <p:txBody>
          <a:bodyPr>
            <a:normAutofit/>
          </a:bodyPr>
          <a:lstStyle/>
          <a:p>
            <a:pPr fontAlgn="auto">
              <a:spcAft>
                <a:spcPts val="0"/>
              </a:spcAft>
              <a:defRPr/>
            </a:pPr>
            <a:r>
              <a:rPr lang="en-US" sz="4000" dirty="0"/>
              <a:t>Heat Transfer: Convection</a:t>
            </a:r>
          </a:p>
        </p:txBody>
      </p:sp>
      <p:sp>
        <p:nvSpPr>
          <p:cNvPr id="28675" name="Rectangle 3"/>
          <p:cNvSpPr>
            <a:spLocks noGrp="1" noChangeArrowheads="1"/>
          </p:cNvSpPr>
          <p:nvPr>
            <p:ph idx="1"/>
          </p:nvPr>
        </p:nvSpPr>
        <p:spPr>
          <a:xfrm>
            <a:off x="76200" y="1066800"/>
            <a:ext cx="9067800" cy="3276600"/>
          </a:xfrm>
        </p:spPr>
        <p:txBody>
          <a:bodyPr>
            <a:normAutofit/>
          </a:bodyPr>
          <a:lstStyle/>
          <a:p>
            <a:r>
              <a:rPr lang="en-US" sz="3200" dirty="0" smtClean="0"/>
              <a:t>Convection works in </a:t>
            </a:r>
            <a:r>
              <a:rPr lang="en-US" sz="3200" b="1" dirty="0" smtClean="0"/>
              <a:t>Fluids</a:t>
            </a:r>
          </a:p>
          <a:p>
            <a:pPr lvl="1"/>
            <a:r>
              <a:rPr lang="en-US" sz="2800" dirty="0" smtClean="0"/>
              <a:t>Heated molecules move away (up)</a:t>
            </a:r>
          </a:p>
          <a:p>
            <a:pPr lvl="1"/>
            <a:r>
              <a:rPr lang="en-US" sz="2800" dirty="0" smtClean="0"/>
              <a:t>Energy spreads when matter moves, carrying the energy</a:t>
            </a:r>
          </a:p>
          <a:p>
            <a:pPr lvl="1"/>
            <a:r>
              <a:rPr lang="en-US" sz="2800" dirty="0" smtClean="0"/>
              <a:t>Ex: hot air rises.</a:t>
            </a:r>
          </a:p>
        </p:txBody>
      </p:sp>
      <p:graphicFrame>
        <p:nvGraphicFramePr>
          <p:cNvPr id="2050" name="Object 4"/>
          <p:cNvGraphicFramePr>
            <a:graphicFrameLocks noChangeAspect="1"/>
          </p:cNvGraphicFramePr>
          <p:nvPr/>
        </p:nvGraphicFramePr>
        <p:xfrm>
          <a:off x="3824288" y="2873375"/>
          <a:ext cx="5319712" cy="3984625"/>
        </p:xfrm>
        <a:graphic>
          <a:graphicData uri="http://schemas.openxmlformats.org/presentationml/2006/ole">
            <mc:AlternateContent xmlns:mc="http://schemas.openxmlformats.org/markup-compatibility/2006">
              <mc:Choice xmlns:v="urn:schemas-microsoft-com:vml" Requires="v">
                <p:oleObj spid="_x0000_s2061" name="Drawing" r:id="rId3" imgW="5318960" imgH="3984791" progId="WPDraw30.Drawing">
                  <p:embed/>
                </p:oleObj>
              </mc:Choice>
              <mc:Fallback>
                <p:oleObj name="Drawing" r:id="rId3" imgW="5318960" imgH="3984791" progId="WPDraw30.Drawing">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4288" y="2873375"/>
                        <a:ext cx="5319712" cy="398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wipe(left)">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wipe(left)">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wipe(left)">
                                      <p:cBhvr>
                                        <p:cTn id="17" dur="500"/>
                                        <p:tgtEl>
                                          <p:spTgt spid="286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wipe(left)">
                                      <p:cBhvr>
                                        <p:cTn id="22" dur="500"/>
                                        <p:tgtEl>
                                          <p:spTgt spid="28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4800" y="228600"/>
            <a:ext cx="8458200" cy="762000"/>
          </a:xfrm>
        </p:spPr>
        <p:txBody>
          <a:bodyPr>
            <a:normAutofit/>
          </a:bodyPr>
          <a:lstStyle/>
          <a:p>
            <a:pPr fontAlgn="auto">
              <a:spcAft>
                <a:spcPts val="0"/>
              </a:spcAft>
              <a:defRPr/>
            </a:pPr>
            <a:r>
              <a:rPr lang="en-US" sz="4000"/>
              <a:t>Heat Transfer: Radiation</a:t>
            </a:r>
          </a:p>
        </p:txBody>
      </p:sp>
      <p:sp>
        <p:nvSpPr>
          <p:cNvPr id="29699" name="Rectangle 3"/>
          <p:cNvSpPr>
            <a:spLocks noGrp="1" noChangeArrowheads="1"/>
          </p:cNvSpPr>
          <p:nvPr>
            <p:ph idx="1"/>
          </p:nvPr>
        </p:nvSpPr>
        <p:spPr>
          <a:xfrm>
            <a:off x="76200" y="1066800"/>
            <a:ext cx="9067800" cy="4648200"/>
          </a:xfrm>
        </p:spPr>
        <p:txBody>
          <a:bodyPr>
            <a:normAutofit/>
          </a:bodyPr>
          <a:lstStyle/>
          <a:p>
            <a:r>
              <a:rPr lang="en-US" sz="3200" dirty="0" smtClean="0"/>
              <a:t>Works in </a:t>
            </a:r>
            <a:r>
              <a:rPr lang="en-US" sz="3200" b="1" dirty="0" smtClean="0"/>
              <a:t>Vacuum</a:t>
            </a:r>
            <a:r>
              <a:rPr lang="en-US" sz="3200" dirty="0" smtClean="0"/>
              <a:t> (</a:t>
            </a:r>
            <a:r>
              <a:rPr lang="en-US" sz="3200" i="1" dirty="0" smtClean="0"/>
              <a:t>between</a:t>
            </a:r>
            <a:r>
              <a:rPr lang="en-US" sz="3200" dirty="0" smtClean="0"/>
              <a:t> gas molecules)</a:t>
            </a:r>
          </a:p>
          <a:p>
            <a:pPr lvl="1"/>
            <a:r>
              <a:rPr lang="en-US" sz="2800" dirty="0" smtClean="0"/>
              <a:t>”Photons” radiate through empty space from hot object</a:t>
            </a:r>
          </a:p>
          <a:p>
            <a:pPr lvl="1"/>
            <a:r>
              <a:rPr lang="en-US" sz="2800" dirty="0" smtClean="0"/>
              <a:t>Energy spreads to matter that can absorb photons</a:t>
            </a:r>
          </a:p>
          <a:p>
            <a:pPr lvl="1"/>
            <a:r>
              <a:rPr lang="en-US" sz="2800" dirty="0" smtClean="0"/>
              <a:t>Ex: Sun, Campfire</a:t>
            </a:r>
          </a:p>
          <a:p>
            <a:pPr lvl="2"/>
            <a:r>
              <a:rPr lang="en-US" sz="2800" dirty="0" smtClean="0"/>
              <a:t>The closer you </a:t>
            </a:r>
            <a:br>
              <a:rPr lang="en-US" sz="2800" dirty="0" smtClean="0"/>
            </a:br>
            <a:r>
              <a:rPr lang="en-US" sz="2800" dirty="0" smtClean="0"/>
              <a:t>are to the heat </a:t>
            </a:r>
            <a:br>
              <a:rPr lang="en-US" sz="2800" dirty="0" smtClean="0"/>
            </a:br>
            <a:r>
              <a:rPr lang="en-US" sz="2800" dirty="0" smtClean="0"/>
              <a:t>source, the more </a:t>
            </a:r>
            <a:br>
              <a:rPr lang="en-US" sz="2800" dirty="0" smtClean="0"/>
            </a:br>
            <a:r>
              <a:rPr lang="en-US" sz="2800" dirty="0" smtClean="0"/>
              <a:t>photons you </a:t>
            </a:r>
            <a:br>
              <a:rPr lang="en-US" sz="2800" dirty="0" smtClean="0"/>
            </a:br>
            <a:r>
              <a:rPr lang="en-US" sz="2800" dirty="0" smtClean="0"/>
              <a:t>absorb.</a:t>
            </a:r>
          </a:p>
        </p:txBody>
      </p:sp>
      <p:graphicFrame>
        <p:nvGraphicFramePr>
          <p:cNvPr id="3074" name="Object 4"/>
          <p:cNvGraphicFramePr>
            <a:graphicFrameLocks noChangeAspect="1"/>
          </p:cNvGraphicFramePr>
          <p:nvPr/>
        </p:nvGraphicFramePr>
        <p:xfrm>
          <a:off x="3824288" y="2873375"/>
          <a:ext cx="5319712" cy="3984625"/>
        </p:xfrm>
        <a:graphic>
          <a:graphicData uri="http://schemas.openxmlformats.org/presentationml/2006/ole">
            <mc:AlternateContent xmlns:mc="http://schemas.openxmlformats.org/markup-compatibility/2006">
              <mc:Choice xmlns:v="urn:schemas-microsoft-com:vml" Requires="v">
                <p:oleObj spid="_x0000_s3085" name="Drawing" r:id="rId3" imgW="5318960" imgH="3984791" progId="WPDraw30.Drawing">
                  <p:embed/>
                </p:oleObj>
              </mc:Choice>
              <mc:Fallback>
                <p:oleObj name="Drawing" r:id="rId3" imgW="5318960" imgH="3984791" progId="WPDraw30.Drawing">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4288" y="2873375"/>
                        <a:ext cx="5319712" cy="398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wipe(left)">
                                      <p:cBhvr>
                                        <p:cTn id="7" dur="5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wipe(left)">
                                      <p:cBhvr>
                                        <p:cTn id="12" dur="500"/>
                                        <p:tgtEl>
                                          <p:spTgt spid="296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wipe(left)">
                                      <p:cBhvr>
                                        <p:cTn id="17" dur="500"/>
                                        <p:tgtEl>
                                          <p:spTgt spid="296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Effect transition="in" filter="wipe(left)">
                                      <p:cBhvr>
                                        <p:cTn id="22" dur="500"/>
                                        <p:tgtEl>
                                          <p:spTgt spid="29699">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9699">
                                            <p:txEl>
                                              <p:pRg st="4" end="4"/>
                                            </p:txEl>
                                          </p:spTgt>
                                        </p:tgtEl>
                                        <p:attrNameLst>
                                          <p:attrName>style.visibility</p:attrName>
                                        </p:attrNameLst>
                                      </p:cBhvr>
                                      <p:to>
                                        <p:strVal val="visible"/>
                                      </p:to>
                                    </p:set>
                                    <p:animEffect transition="in" filter="wipe(left)">
                                      <p:cBhvr>
                                        <p:cTn id="25" dur="500"/>
                                        <p:tgtEl>
                                          <p:spTgt spid="29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bldLvl="2"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title"/>
          </p:nvPr>
        </p:nvSpPr>
        <p:spPr>
          <a:xfrm>
            <a:off x="457200" y="274638"/>
            <a:ext cx="8229600" cy="792162"/>
          </a:xfrm>
        </p:spPr>
        <p:txBody>
          <a:bodyPr>
            <a:normAutofit/>
          </a:bodyPr>
          <a:lstStyle/>
          <a:p>
            <a:pPr fontAlgn="auto">
              <a:spcAft>
                <a:spcPts val="0"/>
              </a:spcAft>
              <a:defRPr/>
            </a:pPr>
            <a:r>
              <a:rPr lang="en-US" sz="4000" dirty="0" smtClean="0"/>
              <a:t>The Nature of Light</a:t>
            </a:r>
          </a:p>
        </p:txBody>
      </p:sp>
      <p:pic>
        <p:nvPicPr>
          <p:cNvPr id="5123" name="Picture 6"/>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81000" y="1189038"/>
            <a:ext cx="8458200" cy="2773362"/>
          </a:xfrm>
          <a:noFill/>
        </p:spPr>
      </p:pic>
      <p:sp>
        <p:nvSpPr>
          <p:cNvPr id="5124" name="Rectangle 5"/>
          <p:cNvSpPr>
            <a:spLocks noGrp="1" noChangeArrowheads="1"/>
          </p:cNvSpPr>
          <p:nvPr>
            <p:ph type="body" sz="half" idx="2"/>
          </p:nvPr>
        </p:nvSpPr>
        <p:spPr>
          <a:xfrm>
            <a:off x="228600" y="4289425"/>
            <a:ext cx="8686800" cy="2568575"/>
          </a:xfrm>
        </p:spPr>
        <p:txBody>
          <a:bodyPr>
            <a:normAutofit/>
          </a:bodyPr>
          <a:lstStyle/>
          <a:p>
            <a:pPr>
              <a:lnSpc>
                <a:spcPct val="90000"/>
              </a:lnSpc>
            </a:pPr>
            <a:r>
              <a:rPr lang="en-US" altLang="en-US" sz="2800" dirty="0" smtClean="0"/>
              <a:t>Light is one STRANGE phenomenon!</a:t>
            </a:r>
          </a:p>
          <a:p>
            <a:pPr>
              <a:lnSpc>
                <a:spcPct val="90000"/>
              </a:lnSpc>
            </a:pPr>
            <a:r>
              <a:rPr lang="en-US" altLang="en-US" sz="2800" dirty="0" smtClean="0"/>
              <a:t>Electric and magnetic forces are really two aspects of the same phenomenon, which we now call </a:t>
            </a:r>
            <a:r>
              <a:rPr lang="en-US" altLang="en-US" sz="2800" b="1" dirty="0" smtClean="0"/>
              <a:t>electromagnetism</a:t>
            </a:r>
          </a:p>
          <a:p>
            <a:pPr>
              <a:lnSpc>
                <a:spcPct val="90000"/>
              </a:lnSpc>
            </a:pPr>
            <a:r>
              <a:rPr lang="en-US" altLang="en-US" sz="2800" dirty="0" smtClean="0"/>
              <a:t>Light exhibits BOTH wave-like (wavelength) AND particle-like (photon) natures</a:t>
            </a:r>
          </a:p>
        </p:txBody>
      </p:sp>
    </p:spTree>
    <p:extLst>
      <p:ext uri="{BB962C8B-B14F-4D97-AF65-F5344CB8AC3E}">
        <p14:creationId xmlns:p14="http://schemas.microsoft.com/office/powerpoint/2010/main" val="2326627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800100"/>
            <a:ext cx="7772400" cy="762000"/>
          </a:xfrm>
        </p:spPr>
        <p:txBody>
          <a:bodyPr>
            <a:normAutofit/>
          </a:bodyPr>
          <a:lstStyle/>
          <a:p>
            <a:pPr fontAlgn="auto">
              <a:spcAft>
                <a:spcPts val="0"/>
              </a:spcAft>
              <a:defRPr/>
            </a:pPr>
            <a:r>
              <a:rPr lang="en-US"/>
              <a:t>Weather vs.  Climate</a:t>
            </a:r>
          </a:p>
        </p:txBody>
      </p:sp>
      <p:sp>
        <p:nvSpPr>
          <p:cNvPr id="5123" name="Rectangle 3"/>
          <p:cNvSpPr>
            <a:spLocks noGrp="1" noChangeArrowheads="1"/>
          </p:cNvSpPr>
          <p:nvPr>
            <p:ph idx="1"/>
          </p:nvPr>
        </p:nvSpPr>
        <p:spPr/>
        <p:txBody>
          <a:bodyPr>
            <a:normAutofit/>
          </a:bodyPr>
          <a:lstStyle/>
          <a:p>
            <a:r>
              <a:rPr lang="en-US" sz="2800" dirty="0" smtClean="0"/>
              <a:t>Both deal with atmospheric phenomena</a:t>
            </a:r>
          </a:p>
          <a:p>
            <a:pPr lvl="1"/>
            <a:r>
              <a:rPr lang="en-US" sz="2400" i="1" dirty="0" smtClean="0"/>
              <a:t>Weather</a:t>
            </a:r>
            <a:r>
              <a:rPr lang="en-US" sz="2400" dirty="0" smtClean="0"/>
              <a:t> denotes the state of the atmosphere over short time scales - hours or days</a:t>
            </a:r>
          </a:p>
          <a:p>
            <a:pPr lvl="1"/>
            <a:r>
              <a:rPr lang="en-US" sz="2400" i="1" dirty="0" smtClean="0"/>
              <a:t>Climate</a:t>
            </a:r>
            <a:r>
              <a:rPr lang="en-US" sz="2400" dirty="0" smtClean="0"/>
              <a:t> denotes these phenomena over long time scales -many years or centuries</a:t>
            </a:r>
          </a:p>
          <a:p>
            <a:pPr lvl="1"/>
            <a:r>
              <a:rPr lang="en-US" sz="2400" i="1" dirty="0" smtClean="0"/>
              <a:t>Seasons</a:t>
            </a:r>
            <a:r>
              <a:rPr lang="en-US" sz="2400" dirty="0" smtClean="0"/>
              <a:t> denote an intermediate </a:t>
            </a:r>
            <a:r>
              <a:rPr lang="en-US" sz="2400" dirty="0" smtClean="0"/>
              <a:t>time scale </a:t>
            </a:r>
            <a:r>
              <a:rPr lang="en-US" sz="2400" dirty="0" smtClean="0"/>
              <a:t>of months.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wipe(left)">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wipe(left)">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wipe(left)">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wipe(left)">
                                      <p:cBhvr>
                                        <p:cTn id="22" dur="5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bldLvl="3"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0812" y="0"/>
            <a:ext cx="3913187" cy="1905000"/>
          </a:xfrm>
        </p:spPr>
        <p:txBody>
          <a:bodyPr>
            <a:normAutofit/>
          </a:bodyPr>
          <a:lstStyle/>
          <a:p>
            <a:r>
              <a:rPr lang="en-US" dirty="0" smtClean="0"/>
              <a:t>The Electromagnetic Spectrum</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sz="half" idx="1"/>
              </p:nvPr>
            </p:nvSpPr>
            <p:spPr>
              <a:xfrm>
                <a:off x="5029200" y="1828800"/>
                <a:ext cx="4114800" cy="4953000"/>
              </a:xfrm>
            </p:spPr>
            <p:txBody>
              <a:bodyPr>
                <a:normAutofit/>
              </a:bodyPr>
              <a:lstStyle/>
              <a:p>
                <a:pPr marL="136525" indent="0" algn="ctr">
                  <a:buNone/>
                </a:pPr>
                <a:r>
                  <a:rPr lang="en-US" sz="2800" dirty="0" smtClean="0"/>
                  <a:t>All objects emit radiation</a:t>
                </a:r>
              </a:p>
              <a:p>
                <a14:m>
                  <m:oMath xmlns:m="http://schemas.openxmlformats.org/officeDocument/2006/math">
                    <m:r>
                      <a:rPr lang="en-US" sz="2800" b="0" i="1" smtClean="0">
                        <a:latin typeface="Cambria Math"/>
                      </a:rPr>
                      <m:t>𝐸</m:t>
                    </m:r>
                    <m:r>
                      <a:rPr lang="en-US" sz="2800" b="0" i="1" smtClean="0">
                        <a:latin typeface="Cambria Math"/>
                      </a:rPr>
                      <m:t>=</m:t>
                    </m:r>
                    <m:f>
                      <m:fPr>
                        <m:ctrlPr>
                          <a:rPr lang="en-US" sz="2800" b="0" i="1" smtClean="0">
                            <a:latin typeface="Cambria Math"/>
                          </a:rPr>
                        </m:ctrlPr>
                      </m:fPr>
                      <m:num>
                        <m:r>
                          <a:rPr lang="en-US" sz="2800" b="0" i="1" smtClean="0">
                            <a:latin typeface="Cambria Math"/>
                          </a:rPr>
                          <m:t>h𝑐</m:t>
                        </m:r>
                      </m:num>
                      <m:den>
                        <m:r>
                          <a:rPr lang="en-US" sz="2800" b="0" i="1" smtClean="0">
                            <a:latin typeface="Cambria Math"/>
                            <a:ea typeface="Cambria Math"/>
                          </a:rPr>
                          <m:t>𝜆</m:t>
                        </m:r>
                      </m:den>
                    </m:f>
                  </m:oMath>
                </a14:m>
                <a:endParaRPr lang="en-US" sz="2800" b="0" dirty="0" smtClean="0">
                  <a:ea typeface="Cambria Math"/>
                </a:endParaRPr>
              </a:p>
              <a:p>
                <a:pPr lvl="1"/>
                <a:r>
                  <a:rPr lang="en-US" sz="2400" dirty="0" smtClean="0">
                    <a:ea typeface="Cambria Math"/>
                  </a:rPr>
                  <a:t>E = energy of a photon</a:t>
                </a:r>
              </a:p>
              <a:p>
                <a:pPr lvl="1"/>
                <a:r>
                  <a:rPr lang="en-US" sz="2400" dirty="0">
                    <a:ea typeface="Cambria Math"/>
                  </a:rPr>
                  <a:t>h</a:t>
                </a:r>
                <a:r>
                  <a:rPr lang="en-US" sz="2400" b="0" dirty="0" smtClean="0">
                    <a:ea typeface="Cambria Math"/>
                  </a:rPr>
                  <a:t> = Planck’s Constant</a:t>
                </a:r>
              </a:p>
              <a:p>
                <a:pPr lvl="2"/>
                <a:r>
                  <a:rPr lang="en-US" sz="2400" dirty="0" smtClean="0">
                    <a:ea typeface="Cambria Math"/>
                  </a:rPr>
                  <a:t>6.6 x 10</a:t>
                </a:r>
                <a:r>
                  <a:rPr lang="en-US" sz="2400" baseline="30000" dirty="0" smtClean="0">
                    <a:ea typeface="Cambria Math"/>
                  </a:rPr>
                  <a:t>-34</a:t>
                </a:r>
                <a:endParaRPr lang="en-US" sz="2400" b="0" baseline="30000" dirty="0" smtClean="0">
                  <a:ea typeface="Cambria Math"/>
                </a:endParaRPr>
              </a:p>
              <a:p>
                <a:pPr lvl="1"/>
                <a:r>
                  <a:rPr lang="en-US" sz="2400" dirty="0">
                    <a:ea typeface="Cambria Math"/>
                  </a:rPr>
                  <a:t>c</a:t>
                </a:r>
                <a:r>
                  <a:rPr lang="en-US" sz="2400" dirty="0" smtClean="0">
                    <a:ea typeface="Cambria Math"/>
                  </a:rPr>
                  <a:t> = speed of light</a:t>
                </a:r>
              </a:p>
              <a:p>
                <a:pPr lvl="2"/>
                <a:r>
                  <a:rPr lang="en-US" sz="2400" dirty="0" smtClean="0">
                    <a:ea typeface="Cambria Math"/>
                  </a:rPr>
                  <a:t>3 x 10</a:t>
                </a:r>
                <a:r>
                  <a:rPr lang="en-US" sz="2400" baseline="30000" dirty="0" smtClean="0">
                    <a:ea typeface="Cambria Math"/>
                  </a:rPr>
                  <a:t>8</a:t>
                </a:r>
              </a:p>
              <a:p>
                <a:pPr lvl="1"/>
                <a:r>
                  <a:rPr lang="el-GR" sz="2400" dirty="0">
                    <a:ea typeface="Cambria Math"/>
                  </a:rPr>
                  <a:t>λ</a:t>
                </a:r>
                <a:r>
                  <a:rPr lang="en-US" sz="2400" b="0" dirty="0" smtClean="0">
                    <a:ea typeface="Cambria Math"/>
                  </a:rPr>
                  <a:t> =wavelength</a:t>
                </a:r>
              </a:p>
              <a:p>
                <a:endParaRPr lang="en-US" sz="2800" dirty="0"/>
              </a:p>
            </p:txBody>
          </p:sp>
        </mc:Choice>
        <mc:Fallback>
          <p:sp>
            <p:nvSpPr>
              <p:cNvPr id="3" name="Content Placeholder 2"/>
              <p:cNvSpPr>
                <a:spLocks noGrp="1" noRot="1" noChangeAspect="1" noMove="1" noResize="1" noEditPoints="1" noAdjustHandles="1" noChangeArrowheads="1" noChangeShapeType="1" noTextEdit="1"/>
              </p:cNvSpPr>
              <p:nvPr>
                <p:ph sz="half" idx="1"/>
              </p:nvPr>
            </p:nvSpPr>
            <p:spPr>
              <a:xfrm>
                <a:off x="5029200" y="1828800"/>
                <a:ext cx="4114800" cy="4953000"/>
              </a:xfrm>
              <a:blipFill rotWithShape="1">
                <a:blip r:embed="rId2"/>
                <a:stretch>
                  <a:fillRect t="-1230"/>
                </a:stretch>
              </a:blipFill>
            </p:spPr>
            <p:txBody>
              <a:bodyPr/>
              <a:lstStyle/>
              <a:p>
                <a:r>
                  <a:rPr lang="en-US">
                    <a:noFill/>
                  </a:rPr>
                  <a:t> </a:t>
                </a:r>
              </a:p>
            </p:txBody>
          </p:sp>
        </mc:Fallback>
      </mc:AlternateContent>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5230813" cy="609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3262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8600" y="76200"/>
            <a:ext cx="5090346" cy="1143000"/>
          </a:xfrm>
        </p:spPr>
        <p:txBody>
          <a:bodyPr>
            <a:normAutofit/>
          </a:bodyPr>
          <a:lstStyle/>
          <a:p>
            <a:pPr fontAlgn="auto">
              <a:spcAft>
                <a:spcPts val="0"/>
              </a:spcAft>
              <a:defRPr/>
            </a:pPr>
            <a:r>
              <a:rPr lang="en-US" dirty="0"/>
              <a:t>Principles of Radiation II</a:t>
            </a:r>
          </a:p>
        </p:txBody>
      </p:sp>
      <p:sp>
        <p:nvSpPr>
          <p:cNvPr id="21507" name="Rectangle 3"/>
          <p:cNvSpPr>
            <a:spLocks noGrp="1" noChangeArrowheads="1"/>
          </p:cNvSpPr>
          <p:nvPr>
            <p:ph idx="1"/>
          </p:nvPr>
        </p:nvSpPr>
        <p:spPr>
          <a:xfrm>
            <a:off x="76200" y="1371600"/>
            <a:ext cx="8763000" cy="5105400"/>
          </a:xfrm>
        </p:spPr>
        <p:txBody>
          <a:bodyPr>
            <a:normAutofit/>
          </a:bodyPr>
          <a:lstStyle/>
          <a:p>
            <a:r>
              <a:rPr lang="en-US" sz="2800" i="1" dirty="0" smtClean="0">
                <a:solidFill>
                  <a:srgbClr val="FFC000"/>
                </a:solidFill>
              </a:rPr>
              <a:t>All objects emit radiation</a:t>
            </a:r>
          </a:p>
          <a:p>
            <a:pPr lvl="1"/>
            <a:r>
              <a:rPr lang="en-US" sz="2400" dirty="0" smtClean="0"/>
              <a:t>Our eyes can only detect </a:t>
            </a:r>
            <a:r>
              <a:rPr lang="en-US" sz="2400" dirty="0" smtClean="0"/>
              <a:t>Visible </a:t>
            </a:r>
            <a:r>
              <a:rPr lang="en-US" sz="2400" dirty="0" smtClean="0"/>
              <a:t>Light</a:t>
            </a:r>
          </a:p>
          <a:p>
            <a:r>
              <a:rPr lang="en-US" sz="2800" dirty="0" smtClean="0">
                <a:solidFill>
                  <a:srgbClr val="FFC000"/>
                </a:solidFill>
              </a:rPr>
              <a:t>Hotter objects emit </a:t>
            </a:r>
            <a:r>
              <a:rPr lang="en-US" sz="2800" i="1" dirty="0" smtClean="0">
                <a:solidFill>
                  <a:srgbClr val="FFC000"/>
                </a:solidFill>
              </a:rPr>
              <a:t>more </a:t>
            </a:r>
            <a:r>
              <a:rPr lang="en-US" sz="2800" i="1" dirty="0" smtClean="0">
                <a:solidFill>
                  <a:srgbClr val="FFC000"/>
                </a:solidFill>
              </a:rPr>
              <a:t>energy</a:t>
            </a:r>
            <a:br>
              <a:rPr lang="en-US" sz="2800" i="1" dirty="0" smtClean="0">
                <a:solidFill>
                  <a:srgbClr val="FFC000"/>
                </a:solidFill>
              </a:rPr>
            </a:br>
            <a:r>
              <a:rPr lang="en-US" sz="2800" i="1" dirty="0" smtClean="0">
                <a:solidFill>
                  <a:srgbClr val="FFC000"/>
                </a:solidFill>
              </a:rPr>
              <a:t>per </a:t>
            </a:r>
            <a:r>
              <a:rPr lang="en-US" sz="2800" i="1" dirty="0" smtClean="0">
                <a:solidFill>
                  <a:srgbClr val="FFC000"/>
                </a:solidFill>
              </a:rPr>
              <a:t>unit surface area </a:t>
            </a:r>
            <a:r>
              <a:rPr lang="en-US" sz="2800" dirty="0" smtClean="0">
                <a:solidFill>
                  <a:srgbClr val="FFC000"/>
                </a:solidFill>
              </a:rPr>
              <a:t>than </a:t>
            </a:r>
            <a:r>
              <a:rPr lang="en-US" sz="2800" dirty="0" smtClean="0">
                <a:solidFill>
                  <a:srgbClr val="FFC000"/>
                </a:solidFill>
              </a:rPr>
              <a:t>colder</a:t>
            </a:r>
            <a:br>
              <a:rPr lang="en-US" sz="2800" dirty="0" smtClean="0">
                <a:solidFill>
                  <a:srgbClr val="FFC000"/>
                </a:solidFill>
              </a:rPr>
            </a:br>
            <a:r>
              <a:rPr lang="en-US" sz="2800" dirty="0" smtClean="0">
                <a:solidFill>
                  <a:srgbClr val="FFC000"/>
                </a:solidFill>
              </a:rPr>
              <a:t>objects</a:t>
            </a:r>
            <a:endParaRPr lang="en-US" sz="2800" dirty="0" smtClean="0">
              <a:solidFill>
                <a:srgbClr val="FFC000"/>
              </a:solidFill>
            </a:endParaRPr>
          </a:p>
          <a:p>
            <a:pPr lvl="1"/>
            <a:r>
              <a:rPr lang="en-US" sz="2400" dirty="0" smtClean="0"/>
              <a:t>Ex: Charcoal </a:t>
            </a:r>
            <a:r>
              <a:rPr lang="en-US" sz="2400" dirty="0" smtClean="0"/>
              <a:t>- </a:t>
            </a:r>
            <a:r>
              <a:rPr lang="en-US" sz="2400" dirty="0" smtClean="0"/>
              <a:t>how do they do that?</a:t>
            </a:r>
          </a:p>
          <a:p>
            <a:r>
              <a:rPr lang="en-US" sz="2800" dirty="0" smtClean="0">
                <a:solidFill>
                  <a:srgbClr val="FFC000"/>
                </a:solidFill>
              </a:rPr>
              <a:t>Hotter objects emit </a:t>
            </a:r>
            <a:r>
              <a:rPr lang="en-US" sz="2800" i="1" dirty="0" smtClean="0">
                <a:solidFill>
                  <a:srgbClr val="FFC000"/>
                </a:solidFill>
              </a:rPr>
              <a:t>higher </a:t>
            </a:r>
            <a:r>
              <a:rPr lang="en-US" sz="2800" i="1" dirty="0" smtClean="0">
                <a:solidFill>
                  <a:srgbClr val="FFC000"/>
                </a:solidFill>
              </a:rPr>
              <a:t>energy</a:t>
            </a:r>
            <a:br>
              <a:rPr lang="en-US" sz="2800" i="1" dirty="0" smtClean="0">
                <a:solidFill>
                  <a:srgbClr val="FFC000"/>
                </a:solidFill>
              </a:rPr>
            </a:br>
            <a:r>
              <a:rPr lang="en-US" sz="2800" dirty="0" smtClean="0">
                <a:solidFill>
                  <a:srgbClr val="FFC000"/>
                </a:solidFill>
              </a:rPr>
              <a:t>(</a:t>
            </a:r>
            <a:r>
              <a:rPr lang="en-US" sz="2800" dirty="0" smtClean="0">
                <a:solidFill>
                  <a:srgbClr val="FFC000"/>
                </a:solidFill>
              </a:rPr>
              <a:t>shorter wavelength) </a:t>
            </a:r>
            <a:r>
              <a:rPr lang="en-US" sz="2800" i="1" dirty="0" smtClean="0">
                <a:solidFill>
                  <a:srgbClr val="FFC000"/>
                </a:solidFill>
              </a:rPr>
              <a:t>photons</a:t>
            </a:r>
            <a:r>
              <a:rPr lang="en-US" sz="2800" dirty="0" smtClean="0">
                <a:solidFill>
                  <a:srgbClr val="FFC000"/>
                </a:solidFill>
              </a:rPr>
              <a:t> than </a:t>
            </a:r>
            <a:r>
              <a:rPr lang="en-US" sz="2800" dirty="0" smtClean="0">
                <a:solidFill>
                  <a:srgbClr val="FFC000"/>
                </a:solidFill>
              </a:rPr>
              <a:t/>
            </a:r>
            <a:br>
              <a:rPr lang="en-US" sz="2800" dirty="0" smtClean="0">
                <a:solidFill>
                  <a:srgbClr val="FFC000"/>
                </a:solidFill>
              </a:rPr>
            </a:br>
            <a:r>
              <a:rPr lang="en-US" sz="2800" dirty="0" smtClean="0">
                <a:solidFill>
                  <a:srgbClr val="FFC000"/>
                </a:solidFill>
              </a:rPr>
              <a:t>colder </a:t>
            </a:r>
            <a:r>
              <a:rPr lang="en-US" sz="2800" dirty="0" smtClean="0">
                <a:solidFill>
                  <a:srgbClr val="FFC000"/>
                </a:solidFill>
              </a:rPr>
              <a:t>objects.</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8946" y="1588"/>
            <a:ext cx="3825053" cy="373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3594" y="3733800"/>
            <a:ext cx="3168006" cy="309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left)">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wipe(left)">
                                      <p:cBhvr>
                                        <p:cTn id="12" dur="500"/>
                                        <p:tgtEl>
                                          <p:spTgt spid="215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wipe(left)">
                                      <p:cBhvr>
                                        <p:cTn id="17" dur="500"/>
                                        <p:tgtEl>
                                          <p:spTgt spid="215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wipe(left)">
                                      <p:cBhvr>
                                        <p:cTn id="22" dur="500"/>
                                        <p:tgtEl>
                                          <p:spTgt spid="215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507">
                                            <p:txEl>
                                              <p:pRg st="4" end="4"/>
                                            </p:txEl>
                                          </p:spTgt>
                                        </p:tgtEl>
                                        <p:attrNameLst>
                                          <p:attrName>style.visibility</p:attrName>
                                        </p:attrNameLst>
                                      </p:cBhvr>
                                      <p:to>
                                        <p:strVal val="visible"/>
                                      </p:to>
                                    </p:set>
                                    <p:animEffect transition="in" filter="wipe(left)">
                                      <p:cBhvr>
                                        <p:cTn id="27" dur="500"/>
                                        <p:tgtEl>
                                          <p:spTgt spid="21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bldLvl="3"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5562600" cy="1981200"/>
          </a:xfrm>
        </p:spPr>
        <p:txBody>
          <a:bodyPr>
            <a:normAutofit/>
          </a:bodyPr>
          <a:lstStyle/>
          <a:p>
            <a:r>
              <a:rPr lang="en-US" sz="4000" dirty="0" smtClean="0"/>
              <a:t>Blackbody Radiation and the </a:t>
            </a:r>
            <a:r>
              <a:rPr lang="en-US" sz="4000" dirty="0" smtClean="0"/>
              <a:t>Solar Spectrum</a:t>
            </a:r>
            <a:endParaRPr lang="en-US" sz="4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2522380"/>
            <a:ext cx="5562600" cy="4137184"/>
          </a:xfrm>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52400"/>
            <a:ext cx="3252788"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0380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609600"/>
            <a:ext cx="8001000" cy="762000"/>
          </a:xfrm>
        </p:spPr>
        <p:txBody>
          <a:bodyPr>
            <a:normAutofit/>
          </a:bodyPr>
          <a:lstStyle/>
          <a:p>
            <a:pPr fontAlgn="auto">
              <a:spcAft>
                <a:spcPts val="0"/>
              </a:spcAft>
              <a:defRPr/>
            </a:pPr>
            <a:r>
              <a:rPr lang="en-US" sz="4000" dirty="0"/>
              <a:t>Principles of Radiation III</a:t>
            </a:r>
          </a:p>
        </p:txBody>
      </p:sp>
      <p:sp>
        <p:nvSpPr>
          <p:cNvPr id="32771" name="Rectangle 3"/>
          <p:cNvSpPr>
            <a:spLocks noGrp="1" noChangeArrowheads="1"/>
          </p:cNvSpPr>
          <p:nvPr>
            <p:ph idx="1"/>
          </p:nvPr>
        </p:nvSpPr>
        <p:spPr>
          <a:xfrm>
            <a:off x="381000" y="1828800"/>
            <a:ext cx="8077200" cy="3962400"/>
          </a:xfrm>
        </p:spPr>
        <p:txBody>
          <a:bodyPr>
            <a:noAutofit/>
          </a:bodyPr>
          <a:lstStyle/>
          <a:p>
            <a:r>
              <a:rPr lang="en-US" sz="3200" i="1" dirty="0" smtClean="0">
                <a:solidFill>
                  <a:srgbClr val="FFC000"/>
                </a:solidFill>
              </a:rPr>
              <a:t>Good Absorbers Make Good Emitters</a:t>
            </a:r>
          </a:p>
          <a:p>
            <a:pPr lvl="1"/>
            <a:r>
              <a:rPr lang="en-US" sz="2800" dirty="0" smtClean="0"/>
              <a:t>If this weren’t true, what would happen?</a:t>
            </a:r>
          </a:p>
          <a:p>
            <a:pPr lvl="1"/>
            <a:r>
              <a:rPr lang="en-US" sz="2800" dirty="0" smtClean="0"/>
              <a:t>Some materials absorb everything;</a:t>
            </a:r>
          </a:p>
          <a:p>
            <a:pPr lvl="1"/>
            <a:r>
              <a:rPr lang="en-US" sz="2800" dirty="0" smtClean="0"/>
              <a:t>Some materials are </a:t>
            </a:r>
            <a:r>
              <a:rPr lang="en-US" sz="2800" b="1" i="1" dirty="0" smtClean="0"/>
              <a:t>selective absorbers</a:t>
            </a:r>
          </a:p>
          <a:p>
            <a:pPr lvl="2"/>
            <a:r>
              <a:rPr lang="en-US" sz="2800" dirty="0" smtClean="0"/>
              <a:t>Gases of H</a:t>
            </a:r>
            <a:r>
              <a:rPr lang="en-US" sz="2800" baseline="-25000" dirty="0" smtClean="0"/>
              <a:t>2</a:t>
            </a:r>
            <a:r>
              <a:rPr lang="en-US" sz="2800" dirty="0" smtClean="0"/>
              <a:t>O and CO</a:t>
            </a:r>
            <a:r>
              <a:rPr lang="en-US" sz="2800" baseline="-25000" dirty="0" smtClean="0"/>
              <a:t>2</a:t>
            </a:r>
            <a:r>
              <a:rPr lang="en-US" sz="2800" dirty="0" smtClean="0"/>
              <a:t> are examples:</a:t>
            </a:r>
          </a:p>
          <a:p>
            <a:pPr lvl="2"/>
            <a:r>
              <a:rPr lang="en-US" sz="2800" dirty="0" smtClean="0"/>
              <a:t>They DON’T absorb </a:t>
            </a:r>
            <a:r>
              <a:rPr lang="en-US" sz="2800" b="1" dirty="0" smtClean="0"/>
              <a:t>Visible</a:t>
            </a:r>
            <a:r>
              <a:rPr lang="en-US" sz="2800" dirty="0" smtClean="0"/>
              <a:t> light</a:t>
            </a:r>
          </a:p>
          <a:p>
            <a:pPr lvl="2"/>
            <a:r>
              <a:rPr lang="en-US" sz="2800" dirty="0" smtClean="0"/>
              <a:t>They DO absorb </a:t>
            </a:r>
            <a:r>
              <a:rPr lang="en-US" sz="2800" b="1" dirty="0" smtClean="0"/>
              <a:t>IR</a:t>
            </a:r>
            <a:r>
              <a:rPr lang="en-US" sz="2800" dirty="0" smtClean="0"/>
              <a:t> radiation.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wipe(left)">
                                      <p:cBhvr>
                                        <p:cTn id="7" dur="500"/>
                                        <p:tgtEl>
                                          <p:spTgt spid="32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wipe(left)">
                                      <p:cBhvr>
                                        <p:cTn id="12" dur="500"/>
                                        <p:tgtEl>
                                          <p:spTgt spid="327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wipe(left)">
                                      <p:cBhvr>
                                        <p:cTn id="17" dur="500"/>
                                        <p:tgtEl>
                                          <p:spTgt spid="327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771">
                                            <p:txEl>
                                              <p:pRg st="3" end="3"/>
                                            </p:txEl>
                                          </p:spTgt>
                                        </p:tgtEl>
                                        <p:attrNameLst>
                                          <p:attrName>style.visibility</p:attrName>
                                        </p:attrNameLst>
                                      </p:cBhvr>
                                      <p:to>
                                        <p:strVal val="visible"/>
                                      </p:to>
                                    </p:set>
                                    <p:animEffect transition="in" filter="wipe(left)">
                                      <p:cBhvr>
                                        <p:cTn id="22" dur="500"/>
                                        <p:tgtEl>
                                          <p:spTgt spid="327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2771">
                                            <p:txEl>
                                              <p:pRg st="4" end="4"/>
                                            </p:txEl>
                                          </p:spTgt>
                                        </p:tgtEl>
                                        <p:attrNameLst>
                                          <p:attrName>style.visibility</p:attrName>
                                        </p:attrNameLst>
                                      </p:cBhvr>
                                      <p:to>
                                        <p:strVal val="visible"/>
                                      </p:to>
                                    </p:set>
                                    <p:animEffect transition="in" filter="wipe(left)">
                                      <p:cBhvr>
                                        <p:cTn id="27" dur="500"/>
                                        <p:tgtEl>
                                          <p:spTgt spid="327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771">
                                            <p:txEl>
                                              <p:pRg st="5" end="5"/>
                                            </p:txEl>
                                          </p:spTgt>
                                        </p:tgtEl>
                                        <p:attrNameLst>
                                          <p:attrName>style.visibility</p:attrName>
                                        </p:attrNameLst>
                                      </p:cBhvr>
                                      <p:to>
                                        <p:strVal val="visible"/>
                                      </p:to>
                                    </p:set>
                                    <p:animEffect transition="in" filter="wipe(left)">
                                      <p:cBhvr>
                                        <p:cTn id="32" dur="500"/>
                                        <p:tgtEl>
                                          <p:spTgt spid="327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2771">
                                            <p:txEl>
                                              <p:pRg st="6" end="6"/>
                                            </p:txEl>
                                          </p:spTgt>
                                        </p:tgtEl>
                                        <p:attrNameLst>
                                          <p:attrName>style.visibility</p:attrName>
                                        </p:attrNameLst>
                                      </p:cBhvr>
                                      <p:to>
                                        <p:strVal val="visible"/>
                                      </p:to>
                                    </p:set>
                                    <p:animEffect transition="in" filter="wipe(left)">
                                      <p:cBhvr>
                                        <p:cTn id="37" dur="500"/>
                                        <p:tgtEl>
                                          <p:spTgt spid="327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bldLvl="3"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609600"/>
            <a:ext cx="4711390" cy="990600"/>
          </a:xfrm>
        </p:spPr>
        <p:txBody>
          <a:bodyPr/>
          <a:lstStyle/>
          <a:p>
            <a:pPr algn="ctr" fontAlgn="auto">
              <a:spcAft>
                <a:spcPts val="0"/>
              </a:spcAft>
              <a:defRPr/>
            </a:pPr>
            <a:r>
              <a:rPr lang="en-US" dirty="0" smtClean="0"/>
              <a:t>Absorption Spectra</a:t>
            </a:r>
            <a:endParaRPr lang="en-US" dirty="0"/>
          </a:p>
        </p:txBody>
      </p:sp>
      <p:pic>
        <p:nvPicPr>
          <p:cNvPr id="2253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4562475" cy="4467225"/>
          </a:xfrm>
        </p:spPr>
      </p:pic>
      <p:pic>
        <p:nvPicPr>
          <p:cNvPr id="2253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8850" y="2400300"/>
            <a:ext cx="436245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Content Placeholder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311650"/>
            <a:ext cx="3422650"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4310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Simple Question:</a:t>
            </a:r>
            <a:endParaRPr lang="en-US" dirty="0"/>
          </a:p>
        </p:txBody>
      </p:sp>
      <p:sp>
        <p:nvSpPr>
          <p:cNvPr id="3" name="Content Placeholder 2"/>
          <p:cNvSpPr>
            <a:spLocks noGrp="1"/>
          </p:cNvSpPr>
          <p:nvPr>
            <p:ph idx="1"/>
          </p:nvPr>
        </p:nvSpPr>
        <p:spPr/>
        <p:txBody>
          <a:bodyPr/>
          <a:lstStyle/>
          <a:p>
            <a:r>
              <a:rPr lang="en-US" dirty="0" smtClean="0"/>
              <a:t>If Hot Air rises, why is there snow in the mountains?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endParaRPr lang="en-US" smtClean="0"/>
          </a:p>
        </p:txBody>
      </p:sp>
      <p:pic>
        <p:nvPicPr>
          <p:cNvPr id="27651" name="Content Placeholder 3" descr="11_07.jpg"/>
          <p:cNvPicPr>
            <a:picLocks noGrp="1" noChangeAspect="1"/>
          </p:cNvPicPr>
          <p:nvPr>
            <p:ph idx="1"/>
          </p:nvPr>
        </p:nvPicPr>
        <p:blipFill>
          <a:blip r:embed="rId2" cstate="print"/>
          <a:srcRect l="1277" t="1198" r="1277" b="4791"/>
          <a:stretch>
            <a:fillRect/>
          </a:stretch>
        </p:blipFill>
        <p:spPr>
          <a:xfrm>
            <a:off x="1524000" y="0"/>
            <a:ext cx="6670675" cy="68580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3400" y="762000"/>
            <a:ext cx="8153400" cy="762000"/>
          </a:xfrm>
        </p:spPr>
        <p:txBody>
          <a:bodyPr>
            <a:normAutofit/>
          </a:bodyPr>
          <a:lstStyle/>
          <a:p>
            <a:pPr fontAlgn="auto">
              <a:spcAft>
                <a:spcPts val="0"/>
              </a:spcAft>
              <a:defRPr/>
            </a:pPr>
            <a:r>
              <a:rPr lang="en-US" dirty="0"/>
              <a:t>Temperature Variations </a:t>
            </a:r>
            <a:r>
              <a:rPr lang="en-US" dirty="0" smtClean="0"/>
              <a:t>I</a:t>
            </a:r>
            <a:endParaRPr lang="en-US" dirty="0"/>
          </a:p>
        </p:txBody>
      </p:sp>
      <p:sp>
        <p:nvSpPr>
          <p:cNvPr id="30723" name="Rectangle 3"/>
          <p:cNvSpPr>
            <a:spLocks noGrp="1" noChangeArrowheads="1"/>
          </p:cNvSpPr>
          <p:nvPr>
            <p:ph idx="1"/>
          </p:nvPr>
        </p:nvSpPr>
        <p:spPr>
          <a:xfrm>
            <a:off x="76200" y="2057400"/>
            <a:ext cx="9067800" cy="4800600"/>
          </a:xfrm>
        </p:spPr>
        <p:txBody>
          <a:bodyPr>
            <a:normAutofit/>
          </a:bodyPr>
          <a:lstStyle/>
          <a:p>
            <a:r>
              <a:rPr lang="en-US" sz="2800" dirty="0" smtClean="0"/>
              <a:t>If we send a balloon up through the atmosphere to measure the temperature:</a:t>
            </a:r>
          </a:p>
          <a:p>
            <a:pPr lvl="1"/>
            <a:r>
              <a:rPr lang="en-US" sz="2400" dirty="0" smtClean="0"/>
              <a:t>Temperature DROPS through the </a:t>
            </a:r>
            <a:r>
              <a:rPr lang="en-US" sz="2400" b="1" i="1" dirty="0" smtClean="0"/>
              <a:t>Troposphere</a:t>
            </a:r>
          </a:p>
          <a:p>
            <a:pPr lvl="1"/>
            <a:r>
              <a:rPr lang="en-US" sz="2400" dirty="0" smtClean="0"/>
              <a:t>Temperature RISES through the </a:t>
            </a:r>
            <a:r>
              <a:rPr lang="en-US" sz="2400" b="1" i="1" dirty="0" smtClean="0"/>
              <a:t>Stratosphere</a:t>
            </a:r>
          </a:p>
          <a:p>
            <a:pPr lvl="1"/>
            <a:r>
              <a:rPr lang="en-US" sz="2400" dirty="0" smtClean="0"/>
              <a:t>Temperature DROPS through the </a:t>
            </a:r>
            <a:r>
              <a:rPr lang="en-US" sz="2400" b="1" i="1" dirty="0" smtClean="0"/>
              <a:t>Mesosphere</a:t>
            </a:r>
          </a:p>
          <a:p>
            <a:pPr lvl="1"/>
            <a:r>
              <a:rPr lang="en-US" sz="2400" dirty="0" smtClean="0"/>
              <a:t>Temperature RISES through the </a:t>
            </a:r>
            <a:r>
              <a:rPr lang="en-US" sz="2400" b="1" i="1" dirty="0" smtClean="0"/>
              <a:t>Thermosphere</a:t>
            </a:r>
          </a:p>
          <a:p>
            <a:endParaRPr lang="en-US" sz="28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wipe(left)">
                                      <p:cBhvr>
                                        <p:cTn id="7" dur="500"/>
                                        <p:tgtEl>
                                          <p:spTgt spid="30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wipe(left)">
                                      <p:cBhvr>
                                        <p:cTn id="12" dur="500"/>
                                        <p:tgtEl>
                                          <p:spTgt spid="307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wipe(left)">
                                      <p:cBhvr>
                                        <p:cTn id="17" dur="500"/>
                                        <p:tgtEl>
                                          <p:spTgt spid="307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723">
                                            <p:txEl>
                                              <p:pRg st="3" end="3"/>
                                            </p:txEl>
                                          </p:spTgt>
                                        </p:tgtEl>
                                        <p:attrNameLst>
                                          <p:attrName>style.visibility</p:attrName>
                                        </p:attrNameLst>
                                      </p:cBhvr>
                                      <p:to>
                                        <p:strVal val="visible"/>
                                      </p:to>
                                    </p:set>
                                    <p:animEffect transition="in" filter="wipe(left)">
                                      <p:cBhvr>
                                        <p:cTn id="22" dur="500"/>
                                        <p:tgtEl>
                                          <p:spTgt spid="307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723">
                                            <p:txEl>
                                              <p:pRg st="4" end="4"/>
                                            </p:txEl>
                                          </p:spTgt>
                                        </p:tgtEl>
                                        <p:attrNameLst>
                                          <p:attrName>style.visibility</p:attrName>
                                        </p:attrNameLst>
                                      </p:cBhvr>
                                      <p:to>
                                        <p:strVal val="visible"/>
                                      </p:to>
                                    </p:set>
                                    <p:animEffect transition="in" filter="wipe(left)">
                                      <p:cBhvr>
                                        <p:cTn id="27" dur="500"/>
                                        <p:tgtEl>
                                          <p:spTgt spid="307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bldLvl="3"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533400"/>
            <a:ext cx="7924800" cy="762000"/>
          </a:xfrm>
        </p:spPr>
        <p:txBody>
          <a:bodyPr>
            <a:normAutofit/>
          </a:bodyPr>
          <a:lstStyle/>
          <a:p>
            <a:pPr fontAlgn="auto">
              <a:spcAft>
                <a:spcPts val="0"/>
              </a:spcAft>
              <a:defRPr/>
            </a:pPr>
            <a:r>
              <a:rPr lang="en-US" dirty="0"/>
              <a:t>Temperature Variations </a:t>
            </a:r>
            <a:r>
              <a:rPr lang="en-US" dirty="0" smtClean="0"/>
              <a:t>II</a:t>
            </a:r>
            <a:endParaRPr lang="en-US" dirty="0"/>
          </a:p>
        </p:txBody>
      </p:sp>
      <p:sp>
        <p:nvSpPr>
          <p:cNvPr id="22531" name="Rectangle 3"/>
          <p:cNvSpPr>
            <a:spLocks noGrp="1" noChangeArrowheads="1"/>
          </p:cNvSpPr>
          <p:nvPr>
            <p:ph idx="1"/>
          </p:nvPr>
        </p:nvSpPr>
        <p:spPr>
          <a:xfrm>
            <a:off x="762000" y="1828800"/>
            <a:ext cx="7848600" cy="3810000"/>
          </a:xfrm>
        </p:spPr>
        <p:txBody>
          <a:bodyPr>
            <a:normAutofit/>
          </a:bodyPr>
          <a:lstStyle/>
          <a:p>
            <a:r>
              <a:rPr lang="en-US" sz="2800" dirty="0" smtClean="0"/>
              <a:t>Remember that simple question?</a:t>
            </a:r>
          </a:p>
          <a:p>
            <a:pPr lvl="1"/>
            <a:r>
              <a:rPr lang="en-US" sz="2400" dirty="0" smtClean="0"/>
              <a:t>If Hot Air rises, why is there snow in the mountains?</a:t>
            </a:r>
          </a:p>
          <a:p>
            <a:pPr lvl="1"/>
            <a:r>
              <a:rPr lang="en-US" sz="2400" dirty="0" smtClean="0"/>
              <a:t>Answer is not so simple!</a:t>
            </a:r>
          </a:p>
          <a:p>
            <a:r>
              <a:rPr lang="en-US" sz="2800" dirty="0" smtClean="0"/>
              <a:t>How is each layer heated? It needs:</a:t>
            </a:r>
          </a:p>
          <a:p>
            <a:pPr lvl="1"/>
            <a:r>
              <a:rPr lang="en-US" sz="2400" dirty="0" smtClean="0"/>
              <a:t>Heat Source, which emits some…</a:t>
            </a:r>
          </a:p>
          <a:p>
            <a:pPr lvl="1"/>
            <a:r>
              <a:rPr lang="en-US" sz="2400" dirty="0" smtClean="0"/>
              <a:t>Type of Radiation</a:t>
            </a:r>
          </a:p>
          <a:p>
            <a:pPr lvl="1"/>
            <a:r>
              <a:rPr lang="en-US" sz="2400" dirty="0" smtClean="0"/>
              <a:t>Material to absorb photons.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wipe(left)">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wipe(left)">
                                      <p:cBhvr>
                                        <p:cTn id="12" dur="500"/>
                                        <p:tgtEl>
                                          <p:spTgt spid="22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wipe(left)">
                                      <p:cBhvr>
                                        <p:cTn id="17" dur="500"/>
                                        <p:tgtEl>
                                          <p:spTgt spid="22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wipe(left)">
                                      <p:cBhvr>
                                        <p:cTn id="22" dur="500"/>
                                        <p:tgtEl>
                                          <p:spTgt spid="225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531">
                                            <p:txEl>
                                              <p:pRg st="4" end="4"/>
                                            </p:txEl>
                                          </p:spTgt>
                                        </p:tgtEl>
                                        <p:attrNameLst>
                                          <p:attrName>style.visibility</p:attrName>
                                        </p:attrNameLst>
                                      </p:cBhvr>
                                      <p:to>
                                        <p:strVal val="visible"/>
                                      </p:to>
                                    </p:set>
                                    <p:animEffect transition="in" filter="wipe(left)">
                                      <p:cBhvr>
                                        <p:cTn id="27" dur="500"/>
                                        <p:tgtEl>
                                          <p:spTgt spid="225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531">
                                            <p:txEl>
                                              <p:pRg st="5" end="5"/>
                                            </p:txEl>
                                          </p:spTgt>
                                        </p:tgtEl>
                                        <p:attrNameLst>
                                          <p:attrName>style.visibility</p:attrName>
                                        </p:attrNameLst>
                                      </p:cBhvr>
                                      <p:to>
                                        <p:strVal val="visible"/>
                                      </p:to>
                                    </p:set>
                                    <p:animEffect transition="in" filter="wipe(left)">
                                      <p:cBhvr>
                                        <p:cTn id="32" dur="500"/>
                                        <p:tgtEl>
                                          <p:spTgt spid="225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531">
                                            <p:txEl>
                                              <p:pRg st="6" end="6"/>
                                            </p:txEl>
                                          </p:spTgt>
                                        </p:tgtEl>
                                        <p:attrNameLst>
                                          <p:attrName>style.visibility</p:attrName>
                                        </p:attrNameLst>
                                      </p:cBhvr>
                                      <p:to>
                                        <p:strVal val="visible"/>
                                      </p:to>
                                    </p:set>
                                    <p:animEffect transition="in" filter="wipe(left)">
                                      <p:cBhvr>
                                        <p:cTn id="37" dur="500"/>
                                        <p:tgtEl>
                                          <p:spTgt spid="225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3"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457200"/>
            <a:ext cx="7772400" cy="990600"/>
          </a:xfrm>
        </p:spPr>
        <p:txBody>
          <a:bodyPr>
            <a:normAutofit/>
          </a:bodyPr>
          <a:lstStyle/>
          <a:p>
            <a:pPr fontAlgn="auto">
              <a:spcAft>
                <a:spcPts val="0"/>
              </a:spcAft>
              <a:defRPr/>
            </a:pPr>
            <a:r>
              <a:rPr lang="en-US" dirty="0"/>
              <a:t>The Troposphere</a:t>
            </a:r>
          </a:p>
        </p:txBody>
      </p:sp>
      <p:sp>
        <p:nvSpPr>
          <p:cNvPr id="23555" name="Rectangle 3"/>
          <p:cNvSpPr>
            <a:spLocks noGrp="1" noChangeArrowheads="1"/>
          </p:cNvSpPr>
          <p:nvPr>
            <p:ph idx="1"/>
          </p:nvPr>
        </p:nvSpPr>
        <p:spPr>
          <a:xfrm>
            <a:off x="76200" y="1676400"/>
            <a:ext cx="9067800" cy="5181600"/>
          </a:xfrm>
        </p:spPr>
        <p:txBody>
          <a:bodyPr>
            <a:normAutofit/>
          </a:bodyPr>
          <a:lstStyle/>
          <a:p>
            <a:r>
              <a:rPr lang="en-US" sz="2800" dirty="0" smtClean="0"/>
              <a:t>This is also known as the “Weather Sphere”</a:t>
            </a:r>
          </a:p>
          <a:p>
            <a:pPr lvl="1"/>
            <a:r>
              <a:rPr lang="en-US" sz="2400" dirty="0" smtClean="0"/>
              <a:t>Temperature </a:t>
            </a:r>
            <a:r>
              <a:rPr lang="en-US" sz="2400" b="1" i="1" dirty="0" smtClean="0"/>
              <a:t>drops</a:t>
            </a:r>
            <a:r>
              <a:rPr lang="en-US" sz="2400" dirty="0" smtClean="0"/>
              <a:t> with increasing altitude</a:t>
            </a:r>
          </a:p>
          <a:p>
            <a:pPr lvl="1"/>
            <a:r>
              <a:rPr lang="en-US" sz="2400" dirty="0" smtClean="0"/>
              <a:t>Rate of decrease with altitude is known as the </a:t>
            </a:r>
            <a:r>
              <a:rPr lang="en-US" sz="2400" b="1" dirty="0" smtClean="0"/>
              <a:t>Environmental Lapse Rate (ELR)</a:t>
            </a:r>
          </a:p>
          <a:p>
            <a:pPr lvl="2"/>
            <a:r>
              <a:rPr lang="en-US" sz="2400" dirty="0" smtClean="0"/>
              <a:t>Average (or Normal) ELR is 6.5</a:t>
            </a:r>
            <a:r>
              <a:rPr lang="en-US" sz="2400" dirty="0" smtClean="0">
                <a:cs typeface="Arial" charset="0"/>
              </a:rPr>
              <a:t>°</a:t>
            </a:r>
            <a:r>
              <a:rPr lang="en-US" sz="2400" dirty="0" smtClean="0"/>
              <a:t>C/km (3.5</a:t>
            </a:r>
            <a:r>
              <a:rPr lang="en-US" sz="2400" dirty="0" smtClean="0">
                <a:cs typeface="Arial" charset="0"/>
              </a:rPr>
              <a:t>°</a:t>
            </a:r>
            <a:r>
              <a:rPr lang="en-US" sz="2400" dirty="0" smtClean="0"/>
              <a:t>F/1000 ft), but varies widely with place, season, etc.</a:t>
            </a:r>
          </a:p>
          <a:p>
            <a:r>
              <a:rPr lang="en-US" sz="2800" dirty="0" smtClean="0"/>
              <a:t>Earth is the source of heat for the Troposphere</a:t>
            </a:r>
          </a:p>
          <a:p>
            <a:pPr lvl="2"/>
            <a:r>
              <a:rPr lang="en-US" sz="2400" dirty="0" smtClean="0"/>
              <a:t>Discussed further in a moment</a:t>
            </a:r>
          </a:p>
          <a:p>
            <a:r>
              <a:rPr lang="en-US" sz="2800" dirty="0" smtClean="0"/>
              <a:t>Top is defined where the temperature stops dropping - called the </a:t>
            </a:r>
            <a:r>
              <a:rPr lang="en-US" sz="2800" b="1" dirty="0" err="1" smtClean="0"/>
              <a:t>Tropopause</a:t>
            </a:r>
            <a:r>
              <a:rPr lang="en-US" sz="2800" dirty="0" smtClean="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wipe(left)">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wipe(left)">
                                      <p:cBhvr>
                                        <p:cTn id="12" dur="500"/>
                                        <p:tgtEl>
                                          <p:spTgt spid="23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wipe(left)">
                                      <p:cBhvr>
                                        <p:cTn id="17" dur="500"/>
                                        <p:tgtEl>
                                          <p:spTgt spid="235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Effect transition="in" filter="wipe(left)">
                                      <p:cBhvr>
                                        <p:cTn id="22" dur="500"/>
                                        <p:tgtEl>
                                          <p:spTgt spid="235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555">
                                            <p:txEl>
                                              <p:pRg st="4" end="4"/>
                                            </p:txEl>
                                          </p:spTgt>
                                        </p:tgtEl>
                                        <p:attrNameLst>
                                          <p:attrName>style.visibility</p:attrName>
                                        </p:attrNameLst>
                                      </p:cBhvr>
                                      <p:to>
                                        <p:strVal val="visible"/>
                                      </p:to>
                                    </p:set>
                                    <p:animEffect transition="in" filter="wipe(left)">
                                      <p:cBhvr>
                                        <p:cTn id="27" dur="500"/>
                                        <p:tgtEl>
                                          <p:spTgt spid="235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3555">
                                            <p:txEl>
                                              <p:pRg st="5" end="5"/>
                                            </p:txEl>
                                          </p:spTgt>
                                        </p:tgtEl>
                                        <p:attrNameLst>
                                          <p:attrName>style.visibility</p:attrName>
                                        </p:attrNameLst>
                                      </p:cBhvr>
                                      <p:to>
                                        <p:strVal val="visible"/>
                                      </p:to>
                                    </p:set>
                                    <p:animEffect transition="in" filter="wipe(left)">
                                      <p:cBhvr>
                                        <p:cTn id="32" dur="500"/>
                                        <p:tgtEl>
                                          <p:spTgt spid="2355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3555">
                                            <p:txEl>
                                              <p:pRg st="6" end="6"/>
                                            </p:txEl>
                                          </p:spTgt>
                                        </p:tgtEl>
                                        <p:attrNameLst>
                                          <p:attrName>style.visibility</p:attrName>
                                        </p:attrNameLst>
                                      </p:cBhvr>
                                      <p:to>
                                        <p:strVal val="visible"/>
                                      </p:to>
                                    </p:set>
                                    <p:animEffect transition="in" filter="wipe(left)">
                                      <p:cBhvr>
                                        <p:cTn id="37" dur="500"/>
                                        <p:tgtEl>
                                          <p:spTgt spid="235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bldLvl="3"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800100"/>
            <a:ext cx="7772400" cy="762000"/>
          </a:xfrm>
        </p:spPr>
        <p:txBody>
          <a:bodyPr>
            <a:normAutofit/>
          </a:bodyPr>
          <a:lstStyle/>
          <a:p>
            <a:pPr fontAlgn="auto">
              <a:spcAft>
                <a:spcPts val="0"/>
              </a:spcAft>
              <a:defRPr/>
            </a:pPr>
            <a:r>
              <a:rPr lang="en-US"/>
              <a:t>What Do We Measure?</a:t>
            </a:r>
          </a:p>
        </p:txBody>
      </p:sp>
      <p:sp>
        <p:nvSpPr>
          <p:cNvPr id="6147" name="Rectangle 3"/>
          <p:cNvSpPr>
            <a:spLocks noGrp="1" noChangeArrowheads="1"/>
          </p:cNvSpPr>
          <p:nvPr>
            <p:ph idx="1"/>
          </p:nvPr>
        </p:nvSpPr>
        <p:spPr/>
        <p:txBody>
          <a:bodyPr/>
          <a:lstStyle/>
          <a:p>
            <a:pPr>
              <a:lnSpc>
                <a:spcPct val="90000"/>
              </a:lnSpc>
            </a:pPr>
            <a:r>
              <a:rPr lang="en-US" smtClean="0"/>
              <a:t>“ELEMENTS” of weather are different from “elements” of the Periodic Table:</a:t>
            </a:r>
          </a:p>
          <a:p>
            <a:pPr lvl="1">
              <a:lnSpc>
                <a:spcPct val="90000"/>
              </a:lnSpc>
            </a:pPr>
            <a:r>
              <a:rPr lang="en-US" smtClean="0"/>
              <a:t>Air Temperature (measured in the shade)</a:t>
            </a:r>
          </a:p>
          <a:p>
            <a:pPr lvl="1">
              <a:lnSpc>
                <a:spcPct val="90000"/>
              </a:lnSpc>
            </a:pPr>
            <a:r>
              <a:rPr lang="en-US" smtClean="0"/>
              <a:t>Humidity</a:t>
            </a:r>
          </a:p>
          <a:p>
            <a:pPr lvl="1">
              <a:lnSpc>
                <a:spcPct val="90000"/>
              </a:lnSpc>
            </a:pPr>
            <a:r>
              <a:rPr lang="en-US" smtClean="0"/>
              <a:t>Type/Amount of Cloudiness</a:t>
            </a:r>
          </a:p>
          <a:p>
            <a:pPr lvl="1">
              <a:lnSpc>
                <a:spcPct val="90000"/>
              </a:lnSpc>
            </a:pPr>
            <a:r>
              <a:rPr lang="en-US" smtClean="0"/>
              <a:t>Type/Amount of Precipitation</a:t>
            </a:r>
          </a:p>
          <a:p>
            <a:pPr lvl="1">
              <a:lnSpc>
                <a:spcPct val="90000"/>
              </a:lnSpc>
            </a:pPr>
            <a:r>
              <a:rPr lang="en-US" smtClean="0"/>
              <a:t>Air Pressure</a:t>
            </a:r>
          </a:p>
          <a:p>
            <a:pPr lvl="1">
              <a:lnSpc>
                <a:spcPct val="90000"/>
              </a:lnSpc>
            </a:pPr>
            <a:r>
              <a:rPr lang="en-US" smtClean="0"/>
              <a:t>Wind Speed and Direction.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left)">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wipe(left)">
                                      <p:cBhvr>
                                        <p:cTn id="22" dur="500"/>
                                        <p:tgtEl>
                                          <p:spTgt spid="6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wipe(left)">
                                      <p:cBhvr>
                                        <p:cTn id="27" dur="500"/>
                                        <p:tgtEl>
                                          <p:spTgt spid="61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wipe(left)">
                                      <p:cBhvr>
                                        <p:cTn id="32" dur="500"/>
                                        <p:tgtEl>
                                          <p:spTgt spid="61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147">
                                            <p:txEl>
                                              <p:pRg st="6" end="6"/>
                                            </p:txEl>
                                          </p:spTgt>
                                        </p:tgtEl>
                                        <p:attrNameLst>
                                          <p:attrName>style.visibility</p:attrName>
                                        </p:attrNameLst>
                                      </p:cBhvr>
                                      <p:to>
                                        <p:strVal val="visible"/>
                                      </p:to>
                                    </p:set>
                                    <p:animEffect transition="in" filter="wipe(left)">
                                      <p:cBhvr>
                                        <p:cTn id="37" dur="500"/>
                                        <p:tgtEl>
                                          <p:spTgt spid="6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bldLvl="3"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457200"/>
            <a:ext cx="7772400" cy="1143000"/>
          </a:xfrm>
        </p:spPr>
        <p:txBody>
          <a:bodyPr>
            <a:normAutofit/>
          </a:bodyPr>
          <a:lstStyle/>
          <a:p>
            <a:pPr fontAlgn="auto">
              <a:spcAft>
                <a:spcPts val="0"/>
              </a:spcAft>
              <a:defRPr/>
            </a:pPr>
            <a:r>
              <a:rPr lang="en-US" dirty="0"/>
              <a:t>The Stratosphere</a:t>
            </a:r>
          </a:p>
        </p:txBody>
      </p:sp>
      <p:sp>
        <p:nvSpPr>
          <p:cNvPr id="24579" name="Rectangle 3"/>
          <p:cNvSpPr>
            <a:spLocks noGrp="1" noChangeArrowheads="1"/>
          </p:cNvSpPr>
          <p:nvPr>
            <p:ph idx="1"/>
          </p:nvPr>
        </p:nvSpPr>
        <p:spPr>
          <a:xfrm>
            <a:off x="76200" y="1981200"/>
            <a:ext cx="9067800" cy="4038600"/>
          </a:xfrm>
        </p:spPr>
        <p:txBody>
          <a:bodyPr>
            <a:normAutofit/>
          </a:bodyPr>
          <a:lstStyle/>
          <a:p>
            <a:r>
              <a:rPr lang="en-US" sz="2800" dirty="0" smtClean="0"/>
              <a:t>Temperature </a:t>
            </a:r>
            <a:r>
              <a:rPr lang="en-US" sz="2800" b="1" i="1" dirty="0" smtClean="0"/>
              <a:t>rises</a:t>
            </a:r>
            <a:r>
              <a:rPr lang="en-US" sz="2800" dirty="0" smtClean="0"/>
              <a:t> with increasing altitude</a:t>
            </a:r>
          </a:p>
          <a:p>
            <a:pPr lvl="1"/>
            <a:r>
              <a:rPr lang="en-US" sz="2400" dirty="0" smtClean="0"/>
              <a:t>The SUN must be the heat source!</a:t>
            </a:r>
          </a:p>
          <a:p>
            <a:pPr lvl="1"/>
            <a:r>
              <a:rPr lang="en-US" sz="2400" dirty="0" smtClean="0"/>
              <a:t>OZONE absorbs UV rays and becomes warmer</a:t>
            </a:r>
          </a:p>
          <a:p>
            <a:r>
              <a:rPr lang="en-US" sz="2800" dirty="0" smtClean="0"/>
              <a:t>“Heat Rises”, but...</a:t>
            </a:r>
          </a:p>
          <a:p>
            <a:pPr lvl="1"/>
            <a:r>
              <a:rPr lang="en-US" sz="2400" dirty="0" smtClean="0"/>
              <a:t>...what this really means is that “Air that is warmer than its surroundings will rise”</a:t>
            </a:r>
          </a:p>
          <a:p>
            <a:pPr lvl="1"/>
            <a:r>
              <a:rPr lang="en-US" sz="2400" dirty="0" smtClean="0"/>
              <a:t>Air doesn’t rise much in Stratosphere - lack of vertical motion results in layering</a:t>
            </a:r>
          </a:p>
          <a:p>
            <a:r>
              <a:rPr lang="en-US" sz="2800" dirty="0" smtClean="0"/>
              <a:t> Top of Stratosphere is called the </a:t>
            </a:r>
            <a:r>
              <a:rPr lang="en-US" sz="2800" b="1" dirty="0" err="1" smtClean="0"/>
              <a:t>Stratopause</a:t>
            </a:r>
            <a:r>
              <a:rPr lang="en-US" sz="2800" dirty="0" smtClean="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left)">
                                      <p:cBhvr>
                                        <p:cTn id="7" dur="500"/>
                                        <p:tgtEl>
                                          <p:spTgt spid="2457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4579">
                                            <p:txEl>
                                              <p:pRg st="1" end="1"/>
                                            </p:txEl>
                                          </p:spTgt>
                                        </p:tgtEl>
                                        <p:attrNameLst>
                                          <p:attrName>style.visibility</p:attrName>
                                        </p:attrNameLst>
                                      </p:cBhvr>
                                      <p:to>
                                        <p:strVal val="visible"/>
                                      </p:to>
                                    </p:set>
                                    <p:animEffect transition="in" filter="wipe(left)">
                                      <p:cBhvr>
                                        <p:cTn id="10" dur="500"/>
                                        <p:tgtEl>
                                          <p:spTgt spid="24579">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4579">
                                            <p:txEl>
                                              <p:pRg st="2" end="2"/>
                                            </p:txEl>
                                          </p:spTgt>
                                        </p:tgtEl>
                                        <p:attrNameLst>
                                          <p:attrName>style.visibility</p:attrName>
                                        </p:attrNameLst>
                                      </p:cBhvr>
                                      <p:to>
                                        <p:strVal val="visible"/>
                                      </p:to>
                                    </p:set>
                                    <p:animEffect transition="in" filter="wipe(left)">
                                      <p:cBhvr>
                                        <p:cTn id="13" dur="500"/>
                                        <p:tgtEl>
                                          <p:spTgt spid="2457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4579">
                                            <p:txEl>
                                              <p:pRg st="3" end="3"/>
                                            </p:txEl>
                                          </p:spTgt>
                                        </p:tgtEl>
                                        <p:attrNameLst>
                                          <p:attrName>style.visibility</p:attrName>
                                        </p:attrNameLst>
                                      </p:cBhvr>
                                      <p:to>
                                        <p:strVal val="visible"/>
                                      </p:to>
                                    </p:set>
                                    <p:animEffect transition="in" filter="wipe(left)">
                                      <p:cBhvr>
                                        <p:cTn id="18" dur="500"/>
                                        <p:tgtEl>
                                          <p:spTgt spid="24579">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4579">
                                            <p:txEl>
                                              <p:pRg st="4" end="4"/>
                                            </p:txEl>
                                          </p:spTgt>
                                        </p:tgtEl>
                                        <p:attrNameLst>
                                          <p:attrName>style.visibility</p:attrName>
                                        </p:attrNameLst>
                                      </p:cBhvr>
                                      <p:to>
                                        <p:strVal val="visible"/>
                                      </p:to>
                                    </p:set>
                                    <p:animEffect transition="in" filter="wipe(left)">
                                      <p:cBhvr>
                                        <p:cTn id="21" dur="500"/>
                                        <p:tgtEl>
                                          <p:spTgt spid="24579">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4579">
                                            <p:txEl>
                                              <p:pRg st="5" end="5"/>
                                            </p:txEl>
                                          </p:spTgt>
                                        </p:tgtEl>
                                        <p:attrNameLst>
                                          <p:attrName>style.visibility</p:attrName>
                                        </p:attrNameLst>
                                      </p:cBhvr>
                                      <p:to>
                                        <p:strVal val="visible"/>
                                      </p:to>
                                    </p:set>
                                    <p:animEffect transition="in" filter="wipe(left)">
                                      <p:cBhvr>
                                        <p:cTn id="24" dur="500"/>
                                        <p:tgtEl>
                                          <p:spTgt spid="24579">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4579">
                                            <p:txEl>
                                              <p:pRg st="6" end="6"/>
                                            </p:txEl>
                                          </p:spTgt>
                                        </p:tgtEl>
                                        <p:attrNameLst>
                                          <p:attrName>style.visibility</p:attrName>
                                        </p:attrNameLst>
                                      </p:cBhvr>
                                      <p:to>
                                        <p:strVal val="visible"/>
                                      </p:to>
                                    </p:set>
                                    <p:animEffect transition="in" filter="wipe(left)">
                                      <p:cBhvr>
                                        <p:cTn id="29" dur="500"/>
                                        <p:tgtEl>
                                          <p:spTgt spid="245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381000"/>
            <a:ext cx="7772400" cy="1066800"/>
          </a:xfrm>
        </p:spPr>
        <p:txBody>
          <a:bodyPr>
            <a:normAutofit/>
          </a:bodyPr>
          <a:lstStyle/>
          <a:p>
            <a:pPr fontAlgn="auto">
              <a:spcAft>
                <a:spcPts val="0"/>
              </a:spcAft>
              <a:defRPr/>
            </a:pPr>
            <a:r>
              <a:rPr lang="en-US" dirty="0"/>
              <a:t>The Mesosphere</a:t>
            </a:r>
          </a:p>
        </p:txBody>
      </p:sp>
      <p:sp>
        <p:nvSpPr>
          <p:cNvPr id="25603" name="Rectangle 3"/>
          <p:cNvSpPr>
            <a:spLocks noGrp="1" noChangeArrowheads="1"/>
          </p:cNvSpPr>
          <p:nvPr>
            <p:ph idx="1"/>
          </p:nvPr>
        </p:nvSpPr>
        <p:spPr>
          <a:xfrm>
            <a:off x="381000" y="1676400"/>
            <a:ext cx="8458200" cy="4038600"/>
          </a:xfrm>
        </p:spPr>
        <p:txBody>
          <a:bodyPr>
            <a:normAutofit/>
          </a:bodyPr>
          <a:lstStyle/>
          <a:p>
            <a:r>
              <a:rPr lang="en-US" sz="2800" dirty="0" smtClean="0"/>
              <a:t>Temperature </a:t>
            </a:r>
            <a:r>
              <a:rPr lang="en-US" sz="2800" b="1" i="1" dirty="0" smtClean="0"/>
              <a:t>drops</a:t>
            </a:r>
            <a:r>
              <a:rPr lang="en-US" sz="2800" dirty="0" smtClean="0"/>
              <a:t> with increasing altitude</a:t>
            </a:r>
          </a:p>
          <a:p>
            <a:pPr lvl="1"/>
            <a:r>
              <a:rPr lang="en-US" sz="2400" dirty="0" smtClean="0"/>
              <a:t>“Heat source” is hot material (atoms) escaping from the Stratosphere</a:t>
            </a:r>
          </a:p>
          <a:p>
            <a:pPr lvl="1"/>
            <a:r>
              <a:rPr lang="en-US" sz="2400" dirty="0" smtClean="0"/>
              <a:t>Ozone doesn’t exist in this thin air</a:t>
            </a:r>
          </a:p>
          <a:p>
            <a:pPr lvl="1"/>
            <a:r>
              <a:rPr lang="en-US" sz="2400" dirty="0" smtClean="0"/>
              <a:t>Sun’s rays are extremely energetic, but there is nothing there to absorb the energy!</a:t>
            </a:r>
          </a:p>
          <a:p>
            <a:r>
              <a:rPr lang="en-US" sz="2800" dirty="0" smtClean="0"/>
              <a:t>Top of Mesosphere is the </a:t>
            </a:r>
            <a:r>
              <a:rPr lang="en-US" sz="2800" b="1" dirty="0" err="1" smtClean="0"/>
              <a:t>Mesopause</a:t>
            </a:r>
            <a:r>
              <a:rPr lang="en-US" sz="2800" dirty="0" smtClean="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wipe(left)">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wipe(left)">
                                      <p:cBhvr>
                                        <p:cTn id="12" dur="5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wipe(left)">
                                      <p:cBhvr>
                                        <p:cTn id="17" dur="500"/>
                                        <p:tgtEl>
                                          <p:spTgt spid="256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wipe(left)">
                                      <p:cBhvr>
                                        <p:cTn id="22" dur="500"/>
                                        <p:tgtEl>
                                          <p:spTgt spid="256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5603">
                                            <p:txEl>
                                              <p:pRg st="4" end="4"/>
                                            </p:txEl>
                                          </p:spTgt>
                                        </p:tgtEl>
                                        <p:attrNameLst>
                                          <p:attrName>style.visibility</p:attrName>
                                        </p:attrNameLst>
                                      </p:cBhvr>
                                      <p:to>
                                        <p:strVal val="visible"/>
                                      </p:to>
                                    </p:set>
                                    <p:animEffect transition="in" filter="wipe(left)">
                                      <p:cBhvr>
                                        <p:cTn id="27" dur="500"/>
                                        <p:tgtEl>
                                          <p:spTgt spid="2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bldLvl="3"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533400"/>
            <a:ext cx="7772400" cy="1295400"/>
          </a:xfrm>
        </p:spPr>
        <p:txBody>
          <a:bodyPr>
            <a:normAutofit/>
          </a:bodyPr>
          <a:lstStyle/>
          <a:p>
            <a:pPr fontAlgn="auto">
              <a:spcAft>
                <a:spcPts val="0"/>
              </a:spcAft>
              <a:defRPr/>
            </a:pPr>
            <a:r>
              <a:rPr lang="en-US" dirty="0"/>
              <a:t>The Thermosphere</a:t>
            </a:r>
          </a:p>
        </p:txBody>
      </p:sp>
      <p:sp>
        <p:nvSpPr>
          <p:cNvPr id="31747" name="Rectangle 3"/>
          <p:cNvSpPr>
            <a:spLocks noGrp="1" noChangeArrowheads="1"/>
          </p:cNvSpPr>
          <p:nvPr>
            <p:ph idx="1"/>
          </p:nvPr>
        </p:nvSpPr>
        <p:spPr>
          <a:xfrm>
            <a:off x="457200" y="2209800"/>
            <a:ext cx="8229600" cy="3886200"/>
          </a:xfrm>
        </p:spPr>
        <p:txBody>
          <a:bodyPr>
            <a:normAutofit/>
          </a:bodyPr>
          <a:lstStyle/>
          <a:p>
            <a:r>
              <a:rPr lang="en-US" sz="2800" dirty="0" smtClean="0"/>
              <a:t>Temperature rises with increasing altitude</a:t>
            </a:r>
          </a:p>
          <a:p>
            <a:pPr lvl="1"/>
            <a:r>
              <a:rPr lang="en-US" sz="2400" dirty="0" smtClean="0"/>
              <a:t>Energetic rays of the Sun are absorbed by ions of O and N</a:t>
            </a:r>
          </a:p>
          <a:p>
            <a:pPr lvl="1"/>
            <a:r>
              <a:rPr lang="en-US" sz="2400" dirty="0" smtClean="0"/>
              <a:t>Highest temperature of any layer is reached - more than 1000</a:t>
            </a:r>
            <a:r>
              <a:rPr lang="en-US" sz="2400" dirty="0" smtClean="0">
                <a:cs typeface="Arial" charset="0"/>
              </a:rPr>
              <a:t>°</a:t>
            </a:r>
            <a:r>
              <a:rPr lang="en-US" sz="2400" dirty="0" smtClean="0"/>
              <a:t>C!!</a:t>
            </a:r>
          </a:p>
          <a:p>
            <a:pPr lvl="1"/>
            <a:r>
              <a:rPr lang="en-US" sz="2400" dirty="0" smtClean="0"/>
              <a:t>Pressure is VERY low - very few atoms or molecules around</a:t>
            </a:r>
          </a:p>
          <a:p>
            <a:r>
              <a:rPr lang="en-US" sz="2800" dirty="0" smtClean="0"/>
              <a:t>Thermosphere grades out into the vacuum of space.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wipe(left)">
                                      <p:cBhvr>
                                        <p:cTn id="7" dur="500"/>
                                        <p:tgtEl>
                                          <p:spTgt spid="3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wipe(left)">
                                      <p:cBhvr>
                                        <p:cTn id="12" dur="500"/>
                                        <p:tgtEl>
                                          <p:spTgt spid="317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wipe(left)">
                                      <p:cBhvr>
                                        <p:cTn id="17" dur="500"/>
                                        <p:tgtEl>
                                          <p:spTgt spid="317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747">
                                            <p:txEl>
                                              <p:pRg st="3" end="3"/>
                                            </p:txEl>
                                          </p:spTgt>
                                        </p:tgtEl>
                                        <p:attrNameLst>
                                          <p:attrName>style.visibility</p:attrName>
                                        </p:attrNameLst>
                                      </p:cBhvr>
                                      <p:to>
                                        <p:strVal val="visible"/>
                                      </p:to>
                                    </p:set>
                                    <p:animEffect transition="in" filter="wipe(left)">
                                      <p:cBhvr>
                                        <p:cTn id="22" dur="500"/>
                                        <p:tgtEl>
                                          <p:spTgt spid="317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747">
                                            <p:txEl>
                                              <p:pRg st="4" end="4"/>
                                            </p:txEl>
                                          </p:spTgt>
                                        </p:tgtEl>
                                        <p:attrNameLst>
                                          <p:attrName>style.visibility</p:attrName>
                                        </p:attrNameLst>
                                      </p:cBhvr>
                                      <p:to>
                                        <p:strVal val="visible"/>
                                      </p:to>
                                    </p:set>
                                    <p:animEffect transition="in" filter="wipe(left)">
                                      <p:cBhvr>
                                        <p:cTn id="27" dur="500"/>
                                        <p:tgtEl>
                                          <p:spTgt spid="317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bldLvl="3"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0"/>
            <a:ext cx="4724400" cy="2209800"/>
          </a:xfrm>
        </p:spPr>
        <p:txBody>
          <a:bodyPr/>
          <a:lstStyle/>
          <a:p>
            <a:r>
              <a:rPr lang="en-US" dirty="0" smtClean="0"/>
              <a:t>Heating the Thermosphere</a:t>
            </a:r>
            <a:endParaRPr lang="en-US" dirty="0"/>
          </a:p>
        </p:txBody>
      </p:sp>
      <p:sp>
        <p:nvSpPr>
          <p:cNvPr id="3" name="Content Placeholder 2"/>
          <p:cNvSpPr>
            <a:spLocks noGrp="1"/>
          </p:cNvSpPr>
          <p:nvPr>
            <p:ph idx="1"/>
          </p:nvPr>
        </p:nvSpPr>
        <p:spPr>
          <a:xfrm>
            <a:off x="0" y="3124200"/>
            <a:ext cx="8686800" cy="3200400"/>
          </a:xfrm>
        </p:spPr>
        <p:txBody>
          <a:bodyPr/>
          <a:lstStyle/>
          <a:p>
            <a:r>
              <a:rPr lang="en-US" dirty="0" smtClean="0"/>
              <a:t>Source:</a:t>
            </a:r>
            <a:br>
              <a:rPr lang="en-US" dirty="0" smtClean="0"/>
            </a:br>
            <a:r>
              <a:rPr lang="en-US" dirty="0" smtClean="0"/>
              <a:t/>
            </a:r>
            <a:br>
              <a:rPr lang="en-US" dirty="0" smtClean="0"/>
            </a:br>
            <a:endParaRPr lang="en-US" dirty="0" smtClean="0"/>
          </a:p>
          <a:p>
            <a:r>
              <a:rPr lang="en-US" dirty="0" smtClean="0"/>
              <a:t>Photons:</a:t>
            </a:r>
            <a:br>
              <a:rPr lang="en-US" dirty="0" smtClean="0"/>
            </a:br>
            <a:r>
              <a:rPr lang="en-US" dirty="0" smtClean="0"/>
              <a:t/>
            </a:r>
            <a:br>
              <a:rPr lang="en-US" dirty="0" smtClean="0"/>
            </a:br>
            <a:endParaRPr lang="en-US" dirty="0" smtClean="0"/>
          </a:p>
          <a:p>
            <a:r>
              <a:rPr lang="en-US" dirty="0" smtClean="0"/>
              <a:t>Absorbed by:</a:t>
            </a:r>
            <a:endParaRPr lang="en-US"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3422650"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0"/>
            <a:ext cx="4724400" cy="2209800"/>
          </a:xfrm>
        </p:spPr>
        <p:txBody>
          <a:bodyPr/>
          <a:lstStyle/>
          <a:p>
            <a:r>
              <a:rPr lang="en-US" dirty="0" smtClean="0"/>
              <a:t>Heating the Mesosphere</a:t>
            </a:r>
            <a:endParaRPr lang="en-US" dirty="0"/>
          </a:p>
        </p:txBody>
      </p:sp>
      <p:sp>
        <p:nvSpPr>
          <p:cNvPr id="3" name="Content Placeholder 2"/>
          <p:cNvSpPr>
            <a:spLocks noGrp="1"/>
          </p:cNvSpPr>
          <p:nvPr>
            <p:ph idx="1"/>
          </p:nvPr>
        </p:nvSpPr>
        <p:spPr>
          <a:xfrm>
            <a:off x="0" y="3124200"/>
            <a:ext cx="8686800" cy="3200400"/>
          </a:xfrm>
        </p:spPr>
        <p:txBody>
          <a:bodyPr/>
          <a:lstStyle/>
          <a:p>
            <a:r>
              <a:rPr lang="en-US" dirty="0" smtClean="0"/>
              <a:t>Source:</a:t>
            </a:r>
            <a:br>
              <a:rPr lang="en-US" dirty="0" smtClean="0"/>
            </a:br>
            <a:r>
              <a:rPr lang="en-US" dirty="0" smtClean="0"/>
              <a:t/>
            </a:r>
            <a:br>
              <a:rPr lang="en-US" dirty="0" smtClean="0"/>
            </a:br>
            <a:endParaRPr lang="en-US" dirty="0" smtClean="0"/>
          </a:p>
          <a:p>
            <a:r>
              <a:rPr lang="en-US" dirty="0" smtClean="0"/>
              <a:t>Photons:</a:t>
            </a:r>
            <a:br>
              <a:rPr lang="en-US" dirty="0" smtClean="0"/>
            </a:br>
            <a:r>
              <a:rPr lang="en-US" dirty="0" smtClean="0"/>
              <a:t/>
            </a:r>
            <a:br>
              <a:rPr lang="en-US" dirty="0" smtClean="0"/>
            </a:br>
            <a:endParaRPr lang="en-US" dirty="0" smtClean="0"/>
          </a:p>
          <a:p>
            <a:r>
              <a:rPr lang="en-US" dirty="0" smtClean="0"/>
              <a:t>Absorbed by:</a:t>
            </a:r>
            <a:endParaRPr lang="en-US"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3422650"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0"/>
            <a:ext cx="4724400" cy="2209800"/>
          </a:xfrm>
        </p:spPr>
        <p:txBody>
          <a:bodyPr/>
          <a:lstStyle/>
          <a:p>
            <a:r>
              <a:rPr lang="en-US" dirty="0" smtClean="0"/>
              <a:t>Heating the Stratosphere</a:t>
            </a:r>
            <a:endParaRPr lang="en-US" dirty="0"/>
          </a:p>
        </p:txBody>
      </p:sp>
      <p:sp>
        <p:nvSpPr>
          <p:cNvPr id="3" name="Content Placeholder 2"/>
          <p:cNvSpPr>
            <a:spLocks noGrp="1"/>
          </p:cNvSpPr>
          <p:nvPr>
            <p:ph idx="1"/>
          </p:nvPr>
        </p:nvSpPr>
        <p:spPr>
          <a:xfrm>
            <a:off x="0" y="3124200"/>
            <a:ext cx="8686800" cy="3200400"/>
          </a:xfrm>
        </p:spPr>
        <p:txBody>
          <a:bodyPr/>
          <a:lstStyle/>
          <a:p>
            <a:r>
              <a:rPr lang="en-US" dirty="0" smtClean="0"/>
              <a:t>Source:</a:t>
            </a:r>
            <a:br>
              <a:rPr lang="en-US" dirty="0" smtClean="0"/>
            </a:br>
            <a:r>
              <a:rPr lang="en-US" dirty="0" smtClean="0"/>
              <a:t/>
            </a:r>
            <a:br>
              <a:rPr lang="en-US" dirty="0" smtClean="0"/>
            </a:br>
            <a:endParaRPr lang="en-US" dirty="0" smtClean="0"/>
          </a:p>
          <a:p>
            <a:r>
              <a:rPr lang="en-US" dirty="0" smtClean="0"/>
              <a:t>Photons:</a:t>
            </a:r>
            <a:br>
              <a:rPr lang="en-US" dirty="0" smtClean="0"/>
            </a:br>
            <a:r>
              <a:rPr lang="en-US" dirty="0" smtClean="0"/>
              <a:t/>
            </a:r>
            <a:br>
              <a:rPr lang="en-US" dirty="0" smtClean="0"/>
            </a:br>
            <a:endParaRPr lang="en-US" dirty="0" smtClean="0"/>
          </a:p>
          <a:p>
            <a:r>
              <a:rPr lang="en-US" dirty="0" smtClean="0"/>
              <a:t>Absorbed by:</a:t>
            </a:r>
            <a:endParaRPr lang="en-US"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3422650"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0"/>
            <a:ext cx="4724400" cy="2209800"/>
          </a:xfrm>
        </p:spPr>
        <p:txBody>
          <a:bodyPr/>
          <a:lstStyle/>
          <a:p>
            <a:r>
              <a:rPr lang="en-US" dirty="0" smtClean="0"/>
              <a:t>Heating the Troposphere</a:t>
            </a:r>
            <a:endParaRPr lang="en-US" dirty="0"/>
          </a:p>
        </p:txBody>
      </p:sp>
      <p:sp>
        <p:nvSpPr>
          <p:cNvPr id="3" name="Content Placeholder 2"/>
          <p:cNvSpPr>
            <a:spLocks noGrp="1"/>
          </p:cNvSpPr>
          <p:nvPr>
            <p:ph idx="1"/>
          </p:nvPr>
        </p:nvSpPr>
        <p:spPr>
          <a:xfrm>
            <a:off x="76200" y="3124200"/>
            <a:ext cx="8610600" cy="3581400"/>
          </a:xfrm>
        </p:spPr>
        <p:txBody>
          <a:bodyPr>
            <a:normAutofit/>
          </a:bodyPr>
          <a:lstStyle/>
          <a:p>
            <a:r>
              <a:rPr lang="en-US" sz="2800" dirty="0" smtClean="0"/>
              <a:t>This is much more complicated!</a:t>
            </a:r>
          </a:p>
          <a:p>
            <a:pPr lvl="1"/>
            <a:r>
              <a:rPr lang="en-US" sz="2400" dirty="0" smtClean="0"/>
              <a:t>Heated from Above or from Below?</a:t>
            </a:r>
          </a:p>
          <a:p>
            <a:r>
              <a:rPr lang="en-US" sz="2800" dirty="0" err="1" smtClean="0"/>
              <a:t>Albedo</a:t>
            </a:r>
            <a:r>
              <a:rPr lang="en-US" sz="2800" dirty="0" smtClean="0"/>
              <a:t>: Reflectivity of surface</a:t>
            </a:r>
          </a:p>
          <a:p>
            <a:pPr lvl="1" eaLnBrk="1" hangingPunct="1">
              <a:defRPr/>
            </a:pPr>
            <a:r>
              <a:rPr lang="en-US" sz="2400" dirty="0" smtClean="0"/>
              <a:t>Fresh snow:</a:t>
            </a:r>
          </a:p>
          <a:p>
            <a:pPr lvl="1" eaLnBrk="1" hangingPunct="1">
              <a:defRPr/>
            </a:pPr>
            <a:r>
              <a:rPr lang="en-US" sz="2400" dirty="0" smtClean="0"/>
              <a:t>Asphalt:</a:t>
            </a:r>
          </a:p>
          <a:p>
            <a:pPr lvl="1" eaLnBrk="1" hangingPunct="1">
              <a:defRPr/>
            </a:pPr>
            <a:r>
              <a:rPr lang="en-US" sz="2400" dirty="0" smtClean="0"/>
              <a:t>Green Forest: </a:t>
            </a:r>
          </a:p>
          <a:p>
            <a:r>
              <a:rPr lang="en-US" sz="2800" dirty="0" smtClean="0"/>
              <a:t>Think of GHGs as baseball mitts… :</a:t>
            </a:r>
            <a:endParaRPr lang="en-US" sz="2800"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3422650"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229600" cy="1139825"/>
          </a:xfrm>
        </p:spPr>
        <p:txBody>
          <a:bodyPr/>
          <a:lstStyle/>
          <a:p>
            <a:pPr eaLnBrk="1" hangingPunct="1">
              <a:defRPr/>
            </a:pPr>
            <a:r>
              <a:rPr lang="en-US" smtClean="0"/>
              <a:t>Greenhouse Effect</a:t>
            </a:r>
          </a:p>
        </p:txBody>
      </p:sp>
      <p:sp>
        <p:nvSpPr>
          <p:cNvPr id="10243" name="Rectangle 3"/>
          <p:cNvSpPr>
            <a:spLocks noGrp="1" noChangeArrowheads="1"/>
          </p:cNvSpPr>
          <p:nvPr>
            <p:ph idx="1"/>
          </p:nvPr>
        </p:nvSpPr>
        <p:spPr/>
        <p:txBody>
          <a:bodyPr/>
          <a:lstStyle/>
          <a:p>
            <a:pPr eaLnBrk="1" hangingPunct="1">
              <a:defRPr/>
            </a:pPr>
            <a:endParaRPr lang="en-US" smtClean="0"/>
          </a:p>
        </p:txBody>
      </p:sp>
      <p:pic>
        <p:nvPicPr>
          <p:cNvPr id="15364" name="Picture 4" descr="11_19"/>
          <p:cNvPicPr>
            <a:picLocks noChangeAspect="1" noChangeArrowheads="1"/>
          </p:cNvPicPr>
          <p:nvPr/>
        </p:nvPicPr>
        <p:blipFill rotWithShape="1">
          <a:blip r:embed="rId2" cstate="print"/>
          <a:srcRect l="2000" t="1349" r="1001" b="4749"/>
          <a:stretch/>
        </p:blipFill>
        <p:spPr bwMode="auto">
          <a:xfrm>
            <a:off x="182880" y="1054100"/>
            <a:ext cx="8869680" cy="57607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609600"/>
            <a:ext cx="2133600" cy="2133600"/>
          </a:xfrm>
        </p:spPr>
        <p:txBody>
          <a:bodyPr/>
          <a:lstStyle/>
          <a:p>
            <a:pPr eaLnBrk="1" hangingPunct="1">
              <a:defRPr/>
            </a:pPr>
            <a:r>
              <a:rPr lang="en-US" dirty="0" smtClean="0"/>
              <a:t>Adding Mitts?</a:t>
            </a:r>
          </a:p>
        </p:txBody>
      </p:sp>
      <p:sp>
        <p:nvSpPr>
          <p:cNvPr id="20483" name="Rectangle 3"/>
          <p:cNvSpPr>
            <a:spLocks noGrp="1" noChangeArrowheads="1"/>
          </p:cNvSpPr>
          <p:nvPr>
            <p:ph idx="1"/>
          </p:nvPr>
        </p:nvSpPr>
        <p:spPr/>
        <p:txBody>
          <a:bodyPr/>
          <a:lstStyle/>
          <a:p>
            <a:pPr eaLnBrk="1" hangingPunct="1">
              <a:defRPr/>
            </a:pPr>
            <a:endParaRPr lang="en-US" smtClean="0"/>
          </a:p>
        </p:txBody>
      </p:sp>
      <p:pic>
        <p:nvPicPr>
          <p:cNvPr id="17411" name="Picture 4" descr="11_20AB"/>
          <p:cNvPicPr>
            <a:picLocks noChangeAspect="1" noChangeArrowheads="1"/>
          </p:cNvPicPr>
          <p:nvPr/>
        </p:nvPicPr>
        <p:blipFill>
          <a:blip r:embed="rId2" cstate="print"/>
          <a:srcRect b="3593"/>
          <a:stretch>
            <a:fillRect/>
          </a:stretch>
        </p:blipFill>
        <p:spPr bwMode="auto">
          <a:xfrm>
            <a:off x="2362200" y="0"/>
            <a:ext cx="6781800" cy="6022975"/>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1" y="3560356"/>
            <a:ext cx="5181599" cy="32976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noChangeArrowheads="1"/>
          </p:cNvPicPr>
          <p:nvPr/>
        </p:nvPicPr>
        <p:blipFill>
          <a:blip r:embed="rId2">
            <a:extLst>
              <a:ext uri="{28A0092B-C50C-407E-A947-70E740481C1C}">
                <a14:useLocalDpi xmlns:a14="http://schemas.microsoft.com/office/drawing/2010/main" val="0"/>
              </a:ext>
            </a:extLst>
          </a:blip>
          <a:srcRect l="4402" t="1508" r="3197" b="5533"/>
          <a:stretch>
            <a:fillRect/>
          </a:stretch>
        </p:blipFill>
        <p:spPr bwMode="auto">
          <a:xfrm>
            <a:off x="2103438" y="1736725"/>
            <a:ext cx="7040562"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Rectangle 2"/>
          <p:cNvSpPr>
            <a:spLocks noGrp="1" noChangeArrowheads="1"/>
          </p:cNvSpPr>
          <p:nvPr>
            <p:ph type="title"/>
          </p:nvPr>
        </p:nvSpPr>
        <p:spPr>
          <a:xfrm>
            <a:off x="0" y="0"/>
            <a:ext cx="3962400" cy="1139825"/>
          </a:xfrm>
        </p:spPr>
        <p:txBody>
          <a:bodyPr/>
          <a:lstStyle/>
          <a:p>
            <a:pPr fontAlgn="auto">
              <a:spcAft>
                <a:spcPts val="0"/>
              </a:spcAft>
              <a:defRPr/>
            </a:pPr>
            <a:r>
              <a:rPr lang="en-US" dirty="0" smtClean="0"/>
              <a:t>Adding Mitts?</a:t>
            </a:r>
          </a:p>
        </p:txBody>
      </p:sp>
      <p:sp>
        <p:nvSpPr>
          <p:cNvPr id="26628" name="Rectangle 3"/>
          <p:cNvSpPr>
            <a:spLocks noGrp="1" noChangeArrowheads="1"/>
          </p:cNvSpPr>
          <p:nvPr>
            <p:ph idx="1"/>
          </p:nvPr>
        </p:nvSpPr>
        <p:spPr>
          <a:xfrm>
            <a:off x="4191000" y="76200"/>
            <a:ext cx="4953000" cy="1447800"/>
          </a:xfrm>
        </p:spPr>
        <p:txBody>
          <a:bodyPr/>
          <a:lstStyle/>
          <a:p>
            <a:r>
              <a:rPr lang="en-US" smtClean="0"/>
              <a:t>Popclock: </a:t>
            </a:r>
            <a:br>
              <a:rPr lang="en-US" smtClean="0"/>
            </a:br>
            <a:r>
              <a:rPr lang="en-US" sz="2000" smtClean="0">
                <a:hlinkClick r:id="rId3"/>
              </a:rPr>
              <a:t>http://opr.princeton.edu/popclock/</a:t>
            </a:r>
            <a:endParaRPr lang="en-US" sz="2000" smtClean="0"/>
          </a:p>
        </p:txBody>
      </p:sp>
      <p:pic>
        <p:nvPicPr>
          <p:cNvPr id="5" name="Picture 2" descr="13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220788"/>
            <a:ext cx="6705600" cy="446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85650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228600"/>
            <a:ext cx="7772400" cy="1127125"/>
          </a:xfrm>
        </p:spPr>
        <p:txBody>
          <a:bodyPr>
            <a:normAutofit/>
          </a:bodyPr>
          <a:lstStyle/>
          <a:p>
            <a:pPr fontAlgn="auto">
              <a:spcAft>
                <a:spcPts val="0"/>
              </a:spcAft>
              <a:defRPr/>
            </a:pPr>
            <a:r>
              <a:rPr lang="en-US"/>
              <a:t>Atmospheric Pressure</a:t>
            </a:r>
            <a:br>
              <a:rPr lang="en-US"/>
            </a:br>
            <a:r>
              <a:rPr lang="en-US" sz="2400"/>
              <a:t>“The Weight of the Overlying Molecules”</a:t>
            </a:r>
          </a:p>
        </p:txBody>
      </p:sp>
      <p:sp>
        <p:nvSpPr>
          <p:cNvPr id="15363" name="Rectangle 3"/>
          <p:cNvSpPr>
            <a:spLocks noGrp="1" noChangeArrowheads="1"/>
          </p:cNvSpPr>
          <p:nvPr>
            <p:ph idx="1"/>
          </p:nvPr>
        </p:nvSpPr>
        <p:spPr>
          <a:xfrm>
            <a:off x="76200" y="1524000"/>
            <a:ext cx="8991600" cy="5105400"/>
          </a:xfrm>
        </p:spPr>
        <p:txBody>
          <a:bodyPr>
            <a:normAutofit/>
          </a:bodyPr>
          <a:lstStyle/>
          <a:p>
            <a:r>
              <a:rPr lang="en-US" sz="2800" dirty="0" smtClean="0"/>
              <a:t>Measured with a Barometer</a:t>
            </a:r>
          </a:p>
          <a:p>
            <a:pPr lvl="1"/>
            <a:r>
              <a:rPr lang="en-US" sz="2400" dirty="0" smtClean="0"/>
              <a:t>“</a:t>
            </a:r>
            <a:r>
              <a:rPr lang="en-US" sz="2400" dirty="0" err="1" smtClean="0"/>
              <a:t>baro</a:t>
            </a:r>
            <a:r>
              <a:rPr lang="en-US" sz="2400" dirty="0" smtClean="0"/>
              <a:t>-” = pressure, “-meter” = measuring device</a:t>
            </a:r>
          </a:p>
          <a:p>
            <a:pPr lvl="1"/>
            <a:r>
              <a:rPr lang="en-US" sz="2400" dirty="0" smtClean="0"/>
              <a:t>Pressure of One Atmosphere = 1 bar</a:t>
            </a:r>
          </a:p>
          <a:p>
            <a:pPr lvl="1"/>
            <a:r>
              <a:rPr lang="en-US" sz="2400" dirty="0" smtClean="0"/>
              <a:t>Variations in pressure at the surface of the Earth are measured in thousandths of a bar = </a:t>
            </a:r>
            <a:r>
              <a:rPr lang="en-US" sz="2400" dirty="0" err="1" smtClean="0"/>
              <a:t>millibars</a:t>
            </a:r>
            <a:endParaRPr lang="en-US" sz="2400" dirty="0" smtClean="0"/>
          </a:p>
          <a:p>
            <a:pPr lvl="1"/>
            <a:r>
              <a:rPr lang="en-US" sz="2400" dirty="0" err="1" smtClean="0"/>
              <a:t>Avg</a:t>
            </a:r>
            <a:r>
              <a:rPr lang="en-US" sz="2400" dirty="0" smtClean="0"/>
              <a:t> pressure @ sea level = 1.013 bars = 1013 </a:t>
            </a:r>
            <a:r>
              <a:rPr lang="en-US" sz="2400" dirty="0" err="1" smtClean="0"/>
              <a:t>mb</a:t>
            </a:r>
            <a:endParaRPr lang="en-US" sz="2400" dirty="0" smtClean="0"/>
          </a:p>
          <a:p>
            <a:r>
              <a:rPr lang="en-US" sz="2800" dirty="0" smtClean="0"/>
              <a:t>Variations result from:</a:t>
            </a:r>
          </a:p>
          <a:p>
            <a:pPr lvl="1"/>
            <a:r>
              <a:rPr lang="en-US" sz="2400" dirty="0" smtClean="0"/>
              <a:t>Changes in altitude</a:t>
            </a:r>
          </a:p>
          <a:p>
            <a:pPr lvl="1"/>
            <a:r>
              <a:rPr lang="en-US" sz="2400" dirty="0" smtClean="0"/>
              <a:t>Changes in the direction of net movement of air.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wipe(left)">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wipe(left)">
                                      <p:cBhvr>
                                        <p:cTn id="12" dur="5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wipe(left)">
                                      <p:cBhvr>
                                        <p:cTn id="17" dur="500"/>
                                        <p:tgtEl>
                                          <p:spTgt spid="15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wipe(left)">
                                      <p:cBhvr>
                                        <p:cTn id="22" dur="500"/>
                                        <p:tgtEl>
                                          <p:spTgt spid="153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wipe(left)">
                                      <p:cBhvr>
                                        <p:cTn id="27" dur="500"/>
                                        <p:tgtEl>
                                          <p:spTgt spid="153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363">
                                            <p:txEl>
                                              <p:pRg st="5" end="5"/>
                                            </p:txEl>
                                          </p:spTgt>
                                        </p:tgtEl>
                                        <p:attrNameLst>
                                          <p:attrName>style.visibility</p:attrName>
                                        </p:attrNameLst>
                                      </p:cBhvr>
                                      <p:to>
                                        <p:strVal val="visible"/>
                                      </p:to>
                                    </p:set>
                                    <p:animEffect transition="in" filter="wipe(left)">
                                      <p:cBhvr>
                                        <p:cTn id="32" dur="500"/>
                                        <p:tgtEl>
                                          <p:spTgt spid="1536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363">
                                            <p:txEl>
                                              <p:pRg st="6" end="6"/>
                                            </p:txEl>
                                          </p:spTgt>
                                        </p:tgtEl>
                                        <p:attrNameLst>
                                          <p:attrName>style.visibility</p:attrName>
                                        </p:attrNameLst>
                                      </p:cBhvr>
                                      <p:to>
                                        <p:strVal val="visible"/>
                                      </p:to>
                                    </p:set>
                                    <p:animEffect transition="in" filter="wipe(left)">
                                      <p:cBhvr>
                                        <p:cTn id="37" dur="500"/>
                                        <p:tgtEl>
                                          <p:spTgt spid="1536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5363">
                                            <p:txEl>
                                              <p:pRg st="7" end="7"/>
                                            </p:txEl>
                                          </p:spTgt>
                                        </p:tgtEl>
                                        <p:attrNameLst>
                                          <p:attrName>style.visibility</p:attrName>
                                        </p:attrNameLst>
                                      </p:cBhvr>
                                      <p:to>
                                        <p:strVal val="visible"/>
                                      </p:to>
                                    </p:set>
                                    <p:animEffect transition="in" filter="wipe(left)">
                                      <p:cBhvr>
                                        <p:cTn id="42" dur="500"/>
                                        <p:tgtEl>
                                          <p:spTgt spid="153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bldLvl="3"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8229600" cy="1143000"/>
          </a:xfrm>
        </p:spPr>
        <p:txBody>
          <a:bodyPr/>
          <a:lstStyle/>
          <a:p>
            <a:r>
              <a:rPr lang="en-US" sz="4400" dirty="0" smtClean="0"/>
              <a:t>Global Warming</a:t>
            </a:r>
            <a:endParaRPr lang="en-US" sz="4400" dirty="0"/>
          </a:p>
        </p:txBody>
      </p:sp>
      <p:sp>
        <p:nvSpPr>
          <p:cNvPr id="3" name="Content Placeholder 2"/>
          <p:cNvSpPr>
            <a:spLocks noGrp="1"/>
          </p:cNvSpPr>
          <p:nvPr>
            <p:ph idx="1"/>
          </p:nvPr>
        </p:nvSpPr>
        <p:spPr>
          <a:xfrm>
            <a:off x="76200" y="1935163"/>
            <a:ext cx="4724400" cy="4389437"/>
          </a:xfrm>
        </p:spPr>
        <p:txBody>
          <a:bodyPr>
            <a:normAutofit/>
          </a:bodyPr>
          <a:lstStyle/>
          <a:p>
            <a:r>
              <a:rPr lang="en-US" sz="2800" dirty="0" smtClean="0"/>
              <a:t>Increase in CO</a:t>
            </a:r>
            <a:r>
              <a:rPr lang="en-US" sz="2800" baseline="-25000" dirty="0" smtClean="0"/>
              <a:t>2</a:t>
            </a:r>
          </a:p>
          <a:p>
            <a:pPr lvl="1"/>
            <a:r>
              <a:rPr lang="en-US" sz="2400" dirty="0" smtClean="0"/>
              <a:t>Increase the Temperature</a:t>
            </a:r>
          </a:p>
          <a:p>
            <a:r>
              <a:rPr lang="en-US" sz="2800" dirty="0" smtClean="0"/>
              <a:t>Increase the Temperature</a:t>
            </a:r>
          </a:p>
          <a:p>
            <a:pPr lvl="1"/>
            <a:r>
              <a:rPr lang="en-US" sz="2400" dirty="0" smtClean="0"/>
              <a:t>Increase the H</a:t>
            </a:r>
            <a:r>
              <a:rPr lang="en-US" sz="2400" baseline="-25000" dirty="0"/>
              <a:t>2</a:t>
            </a:r>
            <a:r>
              <a:rPr lang="en-US" sz="2400" dirty="0" smtClean="0"/>
              <a:t>O</a:t>
            </a:r>
          </a:p>
          <a:p>
            <a:r>
              <a:rPr lang="en-US" sz="2800" dirty="0" smtClean="0"/>
              <a:t>Increase the H</a:t>
            </a:r>
            <a:r>
              <a:rPr lang="en-US" sz="2800" baseline="-25000" dirty="0"/>
              <a:t>2</a:t>
            </a:r>
            <a:r>
              <a:rPr lang="en-US" sz="2800" dirty="0" smtClean="0"/>
              <a:t>O</a:t>
            </a:r>
          </a:p>
          <a:p>
            <a:pPr lvl="1"/>
            <a:r>
              <a:rPr lang="en-US" sz="2400" dirty="0" smtClean="0"/>
              <a:t>Increase the Temperature</a:t>
            </a:r>
          </a:p>
          <a:p>
            <a:r>
              <a:rPr lang="en-US" sz="2800" dirty="0" smtClean="0"/>
              <a:t>Repeat…</a:t>
            </a:r>
            <a:endParaRPr lang="en-US" sz="2800" dirty="0"/>
          </a:p>
        </p:txBody>
      </p:sp>
      <p:graphicFrame>
        <p:nvGraphicFramePr>
          <p:cNvPr id="5" name="Chart 4"/>
          <p:cNvGraphicFramePr/>
          <p:nvPr/>
        </p:nvGraphicFramePr>
        <p:xfrm>
          <a:off x="3876675" y="438150"/>
          <a:ext cx="5267325" cy="64198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2" cstate="print"/>
          <a:srcRect/>
          <a:stretch>
            <a:fillRect/>
          </a:stretch>
        </p:blipFill>
        <p:spPr bwMode="auto">
          <a:xfrm>
            <a:off x="419100" y="379413"/>
            <a:ext cx="8304213" cy="6097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0"/>
            <a:ext cx="8305800" cy="1143000"/>
          </a:xfrm>
        </p:spPr>
        <p:txBody>
          <a:bodyPr/>
          <a:lstStyle/>
          <a:p>
            <a:pPr eaLnBrk="1" hangingPunct="1"/>
            <a:r>
              <a:rPr lang="en-US" dirty="0" smtClean="0">
                <a:solidFill>
                  <a:schemeClr val="tx1"/>
                </a:solidFill>
              </a:rPr>
              <a:t>Non-Rotating Atmosphere</a:t>
            </a:r>
          </a:p>
        </p:txBody>
      </p:sp>
      <p:pic>
        <p:nvPicPr>
          <p:cNvPr id="92163" name="Picture 3" descr="9F649234"/>
          <p:cNvPicPr>
            <a:picLocks noChangeAspect="1" noChangeArrowheads="1"/>
          </p:cNvPicPr>
          <p:nvPr/>
        </p:nvPicPr>
        <p:blipFill>
          <a:blip r:embed="rId2" cstate="print"/>
          <a:srcRect/>
          <a:stretch>
            <a:fillRect/>
          </a:stretch>
        </p:blipFill>
        <p:spPr bwMode="auto">
          <a:xfrm>
            <a:off x="1447800" y="1312863"/>
            <a:ext cx="6224588" cy="5545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533400" y="0"/>
            <a:ext cx="8229600" cy="1143000"/>
          </a:xfrm>
        </p:spPr>
        <p:txBody>
          <a:bodyPr/>
          <a:lstStyle/>
          <a:p>
            <a:pPr eaLnBrk="1" hangingPunct="1"/>
            <a:r>
              <a:rPr lang="en-US" dirty="0" smtClean="0">
                <a:solidFill>
                  <a:schemeClr val="tx1"/>
                </a:solidFill>
              </a:rPr>
              <a:t>Spinning and </a:t>
            </a:r>
            <a:r>
              <a:rPr lang="en-US" dirty="0" err="1" smtClean="0">
                <a:solidFill>
                  <a:schemeClr val="tx1"/>
                </a:solidFill>
              </a:rPr>
              <a:t>Coriolis</a:t>
            </a:r>
            <a:r>
              <a:rPr lang="en-US" dirty="0" smtClean="0">
                <a:solidFill>
                  <a:schemeClr val="tx1"/>
                </a:solidFill>
              </a:rPr>
              <a:t> Effect</a:t>
            </a:r>
          </a:p>
        </p:txBody>
      </p:sp>
      <p:pic>
        <p:nvPicPr>
          <p:cNvPr id="93187" name="Picture 3" descr="5689A62"/>
          <p:cNvPicPr>
            <a:picLocks noChangeAspect="1" noChangeArrowheads="1"/>
          </p:cNvPicPr>
          <p:nvPr/>
        </p:nvPicPr>
        <p:blipFill>
          <a:blip r:embed="rId2" cstate="print"/>
          <a:srcRect l="1024" t="1024" r="1665" b="641"/>
          <a:stretch>
            <a:fillRect/>
          </a:stretch>
        </p:blipFill>
        <p:spPr bwMode="auto">
          <a:xfrm>
            <a:off x="3413125" y="1066800"/>
            <a:ext cx="5730875" cy="5791200"/>
          </a:xfrm>
          <a:prstGeom prst="rect">
            <a:avLst/>
          </a:prstGeom>
          <a:noFill/>
          <a:ln w="9525">
            <a:noFill/>
            <a:miter lim="800000"/>
            <a:headEnd/>
            <a:tailEnd/>
          </a:ln>
        </p:spPr>
      </p:pic>
      <p:sp>
        <p:nvSpPr>
          <p:cNvPr id="4" name="Rectangle 3"/>
          <p:cNvSpPr/>
          <p:nvPr/>
        </p:nvSpPr>
        <p:spPr>
          <a:xfrm>
            <a:off x="0" y="1371600"/>
            <a:ext cx="4611630" cy="338554"/>
          </a:xfrm>
          <a:prstGeom prst="rect">
            <a:avLst/>
          </a:prstGeom>
        </p:spPr>
        <p:txBody>
          <a:bodyPr wrap="square">
            <a:spAutoFit/>
          </a:bodyPr>
          <a:lstStyle/>
          <a:p>
            <a:r>
              <a:rPr lang="en-US" sz="1600" dirty="0" smtClean="0">
                <a:hlinkClick r:id="rId3"/>
              </a:rPr>
              <a:t>http://www.youtube.com/watch?v=mcPs_OdQOYU</a:t>
            </a:r>
            <a:endParaRPr lang="en-US" sz="16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57200" y="0"/>
            <a:ext cx="8229600" cy="1143000"/>
          </a:xfrm>
        </p:spPr>
        <p:txBody>
          <a:bodyPr/>
          <a:lstStyle/>
          <a:p>
            <a:pPr eaLnBrk="1" hangingPunct="1"/>
            <a:r>
              <a:rPr lang="en-US" dirty="0" smtClean="0">
                <a:solidFill>
                  <a:schemeClr val="tx1"/>
                </a:solidFill>
              </a:rPr>
              <a:t>Result: 3 Belts</a:t>
            </a:r>
          </a:p>
        </p:txBody>
      </p:sp>
      <p:pic>
        <p:nvPicPr>
          <p:cNvPr id="94211" name="Picture 3" descr="BD1288C0"/>
          <p:cNvPicPr>
            <a:picLocks noChangeAspect="1" noChangeArrowheads="1"/>
          </p:cNvPicPr>
          <p:nvPr/>
        </p:nvPicPr>
        <p:blipFill>
          <a:blip r:embed="rId2" cstate="print"/>
          <a:srcRect/>
          <a:stretch>
            <a:fillRect/>
          </a:stretch>
        </p:blipFill>
        <p:spPr bwMode="auto">
          <a:xfrm>
            <a:off x="3017970" y="1447800"/>
            <a:ext cx="6126029" cy="5181600"/>
          </a:xfrm>
          <a:prstGeom prst="rect">
            <a:avLst/>
          </a:prstGeom>
          <a:noFill/>
          <a:ln w="9525">
            <a:noFill/>
            <a:miter lim="800000"/>
            <a:headEnd/>
            <a:tailEnd/>
          </a:ln>
        </p:spPr>
      </p:pic>
      <p:sp>
        <p:nvSpPr>
          <p:cNvPr id="4" name="Rectangle 3"/>
          <p:cNvSpPr txBox="1">
            <a:spLocks noChangeArrowheads="1"/>
          </p:cNvSpPr>
          <p:nvPr/>
        </p:nvSpPr>
        <p:spPr>
          <a:xfrm>
            <a:off x="152400" y="2332037"/>
            <a:ext cx="3124200" cy="3459163"/>
          </a:xfrm>
          <a:prstGeom prst="rect">
            <a:avLst/>
          </a:prstGeom>
        </p:spPr>
        <p: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Tx/>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Because of Earth’s rapid rotation, the circulation in its atmosphere is complex, with three circulation cells in each hemisphere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0"/>
            <a:ext cx="8229600" cy="1143000"/>
          </a:xfrm>
        </p:spPr>
        <p:txBody>
          <a:bodyPr/>
          <a:lstStyle/>
          <a:p>
            <a:pPr eaLnBrk="1" hangingPunct="1"/>
            <a:r>
              <a:rPr lang="en-US" smtClean="0"/>
              <a:t>Planet Earth – the Blue Planet</a:t>
            </a:r>
          </a:p>
        </p:txBody>
      </p:sp>
      <p:graphicFrame>
        <p:nvGraphicFramePr>
          <p:cNvPr id="5122" name="Object 3"/>
          <p:cNvGraphicFramePr>
            <a:graphicFrameLocks noChangeAspect="1"/>
          </p:cNvGraphicFramePr>
          <p:nvPr/>
        </p:nvGraphicFramePr>
        <p:xfrm>
          <a:off x="1524000" y="992188"/>
          <a:ext cx="5905500" cy="5865812"/>
        </p:xfrm>
        <a:graphic>
          <a:graphicData uri="http://schemas.openxmlformats.org/presentationml/2006/ole">
            <mc:AlternateContent xmlns:mc="http://schemas.openxmlformats.org/markup-compatibility/2006">
              <mc:Choice xmlns:v="urn:schemas-microsoft-com:vml" Requires="v">
                <p:oleObj spid="_x0000_s46091" name="Drawing" r:id="rId3" imgW="5600634" imgH="5562599" progId="WPDraw30.Drawing">
                  <p:embed/>
                </p:oleObj>
              </mc:Choice>
              <mc:Fallback>
                <p:oleObj name="Drawing" r:id="rId3" imgW="5600634" imgH="5562599" progId="WPDraw30.Drawing">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992188"/>
                        <a:ext cx="5905500" cy="586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2" cstate="print"/>
          <a:srcRect t="2800" r="3334"/>
          <a:stretch>
            <a:fillRect/>
          </a:stretch>
        </p:blipFill>
        <p:spPr bwMode="auto">
          <a:xfrm>
            <a:off x="2514600" y="192088"/>
            <a:ext cx="6629400" cy="6665912"/>
          </a:xfrm>
          <a:prstGeom prst="rect">
            <a:avLst/>
          </a:prstGeom>
          <a:noFill/>
          <a:ln w="9525">
            <a:noFill/>
            <a:miter lim="800000"/>
            <a:headEnd/>
            <a:tailEnd/>
          </a:ln>
        </p:spPr>
      </p:pic>
      <p:sp>
        <p:nvSpPr>
          <p:cNvPr id="96259" name="Rectangle 3"/>
          <p:cNvSpPr>
            <a:spLocks noChangeArrowheads="1"/>
          </p:cNvSpPr>
          <p:nvPr/>
        </p:nvSpPr>
        <p:spPr bwMode="auto">
          <a:xfrm>
            <a:off x="0" y="0"/>
            <a:ext cx="4159250" cy="366713"/>
          </a:xfrm>
          <a:prstGeom prst="rect">
            <a:avLst/>
          </a:prstGeom>
          <a:noFill/>
          <a:ln w="9525">
            <a:noFill/>
            <a:miter lim="800000"/>
            <a:headEnd/>
            <a:tailEnd/>
          </a:ln>
        </p:spPr>
        <p:txBody>
          <a:bodyPr wrap="none">
            <a:spAutoFit/>
          </a:bodyPr>
          <a:lstStyle/>
          <a:p>
            <a:r>
              <a:rPr lang="en-US">
                <a:hlinkClick r:id="rId3"/>
              </a:rPr>
              <a:t>http://www.goes.noaa.gov/goesfull.html</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a:xfrm>
            <a:off x="0" y="0"/>
            <a:ext cx="4373337" cy="1371600"/>
          </a:xfrm>
        </p:spPr>
        <p:txBody>
          <a:bodyPr/>
          <a:lstStyle/>
          <a:p>
            <a:pPr algn="ctr"/>
            <a:r>
              <a:rPr lang="en-US" dirty="0" smtClean="0"/>
              <a:t>Pressure Changes: Altitude</a:t>
            </a:r>
          </a:p>
        </p:txBody>
      </p:sp>
      <p:sp>
        <p:nvSpPr>
          <p:cNvPr id="14339" name="Rectangle 3"/>
          <p:cNvSpPr>
            <a:spLocks noGrp="1" noChangeArrowheads="1"/>
          </p:cNvSpPr>
          <p:nvPr>
            <p:ph idx="1"/>
          </p:nvPr>
        </p:nvSpPr>
        <p:spPr>
          <a:xfrm>
            <a:off x="0" y="1295400"/>
            <a:ext cx="4267200" cy="5562600"/>
          </a:xfrm>
        </p:spPr>
        <p:txBody>
          <a:bodyPr>
            <a:normAutofit/>
          </a:bodyPr>
          <a:lstStyle/>
          <a:p>
            <a:pPr marL="274320" indent="-274320" fontAlgn="auto">
              <a:spcAft>
                <a:spcPts val="0"/>
              </a:spcAft>
              <a:buClr>
                <a:schemeClr val="accent3"/>
              </a:buClr>
              <a:buFont typeface="Wingdings 2"/>
              <a:buChar char=""/>
              <a:defRPr/>
            </a:pPr>
            <a:r>
              <a:rPr lang="en-US" dirty="0"/>
              <a:t>Gravity holds air molecules close to Earth</a:t>
            </a:r>
          </a:p>
          <a:p>
            <a:pPr marL="640080" lvl="1" indent="-246888" fontAlgn="auto">
              <a:spcAft>
                <a:spcPts val="0"/>
              </a:spcAft>
              <a:buFont typeface="Wingdings 2"/>
              <a:buChar char=""/>
              <a:defRPr/>
            </a:pPr>
            <a:r>
              <a:rPr lang="en-US" dirty="0"/>
              <a:t>Air is “concentrated” nearest the Earth</a:t>
            </a:r>
          </a:p>
          <a:p>
            <a:pPr marL="640080" lvl="1" indent="-246888" fontAlgn="auto">
              <a:spcAft>
                <a:spcPts val="0"/>
              </a:spcAft>
              <a:buFont typeface="Wingdings 2"/>
              <a:buChar char=""/>
              <a:defRPr/>
            </a:pPr>
            <a:r>
              <a:rPr lang="en-US" dirty="0"/>
              <a:t>Fewer air molecules at higher altitudes</a:t>
            </a:r>
          </a:p>
          <a:p>
            <a:pPr marL="640080" lvl="1" indent="-246888" fontAlgn="auto">
              <a:spcAft>
                <a:spcPts val="0"/>
              </a:spcAft>
              <a:buFont typeface="Wingdings 2"/>
              <a:buChar char=""/>
              <a:defRPr/>
            </a:pPr>
            <a:r>
              <a:rPr lang="en-US" dirty="0"/>
              <a:t>Only light or energetic molecules can bounce to higher altitudes</a:t>
            </a:r>
          </a:p>
          <a:p>
            <a:pPr marL="274320" indent="-274320" fontAlgn="auto">
              <a:spcAft>
                <a:spcPts val="0"/>
              </a:spcAft>
              <a:buClr>
                <a:schemeClr val="accent3"/>
              </a:buClr>
              <a:buFont typeface="Wingdings 2"/>
              <a:buChar char=""/>
              <a:defRPr/>
            </a:pPr>
            <a:r>
              <a:rPr lang="en-US" dirty="0"/>
              <a:t>Pressure can be a measure of the “proportion of air:”</a:t>
            </a:r>
          </a:p>
          <a:p>
            <a:pPr marL="640080" lvl="1" indent="-246888" fontAlgn="auto">
              <a:spcAft>
                <a:spcPts val="0"/>
              </a:spcAft>
              <a:buFont typeface="Wingdings 2"/>
              <a:buChar char=""/>
              <a:defRPr/>
            </a:pPr>
            <a:r>
              <a:rPr lang="en-US" dirty="0"/>
              <a:t>At 500 </a:t>
            </a:r>
            <a:r>
              <a:rPr lang="en-US" dirty="0" err="1"/>
              <a:t>mb</a:t>
            </a:r>
            <a:r>
              <a:rPr lang="en-US" dirty="0"/>
              <a:t>, half the air is above, half below</a:t>
            </a:r>
          </a:p>
          <a:p>
            <a:pPr marL="640080" lvl="1" indent="-246888" fontAlgn="auto">
              <a:spcAft>
                <a:spcPts val="0"/>
              </a:spcAft>
              <a:buFont typeface="Wingdings 2"/>
              <a:buChar char=""/>
              <a:defRPr/>
            </a:pPr>
            <a:r>
              <a:rPr lang="en-US" dirty="0"/>
              <a:t>500 </a:t>
            </a:r>
            <a:r>
              <a:rPr lang="en-US" dirty="0" err="1"/>
              <a:t>mb</a:t>
            </a:r>
            <a:r>
              <a:rPr lang="en-US" dirty="0"/>
              <a:t> occurs at about 5.6 km elevation.</a:t>
            </a:r>
          </a:p>
        </p:txBody>
      </p:sp>
      <p:pic>
        <p:nvPicPr>
          <p:cNvPr id="13315" name="Picture 5" descr="11_05.jpg"/>
          <p:cNvPicPr>
            <a:picLocks noChangeAspect="1"/>
          </p:cNvPicPr>
          <p:nvPr/>
        </p:nvPicPr>
        <p:blipFill>
          <a:blip r:embed="rId2" cstate="print"/>
          <a:srcRect l="3078" t="2396" r="3078" b="5991"/>
          <a:stretch>
            <a:fillRect/>
          </a:stretch>
        </p:blipFill>
        <p:spPr bwMode="auto">
          <a:xfrm>
            <a:off x="4114800" y="590265"/>
            <a:ext cx="5029200" cy="6305219"/>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wipe(left)">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wipe(left)">
                                      <p:cBhvr>
                                        <p:cTn id="12" dur="500"/>
                                        <p:tgtEl>
                                          <p:spTgt spid="14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wipe(left)">
                                      <p:cBhvr>
                                        <p:cTn id="17" dur="500"/>
                                        <p:tgtEl>
                                          <p:spTgt spid="143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wipe(left)">
                                      <p:cBhvr>
                                        <p:cTn id="22" dur="500"/>
                                        <p:tgtEl>
                                          <p:spTgt spid="143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wipe(left)">
                                      <p:cBhvr>
                                        <p:cTn id="27" dur="500"/>
                                        <p:tgtEl>
                                          <p:spTgt spid="143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339">
                                            <p:txEl>
                                              <p:pRg st="5" end="5"/>
                                            </p:txEl>
                                          </p:spTgt>
                                        </p:tgtEl>
                                        <p:attrNameLst>
                                          <p:attrName>style.visibility</p:attrName>
                                        </p:attrNameLst>
                                      </p:cBhvr>
                                      <p:to>
                                        <p:strVal val="visible"/>
                                      </p:to>
                                    </p:set>
                                    <p:animEffect transition="in" filter="wipe(left)">
                                      <p:cBhvr>
                                        <p:cTn id="32" dur="500"/>
                                        <p:tgtEl>
                                          <p:spTgt spid="143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339">
                                            <p:txEl>
                                              <p:pRg st="6" end="6"/>
                                            </p:txEl>
                                          </p:spTgt>
                                        </p:tgtEl>
                                        <p:attrNameLst>
                                          <p:attrName>style.visibility</p:attrName>
                                        </p:attrNameLst>
                                      </p:cBhvr>
                                      <p:to>
                                        <p:strVal val="visible"/>
                                      </p:to>
                                    </p:set>
                                    <p:animEffect transition="in" filter="wipe(left)">
                                      <p:cBhvr>
                                        <p:cTn id="37" dur="500"/>
                                        <p:tgtEl>
                                          <p:spTgt spid="14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bldLvl="3"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0"/>
            <a:ext cx="7772400" cy="762000"/>
          </a:xfrm>
        </p:spPr>
        <p:txBody>
          <a:bodyPr>
            <a:normAutofit/>
          </a:bodyPr>
          <a:lstStyle/>
          <a:p>
            <a:pPr fontAlgn="auto">
              <a:spcAft>
                <a:spcPts val="0"/>
              </a:spcAft>
              <a:defRPr/>
            </a:pPr>
            <a:r>
              <a:rPr lang="en-US"/>
              <a:t>Composition of Dry Air</a:t>
            </a:r>
          </a:p>
        </p:txBody>
      </p:sp>
      <p:sp>
        <p:nvSpPr>
          <p:cNvPr id="7171" name="Rectangle 3"/>
          <p:cNvSpPr>
            <a:spLocks noGrp="1" noChangeArrowheads="1"/>
          </p:cNvSpPr>
          <p:nvPr>
            <p:ph idx="1"/>
          </p:nvPr>
        </p:nvSpPr>
        <p:spPr>
          <a:xfrm>
            <a:off x="76200" y="838200"/>
            <a:ext cx="6858000" cy="5715000"/>
          </a:xfrm>
        </p:spPr>
        <p:txBody>
          <a:bodyPr>
            <a:normAutofit/>
          </a:bodyPr>
          <a:lstStyle/>
          <a:p>
            <a:r>
              <a:rPr lang="en-US" sz="2800" dirty="0" smtClean="0"/>
              <a:t>Air is composed of molecules in gaseous form</a:t>
            </a:r>
          </a:p>
          <a:p>
            <a:r>
              <a:rPr lang="en-US" sz="2800" dirty="0" smtClean="0"/>
              <a:t>DRY air (excluding H2O) contains:</a:t>
            </a:r>
          </a:p>
          <a:p>
            <a:pPr lvl="1"/>
            <a:r>
              <a:rPr lang="en-US" sz="2400" dirty="0" smtClean="0"/>
              <a:t>71% Nitrogen (mostly N</a:t>
            </a:r>
            <a:r>
              <a:rPr lang="en-US" sz="2400" baseline="-25000" dirty="0" smtClean="0"/>
              <a:t>2</a:t>
            </a:r>
            <a:r>
              <a:rPr lang="en-US" sz="2400" dirty="0" smtClean="0"/>
              <a:t>)</a:t>
            </a:r>
          </a:p>
          <a:p>
            <a:pPr lvl="1"/>
            <a:r>
              <a:rPr lang="en-US" sz="2400" dirty="0" smtClean="0"/>
              <a:t>21% Oxygen (O</a:t>
            </a:r>
            <a:r>
              <a:rPr lang="en-US" sz="2400" baseline="-25000" dirty="0" smtClean="0"/>
              <a:t>2</a:t>
            </a:r>
            <a:r>
              <a:rPr lang="en-US" sz="2400" dirty="0" smtClean="0"/>
              <a:t>, some O</a:t>
            </a:r>
            <a:r>
              <a:rPr lang="en-US" sz="2400" baseline="-25000" dirty="0" smtClean="0"/>
              <a:t>3</a:t>
            </a:r>
            <a:r>
              <a:rPr lang="en-US" sz="2400" dirty="0" smtClean="0"/>
              <a:t>)</a:t>
            </a:r>
          </a:p>
          <a:p>
            <a:pPr lvl="1"/>
            <a:r>
              <a:rPr lang="en-US" sz="2400" dirty="0" smtClean="0"/>
              <a:t>0.93% Argon gas (Noble Gas!)</a:t>
            </a:r>
          </a:p>
          <a:p>
            <a:pPr lvl="1"/>
            <a:r>
              <a:rPr lang="en-US" sz="2400" dirty="0" smtClean="0"/>
              <a:t>~0.035% CO</a:t>
            </a:r>
            <a:r>
              <a:rPr lang="en-US" sz="2400" baseline="-25000" dirty="0" smtClean="0"/>
              <a:t>2</a:t>
            </a:r>
            <a:endParaRPr lang="en-US" sz="2400" dirty="0" smtClean="0"/>
          </a:p>
          <a:p>
            <a:pPr lvl="1"/>
            <a:r>
              <a:rPr lang="en-US" sz="2400" dirty="0" smtClean="0"/>
              <a:t>~0.035% other components</a:t>
            </a:r>
          </a:p>
          <a:p>
            <a:r>
              <a:rPr lang="en-US" sz="2800" dirty="0" smtClean="0"/>
              <a:t>Some of these constituents </a:t>
            </a:r>
            <a:br>
              <a:rPr lang="en-US" sz="2800" dirty="0" smtClean="0"/>
            </a:br>
            <a:r>
              <a:rPr lang="en-US" sz="2800" dirty="0" smtClean="0"/>
              <a:t>have important properties...</a:t>
            </a:r>
          </a:p>
        </p:txBody>
      </p:sp>
      <p:pic>
        <p:nvPicPr>
          <p:cNvPr id="14340" name="Picture 6" descr="11_02.jpg"/>
          <p:cNvPicPr>
            <a:picLocks noChangeAspect="1"/>
          </p:cNvPicPr>
          <p:nvPr/>
        </p:nvPicPr>
        <p:blipFill>
          <a:blip r:embed="rId3" cstate="print"/>
          <a:srcRect b="3627"/>
          <a:stretch>
            <a:fillRect/>
          </a:stretch>
        </p:blipFill>
        <p:spPr bwMode="auto">
          <a:xfrm>
            <a:off x="4572000" y="1763210"/>
            <a:ext cx="4419600" cy="35226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wipe(left)">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wipe(left)">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wipe(left)">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wipe(left)">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wipe(left)">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wipe(left)">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wipe(left)">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wipe(left)">
                                      <p:cBhvr>
                                        <p:cTn id="42" dur="500"/>
                                        <p:tgtEl>
                                          <p:spTgt spid="71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3"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228600"/>
            <a:ext cx="8839200" cy="762000"/>
          </a:xfrm>
        </p:spPr>
        <p:txBody>
          <a:bodyPr>
            <a:normAutofit/>
          </a:bodyPr>
          <a:lstStyle/>
          <a:p>
            <a:pPr fontAlgn="auto">
              <a:spcAft>
                <a:spcPts val="0"/>
              </a:spcAft>
              <a:defRPr/>
            </a:pPr>
            <a:r>
              <a:rPr lang="en-US"/>
              <a:t>Variable Components: DUST</a:t>
            </a:r>
          </a:p>
        </p:txBody>
      </p:sp>
      <p:sp>
        <p:nvSpPr>
          <p:cNvPr id="8195" name="Rectangle 3"/>
          <p:cNvSpPr>
            <a:spLocks noGrp="1" noChangeArrowheads="1"/>
          </p:cNvSpPr>
          <p:nvPr>
            <p:ph idx="1"/>
          </p:nvPr>
        </p:nvSpPr>
        <p:spPr>
          <a:xfrm>
            <a:off x="304800" y="1066800"/>
            <a:ext cx="8610600" cy="5486400"/>
          </a:xfrm>
        </p:spPr>
        <p:txBody>
          <a:bodyPr>
            <a:normAutofit/>
          </a:bodyPr>
          <a:lstStyle/>
          <a:p>
            <a:r>
              <a:rPr lang="en-US" smtClean="0"/>
              <a:t>Dust is made of (for example):</a:t>
            </a:r>
          </a:p>
          <a:p>
            <a:pPr lvl="1"/>
            <a:r>
              <a:rPr lang="en-US" smtClean="0"/>
              <a:t>Silicate materials</a:t>
            </a:r>
          </a:p>
          <a:p>
            <a:pPr lvl="1"/>
            <a:r>
              <a:rPr lang="en-US" smtClean="0"/>
              <a:t>Salt crystals</a:t>
            </a:r>
          </a:p>
          <a:p>
            <a:r>
              <a:rPr lang="en-US" smtClean="0"/>
              <a:t>Dust plays some very important roles:</a:t>
            </a:r>
          </a:p>
          <a:p>
            <a:pPr lvl="1"/>
            <a:r>
              <a:rPr lang="en-US" smtClean="0"/>
              <a:t>Reflects sunlight back into space</a:t>
            </a:r>
          </a:p>
          <a:p>
            <a:pPr lvl="2"/>
            <a:r>
              <a:rPr lang="en-US" smtClean="0"/>
              <a:t>There was a ½</a:t>
            </a:r>
            <a:r>
              <a:rPr lang="en-US" smtClean="0">
                <a:cs typeface="Arial" charset="0"/>
              </a:rPr>
              <a:t>°</a:t>
            </a:r>
            <a:r>
              <a:rPr lang="en-US" smtClean="0"/>
              <a:t> DROP in average global temperature after the eruption of Mt. Pinatubo in 1992!</a:t>
            </a:r>
          </a:p>
          <a:p>
            <a:pPr lvl="1"/>
            <a:r>
              <a:rPr lang="en-US" smtClean="0"/>
              <a:t>Absorbs sunlight</a:t>
            </a:r>
          </a:p>
          <a:p>
            <a:pPr lvl="2"/>
            <a:r>
              <a:rPr lang="en-US" smtClean="0"/>
              <a:t>Helps to warm the atmosphere</a:t>
            </a:r>
          </a:p>
          <a:p>
            <a:pPr lvl="1"/>
            <a:r>
              <a:rPr lang="en-US" smtClean="0"/>
              <a:t>Important nucleus for condensation</a:t>
            </a:r>
          </a:p>
          <a:p>
            <a:pPr lvl="2"/>
            <a:r>
              <a:rPr lang="en-US" smtClean="0"/>
              <a:t>Every raindrop initially forms around a particle.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ipe(left)">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wipe(left)">
                                      <p:cBhvr>
                                        <p:cTn id="12" dur="5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wipe(left)">
                                      <p:cBhvr>
                                        <p:cTn id="17" dur="500"/>
                                        <p:tgtEl>
                                          <p:spTgt spid="8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wipe(left)">
                                      <p:cBhvr>
                                        <p:cTn id="22" dur="500"/>
                                        <p:tgtEl>
                                          <p:spTgt spid="81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wipe(left)">
                                      <p:cBhvr>
                                        <p:cTn id="27" dur="500"/>
                                        <p:tgtEl>
                                          <p:spTgt spid="81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195">
                                            <p:txEl>
                                              <p:pRg st="5" end="5"/>
                                            </p:txEl>
                                          </p:spTgt>
                                        </p:tgtEl>
                                        <p:attrNameLst>
                                          <p:attrName>style.visibility</p:attrName>
                                        </p:attrNameLst>
                                      </p:cBhvr>
                                      <p:to>
                                        <p:strVal val="visible"/>
                                      </p:to>
                                    </p:set>
                                    <p:animEffect transition="in" filter="wipe(left)">
                                      <p:cBhvr>
                                        <p:cTn id="32" dur="500"/>
                                        <p:tgtEl>
                                          <p:spTgt spid="81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195">
                                            <p:txEl>
                                              <p:pRg st="6" end="6"/>
                                            </p:txEl>
                                          </p:spTgt>
                                        </p:tgtEl>
                                        <p:attrNameLst>
                                          <p:attrName>style.visibility</p:attrName>
                                        </p:attrNameLst>
                                      </p:cBhvr>
                                      <p:to>
                                        <p:strVal val="visible"/>
                                      </p:to>
                                    </p:set>
                                    <p:animEffect transition="in" filter="wipe(left)">
                                      <p:cBhvr>
                                        <p:cTn id="37" dur="500"/>
                                        <p:tgtEl>
                                          <p:spTgt spid="819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195">
                                            <p:txEl>
                                              <p:pRg st="7" end="7"/>
                                            </p:txEl>
                                          </p:spTgt>
                                        </p:tgtEl>
                                        <p:attrNameLst>
                                          <p:attrName>style.visibility</p:attrName>
                                        </p:attrNameLst>
                                      </p:cBhvr>
                                      <p:to>
                                        <p:strVal val="visible"/>
                                      </p:to>
                                    </p:set>
                                    <p:animEffect transition="in" filter="wipe(left)">
                                      <p:cBhvr>
                                        <p:cTn id="42" dur="500"/>
                                        <p:tgtEl>
                                          <p:spTgt spid="819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195">
                                            <p:txEl>
                                              <p:pRg st="8" end="8"/>
                                            </p:txEl>
                                          </p:spTgt>
                                        </p:tgtEl>
                                        <p:attrNameLst>
                                          <p:attrName>style.visibility</p:attrName>
                                        </p:attrNameLst>
                                      </p:cBhvr>
                                      <p:to>
                                        <p:strVal val="visible"/>
                                      </p:to>
                                    </p:set>
                                    <p:animEffect transition="in" filter="wipe(left)">
                                      <p:cBhvr>
                                        <p:cTn id="47" dur="500"/>
                                        <p:tgtEl>
                                          <p:spTgt spid="819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195">
                                            <p:txEl>
                                              <p:pRg st="9" end="9"/>
                                            </p:txEl>
                                          </p:spTgt>
                                        </p:tgtEl>
                                        <p:attrNameLst>
                                          <p:attrName>style.visibility</p:attrName>
                                        </p:attrNameLst>
                                      </p:cBhvr>
                                      <p:to>
                                        <p:strVal val="visible"/>
                                      </p:to>
                                    </p:set>
                                    <p:animEffect transition="in" filter="wipe(left)">
                                      <p:cBhvr>
                                        <p:cTn id="52" dur="500"/>
                                        <p:tgtEl>
                                          <p:spTgt spid="819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bldLvl="3"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609600"/>
            <a:ext cx="9144000" cy="762000"/>
          </a:xfrm>
        </p:spPr>
        <p:txBody>
          <a:bodyPr>
            <a:normAutofit/>
          </a:bodyPr>
          <a:lstStyle/>
          <a:p>
            <a:pPr fontAlgn="auto">
              <a:spcAft>
                <a:spcPts val="0"/>
              </a:spcAft>
              <a:defRPr/>
            </a:pPr>
            <a:r>
              <a:rPr lang="en-US" dirty="0"/>
              <a:t>Variable Components: Ozone</a:t>
            </a:r>
          </a:p>
        </p:txBody>
      </p:sp>
      <p:sp>
        <p:nvSpPr>
          <p:cNvPr id="9219" name="Rectangle 3"/>
          <p:cNvSpPr>
            <a:spLocks noGrp="1" noChangeArrowheads="1"/>
          </p:cNvSpPr>
          <p:nvPr>
            <p:ph idx="1"/>
          </p:nvPr>
        </p:nvSpPr>
        <p:spPr>
          <a:xfrm>
            <a:off x="381000" y="1676400"/>
            <a:ext cx="8458200" cy="4800600"/>
          </a:xfrm>
        </p:spPr>
        <p:txBody>
          <a:bodyPr>
            <a:normAutofit/>
          </a:bodyPr>
          <a:lstStyle/>
          <a:p>
            <a:r>
              <a:rPr lang="en-US" sz="2800" dirty="0" smtClean="0"/>
              <a:t>Ozone (O</a:t>
            </a:r>
            <a:r>
              <a:rPr lang="en-US" sz="2800" baseline="-25000" dirty="0" smtClean="0"/>
              <a:t>3</a:t>
            </a:r>
            <a:r>
              <a:rPr lang="en-US" sz="2800" dirty="0" smtClean="0"/>
              <a:t>) can act as a POLLUTANT...</a:t>
            </a:r>
          </a:p>
          <a:p>
            <a:pPr lvl="1"/>
            <a:r>
              <a:rPr lang="en-US" sz="2400" dirty="0" smtClean="0"/>
              <a:t>Smell of “burnt air” after a lightning strike</a:t>
            </a:r>
          </a:p>
          <a:p>
            <a:pPr lvl="1"/>
            <a:r>
              <a:rPr lang="en-US" sz="2400" dirty="0" smtClean="0"/>
              <a:t>Not good for us to breathe</a:t>
            </a:r>
          </a:p>
          <a:p>
            <a:r>
              <a:rPr lang="en-US" sz="2800" dirty="0" smtClean="0"/>
              <a:t>...but also acts as a PROTECTANT</a:t>
            </a:r>
          </a:p>
          <a:p>
            <a:pPr lvl="1"/>
            <a:r>
              <a:rPr lang="en-US" sz="2400" dirty="0" smtClean="0"/>
              <a:t>Ozone is a strong absorber of ultraviolet (UV) radiation that can kill living </a:t>
            </a:r>
            <a:r>
              <a:rPr lang="en-US" sz="2400" dirty="0" smtClean="0"/>
              <a:t>organisms</a:t>
            </a:r>
          </a:p>
          <a:p>
            <a:pPr lvl="1"/>
            <a:r>
              <a:rPr lang="en-US" sz="2400" dirty="0" smtClean="0"/>
              <a:t>More on this later..</a:t>
            </a:r>
            <a:r>
              <a:rPr lang="en-US" sz="2400" dirty="0" smtClean="0"/>
              <a:t>.</a:t>
            </a:r>
            <a:endParaRPr lang="en-US" sz="2400" dirty="0" smtClean="0"/>
          </a:p>
          <a:p>
            <a:pPr lvl="1"/>
            <a:endParaRPr lang="en-US" sz="2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wipe(left)">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wipe(left)">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wipe(left)">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wipe(left)">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wipe(left)">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wipe(left)">
                                      <p:cBhvr>
                                        <p:cTn id="32"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bldLvl="3"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457200"/>
            <a:ext cx="7772400" cy="990600"/>
          </a:xfrm>
        </p:spPr>
        <p:txBody>
          <a:bodyPr/>
          <a:lstStyle/>
          <a:p>
            <a:r>
              <a:rPr lang="en-US" smtClean="0"/>
              <a:t>The Ozone Hole Problem</a:t>
            </a:r>
          </a:p>
        </p:txBody>
      </p:sp>
      <p:sp>
        <p:nvSpPr>
          <p:cNvPr id="10243" name="Rectangle 3"/>
          <p:cNvSpPr>
            <a:spLocks noGrp="1" noChangeArrowheads="1"/>
          </p:cNvSpPr>
          <p:nvPr>
            <p:ph idx="1"/>
          </p:nvPr>
        </p:nvSpPr>
        <p:spPr>
          <a:xfrm>
            <a:off x="76200" y="1905000"/>
            <a:ext cx="8915400" cy="4724400"/>
          </a:xfrm>
        </p:spPr>
        <p:txBody>
          <a:bodyPr>
            <a:normAutofit/>
          </a:bodyPr>
          <a:lstStyle/>
          <a:p>
            <a:r>
              <a:rPr lang="en-US" sz="2800" dirty="0" smtClean="0"/>
              <a:t>The “ozone hole” is a well-defined, large-scale destruction of the ozone layer over Antarctica that occurs each Antarctic spring.</a:t>
            </a:r>
          </a:p>
          <a:p>
            <a:pPr lvl="1"/>
            <a:r>
              <a:rPr lang="en-US" sz="2400" dirty="0" smtClean="0"/>
              <a:t>The word "hole" is a misnomer; the hole is really a significant reduction in ozone concentrations which results in the destruction of up to 70% of the ozone normally found over Antarctica</a:t>
            </a:r>
          </a:p>
          <a:p>
            <a:pPr lvl="2"/>
            <a:r>
              <a:rPr lang="en-US" sz="1800" dirty="0" smtClean="0"/>
              <a:t>Ozone is very reactive, easily losing its third oxygen atom in the presence of other highly reactive compounds called radicals, which contain chlorine, hydrogen, nitrogen, or bromine. Minute quantities of these radicals can cause large decreases in ozone because they are not consumed in the reaction. This is called a </a:t>
            </a:r>
            <a:r>
              <a:rPr lang="en-US" sz="1800" i="1" dirty="0" smtClean="0"/>
              <a:t>catalytic cycle</a:t>
            </a:r>
            <a:r>
              <a:rPr lang="en-US" sz="1800" dirty="0" smtClean="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wipe(left)">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wipe(left)">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wipe(left)">
                                      <p:cBhvr>
                                        <p:cTn id="17" dur="500"/>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bldLvl="3" autoUpdateAnimBg="0"/>
    </p:bld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3828</TotalTime>
  <Words>1615</Words>
  <Application>Microsoft Office PowerPoint</Application>
  <PresentationFormat>On-screen Show (4:3)</PresentationFormat>
  <Paragraphs>234</Paragraphs>
  <Slides>46</Slides>
  <Notes>1</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5" baseType="lpstr">
      <vt:lpstr>Arial</vt:lpstr>
      <vt:lpstr>Tw Cen MT</vt:lpstr>
      <vt:lpstr>Calibri</vt:lpstr>
      <vt:lpstr>Wingdings 2</vt:lpstr>
      <vt:lpstr>Cambria Math</vt:lpstr>
      <vt:lpstr>Symbol</vt:lpstr>
      <vt:lpstr>Times New Roman</vt:lpstr>
      <vt:lpstr>Thatch</vt:lpstr>
      <vt:lpstr>Drawing</vt:lpstr>
      <vt:lpstr>Heating the Atmosphere</vt:lpstr>
      <vt:lpstr>Weather vs.  Climate</vt:lpstr>
      <vt:lpstr>What Do We Measure?</vt:lpstr>
      <vt:lpstr>Atmospheric Pressure “The Weight of the Overlying Molecules”</vt:lpstr>
      <vt:lpstr>Pressure Changes: Altitude</vt:lpstr>
      <vt:lpstr>Composition of Dry Air</vt:lpstr>
      <vt:lpstr>Variable Components: DUST</vt:lpstr>
      <vt:lpstr>Variable Components: Ozone</vt:lpstr>
      <vt:lpstr>The Ozone Hole Problem</vt:lpstr>
      <vt:lpstr>Ozone Hole and CFCs</vt:lpstr>
      <vt:lpstr>Ozone Hole is Seasonal</vt:lpstr>
      <vt:lpstr>Variable Components: CO2 + H2O</vt:lpstr>
      <vt:lpstr>Temperature A Specific Definition</vt:lpstr>
      <vt:lpstr>Heating = Transfer of Thermal Energy</vt:lpstr>
      <vt:lpstr>More Physics…</vt:lpstr>
      <vt:lpstr>Heat Transfer: Conduction</vt:lpstr>
      <vt:lpstr>Heat Transfer: Convection</vt:lpstr>
      <vt:lpstr>Heat Transfer: Radiation</vt:lpstr>
      <vt:lpstr>The Nature of Light</vt:lpstr>
      <vt:lpstr>The Electromagnetic Spectrum</vt:lpstr>
      <vt:lpstr>Principles of Radiation II</vt:lpstr>
      <vt:lpstr>Blackbody Radiation and the Solar Spectrum</vt:lpstr>
      <vt:lpstr>Principles of Radiation III</vt:lpstr>
      <vt:lpstr>Absorption Spectra</vt:lpstr>
      <vt:lpstr>Simple Question:</vt:lpstr>
      <vt:lpstr>PowerPoint Presentation</vt:lpstr>
      <vt:lpstr>Temperature Variations I</vt:lpstr>
      <vt:lpstr>Temperature Variations II</vt:lpstr>
      <vt:lpstr>The Troposphere</vt:lpstr>
      <vt:lpstr>The Stratosphere</vt:lpstr>
      <vt:lpstr>The Mesosphere</vt:lpstr>
      <vt:lpstr>The Thermosphere</vt:lpstr>
      <vt:lpstr>Heating the Thermosphere</vt:lpstr>
      <vt:lpstr>Heating the Mesosphere</vt:lpstr>
      <vt:lpstr>Heating the Stratosphere</vt:lpstr>
      <vt:lpstr>Heating the Troposphere</vt:lpstr>
      <vt:lpstr>Greenhouse Effect</vt:lpstr>
      <vt:lpstr>Adding Mitts?</vt:lpstr>
      <vt:lpstr>Adding Mitts?</vt:lpstr>
      <vt:lpstr>Global Warming</vt:lpstr>
      <vt:lpstr>PowerPoint Presentation</vt:lpstr>
      <vt:lpstr>Non-Rotating Atmosphere</vt:lpstr>
      <vt:lpstr>Spinning and Coriolis Effect</vt:lpstr>
      <vt:lpstr>Result: 3 Belts</vt:lpstr>
      <vt:lpstr>Planet Earth – the Blue Planet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Heating the Atmosphere</dc:title>
  <dc:creator>Mark Boryta and Nina Betonte</dc:creator>
  <cp:lastModifiedBy>Mark Boryta</cp:lastModifiedBy>
  <cp:revision>51</cp:revision>
  <dcterms:created xsi:type="dcterms:W3CDTF">2000-10-08T21:19:49Z</dcterms:created>
  <dcterms:modified xsi:type="dcterms:W3CDTF">2014-01-09T15:12:37Z</dcterms:modified>
</cp:coreProperties>
</file>