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9" r:id="rId3"/>
    <p:sldId id="271" r:id="rId4"/>
    <p:sldId id="272" r:id="rId5"/>
    <p:sldId id="273" r:id="rId6"/>
    <p:sldId id="274" r:id="rId7"/>
    <p:sldId id="275" r:id="rId8"/>
    <p:sldId id="257" r:id="rId9"/>
    <p:sldId id="276" r:id="rId10"/>
    <p:sldId id="258" r:id="rId11"/>
    <p:sldId id="261" r:id="rId12"/>
    <p:sldId id="260" r:id="rId13"/>
    <p:sldId id="264" r:id="rId14"/>
    <p:sldId id="262" r:id="rId15"/>
    <p:sldId id="263" r:id="rId16"/>
    <p:sldId id="266" r:id="rId17"/>
    <p:sldId id="268" r:id="rId18"/>
    <p:sldId id="267" r:id="rId19"/>
    <p:sldId id="277" r:id="rId20"/>
    <p:sldId id="278" r:id="rId21"/>
    <p:sldId id="280" r:id="rId22"/>
    <p:sldId id="281" r:id="rId23"/>
    <p:sldId id="282" r:id="rId24"/>
    <p:sldId id="279" r:id="rId25"/>
    <p:sldId id="285" r:id="rId26"/>
    <p:sldId id="283" r:id="rId27"/>
    <p:sldId id="284" r:id="rId28"/>
    <p:sldId id="289" r:id="rId29"/>
    <p:sldId id="290" r:id="rId30"/>
    <p:sldId id="291" r:id="rId31"/>
    <p:sldId id="29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7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BA255-1649-7A47-8D47-980E4467F4BE}" type="datetimeFigureOut">
              <a:rPr lang="en-US" smtClean="0"/>
              <a:t>8/26/15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471CA-7206-EA46-8B7B-12EFC6AB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0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F11B-FF7E-484F-98F2-1DA1B04B3BE2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Figure 1-22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39847E-B798-446A-AFD3-011851926E2B}" type="slidenum">
              <a:rPr lang="en-US"/>
              <a:pPr/>
              <a:t>29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582B9-9ED2-42F4-A3DC-A1EAB3D72A4A}" type="slidenum">
              <a:rPr lang="en-US"/>
              <a:pPr/>
              <a:t>30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B5F8F5-42AB-4FDA-8A53-7A2621D0D0C3}" type="slidenum">
              <a:rPr lang="en-US"/>
              <a:pPr/>
              <a:t>31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64964-42B4-0647-9D09-BAD72E6E36E9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Figure 1-21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0F35DF-B30F-6244-B508-F5205E04425D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>
                <a:cs typeface="+mn-cs"/>
              </a:rPr>
              <a:t>Chapter 1, Table 1.2 Labeled   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3CFCA2-1AEA-E24E-A97A-1A0D692F046F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>
                <a:cs typeface="+mn-cs"/>
              </a:rPr>
              <a:t>Chapter 1, Figure 1.29 Labeled   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8EA873-B35A-844A-8F50-88AD668FC024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>
                <a:cs typeface="+mn-cs"/>
              </a:rPr>
              <a:t>Chapter 3, Figure 3.5 Labeled   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860E2-582F-4565-BCFE-8B3C9C16B245}" type="slidenum">
              <a:rPr lang="en-US"/>
              <a:pPr/>
              <a:t>22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AB0832-6316-CF42-B659-52EB97D2A1D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Figure 3-4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471CA-7206-EA46-8B7B-12EFC6ABDC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12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8205A-D95E-450A-8634-29C47D0C612D}" type="slidenum">
              <a:rPr lang="en-US"/>
              <a:pPr/>
              <a:t>28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81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2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2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9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7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1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0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7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8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5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64425-FEBE-DD4A-8778-BB7D74AE37EF}" type="datetimeFigureOut">
              <a:rPr lang="en-US" smtClean="0"/>
              <a:t>8/26/15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3AB3A-0326-7944-91F2-70D80CFF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2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hyperlink" Target="http://www.edugen.com:30121/geodiscoveries/resources/ch11/print/path_of_the_sun_though_the_sky/index.htm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hyperlink" Target="http://www.edugen.com:30121/geodiscoveries/resources/ch37/print/global_net_radiation/index.ht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7224" y="0"/>
            <a:ext cx="3267075" cy="666115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Chapter 2:</a:t>
            </a:r>
            <a:br>
              <a:rPr lang="en-US" b="1" dirty="0" smtClean="0"/>
            </a:br>
            <a:r>
              <a:rPr lang="en-US" sz="3600" b="1" dirty="0" smtClean="0"/>
              <a:t>Earth’s Global Energy Balance</a:t>
            </a:r>
            <a:endParaRPr lang="en-US" sz="3600" b="1" dirty="0"/>
          </a:p>
        </p:txBody>
      </p:sp>
      <p:pic>
        <p:nvPicPr>
          <p:cNvPr id="4" name="Picture 4" descr="MPG_11e_CO_04_00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737225" cy="65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101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PG_11e_Figure_01_25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"/>
            <a:ext cx="8991600" cy="492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456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MPG_10e_Figure_01_22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0"/>
            <a:ext cx="781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8900" y="25400"/>
            <a:ext cx="31872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Annual march of the seasons</a:t>
            </a:r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81561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MPG_10e_Figure_01_21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733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6515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March (Vernal) and September (Autumnal) Equinox</a:t>
            </a:r>
          </a:p>
          <a:p>
            <a:pPr lvl="1">
              <a:defRPr/>
            </a:pPr>
            <a:r>
              <a:rPr lang="en-US" dirty="0" smtClean="0"/>
              <a:t>Declination Latitude = 0 degrees (</a:t>
            </a:r>
            <a:r>
              <a:rPr lang="en-US" dirty="0" err="1" smtClean="0"/>
              <a:t>subsolar</a:t>
            </a:r>
            <a:r>
              <a:rPr lang="en-US" dirty="0" smtClean="0"/>
              <a:t> point)</a:t>
            </a:r>
          </a:p>
          <a:p>
            <a:pPr lvl="1">
              <a:defRPr/>
            </a:pPr>
            <a:r>
              <a:rPr lang="en-US" dirty="0" smtClean="0"/>
              <a:t>Solar altitude is 90 degrees at 0 degrees</a:t>
            </a:r>
          </a:p>
          <a:p>
            <a:pPr lvl="1">
              <a:defRPr/>
            </a:pPr>
            <a:r>
              <a:rPr lang="en-US" dirty="0" smtClean="0"/>
              <a:t>Circle of illumination equally bisects the poles</a:t>
            </a:r>
          </a:p>
          <a:p>
            <a:pPr lvl="1">
              <a:defRPr/>
            </a:pPr>
            <a:r>
              <a:rPr lang="en-US" dirty="0" smtClean="0"/>
              <a:t>12 hours of daylight/darkness everywhere on globe</a:t>
            </a:r>
            <a:endParaRPr lang="en-US" dirty="0"/>
          </a:p>
        </p:txBody>
      </p:sp>
      <p:pic>
        <p:nvPicPr>
          <p:cNvPr id="5" name="Picture 4" descr="figure 2.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9513" y="2976563"/>
            <a:ext cx="4202112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146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June Solstice</a:t>
            </a:r>
          </a:p>
          <a:p>
            <a:pPr lvl="1">
              <a:defRPr/>
            </a:pPr>
            <a:r>
              <a:rPr lang="en-US" dirty="0" smtClean="0"/>
              <a:t>Declination Latitude = 23 ½ N (</a:t>
            </a:r>
            <a:r>
              <a:rPr lang="en-US" dirty="0" err="1" smtClean="0"/>
              <a:t>subsolar</a:t>
            </a:r>
            <a:r>
              <a:rPr lang="en-US" dirty="0" smtClean="0"/>
              <a:t> point)</a:t>
            </a:r>
          </a:p>
          <a:p>
            <a:pPr lvl="1">
              <a:defRPr/>
            </a:pPr>
            <a:r>
              <a:rPr lang="en-US" dirty="0" smtClean="0"/>
              <a:t>Sun’s angle (solar altitude) is 90 degrees at D.L.</a:t>
            </a:r>
          </a:p>
          <a:p>
            <a:pPr lvl="1">
              <a:defRPr/>
            </a:pPr>
            <a:r>
              <a:rPr lang="en-US" dirty="0" smtClean="0"/>
              <a:t>Circle of illumination never enters points south of the Antarctic Circle</a:t>
            </a:r>
          </a:p>
          <a:p>
            <a:pPr lvl="1">
              <a:defRPr/>
            </a:pPr>
            <a:r>
              <a:rPr lang="en-US" dirty="0" smtClean="0"/>
              <a:t>Circle of illumination never leaves points north of the Arctic Circle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132156" y="3458633"/>
            <a:ext cx="3384336" cy="3056467"/>
            <a:chOff x="4821238" y="1930400"/>
            <a:chExt cx="3384336" cy="3056467"/>
          </a:xfrm>
        </p:grpSpPr>
        <p:pic>
          <p:nvPicPr>
            <p:cNvPr id="5" name="Picture 6" descr="figure 2.9 copy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1238" y="1930400"/>
              <a:ext cx="3376612" cy="281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5824324" y="4709868"/>
              <a:ext cx="23812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© John Wiley &amp; Sons, Inc.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1437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December Solstice</a:t>
            </a:r>
          </a:p>
          <a:p>
            <a:pPr lvl="1">
              <a:defRPr/>
            </a:pPr>
            <a:r>
              <a:rPr lang="en-US" dirty="0" smtClean="0"/>
              <a:t>Declination Latitude = ?</a:t>
            </a:r>
          </a:p>
          <a:p>
            <a:pPr lvl="1">
              <a:defRPr/>
            </a:pPr>
            <a:r>
              <a:rPr lang="en-US" dirty="0" smtClean="0"/>
              <a:t>Solar altitude is 90 degrees at ?</a:t>
            </a:r>
          </a:p>
          <a:p>
            <a:pPr lvl="1">
              <a:defRPr/>
            </a:pPr>
            <a:r>
              <a:rPr lang="en-US" dirty="0" smtClean="0"/>
              <a:t>Circle of illumination never enters points south of the ?</a:t>
            </a:r>
          </a:p>
          <a:p>
            <a:pPr lvl="1">
              <a:defRPr/>
            </a:pPr>
            <a:r>
              <a:rPr lang="en-US" dirty="0" smtClean="0"/>
              <a:t>Circle of illumination never leaves points north of the ?</a:t>
            </a:r>
            <a:endParaRPr lang="en-US" dirty="0"/>
          </a:p>
        </p:txBody>
      </p:sp>
      <p:pic>
        <p:nvPicPr>
          <p:cNvPr id="5" name="Picture 5" descr="figure 2.9 copy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3275" y="3170526"/>
            <a:ext cx="395287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0200" y="5346700"/>
            <a:ext cx="3716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Animation on seasonal variation in</a:t>
            </a:r>
          </a:p>
          <a:p>
            <a:r>
              <a:rPr lang="en-US" dirty="0">
                <a:hlinkClick r:id="rId3"/>
              </a:rPr>
              <a:t>d</a:t>
            </a:r>
            <a:r>
              <a:rPr lang="en-US" dirty="0" smtClean="0">
                <a:hlinkClick r:id="rId3"/>
              </a:rPr>
              <a:t>ay length and intensity of insolation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06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MPG_11e_Table_01_02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854075"/>
            <a:ext cx="909955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36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MPG_11e_Table_01_03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5307013" cy="42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70" name="TextBox 6"/>
          <p:cNvSpPr txBox="1">
            <a:spLocks noChangeArrowheads="1"/>
          </p:cNvSpPr>
          <p:nvPr/>
        </p:nvSpPr>
        <p:spPr bwMode="auto">
          <a:xfrm>
            <a:off x="5791200" y="533400"/>
            <a:ext cx="3200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What is the connection between latitude and length of day on an annual basis?</a:t>
            </a:r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3013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MPG_11e_Figure_01_29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"/>
            <a:ext cx="4630738" cy="65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152400" y="457200"/>
            <a:ext cx="3962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The migration of the vertical rays of  the sun.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What is the declination latitude on August 20</a:t>
            </a:r>
            <a:r>
              <a:rPr lang="en-US" sz="1800" baseline="30000"/>
              <a:t>th</a:t>
            </a:r>
            <a:r>
              <a:rPr lang="en-US" sz="1800"/>
              <a:t>?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What is the declination latitude on October 15?</a:t>
            </a:r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9693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pg2e_fig_02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53122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35000" y="4191000"/>
            <a:ext cx="800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Latitude determines the </a:t>
            </a:r>
            <a:r>
              <a:rPr lang="en-US" b="1" dirty="0" smtClean="0"/>
              <a:t>intensity</a:t>
            </a:r>
            <a:r>
              <a:rPr lang="en-US" dirty="0" smtClean="0"/>
              <a:t> of the solar energy a location receives AND the </a:t>
            </a:r>
            <a:r>
              <a:rPr lang="en-US" b="1" dirty="0" smtClean="0"/>
              <a:t>amount</a:t>
            </a:r>
            <a:r>
              <a:rPr lang="en-US" dirty="0" smtClean="0"/>
              <a:t> of solar energy a location receives.</a:t>
            </a:r>
          </a:p>
          <a:p>
            <a:endParaRPr lang="en-US" dirty="0"/>
          </a:p>
          <a:p>
            <a:r>
              <a:rPr lang="en-US" dirty="0" smtClean="0"/>
              <a:t>There will be little change through the year in intensity and amount at the equator.</a:t>
            </a:r>
          </a:p>
          <a:p>
            <a:endParaRPr lang="en-US" dirty="0"/>
          </a:p>
          <a:p>
            <a:r>
              <a:rPr lang="en-US" dirty="0" smtClean="0"/>
              <a:t>What area has the greatest variation? </a:t>
            </a:r>
          </a:p>
          <a:p>
            <a:endParaRPr lang="en-US" dirty="0" smtClean="0"/>
          </a:p>
          <a:p>
            <a:r>
              <a:rPr lang="en-US" dirty="0" smtClean="0"/>
              <a:t>This is key to understanding climate and landscapes!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5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654" y="165100"/>
            <a:ext cx="3636145" cy="4614863"/>
          </a:xfrm>
        </p:spPr>
        <p:txBody>
          <a:bodyPr/>
          <a:lstStyle/>
          <a:p>
            <a:r>
              <a:rPr lang="en-US" dirty="0" smtClean="0"/>
              <a:t>Solar Energy</a:t>
            </a:r>
          </a:p>
          <a:p>
            <a:pPr lvl="1"/>
            <a:r>
              <a:rPr lang="en-US" dirty="0" smtClean="0"/>
              <a:t>1 second=10 days</a:t>
            </a:r>
          </a:p>
          <a:p>
            <a:pPr lvl="1"/>
            <a:r>
              <a:rPr lang="en-US" dirty="0" smtClean="0"/>
              <a:t>1 minute=2 years</a:t>
            </a:r>
          </a:p>
          <a:p>
            <a:endParaRPr lang="en-US" dirty="0" smtClean="0"/>
          </a:p>
          <a:p>
            <a:r>
              <a:rPr lang="en-US" dirty="0" smtClean="0"/>
              <a:t>Wavelengths</a:t>
            </a:r>
          </a:p>
          <a:p>
            <a:pPr lvl="1"/>
            <a:r>
              <a:rPr lang="en-US" dirty="0" smtClean="0"/>
              <a:t>Distance separating one wave crest from the next</a:t>
            </a:r>
          </a:p>
        </p:txBody>
      </p:sp>
      <p:pic>
        <p:nvPicPr>
          <p:cNvPr id="4" name="Picture 2" descr="vpg2e_figun_02_p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50655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6700" y="5588000"/>
            <a:ext cx="8072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Solar One thermal plant in Nevada generates 64 megawatts of solar thermal energy.</a:t>
            </a:r>
            <a:br>
              <a:rPr lang="en-US" dirty="0" smtClean="0"/>
            </a:br>
            <a:r>
              <a:rPr lang="en-US" dirty="0" smtClean="0"/>
              <a:t>Is solar the answer?!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78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pg2e_fig_02_11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" y="114300"/>
            <a:ext cx="5935663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81763" y="482600"/>
            <a:ext cx="23241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climate zones based on latitude.</a:t>
            </a:r>
          </a:p>
          <a:p>
            <a:endParaRPr lang="en-US" dirty="0"/>
          </a:p>
          <a:p>
            <a:r>
              <a:rPr lang="en-US" dirty="0" smtClean="0"/>
              <a:t>Tropics will receive the maximum solar energy over the year.</a:t>
            </a:r>
          </a:p>
          <a:p>
            <a:endParaRPr lang="en-US" dirty="0"/>
          </a:p>
          <a:p>
            <a:r>
              <a:rPr lang="en-US" dirty="0" smtClean="0"/>
              <a:t>The poles will receive the smallest amount and the greatest change.</a:t>
            </a:r>
          </a:p>
          <a:p>
            <a:endParaRPr lang="en-US" dirty="0"/>
          </a:p>
          <a:p>
            <a:r>
              <a:rPr lang="en-US" dirty="0" smtClean="0"/>
              <a:t>The mid latitudes will have variability—the subtropics more than the midlatitudes!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49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MPG_11e_Figure_03_05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3951288" cy="65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228600" y="0"/>
            <a:ext cx="4419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The Earth’s Atmosphere</a:t>
            </a:r>
          </a:p>
          <a:p>
            <a:pPr eaLnBrk="1" hangingPunct="1"/>
            <a:r>
              <a:rPr lang="en-US" dirty="0"/>
              <a:t>	</a:t>
            </a:r>
            <a:r>
              <a:rPr lang="en-US" dirty="0" smtClean="0"/>
              <a:t>*</a:t>
            </a:r>
            <a:r>
              <a:rPr lang="en-US" sz="1800" dirty="0" smtClean="0"/>
              <a:t>interacts with incoming solar energy</a:t>
            </a:r>
          </a:p>
          <a:p>
            <a:pPr eaLnBrk="1" hangingPunct="1"/>
            <a:r>
              <a:rPr lang="en-US" sz="1800" dirty="0"/>
              <a:t>	</a:t>
            </a:r>
            <a:r>
              <a:rPr lang="en-US" sz="1800" dirty="0" smtClean="0"/>
              <a:t>*scatters, absorbs, reflects it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 smtClean="0"/>
              <a:t>Troposphere</a:t>
            </a:r>
            <a:endParaRPr lang="en-US" sz="1800" dirty="0"/>
          </a:p>
          <a:p>
            <a:pPr eaLnBrk="1" hangingPunct="1"/>
            <a:r>
              <a:rPr lang="en-US" sz="1800" dirty="0"/>
              <a:t>	at earth’s surface</a:t>
            </a:r>
          </a:p>
          <a:p>
            <a:pPr eaLnBrk="1" hangingPunct="1"/>
            <a:r>
              <a:rPr lang="en-US" sz="1800" dirty="0"/>
              <a:t>	varies in </a:t>
            </a:r>
            <a:r>
              <a:rPr lang="en-US" sz="1800" dirty="0" smtClean="0"/>
              <a:t>depth 4-10 miles</a:t>
            </a:r>
            <a:endParaRPr lang="en-US" sz="1800" dirty="0"/>
          </a:p>
          <a:p>
            <a:pPr eaLnBrk="1" hangingPunct="1"/>
            <a:r>
              <a:rPr lang="en-US" sz="1800" dirty="0"/>
              <a:t>	temp decreases with altitude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b="1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28600" y="2450178"/>
            <a:ext cx="44196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/>
              <a:t>Stratosphere</a:t>
            </a:r>
            <a:endParaRPr lang="en-US" sz="1800" b="1" dirty="0"/>
          </a:p>
          <a:p>
            <a:pPr eaLnBrk="1" hangingPunct="1"/>
            <a:r>
              <a:rPr lang="en-US" sz="1800" b="1" dirty="0"/>
              <a:t>	</a:t>
            </a:r>
            <a:r>
              <a:rPr lang="en-US" sz="1800" dirty="0" smtClean="0"/>
              <a:t>up to 30 miles</a:t>
            </a:r>
          </a:p>
          <a:p>
            <a:pPr eaLnBrk="1" hangingPunct="1"/>
            <a:r>
              <a:rPr lang="en-US" sz="1800" dirty="0"/>
              <a:t>	</a:t>
            </a:r>
            <a:r>
              <a:rPr lang="en-US" sz="1800" dirty="0" smtClean="0"/>
              <a:t>ozone layer</a:t>
            </a:r>
            <a:endParaRPr lang="en-US" sz="1800" dirty="0"/>
          </a:p>
          <a:p>
            <a:pPr eaLnBrk="1" hangingPunct="1"/>
            <a:r>
              <a:rPr lang="en-US" sz="1800" dirty="0"/>
              <a:t>	</a:t>
            </a:r>
            <a:r>
              <a:rPr lang="en-US" sz="1800" dirty="0" smtClean="0"/>
              <a:t>temp </a:t>
            </a:r>
            <a:r>
              <a:rPr lang="en-US" sz="1800" dirty="0"/>
              <a:t>increases with altitude due</a:t>
            </a:r>
          </a:p>
          <a:p>
            <a:pPr eaLnBrk="1" hangingPunct="1"/>
            <a:r>
              <a:rPr lang="en-US" sz="1800" dirty="0"/>
              <a:t>	to presence of Ozone</a:t>
            </a:r>
          </a:p>
          <a:p>
            <a:pPr eaLnBrk="1" hangingPunct="1"/>
            <a:r>
              <a:rPr lang="en-US" sz="1800" dirty="0"/>
              <a:t>	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0003" y="4460325"/>
            <a:ext cx="44196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/>
              <a:t>Upper </a:t>
            </a:r>
            <a:r>
              <a:rPr lang="en-US" sz="1800" b="1" dirty="0"/>
              <a:t>Layers</a:t>
            </a:r>
          </a:p>
          <a:p>
            <a:pPr eaLnBrk="1" hangingPunct="1"/>
            <a:r>
              <a:rPr lang="en-US" sz="1800" dirty="0"/>
              <a:t>	mesosphere (30-50 miles)</a:t>
            </a:r>
          </a:p>
          <a:p>
            <a:pPr eaLnBrk="1" hangingPunct="1"/>
            <a:r>
              <a:rPr lang="en-US" sz="1800" dirty="0"/>
              <a:t>		temp </a:t>
            </a:r>
            <a:r>
              <a:rPr lang="en-US" sz="1800" dirty="0" smtClean="0"/>
              <a:t>decreases, coldest at top </a:t>
            </a:r>
            <a:endParaRPr lang="en-US" sz="1800" dirty="0"/>
          </a:p>
          <a:p>
            <a:pPr eaLnBrk="1" hangingPunct="1"/>
            <a:r>
              <a:rPr lang="en-US" sz="1800" dirty="0"/>
              <a:t>	thermosphere (50 miles to?)</a:t>
            </a:r>
          </a:p>
          <a:p>
            <a:pPr eaLnBrk="1" hangingPunct="1"/>
            <a:r>
              <a:rPr lang="en-US" sz="1800" dirty="0"/>
              <a:t>		temp </a:t>
            </a:r>
            <a:r>
              <a:rPr lang="en-US" sz="1800" dirty="0" smtClean="0"/>
              <a:t>increases, hottest layer</a:t>
            </a:r>
            <a:endParaRPr lang="en-US" sz="1800" dirty="0"/>
          </a:p>
          <a:p>
            <a:pPr eaLnBrk="1" hangingPunct="1"/>
            <a:r>
              <a:rPr lang="en-US" sz="18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00611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figure 2.12 part 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8063" y="1658938"/>
            <a:ext cx="5265737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304800" y="914400"/>
            <a:ext cx="8839200" cy="550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Composition of the Atmosphere</a:t>
            </a:r>
          </a:p>
          <a:p>
            <a:pPr marL="630238" lvl="1" indent="-173038">
              <a:spcBef>
                <a:spcPct val="50000"/>
              </a:spcBef>
            </a:pPr>
            <a:r>
              <a:rPr lang="en-US" dirty="0"/>
              <a:t>Permanent gases</a:t>
            </a:r>
          </a:p>
          <a:p>
            <a:pPr marL="1087438" lvl="2" indent="-173038">
              <a:spcBef>
                <a:spcPts val="0"/>
              </a:spcBef>
              <a:buFontTx/>
              <a:buChar char="•"/>
            </a:pPr>
            <a:r>
              <a:rPr lang="en-US" dirty="0"/>
              <a:t>78% nitrogen</a:t>
            </a:r>
          </a:p>
          <a:p>
            <a:pPr marL="1087438" lvl="2" indent="-173038">
              <a:spcBef>
                <a:spcPts val="0"/>
              </a:spcBef>
              <a:buFontTx/>
              <a:buChar char="•"/>
            </a:pPr>
            <a:r>
              <a:rPr lang="en-US" dirty="0"/>
              <a:t>21% oxygen </a:t>
            </a:r>
          </a:p>
          <a:p>
            <a:pPr marL="630238" lvl="1" indent="-173038">
              <a:spcBef>
                <a:spcPct val="50000"/>
              </a:spcBef>
            </a:pPr>
            <a:endParaRPr lang="en-US" dirty="0"/>
          </a:p>
          <a:p>
            <a:pPr marL="630238" lvl="1" indent="-173038">
              <a:spcBef>
                <a:spcPct val="50000"/>
              </a:spcBef>
            </a:pPr>
            <a:endParaRPr lang="en-US" dirty="0" smtClean="0"/>
          </a:p>
          <a:p>
            <a:pPr marL="630238" lvl="1" indent="-173038">
              <a:spcBef>
                <a:spcPct val="50000"/>
              </a:spcBef>
            </a:pPr>
            <a:endParaRPr lang="en-US" dirty="0"/>
          </a:p>
          <a:p>
            <a:pPr marL="630238" lvl="1" indent="-173038">
              <a:spcBef>
                <a:spcPct val="50000"/>
              </a:spcBef>
            </a:pPr>
            <a:endParaRPr lang="en-US" dirty="0" smtClean="0"/>
          </a:p>
          <a:p>
            <a:pPr marL="630238" lvl="1" indent="-173038">
              <a:spcBef>
                <a:spcPct val="50000"/>
              </a:spcBef>
            </a:pPr>
            <a:r>
              <a:rPr lang="en-US" dirty="0" smtClean="0"/>
              <a:t>Variable </a:t>
            </a:r>
            <a:r>
              <a:rPr lang="en-US" dirty="0"/>
              <a:t>gases</a:t>
            </a:r>
          </a:p>
          <a:p>
            <a:pPr marL="1087438" lvl="2" indent="-173038">
              <a:spcBef>
                <a:spcPts val="0"/>
              </a:spcBef>
              <a:buFontTx/>
              <a:buChar char="•"/>
            </a:pPr>
            <a:r>
              <a:rPr lang="en-US" dirty="0"/>
              <a:t>Carbon dioxide (CO</a:t>
            </a:r>
            <a:r>
              <a:rPr lang="en-US" baseline="-25000" dirty="0"/>
              <a:t>2</a:t>
            </a:r>
            <a:r>
              <a:rPr lang="en-US" dirty="0"/>
              <a:t>): needed by green plants, absorbs long-wave </a:t>
            </a:r>
            <a:r>
              <a:rPr lang="en-US" dirty="0" smtClean="0"/>
              <a:t>radiation and heats the lower layers of the atmosphere.</a:t>
            </a:r>
            <a:endParaRPr lang="en-US" dirty="0"/>
          </a:p>
          <a:p>
            <a:pPr marL="1087438" lvl="2" indent="-173038">
              <a:spcBef>
                <a:spcPts val="0"/>
              </a:spcBef>
              <a:buFontTx/>
              <a:buChar char="•"/>
            </a:pPr>
            <a:r>
              <a:rPr lang="en-US" dirty="0"/>
              <a:t>Water vapor varies up to 2%, absorbs heat</a:t>
            </a:r>
          </a:p>
          <a:p>
            <a:pPr marL="1087438" lvl="2" indent="-173038">
              <a:spcBef>
                <a:spcPts val="0"/>
              </a:spcBef>
              <a:buFontTx/>
              <a:buChar char="•"/>
            </a:pPr>
            <a:r>
              <a:rPr lang="en-US" dirty="0"/>
              <a:t>Ozone (O</a:t>
            </a:r>
            <a:r>
              <a:rPr lang="en-US" baseline="-25000" dirty="0"/>
              <a:t>3</a:t>
            </a:r>
            <a:r>
              <a:rPr lang="en-US" dirty="0"/>
              <a:t>): ozone layer in the </a:t>
            </a:r>
            <a:r>
              <a:rPr lang="en-US" dirty="0" smtClean="0"/>
              <a:t>stratosphere</a:t>
            </a:r>
          </a:p>
          <a:p>
            <a:pPr marL="1087438" lvl="2" indent="-173038">
              <a:spcBef>
                <a:spcPts val="0"/>
              </a:spcBef>
              <a:buFontTx/>
              <a:buChar char="•"/>
            </a:pPr>
            <a:r>
              <a:rPr lang="en-US" dirty="0" smtClean="0"/>
              <a:t>Aerosols:  particulates (wind carries from deserts, lakebeds, volcanic eruptions, fires).  Important because they can provide surface for condensation, and can reduce the amount of incoming radiation.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3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109064" y="36674"/>
            <a:ext cx="8601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In what ways has the reduction in pollution caused a negative feedback?</a:t>
            </a:r>
            <a:endParaRPr lang="en-US" sz="1800" dirty="0"/>
          </a:p>
        </p:txBody>
      </p:sp>
      <p:pic>
        <p:nvPicPr>
          <p:cNvPr id="6" name="Picture 4" descr="unnumbered 2 p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075" y="982129"/>
            <a:ext cx="3332970" cy="246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00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87"/>
            <a:ext cx="8229600" cy="4525963"/>
          </a:xfrm>
        </p:spPr>
        <p:txBody>
          <a:bodyPr/>
          <a:lstStyle/>
          <a:p>
            <a:r>
              <a:rPr lang="en-US" dirty="0" smtClean="0"/>
              <a:t>Incoming Radiation</a:t>
            </a:r>
          </a:p>
          <a:p>
            <a:pPr lvl="1"/>
            <a:r>
              <a:rPr lang="en-US" dirty="0" smtClean="0"/>
              <a:t>Absorption (CO2, Water Vapor, clouds)</a:t>
            </a:r>
          </a:p>
          <a:p>
            <a:pPr lvl="1"/>
            <a:r>
              <a:rPr lang="en-US" dirty="0" smtClean="0"/>
              <a:t>Scattering (aerosols, diffuse radiation)</a:t>
            </a:r>
          </a:p>
          <a:p>
            <a:pPr lvl="1"/>
            <a:r>
              <a:rPr lang="en-US" dirty="0" smtClean="0"/>
              <a:t>Reflection (albedo)</a:t>
            </a:r>
            <a:endParaRPr lang="en-US" dirty="0"/>
          </a:p>
        </p:txBody>
      </p:sp>
      <p:pic>
        <p:nvPicPr>
          <p:cNvPr id="4" name="Picture 2" descr="vpg2e_fig_02_1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40163"/>
            <a:ext cx="4600556" cy="429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vpg2e_fig_02_14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8601" y="1870135"/>
            <a:ext cx="3108164" cy="489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666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pg2e_fig_02_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15900"/>
            <a:ext cx="5100638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50120" y="340025"/>
            <a:ext cx="439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 less incoming radiation reaches the Earth’s surface when there is cloud cover.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82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0087"/>
            <a:ext cx="7473017" cy="18506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Earth’s Energy Output</a:t>
            </a:r>
          </a:p>
          <a:p>
            <a:pPr lvl="1"/>
            <a:r>
              <a:rPr lang="en-US" dirty="0" smtClean="0"/>
              <a:t>Longwave radiation</a:t>
            </a:r>
          </a:p>
          <a:p>
            <a:pPr lvl="1"/>
            <a:r>
              <a:rPr lang="en-US" dirty="0" smtClean="0"/>
              <a:t>The greenhouse effect</a:t>
            </a:r>
          </a:p>
        </p:txBody>
      </p:sp>
      <p:pic>
        <p:nvPicPr>
          <p:cNvPr id="5" name="Picture 2" descr="vpg2e_fig_02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074" y="1638429"/>
            <a:ext cx="5145513" cy="501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6730" y="3060275"/>
            <a:ext cx="2433636" cy="2800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/>
              <a:t>Why might the greenhouse effect be stronger in humid regions, such as the Amazon Basin, than in dry regions?</a:t>
            </a:r>
          </a:p>
        </p:txBody>
      </p:sp>
    </p:spTree>
    <p:extLst>
      <p:ext uri="{BB962C8B-B14F-4D97-AF65-F5344CB8AC3E}">
        <p14:creationId xmlns:p14="http://schemas.microsoft.com/office/powerpoint/2010/main" val="1125412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pg2e_tab_02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010" y="804921"/>
            <a:ext cx="8531225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90010" y="5361607"/>
            <a:ext cx="8206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Greenhouse gases.  Even though some of the gases may occur in very small amounts, their potential for impact on warming may be greater.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44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figure 2.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00" y="1954213"/>
            <a:ext cx="360680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ction Button: Movie 5">
            <a:hlinkClick r:id="rId4" highlightClick="1"/>
          </p:cNvPr>
          <p:cNvSpPr>
            <a:spLocks noChangeArrowheads="1"/>
          </p:cNvSpPr>
          <p:nvPr/>
        </p:nvSpPr>
        <p:spPr bwMode="auto">
          <a:xfrm>
            <a:off x="873125" y="6172200"/>
            <a:ext cx="1066800" cy="503238"/>
          </a:xfrm>
          <a:prstGeom prst="actionButtonMovie">
            <a:avLst/>
          </a:prstGeom>
          <a:gradFill rotWithShape="1">
            <a:gsLst>
              <a:gs pos="0">
                <a:srgbClr val="3366FF"/>
              </a:gs>
              <a:gs pos="100000">
                <a:srgbClr val="D2D2F4">
                  <a:alpha val="92000"/>
                </a:srgbClr>
              </a:gs>
            </a:gsLst>
            <a:lin ang="165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0" y="914400"/>
            <a:ext cx="8763000" cy="4031524"/>
            <a:chOff x="381000" y="914400"/>
            <a:chExt cx="8763000" cy="4031524"/>
          </a:xfrm>
        </p:grpSpPr>
        <p:sp>
          <p:nvSpPr>
            <p:cNvPr id="44037" name="Text Box 6"/>
            <p:cNvSpPr txBox="1">
              <a:spLocks noChangeArrowheads="1"/>
            </p:cNvSpPr>
            <p:nvPr/>
          </p:nvSpPr>
          <p:spPr bwMode="auto">
            <a:xfrm>
              <a:off x="381000" y="914400"/>
              <a:ext cx="8534400" cy="3806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5888" indent="-115888">
                <a:spcAft>
                  <a:spcPts val="400"/>
                </a:spcAft>
              </a:pPr>
              <a:r>
                <a:rPr lang="en-US" sz="2800" dirty="0"/>
                <a:t>Net Radiation and the Global Energy Budget</a:t>
              </a:r>
            </a:p>
            <a:p>
              <a:pPr marL="573088" lvl="1" indent="-225425">
                <a:spcAft>
                  <a:spcPts val="400"/>
                </a:spcAft>
                <a:buFontTx/>
                <a:buChar char="•"/>
              </a:pPr>
              <a:r>
                <a:rPr lang="en-US" dirty="0"/>
                <a:t>Net radiation is the difference between incoming and outgoing radiation.</a:t>
              </a:r>
            </a:p>
            <a:p>
              <a:pPr marL="573088" lvl="1" indent="-225425">
                <a:spcAft>
                  <a:spcPts val="400"/>
                </a:spcAft>
                <a:buFontTx/>
                <a:buChar char="•"/>
              </a:pPr>
              <a:r>
                <a:rPr lang="en-US" dirty="0"/>
                <a:t>Outgoing energy:</a:t>
              </a:r>
            </a:p>
            <a:p>
              <a:pPr marL="1030288" lvl="2" indent="-225425">
                <a:spcAft>
                  <a:spcPts val="400"/>
                </a:spcAft>
                <a:buFontTx/>
                <a:buChar char="•"/>
              </a:pPr>
              <a:r>
                <a:rPr lang="en-US" dirty="0"/>
                <a:t>Reflected SW</a:t>
              </a:r>
            </a:p>
            <a:p>
              <a:pPr marL="1030288" lvl="2" indent="-225425">
                <a:spcAft>
                  <a:spcPts val="400"/>
                </a:spcAft>
                <a:buFontTx/>
                <a:buChar char="•"/>
              </a:pPr>
              <a:r>
                <a:rPr lang="en-US" dirty="0"/>
                <a:t>LW radiation emitted</a:t>
              </a:r>
            </a:p>
            <a:p>
              <a:pPr marL="1030288" lvl="2" indent="-225425">
                <a:spcAft>
                  <a:spcPts val="400"/>
                </a:spcAft>
              </a:pPr>
              <a:r>
                <a:rPr lang="en-US" dirty="0"/>
                <a:t>	from earth</a:t>
              </a:r>
            </a:p>
            <a:p>
              <a:pPr marL="573088" lvl="1" indent="-225425">
                <a:spcAft>
                  <a:spcPts val="400"/>
                </a:spcAft>
                <a:buFontTx/>
                <a:buChar char="•"/>
              </a:pPr>
              <a:r>
                <a:rPr lang="en-US" dirty="0"/>
                <a:t>Incoming energy:</a:t>
              </a:r>
            </a:p>
            <a:p>
              <a:pPr marL="1030288" lvl="2" indent="-225425">
                <a:spcAft>
                  <a:spcPts val="400"/>
                </a:spcAft>
                <a:buFontTx/>
                <a:buChar char="•"/>
              </a:pPr>
              <a:r>
                <a:rPr lang="en-US" dirty="0"/>
                <a:t>SW from the sun</a:t>
              </a:r>
            </a:p>
            <a:p>
              <a:pPr marL="1030288" lvl="2" indent="-225425">
                <a:spcAft>
                  <a:spcPts val="400"/>
                </a:spcAft>
                <a:buFontTx/>
                <a:buChar char="•"/>
              </a:pPr>
              <a:r>
                <a:rPr lang="en-US" dirty="0"/>
                <a:t>LW energy from greenhouse gases</a:t>
              </a:r>
            </a:p>
            <a:p>
              <a:pPr marL="573088" lvl="1" indent="-225425">
                <a:spcAft>
                  <a:spcPts val="400"/>
                </a:spcAft>
                <a:buFontTx/>
                <a:buChar char="•"/>
              </a:pPr>
              <a:r>
                <a:rPr lang="en-US" dirty="0" smtClean="0"/>
                <a:t>Net </a:t>
              </a:r>
              <a:r>
                <a:rPr lang="en-US" dirty="0"/>
                <a:t>radiation increase has resulted in temperature </a:t>
              </a:r>
              <a:endParaRPr lang="en-US" dirty="0" smtClean="0"/>
            </a:p>
            <a:p>
              <a:pPr marL="347663" lvl="1">
                <a:spcAft>
                  <a:spcPts val="400"/>
                </a:spcAft>
              </a:pPr>
              <a:r>
                <a:rPr lang="en-US" dirty="0"/>
                <a:t> </a:t>
              </a:r>
              <a:r>
                <a:rPr lang="en-US" dirty="0" smtClean="0"/>
                <a:t>    </a:t>
              </a:r>
              <a:r>
                <a:rPr lang="en-US" dirty="0" smtClean="0"/>
                <a:t>increase </a:t>
              </a:r>
              <a:r>
                <a:rPr lang="en-US" dirty="0"/>
                <a:t>of about 1</a:t>
              </a:r>
              <a:r>
                <a:rPr lang="en-US" baseline="30000" dirty="0"/>
                <a:t>o </a:t>
              </a:r>
              <a:r>
                <a:rPr lang="en-US" dirty="0"/>
                <a:t>C in the past century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762750" y="4668925"/>
              <a:ext cx="23812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© John Wiley &amp; Sons, Inc.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064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381000" y="914400"/>
            <a:ext cx="7924800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5888" indent="-115888"/>
            <a:r>
              <a:rPr lang="en-US" sz="2800" dirty="0"/>
              <a:t>Human Impacts on the Global Energy Balance</a:t>
            </a:r>
            <a:br>
              <a:rPr lang="en-US" sz="2800" dirty="0"/>
            </a:br>
            <a:endParaRPr lang="en-US" sz="2800" dirty="0"/>
          </a:p>
          <a:p>
            <a:pPr marL="115888" indent="-115888"/>
            <a:r>
              <a:rPr lang="en-US" sz="2800" dirty="0" smtClean="0"/>
              <a:t>1. </a:t>
            </a:r>
            <a:r>
              <a:rPr lang="en-US" sz="2800" dirty="0"/>
              <a:t>Rising Concentrations of Greenhouse Gases</a:t>
            </a:r>
          </a:p>
          <a:p>
            <a:pPr marL="573088" lvl="1" indent="-225425">
              <a:buFontTx/>
              <a:buChar char="•"/>
            </a:pPr>
            <a:r>
              <a:rPr lang="en-US" dirty="0"/>
              <a:t>Carbon dioxide (CO</a:t>
            </a:r>
            <a:r>
              <a:rPr lang="en-US" baseline="-25000" dirty="0"/>
              <a:t>2</a:t>
            </a:r>
            <a:r>
              <a:rPr lang="en-US" dirty="0"/>
              <a:t>):</a:t>
            </a:r>
          </a:p>
          <a:p>
            <a:pPr marL="1030288" lvl="2" indent="-285750">
              <a:buFontTx/>
              <a:buChar char="•"/>
            </a:pPr>
            <a:r>
              <a:rPr lang="en-US" dirty="0"/>
              <a:t>Trend since 1958</a:t>
            </a:r>
          </a:p>
          <a:p>
            <a:pPr marL="1030288" lvl="2" indent="-285750">
              <a:buFontTx/>
              <a:buChar char="•"/>
            </a:pPr>
            <a:r>
              <a:rPr lang="en-US" dirty="0"/>
              <a:t>Trend since 1860s</a:t>
            </a:r>
          </a:p>
          <a:p>
            <a:pPr marL="573088" lvl="1" indent="-225425">
              <a:buFontTx/>
              <a:buChar char="•"/>
            </a:pPr>
            <a:r>
              <a:rPr lang="en-US" dirty="0"/>
              <a:t>Methane (CH</a:t>
            </a:r>
            <a:r>
              <a:rPr lang="en-US" baseline="-25000" dirty="0"/>
              <a:t>4</a:t>
            </a:r>
            <a:r>
              <a:rPr lang="en-US" dirty="0" smtClean="0"/>
              <a:t>)</a:t>
            </a:r>
          </a:p>
          <a:p>
            <a:pPr marL="1030288" lvl="2" indent="-225425">
              <a:buFontTx/>
              <a:buChar char="•"/>
            </a:pPr>
            <a:r>
              <a:rPr lang="en-US" dirty="0" smtClean="0"/>
              <a:t>Wetlands, decay</a:t>
            </a:r>
          </a:p>
          <a:p>
            <a:pPr marL="1030288" lvl="2" indent="-225425">
              <a:buFontTx/>
              <a:buChar char="•"/>
            </a:pPr>
            <a:r>
              <a:rPr lang="en-US" dirty="0" smtClean="0"/>
              <a:t>Rice production</a:t>
            </a:r>
          </a:p>
          <a:p>
            <a:pPr marL="1030288" lvl="2" indent="-225425">
              <a:buFontTx/>
              <a:buChar char="•"/>
            </a:pPr>
            <a:r>
              <a:rPr lang="en-US" dirty="0" smtClean="0"/>
              <a:t>Farm animal waste</a:t>
            </a:r>
          </a:p>
          <a:p>
            <a:pPr marL="1030288" lvl="2" indent="-225425">
              <a:buFontTx/>
              <a:buChar char="•"/>
            </a:pPr>
            <a:r>
              <a:rPr lang="en-US" dirty="0" smtClean="0"/>
              <a:t>Sewage, landfills</a:t>
            </a:r>
            <a:endParaRPr lang="en-US" dirty="0"/>
          </a:p>
          <a:p>
            <a:pPr marL="573088" lvl="1" indent="-225425">
              <a:buFontTx/>
              <a:buChar char="•"/>
            </a:pPr>
            <a:r>
              <a:rPr lang="en-US" dirty="0"/>
              <a:t>Nitrous oxides (N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dirty="0" smtClean="0"/>
              <a:t>)</a:t>
            </a:r>
          </a:p>
          <a:p>
            <a:pPr marL="1030288" lvl="2" indent="-225425">
              <a:buFontTx/>
              <a:buChar char="•"/>
            </a:pPr>
            <a:r>
              <a:rPr lang="en-US" dirty="0" smtClean="0"/>
              <a:t>Bacteria</a:t>
            </a:r>
          </a:p>
          <a:p>
            <a:pPr marL="1030288" lvl="2" indent="-225425">
              <a:buFontTx/>
              <a:buChar char="•"/>
            </a:pPr>
            <a:r>
              <a:rPr lang="en-US" dirty="0" smtClean="0"/>
              <a:t>Makes smog </a:t>
            </a:r>
            <a:r>
              <a:rPr lang="en-US" dirty="0" err="1" smtClean="0"/>
              <a:t>yello</a:t>
            </a:r>
            <a:endParaRPr lang="en-US" dirty="0"/>
          </a:p>
          <a:p>
            <a:pPr marL="347663" lvl="1"/>
            <a:endParaRPr lang="en-US" dirty="0"/>
          </a:p>
          <a:p>
            <a:pPr marL="115888" indent="-115888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52571" y="2805113"/>
            <a:ext cx="8777675" cy="3592216"/>
            <a:chOff x="252571" y="2805113"/>
            <a:chExt cx="8777675" cy="3592216"/>
          </a:xfrm>
        </p:grpSpPr>
        <p:pic>
          <p:nvPicPr>
            <p:cNvPr id="45061" name="Picture 4" descr="figure 2.18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24338" y="2805113"/>
              <a:ext cx="4727575" cy="313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52571" y="5935664"/>
              <a:ext cx="87776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The Keeling Curve.  </a:t>
              </a:r>
              <a:r>
                <a:rPr lang="en-US" sz="1200" dirty="0" smtClean="0"/>
                <a:t>Reveals annual shifts in CO2 amounts.  In northern hemisphere spring (more land mass) there is a decrease in CO2 as growing plants absorb it.  CO2 increases in the northern hemisphere’s winter as plants go dormant. 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252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5003800"/>
            <a:ext cx="8851900" cy="1668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Gamma rays, X-rays:  shortest</a:t>
            </a:r>
          </a:p>
          <a:p>
            <a:r>
              <a:rPr lang="en-US" dirty="0" smtClean="0"/>
              <a:t>Shortwave:  visible, middle, light bulb, the sun</a:t>
            </a:r>
          </a:p>
          <a:p>
            <a:r>
              <a:rPr lang="en-US" dirty="0" smtClean="0"/>
              <a:t>Long-wave:  microwaves, radar, Earth</a:t>
            </a:r>
            <a:endParaRPr lang="en-US" dirty="0"/>
          </a:p>
        </p:txBody>
      </p:sp>
      <p:pic>
        <p:nvPicPr>
          <p:cNvPr id="4" name="Picture 2" descr="vpg2e_fig_02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720" y="228600"/>
            <a:ext cx="7190205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2216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7772400" cy="457200"/>
          </a:xfrm>
          <a:noFill/>
        </p:spPr>
        <p:txBody>
          <a:bodyPr/>
          <a:lstStyle/>
          <a:p>
            <a:r>
              <a:rPr lang="en-US" dirty="0"/>
              <a:t>Visualizing Physical Geography</a:t>
            </a:r>
            <a:br>
              <a:rPr lang="en-US" dirty="0"/>
            </a:br>
            <a:r>
              <a:rPr lang="en-US" dirty="0"/>
              <a:t>Copyright © 2012 John Wiley &amp; Sons, Inc.</a:t>
            </a:r>
          </a:p>
          <a:p>
            <a:endParaRPr lang="en-US" dirty="0"/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380999" y="914400"/>
            <a:ext cx="9089259" cy="42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5888" indent="-115888">
              <a:spcAft>
                <a:spcPts val="800"/>
              </a:spcAft>
            </a:pPr>
            <a:r>
              <a:rPr lang="en-US" sz="2800" dirty="0"/>
              <a:t>Human Impacts on the Global Energy Balance</a:t>
            </a:r>
          </a:p>
          <a:p>
            <a:pPr marL="514350" indent="-514350">
              <a:buAutoNum type="arabicPeriod" startAt="2"/>
            </a:pPr>
            <a:r>
              <a:rPr lang="en-US" sz="2800" dirty="0" smtClean="0"/>
              <a:t>Changes to Surface Albedo</a:t>
            </a:r>
          </a:p>
          <a:p>
            <a:pPr marL="512763" lvl="1" indent="-285750">
              <a:buFontTx/>
              <a:buChar char="•"/>
            </a:pPr>
            <a:r>
              <a:rPr lang="en-US" dirty="0" smtClean="0"/>
              <a:t>Clearing forests</a:t>
            </a:r>
            <a:endParaRPr lang="en-US" dirty="0"/>
          </a:p>
          <a:p>
            <a:pPr marL="512763" lvl="1" indent="-285750">
              <a:buFontTx/>
              <a:buChar char="•"/>
            </a:pPr>
            <a:r>
              <a:rPr lang="en-US" dirty="0" smtClean="0"/>
              <a:t>Urban/suburban areas</a:t>
            </a:r>
            <a:endParaRPr lang="en-US" dirty="0"/>
          </a:p>
          <a:p>
            <a:pPr marL="512763" lvl="1" indent="-285750">
              <a:buFontTx/>
              <a:buChar char="•"/>
            </a:pPr>
            <a:r>
              <a:rPr lang="en-US" dirty="0" smtClean="0"/>
              <a:t>Heat islands</a:t>
            </a:r>
            <a:endParaRPr lang="en-US" dirty="0"/>
          </a:p>
          <a:p>
            <a:pPr marL="512763" lvl="1" indent="-285750">
              <a:buFontTx/>
              <a:buChar char="•"/>
            </a:pPr>
            <a:r>
              <a:rPr lang="en-US" dirty="0" smtClean="0"/>
              <a:t>Increased longwave radiation and counterradiation</a:t>
            </a:r>
            <a:endParaRPr lang="en-US" dirty="0"/>
          </a:p>
          <a:p>
            <a:pPr marL="115888" indent="-115888"/>
            <a:r>
              <a:rPr lang="en-US" sz="2800" dirty="0" smtClean="0"/>
              <a:t>3</a:t>
            </a:r>
            <a:r>
              <a:rPr lang="en-US" sz="2800" dirty="0"/>
              <a:t>. Air Pollution</a:t>
            </a:r>
          </a:p>
          <a:p>
            <a:pPr marL="512763" lvl="1" indent="-285750">
              <a:buFontTx/>
              <a:buChar char="•"/>
            </a:pPr>
            <a:r>
              <a:rPr lang="en-US" dirty="0" smtClean="0"/>
              <a:t>Can increase cloud cover/haze</a:t>
            </a:r>
          </a:p>
          <a:p>
            <a:pPr marL="512763" lvl="1" indent="-285750">
              <a:buFontTx/>
              <a:buChar char="•"/>
            </a:pPr>
            <a:r>
              <a:rPr lang="en-US" dirty="0" smtClean="0"/>
              <a:t>Can mean less incoming radiation</a:t>
            </a:r>
            <a:endParaRPr lang="en-US" dirty="0" smtClean="0"/>
          </a:p>
          <a:p>
            <a:pPr marL="512763" lvl="1" indent="-285750">
              <a:buFontTx/>
              <a:buChar char="•"/>
            </a:pPr>
            <a:r>
              <a:rPr lang="en-US" dirty="0" smtClean="0"/>
              <a:t>More particulates may also reduce incoming radiation</a:t>
            </a:r>
            <a:endParaRPr lang="en-US" dirty="0"/>
          </a:p>
          <a:p>
            <a:pPr marL="512763" lvl="1" indent="-285750">
              <a:buFontTx/>
              <a:buChar char="•"/>
            </a:pPr>
            <a:r>
              <a:rPr lang="en-US" dirty="0"/>
              <a:t>Asian Brown </a:t>
            </a:r>
            <a:r>
              <a:rPr lang="en-US" dirty="0" smtClean="0"/>
              <a:t>Cloud (Nov-April), 10</a:t>
            </a:r>
            <a:r>
              <a:rPr lang="en-US" dirty="0"/>
              <a:t>% reduction in crop yields</a:t>
            </a:r>
          </a:p>
          <a:p>
            <a:pPr marL="512763" lvl="1" indent="-285750">
              <a:buFontTx/>
              <a:buChar char="•"/>
            </a:pPr>
            <a:r>
              <a:rPr lang="en-US" dirty="0"/>
              <a:t>Dark soot particles </a:t>
            </a:r>
            <a:r>
              <a:rPr lang="en-US" dirty="0" smtClean="0"/>
              <a:t>lower </a:t>
            </a:r>
            <a:r>
              <a:rPr lang="en-US" dirty="0"/>
              <a:t>the albedo of snow </a:t>
            </a:r>
            <a:br>
              <a:rPr lang="en-US" dirty="0"/>
            </a:br>
            <a:r>
              <a:rPr lang="en-US" dirty="0"/>
              <a:t>pack in the </a:t>
            </a:r>
            <a:r>
              <a:rPr lang="en-US" dirty="0" smtClean="0"/>
              <a:t>region—faster melting of glaciers.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243908" y="1455760"/>
            <a:ext cx="2576512" cy="2429150"/>
            <a:chOff x="5478463" y="1455760"/>
            <a:chExt cx="2576512" cy="2429150"/>
          </a:xfrm>
        </p:grpSpPr>
        <p:pic>
          <p:nvPicPr>
            <p:cNvPr id="46085" name="Picture 4" descr="unnumbered 2 p56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78463" y="1455760"/>
              <a:ext cx="2576512" cy="2246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5677677" y="3607911"/>
              <a:ext cx="21403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© UNEP Assessment Report</a:t>
              </a:r>
              <a:endParaRPr lang="en-US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37376" y="4611278"/>
            <a:ext cx="2870200" cy="2386733"/>
            <a:chOff x="5937370" y="4060445"/>
            <a:chExt cx="2870200" cy="2386733"/>
          </a:xfrm>
        </p:grpSpPr>
        <p:pic>
          <p:nvPicPr>
            <p:cNvPr id="46086" name="Picture 6" descr="unnumbered 2 p57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37370" y="4060445"/>
              <a:ext cx="2870200" cy="215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7468637" y="6170179"/>
              <a:ext cx="13035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 Courtesy NASA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117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381000" y="914400"/>
            <a:ext cx="7924800" cy="429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5888" indent="-115888"/>
            <a:r>
              <a:rPr lang="en-US" sz="2800" dirty="0"/>
              <a:t>Human Impacts on the Global Energy Balance</a:t>
            </a:r>
            <a:br>
              <a:rPr lang="en-US" sz="2800" dirty="0"/>
            </a:br>
            <a:endParaRPr lang="en-US" sz="2800" dirty="0"/>
          </a:p>
          <a:p>
            <a:pPr marL="115888" indent="-115888"/>
            <a:r>
              <a:rPr lang="en-US" sz="2800" dirty="0"/>
              <a:t>4. Thinning of Ozone Layer in the Stratosphere</a:t>
            </a:r>
          </a:p>
          <a:p>
            <a:pPr marL="454025" lvl="1" indent="-284163">
              <a:buFontTx/>
              <a:buChar char="•"/>
            </a:pPr>
            <a:r>
              <a:rPr lang="en-US" dirty="0"/>
              <a:t>Ultraviolet radiation is damaging to life</a:t>
            </a:r>
            <a:r>
              <a:rPr lang="en-US" dirty="0">
                <a:sym typeface="Wingdings" charset="2"/>
              </a:rPr>
              <a:t>, so, </a:t>
            </a:r>
            <a:r>
              <a:rPr lang="en-US" dirty="0"/>
              <a:t>absorption of UV radiation by ozone layer protects life on Earth’s surface</a:t>
            </a:r>
          </a:p>
          <a:p>
            <a:pPr marL="630238" lvl="1" indent="-173038">
              <a:spcBef>
                <a:spcPct val="50000"/>
              </a:spcBef>
              <a:buFontTx/>
              <a:buChar char="•"/>
            </a:pPr>
            <a:r>
              <a:rPr lang="en-US" dirty="0" smtClean="0"/>
              <a:t>Montreal </a:t>
            </a:r>
            <a:r>
              <a:rPr lang="en-US" dirty="0"/>
              <a:t>Protocol treaty </a:t>
            </a:r>
          </a:p>
          <a:p>
            <a:pPr marL="1087438" lvl="2" indent="-173038">
              <a:spcBef>
                <a:spcPts val="0"/>
              </a:spcBef>
              <a:buFontTx/>
              <a:buChar char="•"/>
            </a:pPr>
            <a:r>
              <a:rPr lang="en-US" dirty="0"/>
              <a:t>23 nations signed in 1987.</a:t>
            </a:r>
          </a:p>
          <a:p>
            <a:pPr marL="1087438" lvl="2" indent="-173038">
              <a:spcBef>
                <a:spcPts val="0"/>
              </a:spcBef>
              <a:buFontTx/>
              <a:buChar char="•"/>
            </a:pPr>
            <a:r>
              <a:rPr lang="en-US" dirty="0"/>
              <a:t>By 1999, scientists confirmed that </a:t>
            </a:r>
            <a:r>
              <a:rPr lang="en-US" dirty="0" smtClean="0"/>
              <a:t>concentrations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 </a:t>
            </a:r>
            <a:r>
              <a:rPr lang="en-US" dirty="0"/>
              <a:t>had topped out in 1997 and were beginning </a:t>
            </a:r>
            <a:r>
              <a:rPr lang="en-US" dirty="0" smtClean="0"/>
              <a:t>to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 </a:t>
            </a:r>
            <a:r>
              <a:rPr lang="en-US" dirty="0"/>
              <a:t>fall.</a:t>
            </a:r>
            <a:endParaRPr lang="en-US" baseline="-25000" dirty="0"/>
          </a:p>
          <a:p>
            <a:pPr marL="169862" lvl="1"/>
            <a:endParaRPr lang="en-US" dirty="0"/>
          </a:p>
          <a:p>
            <a:pPr marL="454025" lvl="1" indent="-284163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883275" y="3460772"/>
            <a:ext cx="3260725" cy="3557240"/>
            <a:chOff x="5189538" y="3040063"/>
            <a:chExt cx="3260725" cy="3557240"/>
          </a:xfrm>
        </p:grpSpPr>
        <p:pic>
          <p:nvPicPr>
            <p:cNvPr id="47106" name="Picture 4" descr="figure 2.19c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89538" y="3040063"/>
              <a:ext cx="3260725" cy="325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7004613" y="6320304"/>
              <a:ext cx="13035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 Courtesy NASA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847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5879" b="5879"/>
          <a:stretch>
            <a:fillRect/>
          </a:stretch>
        </p:blipFill>
        <p:spPr>
          <a:xfrm>
            <a:off x="223054" y="177800"/>
            <a:ext cx="4996646" cy="2747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54" y="2925762"/>
            <a:ext cx="3580646" cy="3589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400" y="3619500"/>
            <a:ext cx="3434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object emits more energy?</a:t>
            </a:r>
          </a:p>
          <a:p>
            <a:endParaRPr lang="en-US" dirty="0"/>
          </a:p>
          <a:p>
            <a:r>
              <a:rPr lang="en-US" dirty="0" smtClean="0"/>
              <a:t>Which emits shorter wavelengths?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9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>
          <a:xfrm>
            <a:off x="198762" y="203200"/>
            <a:ext cx="5643237" cy="3103563"/>
          </a:xfrm>
        </p:spPr>
      </p:pic>
      <p:sp>
        <p:nvSpPr>
          <p:cNvPr id="5" name="TextBox 4"/>
          <p:cNvSpPr txBox="1"/>
          <p:nvPr/>
        </p:nvSpPr>
        <p:spPr>
          <a:xfrm>
            <a:off x="1257300" y="3306763"/>
            <a:ext cx="4209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Solar radiation fueled by nuclear reactions.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3859490"/>
            <a:ext cx="5080000" cy="2998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762" y="6464300"/>
            <a:ext cx="390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is the ideal distance from the sun.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76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6262" r="16262"/>
          <a:stretch>
            <a:fillRect/>
          </a:stretch>
        </p:blipFill>
        <p:spPr>
          <a:xfrm>
            <a:off x="228600" y="228600"/>
            <a:ext cx="6520753" cy="3586163"/>
          </a:xfrm>
        </p:spPr>
      </p:pic>
      <p:sp>
        <p:nvSpPr>
          <p:cNvPr id="5" name="TextBox 4"/>
          <p:cNvSpPr txBox="1"/>
          <p:nvPr/>
        </p:nvSpPr>
        <p:spPr>
          <a:xfrm>
            <a:off x="2599890" y="3852863"/>
            <a:ext cx="518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June Solstice, as seen from Stonehenge, England.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242386"/>
            <a:ext cx="863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Do all locations on Earth receive the same amount of insolation?</a:t>
            </a:r>
          </a:p>
          <a:p>
            <a:endParaRPr lang="en-US" sz="3200" dirty="0"/>
          </a:p>
          <a:p>
            <a:r>
              <a:rPr lang="en-US" sz="3200" dirty="0" smtClean="0"/>
              <a:t>What two factors determine the amount of insolation a location receives?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577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215900"/>
            <a:ext cx="8229600" cy="4525963"/>
          </a:xfrm>
        </p:spPr>
        <p:txBody>
          <a:bodyPr/>
          <a:lstStyle/>
          <a:p>
            <a:r>
              <a:rPr lang="en-US" dirty="0" smtClean="0"/>
              <a:t>Angle of sunlight</a:t>
            </a:r>
          </a:p>
          <a:p>
            <a:pPr lvl="1"/>
            <a:r>
              <a:rPr lang="en-US" dirty="0" smtClean="0"/>
              <a:t>Zenith, when sun is at its highest</a:t>
            </a:r>
          </a:p>
          <a:p>
            <a:pPr lvl="1"/>
            <a:r>
              <a:rPr lang="en-US" dirty="0" smtClean="0"/>
              <a:t>Only directly overhead in one location, sub-solar point</a:t>
            </a:r>
          </a:p>
          <a:p>
            <a:pPr lvl="1"/>
            <a:r>
              <a:rPr lang="en-US" dirty="0" smtClean="0"/>
              <a:t>Declination Latitude</a:t>
            </a:r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66738" y="3202801"/>
            <a:ext cx="8056562" cy="3528199"/>
            <a:chOff x="2471738" y="3479800"/>
            <a:chExt cx="6672262" cy="2926435"/>
          </a:xfrm>
        </p:grpSpPr>
        <p:pic>
          <p:nvPicPr>
            <p:cNvPr id="5" name="Picture 5" descr="figure 2.4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71738" y="3479800"/>
              <a:ext cx="6519862" cy="260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6762750" y="6129236"/>
              <a:ext cx="23812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© John Wiley &amp; Sons, Inc.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9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MPG_11e_Figure_01_24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93700"/>
            <a:ext cx="47974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1600" y="393700"/>
            <a:ext cx="3619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length variation across the globe is due to the tilt of the Earth on its axis, at an angle of 23 ½ degrees.  </a:t>
            </a:r>
          </a:p>
          <a:p>
            <a:endParaRPr lang="en-US" dirty="0"/>
          </a:p>
          <a:p>
            <a:r>
              <a:rPr lang="en-US" dirty="0" smtClean="0"/>
              <a:t>The movement of the Earth, on its axis, and around the sun means that this angle produces an uneven distribution of solar energy across the globe.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8800" y="5727700"/>
            <a:ext cx="824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does this mean, then, for day length at the equator?  For day length at the poles?  For latitudes in between?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321300" y="2997200"/>
            <a:ext cx="3697288" cy="2644760"/>
            <a:chOff x="4259263" y="2540000"/>
            <a:chExt cx="4759325" cy="3101960"/>
          </a:xfrm>
        </p:grpSpPr>
        <p:pic>
          <p:nvPicPr>
            <p:cNvPr id="11" name="Picture 4" descr="figure 2.6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9263" y="2540000"/>
              <a:ext cx="4759325" cy="290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6206462" y="5364961"/>
              <a:ext cx="23812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© John Wiley &amp; Sons, Inc.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549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2600" y="508000"/>
            <a:ext cx="8343900" cy="3810000"/>
            <a:chOff x="1757363" y="3189288"/>
            <a:chExt cx="5697584" cy="2903048"/>
          </a:xfrm>
        </p:grpSpPr>
        <p:pic>
          <p:nvPicPr>
            <p:cNvPr id="6" name="Picture 4" descr="figure 2.5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57363" y="3189288"/>
              <a:ext cx="5629275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5073697" y="5815337"/>
              <a:ext cx="23812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© John Wiley &amp; Sons, Inc.</a:t>
              </a:r>
              <a:endParaRPr lang="en-US" sz="12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92100" y="4610100"/>
            <a:ext cx="84343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Revolution and tilt produce seasons—seasons reflect changes in insolation receipt.</a:t>
            </a:r>
          </a:p>
          <a:p>
            <a:endParaRPr lang="en-US" dirty="0"/>
          </a:p>
          <a:p>
            <a:r>
              <a:rPr lang="en-US" dirty="0" smtClean="0"/>
              <a:t>It takes 365.242 days to complete a revolution.</a:t>
            </a:r>
          </a:p>
          <a:p>
            <a:endParaRPr lang="en-US" dirty="0"/>
          </a:p>
          <a:p>
            <a:r>
              <a:rPr lang="en-US" dirty="0" smtClean="0"/>
              <a:t>Orbit is counterclockwise, and an ellipse</a:t>
            </a:r>
          </a:p>
          <a:p>
            <a:r>
              <a:rPr lang="en-US" dirty="0" smtClean="0"/>
              <a:t>Perihelion:  point in orbit when Earth is closest to sun (January)</a:t>
            </a:r>
          </a:p>
          <a:p>
            <a:r>
              <a:rPr lang="en-US" dirty="0" smtClean="0"/>
              <a:t>Aphelion:  point in orbit when Earth is farthest from sun (July)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6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1022</Words>
  <Application>Microsoft Macintosh PowerPoint</Application>
  <PresentationFormat>On-screen Show (4:3)</PresentationFormat>
  <Paragraphs>195</Paragraphs>
  <Slides>31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Chapter 2: Earth’s Global Energy Balance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Earth’s Global Energy Balance</dc:title>
  <dc:creator>Elizabeth Lobb</dc:creator>
  <cp:lastModifiedBy>Elizabeth Lobb</cp:lastModifiedBy>
  <cp:revision>31</cp:revision>
  <dcterms:created xsi:type="dcterms:W3CDTF">2015-08-26T17:21:19Z</dcterms:created>
  <dcterms:modified xsi:type="dcterms:W3CDTF">2015-08-26T21:20:21Z</dcterms:modified>
</cp:coreProperties>
</file>