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64" r:id="rId3"/>
    <p:sldId id="265" r:id="rId4"/>
    <p:sldId id="266" r:id="rId5"/>
    <p:sldId id="267" r:id="rId6"/>
    <p:sldId id="268" r:id="rId7"/>
    <p:sldId id="269" r:id="rId8"/>
    <p:sldId id="271" r:id="rId9"/>
    <p:sldId id="270" r:id="rId10"/>
    <p:sldId id="272" r:id="rId11"/>
    <p:sldId id="273" r:id="rId12"/>
    <p:sldId id="274" r:id="rId13"/>
    <p:sldId id="275" r:id="rId14"/>
    <p:sldId id="276" r:id="rId15"/>
    <p:sldId id="277" r:id="rId16"/>
    <p:sldId id="278" r:id="rId17"/>
    <p:sldId id="279" r:id="rId18"/>
    <p:sldId id="287" r:id="rId19"/>
    <p:sldId id="280" r:id="rId20"/>
    <p:sldId id="282" r:id="rId21"/>
    <p:sldId id="281" r:id="rId22"/>
    <p:sldId id="283" r:id="rId23"/>
    <p:sldId id="258" r:id="rId24"/>
    <p:sldId id="257" r:id="rId25"/>
    <p:sldId id="259" r:id="rId26"/>
    <p:sldId id="284" r:id="rId27"/>
    <p:sldId id="285" r:id="rId28"/>
    <p:sldId id="260" r:id="rId29"/>
    <p:sldId id="261" r:id="rId30"/>
    <p:sldId id="286" r:id="rId31"/>
    <p:sldId id="262" r:id="rId32"/>
    <p:sldId id="288" r:id="rId33"/>
    <p:sldId id="289" r:id="rId34"/>
    <p:sldId id="263" r:id="rId35"/>
    <p:sldId id="290" r:id="rId36"/>
    <p:sldId id="291" r:id="rId37"/>
    <p:sldId id="292" r:id="rId38"/>
    <p:sldId id="293"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7" d="100"/>
          <a:sy n="107" d="100"/>
        </p:scale>
        <p:origin x="-125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B97380-CA13-D04E-B896-1F1097F1FAE9}" type="datetimeFigureOut">
              <a:rPr lang="en-US" smtClean="0"/>
              <a:t>8/31/15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AEA11B-4739-C440-834F-BB7C1B0FB7D8}" type="slidenum">
              <a:rPr lang="en-US" smtClean="0"/>
              <a:t>‹#›</a:t>
            </a:fld>
            <a:endParaRPr lang="en-US"/>
          </a:p>
        </p:txBody>
      </p:sp>
    </p:spTree>
    <p:extLst>
      <p:ext uri="{BB962C8B-B14F-4D97-AF65-F5344CB8AC3E}">
        <p14:creationId xmlns:p14="http://schemas.microsoft.com/office/powerpoint/2010/main" val="27129143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60030180-FD79-4945-B0DB-5838A0F7397B}" type="slidenum">
              <a:rPr lang="en-US" smtClean="0"/>
              <a:pPr/>
              <a:t>2</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989E57C1-48BB-4707-ADFD-38E13E1F5EC5}" type="slidenum">
              <a:rPr lang="en-US" smtClean="0"/>
              <a:pPr/>
              <a:t>12</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AEA11B-4739-C440-834F-BB7C1B0FB7D8}" type="slidenum">
              <a:rPr lang="en-US" smtClean="0"/>
              <a:t>15</a:t>
            </a:fld>
            <a:endParaRPr lang="en-US"/>
          </a:p>
        </p:txBody>
      </p:sp>
    </p:spTree>
    <p:extLst>
      <p:ext uri="{BB962C8B-B14F-4D97-AF65-F5344CB8AC3E}">
        <p14:creationId xmlns:p14="http://schemas.microsoft.com/office/powerpoint/2010/main" val="904529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BBA2D63-3D71-4606-954D-B54025AD7C06}" type="slidenum">
              <a:rPr lang="en-US" smtClean="0"/>
              <a:pPr/>
              <a:t>3</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AEB71E6-1978-4622-8A8F-5440FE15E79D}" type="slidenum">
              <a:rPr lang="en-US" smtClean="0"/>
              <a:pPr/>
              <a:t>4</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6DDC2EB5-742F-4FC2-BD58-98639D6F11A8}" type="slidenum">
              <a:rPr lang="en-US" smtClean="0"/>
              <a:pPr/>
              <a:t>5</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smtClean="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0B9356-E5A1-1745-AB0E-DEAE4EF495D9}" type="slidenum">
              <a:rPr lang="en-US"/>
              <a:pPr>
                <a:defRPr/>
              </a:pPr>
              <a:t>6</a:t>
            </a:fld>
            <a:endParaRPr lang="en-US"/>
          </a:p>
        </p:txBody>
      </p:sp>
      <p:sp>
        <p:nvSpPr>
          <p:cNvPr id="11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67"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Figure 4-13b</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B2D94D3-64B9-DD40-A872-DED499F08BE8}" type="slidenum">
              <a:rPr lang="en-US"/>
              <a:pPr>
                <a:defRPr/>
              </a:pPr>
              <a:t>7</a:t>
            </a:fld>
            <a:endParaRPr lang="en-US"/>
          </a:p>
        </p:txBody>
      </p:sp>
      <p:sp>
        <p:nvSpPr>
          <p:cNvPr id="13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315"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Figure 4-14</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B3D4F0C5-5D6A-4D56-876E-F46910AE188C}" type="slidenum">
              <a:rPr lang="en-US" smtClean="0"/>
              <a:pPr/>
              <a:t>8</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AEA11B-4739-C440-834F-BB7C1B0FB7D8}" type="slidenum">
              <a:rPr lang="en-US" smtClean="0"/>
              <a:t>10</a:t>
            </a:fld>
            <a:endParaRPr lang="en-US"/>
          </a:p>
        </p:txBody>
      </p:sp>
    </p:spTree>
    <p:extLst>
      <p:ext uri="{BB962C8B-B14F-4D97-AF65-F5344CB8AC3E}">
        <p14:creationId xmlns:p14="http://schemas.microsoft.com/office/powerpoint/2010/main" val="2141721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B05ACED2-9530-40CD-A5C6-D9892D95D4A3}" type="slidenum">
              <a:rPr lang="en-US" smtClean="0"/>
              <a:pPr/>
              <a:t>11</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smtClean="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6375FD-9776-9946-B340-DFC82C625789}" type="datetimeFigureOut">
              <a:rPr lang="en-US" smtClean="0"/>
              <a:t>8/31/15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091C0-F4C4-BB40-A4C4-33ABABA5B8FD}" type="slidenum">
              <a:rPr lang="en-US" smtClean="0"/>
              <a:t>‹#›</a:t>
            </a:fld>
            <a:endParaRPr lang="en-US"/>
          </a:p>
        </p:txBody>
      </p:sp>
    </p:spTree>
    <p:extLst>
      <p:ext uri="{BB962C8B-B14F-4D97-AF65-F5344CB8AC3E}">
        <p14:creationId xmlns:p14="http://schemas.microsoft.com/office/powerpoint/2010/main" val="42832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6375FD-9776-9946-B340-DFC82C625789}" type="datetimeFigureOut">
              <a:rPr lang="en-US" smtClean="0"/>
              <a:t>8/31/15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091C0-F4C4-BB40-A4C4-33ABABA5B8FD}" type="slidenum">
              <a:rPr lang="en-US" smtClean="0"/>
              <a:t>‹#›</a:t>
            </a:fld>
            <a:endParaRPr lang="en-US"/>
          </a:p>
        </p:txBody>
      </p:sp>
    </p:spTree>
    <p:extLst>
      <p:ext uri="{BB962C8B-B14F-4D97-AF65-F5344CB8AC3E}">
        <p14:creationId xmlns:p14="http://schemas.microsoft.com/office/powerpoint/2010/main" val="142274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6375FD-9776-9946-B340-DFC82C625789}" type="datetimeFigureOut">
              <a:rPr lang="en-US" smtClean="0"/>
              <a:t>8/31/15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091C0-F4C4-BB40-A4C4-33ABABA5B8FD}" type="slidenum">
              <a:rPr lang="en-US" smtClean="0"/>
              <a:t>‹#›</a:t>
            </a:fld>
            <a:endParaRPr lang="en-US"/>
          </a:p>
        </p:txBody>
      </p:sp>
    </p:spTree>
    <p:extLst>
      <p:ext uri="{BB962C8B-B14F-4D97-AF65-F5344CB8AC3E}">
        <p14:creationId xmlns:p14="http://schemas.microsoft.com/office/powerpoint/2010/main" val="702056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6375FD-9776-9946-B340-DFC82C625789}" type="datetimeFigureOut">
              <a:rPr lang="en-US" smtClean="0"/>
              <a:t>8/31/15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091C0-F4C4-BB40-A4C4-33ABABA5B8FD}" type="slidenum">
              <a:rPr lang="en-US" smtClean="0"/>
              <a:t>‹#›</a:t>
            </a:fld>
            <a:endParaRPr lang="en-US"/>
          </a:p>
        </p:txBody>
      </p:sp>
    </p:spTree>
    <p:extLst>
      <p:ext uri="{BB962C8B-B14F-4D97-AF65-F5344CB8AC3E}">
        <p14:creationId xmlns:p14="http://schemas.microsoft.com/office/powerpoint/2010/main" val="157920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6375FD-9776-9946-B340-DFC82C625789}" type="datetimeFigureOut">
              <a:rPr lang="en-US" smtClean="0"/>
              <a:t>8/31/15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091C0-F4C4-BB40-A4C4-33ABABA5B8FD}" type="slidenum">
              <a:rPr lang="en-US" smtClean="0"/>
              <a:t>‹#›</a:t>
            </a:fld>
            <a:endParaRPr lang="en-US"/>
          </a:p>
        </p:txBody>
      </p:sp>
    </p:spTree>
    <p:extLst>
      <p:ext uri="{BB962C8B-B14F-4D97-AF65-F5344CB8AC3E}">
        <p14:creationId xmlns:p14="http://schemas.microsoft.com/office/powerpoint/2010/main" val="3638754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6375FD-9776-9946-B340-DFC82C625789}" type="datetimeFigureOut">
              <a:rPr lang="en-US" smtClean="0"/>
              <a:t>8/31/15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091C0-F4C4-BB40-A4C4-33ABABA5B8FD}" type="slidenum">
              <a:rPr lang="en-US" smtClean="0"/>
              <a:t>‹#›</a:t>
            </a:fld>
            <a:endParaRPr lang="en-US"/>
          </a:p>
        </p:txBody>
      </p:sp>
    </p:spTree>
    <p:extLst>
      <p:ext uri="{BB962C8B-B14F-4D97-AF65-F5344CB8AC3E}">
        <p14:creationId xmlns:p14="http://schemas.microsoft.com/office/powerpoint/2010/main" val="3827087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6375FD-9776-9946-B340-DFC82C625789}" type="datetimeFigureOut">
              <a:rPr lang="en-US" smtClean="0"/>
              <a:t>8/31/15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1091C0-F4C4-BB40-A4C4-33ABABA5B8FD}" type="slidenum">
              <a:rPr lang="en-US" smtClean="0"/>
              <a:t>‹#›</a:t>
            </a:fld>
            <a:endParaRPr lang="en-US"/>
          </a:p>
        </p:txBody>
      </p:sp>
    </p:spTree>
    <p:extLst>
      <p:ext uri="{BB962C8B-B14F-4D97-AF65-F5344CB8AC3E}">
        <p14:creationId xmlns:p14="http://schemas.microsoft.com/office/powerpoint/2010/main" val="528102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6375FD-9776-9946-B340-DFC82C625789}" type="datetimeFigureOut">
              <a:rPr lang="en-US" smtClean="0"/>
              <a:t>8/31/15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1091C0-F4C4-BB40-A4C4-33ABABA5B8FD}" type="slidenum">
              <a:rPr lang="en-US" smtClean="0"/>
              <a:t>‹#›</a:t>
            </a:fld>
            <a:endParaRPr lang="en-US"/>
          </a:p>
        </p:txBody>
      </p:sp>
    </p:spTree>
    <p:extLst>
      <p:ext uri="{BB962C8B-B14F-4D97-AF65-F5344CB8AC3E}">
        <p14:creationId xmlns:p14="http://schemas.microsoft.com/office/powerpoint/2010/main" val="81209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6375FD-9776-9946-B340-DFC82C625789}" type="datetimeFigureOut">
              <a:rPr lang="en-US" smtClean="0"/>
              <a:t>8/31/15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1091C0-F4C4-BB40-A4C4-33ABABA5B8FD}" type="slidenum">
              <a:rPr lang="en-US" smtClean="0"/>
              <a:t>‹#›</a:t>
            </a:fld>
            <a:endParaRPr lang="en-US"/>
          </a:p>
        </p:txBody>
      </p:sp>
    </p:spTree>
    <p:extLst>
      <p:ext uri="{BB962C8B-B14F-4D97-AF65-F5344CB8AC3E}">
        <p14:creationId xmlns:p14="http://schemas.microsoft.com/office/powerpoint/2010/main" val="2905098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375FD-9776-9946-B340-DFC82C625789}" type="datetimeFigureOut">
              <a:rPr lang="en-US" smtClean="0"/>
              <a:t>8/31/15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091C0-F4C4-BB40-A4C4-33ABABA5B8FD}" type="slidenum">
              <a:rPr lang="en-US" smtClean="0"/>
              <a:t>‹#›</a:t>
            </a:fld>
            <a:endParaRPr lang="en-US"/>
          </a:p>
        </p:txBody>
      </p:sp>
    </p:spTree>
    <p:extLst>
      <p:ext uri="{BB962C8B-B14F-4D97-AF65-F5344CB8AC3E}">
        <p14:creationId xmlns:p14="http://schemas.microsoft.com/office/powerpoint/2010/main" val="402819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375FD-9776-9946-B340-DFC82C625789}" type="datetimeFigureOut">
              <a:rPr lang="en-US" smtClean="0"/>
              <a:t>8/31/15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091C0-F4C4-BB40-A4C4-33ABABA5B8FD}" type="slidenum">
              <a:rPr lang="en-US" smtClean="0"/>
              <a:t>‹#›</a:t>
            </a:fld>
            <a:endParaRPr lang="en-US"/>
          </a:p>
        </p:txBody>
      </p:sp>
    </p:spTree>
    <p:extLst>
      <p:ext uri="{BB962C8B-B14F-4D97-AF65-F5344CB8AC3E}">
        <p14:creationId xmlns:p14="http://schemas.microsoft.com/office/powerpoint/2010/main" val="41518291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375FD-9776-9946-B340-DFC82C625789}" type="datetimeFigureOut">
              <a:rPr lang="en-US" smtClean="0"/>
              <a:t>8/31/15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1091C0-F4C4-BB40-A4C4-33ABABA5B8FD}" type="slidenum">
              <a:rPr lang="en-US" smtClean="0"/>
              <a:t>‹#›</a:t>
            </a:fld>
            <a:endParaRPr lang="en-US"/>
          </a:p>
        </p:txBody>
      </p:sp>
    </p:spTree>
    <p:extLst>
      <p:ext uri="{BB962C8B-B14F-4D97-AF65-F5344CB8AC3E}">
        <p14:creationId xmlns:p14="http://schemas.microsoft.com/office/powerpoint/2010/main" val="539079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 Id="rId3"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 Id="rId3" Type="http://schemas.openxmlformats.org/officeDocument/2006/relationships/image" Target="../media/image3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hyperlink" Target="http://www.latimes.com/nation/la-na-arctic-obama-20150830-story.html" TargetMode="External"/><Relationship Id="rId1" Type="http://schemas.openxmlformats.org/officeDocument/2006/relationships/slideLayout" Target="../slideLayouts/slideLayout2.xml"/><Relationship Id="rId2" Type="http://schemas.openxmlformats.org/officeDocument/2006/relationships/hyperlink" Target="http://www.ipcc.ch/"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24883"/>
            <a:ext cx="7772400" cy="1470025"/>
          </a:xfrm>
        </p:spPr>
        <p:txBody>
          <a:bodyPr/>
          <a:lstStyle/>
          <a:p>
            <a:r>
              <a:rPr lang="en-US" dirty="0" smtClean="0"/>
              <a:t>Chapter 3:  Air Temperature</a:t>
            </a:r>
            <a:endParaRPr lang="en-US" dirty="0"/>
          </a:p>
        </p:txBody>
      </p:sp>
      <p:grpSp>
        <p:nvGrpSpPr>
          <p:cNvPr id="5" name="Group 6"/>
          <p:cNvGrpSpPr/>
          <p:nvPr/>
        </p:nvGrpSpPr>
        <p:grpSpPr>
          <a:xfrm>
            <a:off x="685800" y="1819272"/>
            <a:ext cx="5313487" cy="4320294"/>
            <a:chOff x="1968500" y="1981200"/>
            <a:chExt cx="5313487" cy="4320294"/>
          </a:xfrm>
        </p:grpSpPr>
        <p:pic>
          <p:nvPicPr>
            <p:cNvPr id="6" name="Picture 4" descr="unnumbered 3 p64.jpg"/>
            <p:cNvPicPr>
              <a:picLocks noChangeAspect="1"/>
            </p:cNvPicPr>
            <p:nvPr/>
          </p:nvPicPr>
          <p:blipFill>
            <a:blip r:embed="rId2" cstate="print"/>
            <a:srcRect/>
            <a:stretch>
              <a:fillRect/>
            </a:stretch>
          </p:blipFill>
          <p:spPr bwMode="auto">
            <a:xfrm>
              <a:off x="1968500" y="1981200"/>
              <a:ext cx="5207000" cy="4138613"/>
            </a:xfrm>
            <a:prstGeom prst="rect">
              <a:avLst/>
            </a:prstGeom>
            <a:noFill/>
            <a:ln w="9525">
              <a:noFill/>
              <a:miter lim="800000"/>
              <a:headEnd/>
              <a:tailEnd/>
            </a:ln>
          </p:spPr>
        </p:pic>
        <p:sp>
          <p:nvSpPr>
            <p:cNvPr id="7" name="Rectangle 6"/>
            <p:cNvSpPr/>
            <p:nvPr/>
          </p:nvSpPr>
          <p:spPr>
            <a:xfrm>
              <a:off x="5324848" y="6024495"/>
              <a:ext cx="1957139" cy="276999"/>
            </a:xfrm>
            <a:prstGeom prst="rect">
              <a:avLst/>
            </a:prstGeom>
          </p:spPr>
          <p:txBody>
            <a:bodyPr wrap="none">
              <a:spAutoFit/>
            </a:bodyPr>
            <a:lstStyle/>
            <a:p>
              <a:r>
                <a:rPr lang="en-US" sz="1200" dirty="0" smtClean="0"/>
                <a:t>© Alberto Garcia/©Corbis</a:t>
              </a:r>
              <a:endParaRPr lang="en-US" sz="1200" dirty="0"/>
            </a:p>
          </p:txBody>
        </p:sp>
      </p:grpSp>
      <p:sp>
        <p:nvSpPr>
          <p:cNvPr id="8" name="TextBox 8"/>
          <p:cNvSpPr txBox="1">
            <a:spLocks noChangeArrowheads="1"/>
          </p:cNvSpPr>
          <p:nvPr/>
        </p:nvSpPr>
        <p:spPr bwMode="auto">
          <a:xfrm>
            <a:off x="6027738" y="3817938"/>
            <a:ext cx="2895600" cy="1938337"/>
          </a:xfrm>
          <a:prstGeom prst="rect">
            <a:avLst/>
          </a:prstGeom>
          <a:noFill/>
          <a:ln w="9525">
            <a:solidFill>
              <a:schemeClr val="tx1"/>
            </a:solidFill>
            <a:miter lim="800000"/>
            <a:headEnd/>
            <a:tailEnd/>
          </a:ln>
        </p:spPr>
        <p:txBody>
          <a:bodyPr>
            <a:spAutoFit/>
          </a:bodyPr>
          <a:lstStyle/>
          <a:p>
            <a:r>
              <a:rPr lang="en-US" dirty="0"/>
              <a:t>Guess whether the eruption of Mt. Pinatubo had a cooling or warming effect?</a:t>
            </a:r>
          </a:p>
        </p:txBody>
      </p:sp>
    </p:spTree>
    <p:extLst>
      <p:ext uri="{BB962C8B-B14F-4D97-AF65-F5344CB8AC3E}">
        <p14:creationId xmlns:p14="http://schemas.microsoft.com/office/powerpoint/2010/main" val="4214230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456828" cy="7393972"/>
          </a:xfrm>
        </p:spPr>
        <p:txBody>
          <a:bodyPr/>
          <a:lstStyle/>
          <a:p>
            <a:pPr>
              <a:defRPr/>
            </a:pPr>
            <a:r>
              <a:rPr lang="en-US" dirty="0" smtClean="0"/>
              <a:t>Latent Heat</a:t>
            </a:r>
          </a:p>
          <a:p>
            <a:pPr lvl="1">
              <a:defRPr/>
            </a:pPr>
            <a:r>
              <a:rPr lang="en-US" dirty="0" smtClean="0"/>
              <a:t>“storage” of heat in the form of potential energy to be released</a:t>
            </a:r>
          </a:p>
          <a:p>
            <a:pPr lvl="1">
              <a:defRPr/>
            </a:pPr>
            <a:r>
              <a:rPr lang="en-US" dirty="0" smtClean="0"/>
              <a:t>Occurs when water changes its form from a solid to a </a:t>
            </a:r>
            <a:r>
              <a:rPr lang="en-US" dirty="0" smtClean="0"/>
              <a:t>liquid to a vapor </a:t>
            </a:r>
            <a:r>
              <a:rPr lang="en-US" dirty="0" smtClean="0"/>
              <a:t>or vice versa</a:t>
            </a:r>
          </a:p>
          <a:p>
            <a:pPr lvl="3">
              <a:defRPr/>
            </a:pPr>
            <a:r>
              <a:rPr lang="en-US" b="1" dirty="0" smtClean="0"/>
              <a:t>Evaporation:  Energy Added</a:t>
            </a:r>
          </a:p>
          <a:p>
            <a:pPr lvl="4">
              <a:defRPr/>
            </a:pPr>
            <a:r>
              <a:rPr lang="en-US" dirty="0" smtClean="0"/>
              <a:t>Liquid converted to a gas is a cooling </a:t>
            </a:r>
            <a:r>
              <a:rPr lang="en-US" dirty="0" smtClean="0"/>
              <a:t>process</a:t>
            </a:r>
          </a:p>
          <a:p>
            <a:pPr lvl="5">
              <a:defRPr/>
            </a:pPr>
            <a:r>
              <a:rPr lang="en-US" dirty="0" smtClean="0"/>
              <a:t>1 kg water at 25C to water vapor requires 2441 kJ of energy</a:t>
            </a:r>
          </a:p>
          <a:p>
            <a:pPr lvl="5">
              <a:defRPr/>
            </a:pPr>
            <a:r>
              <a:rPr lang="en-US" dirty="0" smtClean="0"/>
              <a:t>Solid water to liquid requires 334 kJ</a:t>
            </a:r>
            <a:endParaRPr lang="en-US" dirty="0" smtClean="0"/>
          </a:p>
          <a:p>
            <a:pPr lvl="3">
              <a:defRPr/>
            </a:pPr>
            <a:r>
              <a:rPr lang="en-US" b="1" dirty="0" smtClean="0"/>
              <a:t>Condensation:  Energy </a:t>
            </a:r>
            <a:r>
              <a:rPr lang="en-US" b="1" dirty="0" smtClean="0"/>
              <a:t>Lost</a:t>
            </a:r>
            <a:endParaRPr lang="en-US" b="1" dirty="0" smtClean="0"/>
          </a:p>
          <a:p>
            <a:pPr lvl="4">
              <a:defRPr/>
            </a:pPr>
            <a:r>
              <a:rPr lang="en-US" dirty="0" smtClean="0"/>
              <a:t>Water vapor to a liquid is a warming </a:t>
            </a:r>
            <a:r>
              <a:rPr lang="en-US" dirty="0" smtClean="0"/>
              <a:t>process</a:t>
            </a:r>
          </a:p>
          <a:p>
            <a:pPr lvl="5">
              <a:defRPr/>
            </a:pPr>
            <a:r>
              <a:rPr lang="en-US" dirty="0" smtClean="0"/>
              <a:t>Water vapor to 1kg of liquid water at 25C releases 2441kJ of energy</a:t>
            </a:r>
          </a:p>
          <a:p>
            <a:pPr lvl="5">
              <a:defRPr/>
            </a:pPr>
            <a:r>
              <a:rPr lang="en-US" dirty="0" smtClean="0"/>
              <a:t>Water to sold releases 334 kJ</a:t>
            </a:r>
            <a:endParaRPr lang="en-US" dirty="0" smtClean="0"/>
          </a:p>
        </p:txBody>
      </p:sp>
    </p:spTree>
    <p:extLst>
      <p:ext uri="{BB962C8B-B14F-4D97-AF65-F5344CB8AC3E}">
        <p14:creationId xmlns:p14="http://schemas.microsoft.com/office/powerpoint/2010/main" val="2423782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6"/>
          <p:cNvSpPr txBox="1">
            <a:spLocks noChangeArrowheads="1"/>
          </p:cNvSpPr>
          <p:nvPr/>
        </p:nvSpPr>
        <p:spPr bwMode="auto">
          <a:xfrm>
            <a:off x="76200" y="857250"/>
            <a:ext cx="9067800" cy="3657411"/>
          </a:xfrm>
          <a:prstGeom prst="rect">
            <a:avLst/>
          </a:prstGeom>
          <a:noFill/>
          <a:ln w="9525">
            <a:noFill/>
            <a:miter lim="800000"/>
            <a:headEnd/>
            <a:tailEnd/>
          </a:ln>
        </p:spPr>
        <p:txBody>
          <a:bodyPr>
            <a:spAutoFit/>
          </a:bodyPr>
          <a:lstStyle/>
          <a:p>
            <a:pPr>
              <a:lnSpc>
                <a:spcPct val="150000"/>
              </a:lnSpc>
            </a:pPr>
            <a:r>
              <a:rPr lang="en-US" sz="2800" dirty="0"/>
              <a:t>Latent Heat</a:t>
            </a:r>
          </a:p>
          <a:p>
            <a:pPr marL="515938" lvl="1" indent="-169863">
              <a:buFont typeface="Arial" charset="0"/>
              <a:buChar char="•"/>
            </a:pPr>
            <a:r>
              <a:rPr lang="en-US" dirty="0" smtClean="0"/>
              <a:t>Important </a:t>
            </a:r>
            <a:r>
              <a:rPr lang="en-US" dirty="0"/>
              <a:t>energy transfer in the atmosphere/ocean:</a:t>
            </a:r>
          </a:p>
          <a:p>
            <a:pPr lvl="2" indent="-228600">
              <a:buFont typeface="Arial" charset="0"/>
              <a:buChar char="•"/>
            </a:pPr>
            <a:r>
              <a:rPr lang="en-US" dirty="0"/>
              <a:t>Water evaporating into water vapor is a cooling process as heat is absorbed into the water vapor.</a:t>
            </a:r>
          </a:p>
          <a:p>
            <a:pPr lvl="2" indent="-228600">
              <a:buFont typeface="Arial" charset="0"/>
              <a:buChar char="•"/>
            </a:pPr>
            <a:r>
              <a:rPr lang="en-US" dirty="0"/>
              <a:t>The latent heat stored in water vapor is released in the condensation process.</a:t>
            </a:r>
          </a:p>
          <a:p>
            <a:pPr lvl="2" indent="-228600">
              <a:buFont typeface="Arial" charset="0"/>
              <a:buChar char="•"/>
            </a:pPr>
            <a:r>
              <a:rPr lang="en-US" dirty="0"/>
              <a:t>Hurricanes are fueled by warm water and this process.</a:t>
            </a:r>
            <a:br>
              <a:rPr lang="en-US" dirty="0"/>
            </a:br>
            <a:endParaRPr lang="en-US" dirty="0"/>
          </a:p>
          <a:p>
            <a:pPr>
              <a:lnSpc>
                <a:spcPct val="150000"/>
              </a:lnSpc>
            </a:pPr>
            <a:endParaRPr lang="en-US" sz="2800" dirty="0"/>
          </a:p>
          <a:p>
            <a:pPr>
              <a:lnSpc>
                <a:spcPct val="150000"/>
              </a:lnSpc>
            </a:pPr>
            <a:r>
              <a:rPr lang="en-US" sz="2800" dirty="0"/>
              <a:t>	</a:t>
            </a:r>
          </a:p>
        </p:txBody>
      </p:sp>
    </p:spTree>
    <p:extLst>
      <p:ext uri="{BB962C8B-B14F-4D97-AF65-F5344CB8AC3E}">
        <p14:creationId xmlns:p14="http://schemas.microsoft.com/office/powerpoint/2010/main" val="15129433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6"/>
          <p:cNvSpPr txBox="1">
            <a:spLocks noChangeArrowheads="1"/>
          </p:cNvSpPr>
          <p:nvPr/>
        </p:nvSpPr>
        <p:spPr bwMode="auto">
          <a:xfrm>
            <a:off x="255417" y="1004021"/>
            <a:ext cx="8088872" cy="5873403"/>
          </a:xfrm>
          <a:prstGeom prst="rect">
            <a:avLst/>
          </a:prstGeom>
          <a:noFill/>
          <a:ln w="9525">
            <a:noFill/>
            <a:miter lim="800000"/>
            <a:headEnd/>
            <a:tailEnd/>
          </a:ln>
        </p:spPr>
        <p:txBody>
          <a:bodyPr wrap="square">
            <a:spAutoFit/>
          </a:bodyPr>
          <a:lstStyle/>
          <a:p>
            <a:pPr>
              <a:lnSpc>
                <a:spcPct val="150000"/>
              </a:lnSpc>
            </a:pPr>
            <a:r>
              <a:rPr lang="en-US" sz="2800" dirty="0"/>
              <a:t>Four important controls of air </a:t>
            </a:r>
            <a:r>
              <a:rPr lang="en-US" sz="2800" dirty="0" smtClean="0"/>
              <a:t>temperature:</a:t>
            </a:r>
            <a:endParaRPr lang="en-US" sz="2800" dirty="0"/>
          </a:p>
          <a:p>
            <a:pPr marL="576263" lvl="1" indent="-177800">
              <a:buFont typeface="Arial" charset="0"/>
              <a:buChar char="•"/>
            </a:pPr>
            <a:r>
              <a:rPr lang="en-US" dirty="0"/>
              <a:t>Time of day</a:t>
            </a:r>
          </a:p>
          <a:p>
            <a:pPr marL="576263" lvl="1" indent="-177800">
              <a:buFont typeface="Arial" charset="0"/>
              <a:buChar char="•"/>
            </a:pPr>
            <a:r>
              <a:rPr lang="en-US" dirty="0"/>
              <a:t>Season</a:t>
            </a:r>
          </a:p>
          <a:p>
            <a:pPr marL="576263" lvl="1" indent="-177800">
              <a:buFont typeface="Arial" charset="0"/>
              <a:buChar char="•"/>
            </a:pPr>
            <a:r>
              <a:rPr lang="en-US" dirty="0"/>
              <a:t>Surface type (continental </a:t>
            </a:r>
            <a:br>
              <a:rPr lang="en-US" dirty="0"/>
            </a:br>
            <a:r>
              <a:rPr lang="en-US" dirty="0"/>
              <a:t>or maritime)</a:t>
            </a:r>
          </a:p>
          <a:p>
            <a:pPr marL="576263" lvl="1" indent="-177800">
              <a:buFont typeface="Arial" charset="0"/>
              <a:buChar char="•"/>
            </a:pPr>
            <a:r>
              <a:rPr lang="en-US" dirty="0"/>
              <a:t>Latitude</a:t>
            </a:r>
          </a:p>
          <a:p>
            <a:pPr marL="576263" lvl="1" indent="-177800">
              <a:buFont typeface="Arial" charset="0"/>
              <a:buChar char="•"/>
            </a:pPr>
            <a:endParaRPr lang="en-US" dirty="0"/>
          </a:p>
          <a:p>
            <a:pPr marL="576263" lvl="1" indent="-177800"/>
            <a:r>
              <a:rPr lang="en-US" dirty="0"/>
              <a:t>Other local factors involved in determining temperature (see the next section) include:  </a:t>
            </a:r>
          </a:p>
          <a:p>
            <a:pPr lvl="2" indent="-169863">
              <a:buFont typeface="Arial" charset="0"/>
              <a:buChar char="•"/>
            </a:pPr>
            <a:r>
              <a:rPr lang="en-US" dirty="0"/>
              <a:t>Elevation</a:t>
            </a:r>
          </a:p>
          <a:p>
            <a:pPr lvl="2" indent="-169863">
              <a:buFont typeface="Arial" charset="0"/>
              <a:buChar char="•"/>
            </a:pPr>
            <a:r>
              <a:rPr lang="en-US" dirty="0"/>
              <a:t>Land use and urbanization</a:t>
            </a:r>
          </a:p>
          <a:p>
            <a:pPr lvl="2" indent="-169863">
              <a:buFont typeface="Arial" charset="0"/>
              <a:buChar char="•"/>
            </a:pPr>
            <a:r>
              <a:rPr lang="en-US" dirty="0"/>
              <a:t>Ocean currents</a:t>
            </a:r>
          </a:p>
          <a:p>
            <a:pPr marL="576263" lvl="1" indent="-177800"/>
            <a:r>
              <a:rPr lang="en-US" dirty="0"/>
              <a:t>	</a:t>
            </a:r>
            <a:br>
              <a:rPr lang="en-US" dirty="0"/>
            </a:br>
            <a:r>
              <a:rPr lang="en-US" dirty="0"/>
              <a:t/>
            </a:r>
            <a:br>
              <a:rPr lang="en-US" dirty="0"/>
            </a:br>
            <a:endParaRPr lang="en-US" dirty="0"/>
          </a:p>
          <a:p>
            <a:pPr>
              <a:lnSpc>
                <a:spcPct val="150000"/>
              </a:lnSpc>
            </a:pPr>
            <a:endParaRPr lang="en-US" sz="2800" dirty="0"/>
          </a:p>
          <a:p>
            <a:pPr>
              <a:lnSpc>
                <a:spcPct val="150000"/>
              </a:lnSpc>
            </a:pPr>
            <a:r>
              <a:rPr lang="en-US" sz="2800" dirty="0"/>
              <a:t>	</a:t>
            </a:r>
          </a:p>
        </p:txBody>
      </p:sp>
      <p:sp>
        <p:nvSpPr>
          <p:cNvPr id="6" name="Rectangle 3"/>
          <p:cNvSpPr>
            <a:spLocks noChangeArrowheads="1"/>
          </p:cNvSpPr>
          <p:nvPr/>
        </p:nvSpPr>
        <p:spPr bwMode="auto">
          <a:xfrm>
            <a:off x="152399" y="152400"/>
            <a:ext cx="8785225" cy="1077218"/>
          </a:xfrm>
          <a:prstGeom prst="rect">
            <a:avLst/>
          </a:prstGeom>
          <a:noFill/>
          <a:ln w="9525">
            <a:noFill/>
            <a:miter lim="800000"/>
            <a:headEnd/>
            <a:tailEnd/>
          </a:ln>
        </p:spPr>
        <p:txBody>
          <a:bodyPr wrap="square">
            <a:spAutoFit/>
          </a:bodyPr>
          <a:lstStyle/>
          <a:p>
            <a:pPr algn="ctr"/>
            <a:r>
              <a:rPr lang="en-US" sz="3200" dirty="0">
                <a:latin typeface="Arial Black" charset="0"/>
              </a:rPr>
              <a:t>Daily and Annual Cycles of Air Temperature</a:t>
            </a:r>
          </a:p>
        </p:txBody>
      </p:sp>
      <p:pic>
        <p:nvPicPr>
          <p:cNvPr id="18437" name="Picture 4" descr="figure 3.8a.jpg"/>
          <p:cNvPicPr>
            <a:picLocks noChangeAspect="1"/>
          </p:cNvPicPr>
          <p:nvPr/>
        </p:nvPicPr>
        <p:blipFill>
          <a:blip r:embed="rId3" cstate="print"/>
          <a:srcRect/>
          <a:stretch>
            <a:fillRect/>
          </a:stretch>
        </p:blipFill>
        <p:spPr bwMode="auto">
          <a:xfrm>
            <a:off x="4509675" y="4330342"/>
            <a:ext cx="3251200" cy="2127250"/>
          </a:xfrm>
          <a:prstGeom prst="rect">
            <a:avLst/>
          </a:prstGeom>
          <a:noFill/>
          <a:ln w="9525">
            <a:noFill/>
            <a:miter lim="800000"/>
            <a:headEnd/>
            <a:tailEnd/>
          </a:ln>
        </p:spPr>
      </p:pic>
    </p:spTree>
    <p:extLst>
      <p:ext uri="{BB962C8B-B14F-4D97-AF65-F5344CB8AC3E}">
        <p14:creationId xmlns:p14="http://schemas.microsoft.com/office/powerpoint/2010/main" val="374938380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76200" y="55669"/>
            <a:ext cx="6115050" cy="3851311"/>
          </a:xfrm>
          <a:prstGeom prst="rect">
            <a:avLst/>
          </a:prstGeom>
          <a:noFill/>
          <a:ln w="9525">
            <a:noFill/>
            <a:miter lim="800000"/>
            <a:headEnd/>
            <a:tailEnd/>
          </a:ln>
        </p:spPr>
        <p:txBody>
          <a:bodyPr wrap="square">
            <a:spAutoFit/>
          </a:bodyPr>
          <a:lstStyle/>
          <a:p>
            <a:pPr>
              <a:lnSpc>
                <a:spcPct val="150000"/>
              </a:lnSpc>
            </a:pPr>
            <a:r>
              <a:rPr lang="en-US" sz="2800" dirty="0"/>
              <a:t>The Daily Cycle of Air Temperature</a:t>
            </a:r>
            <a:endParaRPr lang="en-US" dirty="0"/>
          </a:p>
          <a:p>
            <a:pPr>
              <a:spcBef>
                <a:spcPct val="50000"/>
              </a:spcBef>
              <a:buFontTx/>
              <a:buChar char="•"/>
            </a:pPr>
            <a:r>
              <a:rPr lang="en-US" dirty="0"/>
              <a:t>Net radiation varies </a:t>
            </a:r>
            <a:r>
              <a:rPr lang="en-US" dirty="0" smtClean="0"/>
              <a:t>daily:</a:t>
            </a:r>
            <a:endParaRPr lang="en-US" dirty="0"/>
          </a:p>
          <a:p>
            <a:pPr marL="625475" lvl="1" indent="-227013">
              <a:spcBef>
                <a:spcPct val="10000"/>
              </a:spcBef>
              <a:buFontTx/>
              <a:buChar char="•"/>
            </a:pPr>
            <a:r>
              <a:rPr lang="en-US" dirty="0"/>
              <a:t>Positive after sunrise</a:t>
            </a:r>
          </a:p>
          <a:p>
            <a:pPr marL="625475" lvl="1" indent="-227013">
              <a:spcBef>
                <a:spcPct val="10000"/>
              </a:spcBef>
              <a:buFontTx/>
              <a:buChar char="•"/>
            </a:pPr>
            <a:r>
              <a:rPr lang="en-US" dirty="0" smtClean="0"/>
              <a:t>Decreases </a:t>
            </a:r>
            <a:r>
              <a:rPr lang="en-US" dirty="0"/>
              <a:t>to negative by </a:t>
            </a:r>
            <a:r>
              <a:rPr lang="en-US" dirty="0" smtClean="0"/>
              <a:t> </a:t>
            </a:r>
            <a:r>
              <a:rPr lang="en-US" dirty="0" smtClean="0"/>
              <a:t>sunset</a:t>
            </a:r>
            <a:endParaRPr lang="en-US" dirty="0"/>
          </a:p>
          <a:p>
            <a:pPr marL="625475" lvl="1" indent="-227013"/>
            <a:r>
              <a:rPr lang="en-US" dirty="0"/>
              <a:t/>
            </a:r>
            <a:br>
              <a:rPr lang="en-US" dirty="0"/>
            </a:br>
            <a:r>
              <a:rPr lang="en-US" dirty="0"/>
              <a:t/>
            </a:r>
            <a:br>
              <a:rPr lang="en-US" dirty="0"/>
            </a:br>
            <a:endParaRPr lang="en-US" dirty="0"/>
          </a:p>
          <a:p>
            <a:pPr>
              <a:lnSpc>
                <a:spcPct val="150000"/>
              </a:lnSpc>
            </a:pPr>
            <a:endParaRPr lang="en-US" sz="2800" dirty="0"/>
          </a:p>
          <a:p>
            <a:pPr>
              <a:lnSpc>
                <a:spcPct val="150000"/>
              </a:lnSpc>
            </a:pPr>
            <a:r>
              <a:rPr lang="en-US" sz="2800" dirty="0"/>
              <a:t>	</a:t>
            </a:r>
          </a:p>
        </p:txBody>
      </p:sp>
      <p:sp>
        <p:nvSpPr>
          <p:cNvPr id="5" name="TextBox 8"/>
          <p:cNvSpPr txBox="1">
            <a:spLocks noChangeArrowheads="1"/>
          </p:cNvSpPr>
          <p:nvPr/>
        </p:nvSpPr>
        <p:spPr bwMode="auto">
          <a:xfrm>
            <a:off x="625842" y="5813499"/>
            <a:ext cx="5059669" cy="646331"/>
          </a:xfrm>
          <a:prstGeom prst="rect">
            <a:avLst/>
          </a:prstGeom>
          <a:noFill/>
          <a:ln w="9525">
            <a:solidFill>
              <a:schemeClr val="tx1"/>
            </a:solidFill>
            <a:miter lim="800000"/>
            <a:headEnd/>
            <a:tailEnd/>
          </a:ln>
        </p:spPr>
        <p:txBody>
          <a:bodyPr wrap="square">
            <a:spAutoFit/>
          </a:bodyPr>
          <a:lstStyle/>
          <a:p>
            <a:r>
              <a:rPr lang="en-US" dirty="0"/>
              <a:t>What time of day would you expect the high temperature?</a:t>
            </a:r>
          </a:p>
        </p:txBody>
      </p:sp>
      <p:grpSp>
        <p:nvGrpSpPr>
          <p:cNvPr id="8" name="Group 7"/>
          <p:cNvGrpSpPr/>
          <p:nvPr/>
        </p:nvGrpSpPr>
        <p:grpSpPr>
          <a:xfrm>
            <a:off x="5590554" y="356106"/>
            <a:ext cx="3082252" cy="2200400"/>
            <a:chOff x="4518025" y="3367088"/>
            <a:chExt cx="4481513" cy="3059098"/>
          </a:xfrm>
        </p:grpSpPr>
        <p:pic>
          <p:nvPicPr>
            <p:cNvPr id="6" name="Picture 5" descr="figure 3.4a.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4518025" y="3367088"/>
              <a:ext cx="4481513" cy="2830512"/>
            </a:xfrm>
            <a:prstGeom prst="rect">
              <a:avLst/>
            </a:prstGeom>
            <a:noFill/>
            <a:ln w="9525">
              <a:noFill/>
              <a:miter lim="800000"/>
              <a:headEnd/>
              <a:tailEnd/>
            </a:ln>
          </p:spPr>
        </p:pic>
        <p:sp>
          <p:nvSpPr>
            <p:cNvPr id="7" name="Rectangle 6"/>
            <p:cNvSpPr/>
            <p:nvPr/>
          </p:nvSpPr>
          <p:spPr>
            <a:xfrm>
              <a:off x="6989691" y="6149187"/>
              <a:ext cx="2008883" cy="276999"/>
            </a:xfrm>
            <a:prstGeom prst="rect">
              <a:avLst/>
            </a:prstGeom>
          </p:spPr>
          <p:txBody>
            <a:bodyPr wrap="none">
              <a:spAutoFit/>
            </a:bodyPr>
            <a:lstStyle/>
            <a:p>
              <a:r>
                <a:rPr lang="en-US" sz="1200" dirty="0" smtClean="0"/>
                <a:t> © John Wiley &amp; Sons, Inc.</a:t>
              </a:r>
              <a:endParaRPr lang="en-US" sz="1200" dirty="0"/>
            </a:p>
          </p:txBody>
        </p:sp>
      </p:grpSp>
      <p:sp>
        <p:nvSpPr>
          <p:cNvPr id="9" name="Text Box 6"/>
          <p:cNvSpPr txBox="1">
            <a:spLocks noChangeArrowheads="1"/>
          </p:cNvSpPr>
          <p:nvPr/>
        </p:nvSpPr>
        <p:spPr bwMode="auto">
          <a:xfrm>
            <a:off x="76200" y="2133378"/>
            <a:ext cx="4714874" cy="3354765"/>
          </a:xfrm>
          <a:prstGeom prst="rect">
            <a:avLst/>
          </a:prstGeom>
          <a:noFill/>
          <a:ln w="9525">
            <a:noFill/>
            <a:miter lim="800000"/>
            <a:headEnd/>
            <a:tailEnd/>
          </a:ln>
        </p:spPr>
        <p:txBody>
          <a:bodyPr wrap="square">
            <a:spAutoFit/>
          </a:bodyPr>
          <a:lstStyle/>
          <a:p>
            <a:pPr>
              <a:spcBef>
                <a:spcPct val="50000"/>
              </a:spcBef>
              <a:buFontTx/>
              <a:buChar char="•"/>
            </a:pPr>
            <a:r>
              <a:rPr lang="en-US" dirty="0" smtClean="0"/>
              <a:t>Air </a:t>
            </a:r>
            <a:r>
              <a:rPr lang="en-US" dirty="0"/>
              <a:t>temperature varies </a:t>
            </a:r>
            <a:r>
              <a:rPr lang="en-US" dirty="0" smtClean="0"/>
              <a:t>daily:</a:t>
            </a:r>
            <a:endParaRPr lang="en-US" dirty="0"/>
          </a:p>
          <a:p>
            <a:pPr marL="625475" lvl="1" indent="-168275">
              <a:spcBef>
                <a:spcPct val="10000"/>
              </a:spcBef>
              <a:buFontTx/>
              <a:buChar char="•"/>
            </a:pPr>
            <a:r>
              <a:rPr lang="en-US" sz="2000" dirty="0"/>
              <a:t>Minimum </a:t>
            </a:r>
            <a:r>
              <a:rPr lang="en-US" sz="2000" dirty="0" smtClean="0"/>
              <a:t>is just </a:t>
            </a:r>
            <a:r>
              <a:rPr lang="en-US" sz="2000" dirty="0"/>
              <a:t>after </a:t>
            </a:r>
            <a:r>
              <a:rPr lang="en-US" sz="2000" dirty="0" smtClean="0"/>
              <a:t>sunrise.</a:t>
            </a:r>
            <a:endParaRPr lang="en-US" sz="2000" dirty="0"/>
          </a:p>
          <a:p>
            <a:pPr marL="625475" lvl="1" indent="-168275">
              <a:spcBef>
                <a:spcPct val="10000"/>
              </a:spcBef>
              <a:buFontTx/>
              <a:buChar char="•"/>
            </a:pPr>
            <a:r>
              <a:rPr lang="en-US" sz="2000" dirty="0"/>
              <a:t>Rises to a peak in mid-</a:t>
            </a:r>
            <a:r>
              <a:rPr lang="en-US" sz="2000" dirty="0" smtClean="0"/>
              <a:t>afternoon.</a:t>
            </a:r>
          </a:p>
          <a:p>
            <a:pPr marL="625475" lvl="1" indent="-168275">
              <a:spcBef>
                <a:spcPct val="10000"/>
              </a:spcBef>
              <a:buFontTx/>
              <a:buChar char="•"/>
            </a:pPr>
            <a:r>
              <a:rPr lang="en-US" sz="2000" dirty="0" smtClean="0"/>
              <a:t>Even after </a:t>
            </a:r>
            <a:r>
              <a:rPr lang="en-US" sz="2000" dirty="0"/>
              <a:t>noon, incoming radiation is still greater than outgoing radiation (positive net </a:t>
            </a:r>
            <a:r>
              <a:rPr lang="en-US" sz="2000" dirty="0" smtClean="0"/>
              <a:t>radiation</a:t>
            </a:r>
            <a:r>
              <a:rPr lang="en-US" sz="2000" dirty="0"/>
              <a:t>)</a:t>
            </a:r>
            <a:r>
              <a:rPr lang="en-US" sz="2000" dirty="0" smtClean="0"/>
              <a:t>; thus, </a:t>
            </a:r>
            <a:r>
              <a:rPr lang="en-US" sz="2000" dirty="0"/>
              <a:t>the temperature continues to </a:t>
            </a:r>
            <a:r>
              <a:rPr lang="en-US" sz="2000" dirty="0" smtClean="0"/>
              <a:t>increase.</a:t>
            </a:r>
          </a:p>
          <a:p>
            <a:pPr marL="625475" lvl="1" indent="-168275">
              <a:spcBef>
                <a:spcPct val="10000"/>
              </a:spcBef>
              <a:buFontTx/>
              <a:buChar char="•"/>
            </a:pPr>
            <a:r>
              <a:rPr lang="en-US" sz="2000" dirty="0" smtClean="0"/>
              <a:t>Temperatures </a:t>
            </a:r>
            <a:r>
              <a:rPr lang="en-US" sz="2000" dirty="0"/>
              <a:t>begin to decrease once net radiation is </a:t>
            </a:r>
            <a:r>
              <a:rPr lang="en-US" sz="2000" dirty="0" smtClean="0"/>
              <a:t>negative.</a:t>
            </a:r>
            <a:endParaRPr lang="en-US" dirty="0"/>
          </a:p>
        </p:txBody>
      </p:sp>
      <p:grpSp>
        <p:nvGrpSpPr>
          <p:cNvPr id="10" name="Group 9"/>
          <p:cNvGrpSpPr/>
          <p:nvPr/>
        </p:nvGrpSpPr>
        <p:grpSpPr>
          <a:xfrm>
            <a:off x="5483728" y="2836672"/>
            <a:ext cx="3024541" cy="2140616"/>
            <a:chOff x="4770438" y="2517775"/>
            <a:chExt cx="4271962" cy="2910883"/>
          </a:xfrm>
        </p:grpSpPr>
        <p:pic>
          <p:nvPicPr>
            <p:cNvPr id="11" name="Picture 10" descr="figure 3.4b.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770438" y="2517775"/>
              <a:ext cx="4271962" cy="2671763"/>
            </a:xfrm>
            <a:prstGeom prst="rect">
              <a:avLst/>
            </a:prstGeom>
            <a:noFill/>
            <a:ln w="9525">
              <a:noFill/>
              <a:miter lim="800000"/>
              <a:headEnd/>
              <a:tailEnd/>
            </a:ln>
          </p:spPr>
        </p:pic>
        <p:sp>
          <p:nvSpPr>
            <p:cNvPr id="12" name="Rectangle 11"/>
            <p:cNvSpPr/>
            <p:nvPr/>
          </p:nvSpPr>
          <p:spPr>
            <a:xfrm>
              <a:off x="6553271" y="5151659"/>
              <a:ext cx="2008883" cy="276999"/>
            </a:xfrm>
            <a:prstGeom prst="rect">
              <a:avLst/>
            </a:prstGeom>
          </p:spPr>
          <p:txBody>
            <a:bodyPr wrap="none">
              <a:spAutoFit/>
            </a:bodyPr>
            <a:lstStyle/>
            <a:p>
              <a:r>
                <a:rPr lang="en-US" sz="1200" dirty="0" smtClean="0"/>
                <a:t> © John Wiley &amp; Sons, Inc.</a:t>
              </a:r>
              <a:endParaRPr lang="en-US" sz="1200" dirty="0"/>
            </a:p>
          </p:txBody>
        </p:sp>
      </p:grpSp>
    </p:spTree>
    <p:extLst>
      <p:ext uri="{BB962C8B-B14F-4D97-AF65-F5344CB8AC3E}">
        <p14:creationId xmlns:p14="http://schemas.microsoft.com/office/powerpoint/2010/main" val="2744116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22250" y="34924"/>
            <a:ext cx="8588375" cy="4506875"/>
          </a:xfrm>
          <a:prstGeom prst="rect">
            <a:avLst/>
          </a:prstGeom>
          <a:noFill/>
          <a:ln w="9525">
            <a:noFill/>
            <a:miter lim="800000"/>
            <a:headEnd/>
            <a:tailEnd/>
          </a:ln>
        </p:spPr>
        <p:txBody>
          <a:bodyPr wrap="square">
            <a:spAutoFit/>
          </a:bodyPr>
          <a:lstStyle/>
          <a:p>
            <a:pPr>
              <a:lnSpc>
                <a:spcPct val="150000"/>
              </a:lnSpc>
            </a:pPr>
            <a:r>
              <a:rPr lang="en-US" sz="2800" dirty="0"/>
              <a:t>Annual </a:t>
            </a:r>
            <a:r>
              <a:rPr lang="en-US" sz="2800" dirty="0" smtClean="0"/>
              <a:t>Cycles </a:t>
            </a:r>
            <a:r>
              <a:rPr lang="en-US" sz="2800" dirty="0"/>
              <a:t>of </a:t>
            </a:r>
            <a:r>
              <a:rPr lang="en-US" sz="2800" dirty="0" smtClean="0"/>
              <a:t>Insolation and Air </a:t>
            </a:r>
            <a:r>
              <a:rPr lang="en-US" sz="2800" dirty="0"/>
              <a:t>Temperature</a:t>
            </a:r>
          </a:p>
          <a:p>
            <a:pPr>
              <a:spcBef>
                <a:spcPct val="50000"/>
              </a:spcBef>
              <a:buFontTx/>
              <a:buChar char="•"/>
            </a:pPr>
            <a:r>
              <a:rPr lang="en-US" dirty="0"/>
              <a:t>Insolation varies by season:</a:t>
            </a:r>
          </a:p>
          <a:p>
            <a:pPr marL="684213" lvl="1" indent="-227013">
              <a:spcBef>
                <a:spcPct val="10000"/>
              </a:spcBef>
              <a:buFontTx/>
              <a:buChar char="•"/>
            </a:pPr>
            <a:r>
              <a:rPr lang="en-US" dirty="0"/>
              <a:t>Day length longest at summer solstice = warmer temp.</a:t>
            </a:r>
          </a:p>
          <a:p>
            <a:pPr marL="684213" lvl="1" indent="-227013">
              <a:spcBef>
                <a:spcPct val="10000"/>
              </a:spcBef>
              <a:buFontTx/>
              <a:buChar char="•"/>
            </a:pPr>
            <a:r>
              <a:rPr lang="en-US" dirty="0"/>
              <a:t>Day length shortest at winter solstice = colder temp.</a:t>
            </a:r>
          </a:p>
          <a:p>
            <a:pPr marL="1082675" lvl="2" indent="-168275">
              <a:spcBef>
                <a:spcPct val="10000"/>
              </a:spcBef>
            </a:pPr>
            <a:r>
              <a:rPr lang="en-US" dirty="0"/>
              <a:t/>
            </a:r>
            <a:br>
              <a:rPr lang="en-US" dirty="0"/>
            </a:br>
            <a:r>
              <a:rPr lang="en-US" dirty="0"/>
              <a:t/>
            </a:r>
            <a:br>
              <a:rPr lang="en-US" dirty="0"/>
            </a:br>
            <a:endParaRPr lang="en-US" dirty="0"/>
          </a:p>
          <a:p>
            <a:pPr>
              <a:lnSpc>
                <a:spcPct val="150000"/>
              </a:lnSpc>
            </a:pPr>
            <a:endParaRPr lang="en-US" sz="2800" dirty="0"/>
          </a:p>
          <a:p>
            <a:pPr>
              <a:lnSpc>
                <a:spcPct val="150000"/>
              </a:lnSpc>
            </a:pPr>
            <a:r>
              <a:rPr lang="en-US" sz="2800" dirty="0"/>
              <a:t>	</a:t>
            </a:r>
          </a:p>
        </p:txBody>
      </p:sp>
      <p:grpSp>
        <p:nvGrpSpPr>
          <p:cNvPr id="9" name="Group 8"/>
          <p:cNvGrpSpPr/>
          <p:nvPr/>
        </p:nvGrpSpPr>
        <p:grpSpPr>
          <a:xfrm>
            <a:off x="139163" y="1951668"/>
            <a:ext cx="4074525" cy="3975754"/>
            <a:chOff x="222250" y="3234775"/>
            <a:chExt cx="4111625" cy="4101084"/>
          </a:xfrm>
        </p:grpSpPr>
        <p:pic>
          <p:nvPicPr>
            <p:cNvPr id="4" name="Picture 4" descr="figure 3.6a.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398463" y="3234775"/>
              <a:ext cx="3935412" cy="2489750"/>
            </a:xfrm>
            <a:prstGeom prst="rect">
              <a:avLst/>
            </a:prstGeom>
            <a:noFill/>
            <a:ln w="9525">
              <a:noFill/>
              <a:miter lim="800000"/>
              <a:headEnd/>
              <a:tailEnd/>
            </a:ln>
          </p:spPr>
        </p:pic>
        <p:sp>
          <p:nvSpPr>
            <p:cNvPr id="7" name="Rectangle 6"/>
            <p:cNvSpPr/>
            <p:nvPr/>
          </p:nvSpPr>
          <p:spPr>
            <a:xfrm>
              <a:off x="222250" y="5907204"/>
              <a:ext cx="3425731" cy="1428655"/>
            </a:xfrm>
            <a:prstGeom prst="rect">
              <a:avLst/>
            </a:prstGeom>
          </p:spPr>
          <p:txBody>
            <a:bodyPr wrap="square">
              <a:spAutoFit/>
            </a:bodyPr>
            <a:lstStyle/>
            <a:p>
              <a:r>
                <a:rPr lang="en-US" sz="1200" dirty="0" smtClean="0"/>
                <a:t> </a:t>
              </a:r>
              <a:r>
                <a:rPr lang="en-US" sz="1200" dirty="0" smtClean="0"/>
                <a:t>Insolation</a:t>
              </a:r>
            </a:p>
            <a:p>
              <a:r>
                <a:rPr lang="en-US" sz="1200" dirty="0" smtClean="0"/>
                <a:t>At the equinox (middle curve), insolation begins at about sunrise (6am), peaks at noon, and falls to zero at sunset (6pm).  The June solstice peak is much greater than at equinox, and there is much more TOTAL insolation.  The daily total insolation is greatly reduced in December.</a:t>
              </a:r>
              <a:endParaRPr lang="en-US" sz="1200" dirty="0"/>
            </a:p>
          </p:txBody>
        </p:sp>
      </p:grpSp>
      <p:grpSp>
        <p:nvGrpSpPr>
          <p:cNvPr id="10" name="Group 9"/>
          <p:cNvGrpSpPr/>
          <p:nvPr/>
        </p:nvGrpSpPr>
        <p:grpSpPr>
          <a:xfrm>
            <a:off x="4651668" y="1951668"/>
            <a:ext cx="3984625" cy="4003909"/>
            <a:chOff x="4746625" y="3216174"/>
            <a:chExt cx="3984625" cy="4003909"/>
          </a:xfrm>
        </p:grpSpPr>
        <p:pic>
          <p:nvPicPr>
            <p:cNvPr id="5" name="Picture 5" descr="figure 3.6b.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746625" y="3216174"/>
              <a:ext cx="3984625" cy="2494064"/>
            </a:xfrm>
            <a:prstGeom prst="rect">
              <a:avLst/>
            </a:prstGeom>
            <a:noFill/>
            <a:ln w="9525">
              <a:noFill/>
              <a:miter lim="800000"/>
              <a:headEnd/>
              <a:tailEnd/>
            </a:ln>
          </p:spPr>
        </p:pic>
        <p:sp>
          <p:nvSpPr>
            <p:cNvPr id="8" name="Rectangle 7"/>
            <p:cNvSpPr/>
            <p:nvPr/>
          </p:nvSpPr>
          <p:spPr>
            <a:xfrm>
              <a:off x="5244017" y="5650423"/>
              <a:ext cx="2827274" cy="1569660"/>
            </a:xfrm>
            <a:prstGeom prst="rect">
              <a:avLst/>
            </a:prstGeom>
          </p:spPr>
          <p:txBody>
            <a:bodyPr wrap="square">
              <a:spAutoFit/>
            </a:bodyPr>
            <a:lstStyle/>
            <a:p>
              <a:r>
                <a:rPr lang="en-US" sz="1200" dirty="0" smtClean="0"/>
                <a:t> </a:t>
              </a:r>
              <a:r>
                <a:rPr lang="en-US" sz="1200" dirty="0" smtClean="0"/>
                <a:t>Air temperature</a:t>
              </a:r>
            </a:p>
            <a:p>
              <a:r>
                <a:rPr lang="en-US" sz="1200" dirty="0" smtClean="0"/>
                <a:t>The height of the temperature curves varies with the seasons.  In the summer, temperatures are warm, and the daily curve is high.  In winter, the temperatures are colder.  The September equinox is considerably warmer than the March equinox.</a:t>
              </a:r>
              <a:endParaRPr lang="en-US" sz="1200" dirty="0"/>
            </a:p>
          </p:txBody>
        </p:sp>
      </p:grpSp>
    </p:spTree>
    <p:extLst>
      <p:ext uri="{BB962C8B-B14F-4D97-AF65-F5344CB8AC3E}">
        <p14:creationId xmlns:p14="http://schemas.microsoft.com/office/powerpoint/2010/main" val="989874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111125" y="470692"/>
            <a:ext cx="4587875" cy="4078039"/>
          </a:xfrm>
          <a:prstGeom prst="rect">
            <a:avLst/>
          </a:prstGeom>
          <a:noFill/>
          <a:ln w="9525">
            <a:noFill/>
            <a:miter lim="800000"/>
            <a:headEnd/>
            <a:tailEnd/>
          </a:ln>
        </p:spPr>
        <p:txBody>
          <a:bodyPr wrap="square">
            <a:spAutoFit/>
          </a:bodyPr>
          <a:lstStyle/>
          <a:p>
            <a:pPr>
              <a:lnSpc>
                <a:spcPct val="150000"/>
              </a:lnSpc>
            </a:pPr>
            <a:r>
              <a:rPr lang="en-US" sz="2600" b="1" dirty="0"/>
              <a:t>Land and Water Contrasts</a:t>
            </a:r>
          </a:p>
          <a:p>
            <a:pPr marL="398463" lvl="1" indent="-169863">
              <a:buFont typeface="Arial" charset="0"/>
              <a:buChar char="•"/>
            </a:pPr>
            <a:r>
              <a:rPr lang="en-US" sz="2200" dirty="0"/>
              <a:t>Specific heat = amount of heat required to raise the temperature of a unit mass of a substance by </a:t>
            </a:r>
            <a:r>
              <a:rPr lang="en-US" sz="2200" dirty="0" smtClean="0"/>
              <a:t>1ºC.</a:t>
            </a:r>
            <a:r>
              <a:rPr lang="en-US" sz="2200" dirty="0"/>
              <a:t/>
            </a:r>
            <a:br>
              <a:rPr lang="en-US" sz="2200" dirty="0"/>
            </a:br>
            <a:endParaRPr lang="en-US" sz="2200" dirty="0"/>
          </a:p>
          <a:p>
            <a:pPr marL="398463" lvl="1" indent="-169863">
              <a:buFont typeface="Arial" charset="0"/>
              <a:buChar char="•"/>
            </a:pPr>
            <a:r>
              <a:rPr lang="en-US" sz="2200" dirty="0"/>
              <a:t>Rock and soil (inland areas) have low specific </a:t>
            </a:r>
            <a:r>
              <a:rPr lang="en-US" sz="2200" dirty="0" smtClean="0"/>
              <a:t>heat, </a:t>
            </a:r>
            <a:r>
              <a:rPr lang="en-US" sz="2200" dirty="0"/>
              <a:t>which means less energy is needed to raise the </a:t>
            </a:r>
            <a:r>
              <a:rPr lang="en-US" sz="2200" dirty="0" smtClean="0"/>
              <a:t>temperature. </a:t>
            </a:r>
            <a:r>
              <a:rPr lang="en-US" sz="2200" dirty="0"/>
              <a:t/>
            </a:r>
            <a:br>
              <a:rPr lang="en-US" sz="2200" dirty="0"/>
            </a:br>
            <a:endParaRPr lang="en-US" sz="2200" dirty="0"/>
          </a:p>
        </p:txBody>
      </p:sp>
      <p:sp>
        <p:nvSpPr>
          <p:cNvPr id="8" name="TextBox 7"/>
          <p:cNvSpPr txBox="1"/>
          <p:nvPr/>
        </p:nvSpPr>
        <p:spPr>
          <a:xfrm>
            <a:off x="111125" y="4409871"/>
            <a:ext cx="4111625" cy="2154436"/>
          </a:xfrm>
          <a:prstGeom prst="rect">
            <a:avLst/>
          </a:prstGeom>
          <a:noFill/>
        </p:spPr>
        <p:txBody>
          <a:bodyPr wrap="square" rtlCol="0">
            <a:spAutoFit/>
          </a:bodyPr>
          <a:lstStyle/>
          <a:p>
            <a:pPr marL="0" lvl="1"/>
            <a:r>
              <a:rPr lang="en-US" sz="2200" dirty="0"/>
              <a:t>Water has a much higher specific heat </a:t>
            </a:r>
            <a:r>
              <a:rPr lang="en-US" sz="2200" dirty="0" smtClean="0"/>
              <a:t>capacity. An </a:t>
            </a:r>
            <a:r>
              <a:rPr lang="en-US" sz="2200" dirty="0"/>
              <a:t>extensive, deep body of water heats more slowly and cools more slowly than inland </a:t>
            </a:r>
            <a:r>
              <a:rPr lang="en-US" sz="2200" dirty="0" smtClean="0"/>
              <a:t>areas.</a:t>
            </a:r>
            <a:endParaRPr lang="en-US" sz="2200" dirty="0"/>
          </a:p>
          <a:p>
            <a:endParaRPr lang="en-US" dirty="0"/>
          </a:p>
        </p:txBody>
      </p:sp>
      <p:grpSp>
        <p:nvGrpSpPr>
          <p:cNvPr id="4" name="Group 9"/>
          <p:cNvGrpSpPr/>
          <p:nvPr/>
        </p:nvGrpSpPr>
        <p:grpSpPr>
          <a:xfrm>
            <a:off x="5095876" y="1298574"/>
            <a:ext cx="4048172" cy="2862393"/>
            <a:chOff x="5095876" y="1298574"/>
            <a:chExt cx="4048172" cy="2862393"/>
          </a:xfrm>
        </p:grpSpPr>
        <p:pic>
          <p:nvPicPr>
            <p:cNvPr id="7" name="Picture 4" descr="figure 3.7 part 4.jpg"/>
            <p:cNvPicPr>
              <a:picLocks noChangeAspect="1"/>
            </p:cNvPicPr>
            <p:nvPr/>
          </p:nvPicPr>
          <p:blipFill>
            <a:blip r:embed="rId3" cstate="print"/>
            <a:srcRect l="832" b="33333"/>
            <a:stretch>
              <a:fillRect/>
            </a:stretch>
          </p:blipFill>
          <p:spPr bwMode="auto">
            <a:xfrm>
              <a:off x="5095876" y="1298574"/>
              <a:ext cx="3925888" cy="2684591"/>
            </a:xfrm>
            <a:prstGeom prst="rect">
              <a:avLst/>
            </a:prstGeom>
            <a:noFill/>
            <a:ln w="9525">
              <a:noFill/>
              <a:miter lim="800000"/>
              <a:headEnd/>
              <a:tailEnd/>
            </a:ln>
          </p:spPr>
        </p:pic>
        <p:sp>
          <p:nvSpPr>
            <p:cNvPr id="9" name="Rectangle 8"/>
            <p:cNvSpPr/>
            <p:nvPr/>
          </p:nvSpPr>
          <p:spPr>
            <a:xfrm>
              <a:off x="7135165" y="3883968"/>
              <a:ext cx="2008883" cy="276999"/>
            </a:xfrm>
            <a:prstGeom prst="rect">
              <a:avLst/>
            </a:prstGeom>
          </p:spPr>
          <p:txBody>
            <a:bodyPr wrap="none">
              <a:spAutoFit/>
            </a:bodyPr>
            <a:lstStyle/>
            <a:p>
              <a:r>
                <a:rPr lang="en-US" sz="1200" dirty="0" smtClean="0"/>
                <a:t> © John Wiley &amp; Sons, Inc.</a:t>
              </a:r>
              <a:endParaRPr lang="en-US" sz="1200" dirty="0"/>
            </a:p>
          </p:txBody>
        </p:sp>
      </p:grpSp>
    </p:spTree>
    <p:extLst>
      <p:ext uri="{BB962C8B-B14F-4D97-AF65-F5344CB8AC3E}">
        <p14:creationId xmlns:p14="http://schemas.microsoft.com/office/powerpoint/2010/main" val="598748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332347" y="4914148"/>
            <a:ext cx="8605420" cy="1477328"/>
          </a:xfrm>
          <a:prstGeom prst="rect">
            <a:avLst/>
          </a:prstGeom>
          <a:noFill/>
          <a:ln w="9525">
            <a:noFill/>
            <a:miter lim="800000"/>
            <a:headEnd/>
            <a:tailEnd/>
          </a:ln>
        </p:spPr>
        <p:txBody>
          <a:bodyPr wrap="square">
            <a:spAutoFit/>
          </a:bodyPr>
          <a:lstStyle/>
          <a:p>
            <a:pPr>
              <a:spcBef>
                <a:spcPct val="50000"/>
              </a:spcBef>
            </a:pPr>
            <a:r>
              <a:rPr lang="en-US" dirty="0" smtClean="0"/>
              <a:t>Inland </a:t>
            </a:r>
            <a:r>
              <a:rPr lang="en-US" dirty="0"/>
              <a:t>climates have more temperature extremes than coastal climates:</a:t>
            </a:r>
          </a:p>
          <a:p>
            <a:pPr>
              <a:spcBef>
                <a:spcPts val="0"/>
              </a:spcBef>
            </a:pPr>
            <a:r>
              <a:rPr lang="en-US" dirty="0"/>
              <a:t>1. </a:t>
            </a:r>
            <a:r>
              <a:rPr lang="en-US" dirty="0" smtClean="0"/>
              <a:t>Transmission of light:  solar </a:t>
            </a:r>
            <a:r>
              <a:rPr lang="en-US" dirty="0"/>
              <a:t>rays heat land surface, but are distributed deeper in </a:t>
            </a:r>
            <a:r>
              <a:rPr lang="en-US" dirty="0" smtClean="0"/>
              <a:t>water.</a:t>
            </a:r>
            <a:endParaRPr lang="en-US" dirty="0"/>
          </a:p>
          <a:p>
            <a:pPr>
              <a:spcBef>
                <a:spcPts val="0"/>
              </a:spcBef>
            </a:pPr>
            <a:r>
              <a:rPr lang="en-US" dirty="0"/>
              <a:t>2. </a:t>
            </a:r>
            <a:r>
              <a:rPr lang="en-US" dirty="0" smtClean="0"/>
              <a:t>Specific heat:  water </a:t>
            </a:r>
            <a:r>
              <a:rPr lang="en-US" dirty="0"/>
              <a:t>has higher heat capacity than rock and </a:t>
            </a:r>
            <a:r>
              <a:rPr lang="en-US" dirty="0" smtClean="0"/>
              <a:t>soil.</a:t>
            </a:r>
            <a:endParaRPr lang="en-US" dirty="0"/>
          </a:p>
          <a:p>
            <a:pPr>
              <a:spcBef>
                <a:spcPts val="0"/>
              </a:spcBef>
            </a:pPr>
            <a:r>
              <a:rPr lang="en-US" dirty="0"/>
              <a:t>3. </a:t>
            </a:r>
            <a:r>
              <a:rPr lang="en-US" dirty="0" smtClean="0"/>
              <a:t>Mixing:  water </a:t>
            </a:r>
            <a:r>
              <a:rPr lang="en-US" dirty="0" smtClean="0"/>
              <a:t>mixes.</a:t>
            </a:r>
            <a:endParaRPr lang="en-US" dirty="0"/>
          </a:p>
          <a:p>
            <a:pPr>
              <a:spcBef>
                <a:spcPts val="0"/>
              </a:spcBef>
            </a:pPr>
            <a:r>
              <a:rPr lang="en-US" dirty="0"/>
              <a:t>4. </a:t>
            </a:r>
            <a:r>
              <a:rPr lang="en-US" dirty="0" smtClean="0"/>
              <a:t>Evaporation:  water </a:t>
            </a:r>
            <a:r>
              <a:rPr lang="en-US" dirty="0"/>
              <a:t>evaporates, removing latent </a:t>
            </a:r>
            <a:r>
              <a:rPr lang="en-US" dirty="0" smtClean="0"/>
              <a:t>heat.</a:t>
            </a:r>
            <a:endParaRPr lang="en-US" dirty="0"/>
          </a:p>
        </p:txBody>
      </p:sp>
      <p:pic>
        <p:nvPicPr>
          <p:cNvPr id="4" name="Picture 4" descr="figure 3.7 copy.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1699640" y="417980"/>
            <a:ext cx="5240337" cy="3589338"/>
          </a:xfrm>
          <a:prstGeom prst="rect">
            <a:avLst/>
          </a:prstGeom>
          <a:noFill/>
          <a:ln w="9525">
            <a:noFill/>
            <a:miter lim="800000"/>
            <a:headEnd/>
            <a:tailEnd/>
          </a:ln>
        </p:spPr>
      </p:pic>
      <p:sp>
        <p:nvSpPr>
          <p:cNvPr id="8" name="TextBox 7"/>
          <p:cNvSpPr txBox="1"/>
          <p:nvPr/>
        </p:nvSpPr>
        <p:spPr>
          <a:xfrm>
            <a:off x="1459954" y="605379"/>
            <a:ext cx="301660" cy="369332"/>
          </a:xfrm>
          <a:prstGeom prst="rect">
            <a:avLst/>
          </a:prstGeom>
          <a:noFill/>
        </p:spPr>
        <p:txBody>
          <a:bodyPr wrap="none" rtlCol="0">
            <a:spAutoFit/>
          </a:bodyPr>
          <a:lstStyle/>
          <a:p>
            <a:r>
              <a:rPr lang="en-US" dirty="0" smtClean="0"/>
              <a:t>1</a:t>
            </a:r>
            <a:endParaRPr lang="en-US" dirty="0"/>
          </a:p>
        </p:txBody>
      </p:sp>
      <p:sp>
        <p:nvSpPr>
          <p:cNvPr id="9" name="TextBox 8"/>
          <p:cNvSpPr txBox="1"/>
          <p:nvPr/>
        </p:nvSpPr>
        <p:spPr>
          <a:xfrm>
            <a:off x="7062379" y="605379"/>
            <a:ext cx="301660" cy="369332"/>
          </a:xfrm>
          <a:prstGeom prst="rect">
            <a:avLst/>
          </a:prstGeom>
          <a:noFill/>
        </p:spPr>
        <p:txBody>
          <a:bodyPr wrap="none" rtlCol="0">
            <a:spAutoFit/>
          </a:bodyPr>
          <a:lstStyle/>
          <a:p>
            <a:r>
              <a:rPr lang="en-US" dirty="0" smtClean="0"/>
              <a:t>2</a:t>
            </a:r>
            <a:endParaRPr lang="en-US" dirty="0"/>
          </a:p>
        </p:txBody>
      </p:sp>
      <p:sp>
        <p:nvSpPr>
          <p:cNvPr id="10" name="TextBox 9"/>
          <p:cNvSpPr txBox="1"/>
          <p:nvPr/>
        </p:nvSpPr>
        <p:spPr>
          <a:xfrm>
            <a:off x="1281911" y="2872585"/>
            <a:ext cx="574659" cy="369332"/>
          </a:xfrm>
          <a:prstGeom prst="rect">
            <a:avLst/>
          </a:prstGeom>
          <a:noFill/>
        </p:spPr>
        <p:txBody>
          <a:bodyPr wrap="square" rtlCol="0">
            <a:spAutoFit/>
          </a:bodyPr>
          <a:lstStyle/>
          <a:p>
            <a:r>
              <a:rPr lang="en-US" dirty="0" smtClean="0"/>
              <a:t>3</a:t>
            </a:r>
            <a:endParaRPr lang="en-US" dirty="0"/>
          </a:p>
        </p:txBody>
      </p:sp>
      <p:sp>
        <p:nvSpPr>
          <p:cNvPr id="11" name="TextBox 10"/>
          <p:cNvSpPr txBox="1"/>
          <p:nvPr/>
        </p:nvSpPr>
        <p:spPr>
          <a:xfrm>
            <a:off x="6939977" y="2742013"/>
            <a:ext cx="301660" cy="369332"/>
          </a:xfrm>
          <a:prstGeom prst="rect">
            <a:avLst/>
          </a:prstGeom>
          <a:noFill/>
        </p:spPr>
        <p:txBody>
          <a:bodyPr wrap="none" rtlCol="0">
            <a:spAutoFit/>
          </a:bodyPr>
          <a:lstStyle/>
          <a:p>
            <a:r>
              <a:rPr lang="en-US" dirty="0" smtClean="0"/>
              <a:t>4</a:t>
            </a:r>
            <a:endParaRPr lang="en-US" dirty="0"/>
          </a:p>
        </p:txBody>
      </p:sp>
    </p:spTree>
    <p:extLst>
      <p:ext uri="{BB962C8B-B14F-4D97-AF65-F5344CB8AC3E}">
        <p14:creationId xmlns:p14="http://schemas.microsoft.com/office/powerpoint/2010/main" val="4283869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76200" y="0"/>
            <a:ext cx="9067800" cy="2292935"/>
          </a:xfrm>
          <a:prstGeom prst="rect">
            <a:avLst/>
          </a:prstGeom>
          <a:noFill/>
          <a:ln w="9525">
            <a:noFill/>
            <a:miter lim="800000"/>
            <a:headEnd/>
            <a:tailEnd/>
          </a:ln>
        </p:spPr>
        <p:txBody>
          <a:bodyPr wrap="square">
            <a:spAutoFit/>
          </a:bodyPr>
          <a:lstStyle/>
          <a:p>
            <a:pPr>
              <a:lnSpc>
                <a:spcPct val="150000"/>
              </a:lnSpc>
            </a:pPr>
            <a:r>
              <a:rPr lang="en-US" sz="2800" dirty="0"/>
              <a:t>Land and Water Contrasts</a:t>
            </a:r>
          </a:p>
          <a:p>
            <a:pPr lvl="1" indent="-228600">
              <a:spcAft>
                <a:spcPts val="0"/>
              </a:spcAft>
              <a:buFont typeface="Arial" charset="0"/>
              <a:buChar char="•"/>
            </a:pPr>
            <a:r>
              <a:rPr lang="en-US" dirty="0"/>
              <a:t>Maritime = Coastal regions have smaller daily and annual temperature </a:t>
            </a:r>
            <a:r>
              <a:rPr lang="en-US" dirty="0" smtClean="0"/>
              <a:t>ranges.</a:t>
            </a:r>
            <a:endParaRPr lang="en-US" dirty="0"/>
          </a:p>
          <a:p>
            <a:pPr lvl="1" indent="-228600">
              <a:spcAft>
                <a:spcPts val="0"/>
              </a:spcAft>
              <a:buFont typeface="Arial" charset="0"/>
              <a:buChar char="•"/>
            </a:pPr>
            <a:r>
              <a:rPr lang="en-US" dirty="0"/>
              <a:t>Continental = Inland regions have greater daily and annual temperature </a:t>
            </a:r>
            <a:r>
              <a:rPr lang="en-US" dirty="0" smtClean="0"/>
              <a:t>ranges.</a:t>
            </a:r>
            <a:endParaRPr lang="en-US" sz="2800" dirty="0"/>
          </a:p>
        </p:txBody>
      </p:sp>
      <p:grpSp>
        <p:nvGrpSpPr>
          <p:cNvPr id="8" name="Group 9"/>
          <p:cNvGrpSpPr/>
          <p:nvPr/>
        </p:nvGrpSpPr>
        <p:grpSpPr>
          <a:xfrm>
            <a:off x="5780736" y="1511273"/>
            <a:ext cx="2144278" cy="1568580"/>
            <a:chOff x="5789613" y="3257406"/>
            <a:chExt cx="2144278" cy="1568580"/>
          </a:xfrm>
        </p:grpSpPr>
        <p:pic>
          <p:nvPicPr>
            <p:cNvPr id="5" name="Picture 5" descr="figure 3.8a.jpg"/>
            <p:cNvPicPr>
              <a:picLocks noChangeAspect="1"/>
            </p:cNvPicPr>
            <p:nvPr/>
          </p:nvPicPr>
          <p:blipFill>
            <a:blip r:embed="rId2" cstate="print"/>
            <a:srcRect/>
            <a:stretch>
              <a:fillRect/>
            </a:stretch>
          </p:blipFill>
          <p:spPr bwMode="auto">
            <a:xfrm>
              <a:off x="5789613" y="3257406"/>
              <a:ext cx="2103437" cy="1376362"/>
            </a:xfrm>
            <a:prstGeom prst="rect">
              <a:avLst/>
            </a:prstGeom>
            <a:noFill/>
            <a:ln w="9525">
              <a:noFill/>
              <a:miter lim="800000"/>
              <a:headEnd/>
              <a:tailEnd/>
            </a:ln>
          </p:spPr>
        </p:pic>
        <p:sp>
          <p:nvSpPr>
            <p:cNvPr id="9" name="Rectangle 8"/>
            <p:cNvSpPr/>
            <p:nvPr/>
          </p:nvSpPr>
          <p:spPr>
            <a:xfrm>
              <a:off x="6133398" y="4548987"/>
              <a:ext cx="1800493" cy="276999"/>
            </a:xfrm>
            <a:prstGeom prst="rect">
              <a:avLst/>
            </a:prstGeom>
          </p:spPr>
          <p:txBody>
            <a:bodyPr wrap="none">
              <a:spAutoFit/>
            </a:bodyPr>
            <a:lstStyle/>
            <a:p>
              <a:r>
                <a:rPr lang="en-US" sz="1200" dirty="0" smtClean="0"/>
                <a:t>© NG  Image Collection</a:t>
              </a:r>
              <a:endParaRPr lang="en-US" sz="1200" dirty="0"/>
            </a:p>
          </p:txBody>
        </p:sp>
      </p:grpSp>
      <p:grpSp>
        <p:nvGrpSpPr>
          <p:cNvPr id="10" name="Group 11"/>
          <p:cNvGrpSpPr/>
          <p:nvPr/>
        </p:nvGrpSpPr>
        <p:grpSpPr>
          <a:xfrm>
            <a:off x="5789613" y="4169735"/>
            <a:ext cx="2206623" cy="1609133"/>
            <a:chOff x="5789613" y="4733925"/>
            <a:chExt cx="2206623" cy="1609133"/>
          </a:xfrm>
        </p:grpSpPr>
        <p:pic>
          <p:nvPicPr>
            <p:cNvPr id="6" name="Picture 6" descr="figure 3.8b.jpg"/>
            <p:cNvPicPr>
              <a:picLocks noChangeAspect="1"/>
            </p:cNvPicPr>
            <p:nvPr/>
          </p:nvPicPr>
          <p:blipFill>
            <a:blip r:embed="rId3" cstate="print"/>
            <a:srcRect/>
            <a:stretch>
              <a:fillRect/>
            </a:stretch>
          </p:blipFill>
          <p:spPr bwMode="auto">
            <a:xfrm>
              <a:off x="5789613" y="4733925"/>
              <a:ext cx="2103437" cy="1422400"/>
            </a:xfrm>
            <a:prstGeom prst="rect">
              <a:avLst/>
            </a:prstGeom>
            <a:noFill/>
            <a:ln w="9525">
              <a:noFill/>
              <a:miter lim="800000"/>
              <a:headEnd/>
              <a:tailEnd/>
            </a:ln>
          </p:spPr>
        </p:pic>
        <p:sp>
          <p:nvSpPr>
            <p:cNvPr id="11" name="Rectangle 10"/>
            <p:cNvSpPr/>
            <p:nvPr/>
          </p:nvSpPr>
          <p:spPr>
            <a:xfrm>
              <a:off x="6195743" y="6066059"/>
              <a:ext cx="1800493" cy="276999"/>
            </a:xfrm>
            <a:prstGeom prst="rect">
              <a:avLst/>
            </a:prstGeom>
          </p:spPr>
          <p:txBody>
            <a:bodyPr wrap="none">
              <a:spAutoFit/>
            </a:bodyPr>
            <a:lstStyle/>
            <a:p>
              <a:r>
                <a:rPr lang="en-US" sz="1200" dirty="0" smtClean="0"/>
                <a:t>© NG  Image Collection</a:t>
              </a:r>
              <a:endParaRPr lang="en-US" sz="1200" dirty="0"/>
            </a:p>
          </p:txBody>
        </p:sp>
      </p:grpSp>
      <p:grpSp>
        <p:nvGrpSpPr>
          <p:cNvPr id="12" name="Group 13"/>
          <p:cNvGrpSpPr/>
          <p:nvPr/>
        </p:nvGrpSpPr>
        <p:grpSpPr>
          <a:xfrm>
            <a:off x="260795" y="1858025"/>
            <a:ext cx="4476750" cy="3116277"/>
            <a:chOff x="1174750" y="3270577"/>
            <a:chExt cx="4476750" cy="3116277"/>
          </a:xfrm>
        </p:grpSpPr>
        <p:pic>
          <p:nvPicPr>
            <p:cNvPr id="4" name="Picture 4" descr="figure 3.8 part 1.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174750" y="3270577"/>
              <a:ext cx="4476750" cy="2950731"/>
            </a:xfrm>
            <a:prstGeom prst="rect">
              <a:avLst/>
            </a:prstGeom>
            <a:noFill/>
            <a:ln w="9525">
              <a:noFill/>
              <a:miter lim="800000"/>
              <a:headEnd/>
              <a:tailEnd/>
            </a:ln>
          </p:spPr>
        </p:pic>
        <p:sp>
          <p:nvSpPr>
            <p:cNvPr id="13" name="Rectangle 12"/>
            <p:cNvSpPr/>
            <p:nvPr/>
          </p:nvSpPr>
          <p:spPr>
            <a:xfrm>
              <a:off x="1496292" y="6109855"/>
              <a:ext cx="3096491" cy="276999"/>
            </a:xfrm>
            <a:prstGeom prst="rect">
              <a:avLst/>
            </a:prstGeom>
          </p:spPr>
          <p:txBody>
            <a:bodyPr wrap="square">
              <a:spAutoFit/>
            </a:bodyPr>
            <a:lstStyle/>
            <a:p>
              <a:r>
                <a:rPr lang="en-US" sz="1200" dirty="0" smtClean="0"/>
                <a:t>© John Wiley and Sons Publishers Inc.</a:t>
              </a:r>
              <a:endParaRPr lang="en-US" sz="1200" dirty="0"/>
            </a:p>
          </p:txBody>
        </p:sp>
      </p:grpSp>
    </p:spTree>
    <p:extLst>
      <p:ext uri="{BB962C8B-B14F-4D97-AF65-F5344CB8AC3E}">
        <p14:creationId xmlns:p14="http://schemas.microsoft.com/office/powerpoint/2010/main" val="1638154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PG_10e_Figure_04_24_L.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771650" y="0"/>
            <a:ext cx="5600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727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76199" y="133312"/>
            <a:ext cx="8893175" cy="4856202"/>
          </a:xfrm>
          <a:prstGeom prst="rect">
            <a:avLst/>
          </a:prstGeom>
          <a:noFill/>
          <a:ln w="9525">
            <a:noFill/>
            <a:miter lim="800000"/>
            <a:headEnd/>
            <a:tailEnd/>
          </a:ln>
        </p:spPr>
        <p:txBody>
          <a:bodyPr wrap="square">
            <a:spAutoFit/>
          </a:bodyPr>
          <a:lstStyle/>
          <a:p>
            <a:pPr>
              <a:lnSpc>
                <a:spcPct val="150000"/>
              </a:lnSpc>
            </a:pPr>
            <a:r>
              <a:rPr lang="en-US" sz="2600" b="1" dirty="0"/>
              <a:t>Temperature by Latitude</a:t>
            </a:r>
          </a:p>
          <a:p>
            <a:pPr lvl="1" indent="-228600">
              <a:spcBef>
                <a:spcPct val="10000"/>
              </a:spcBef>
              <a:buFont typeface="Arial" charset="0"/>
              <a:buChar char="•"/>
            </a:pPr>
            <a:r>
              <a:rPr lang="en-US" sz="2300" dirty="0"/>
              <a:t>Annual cycle of insolation affects</a:t>
            </a:r>
            <a:r>
              <a:rPr lang="en-US" sz="2300" dirty="0">
                <a:sym typeface="Wingdings" charset="2"/>
              </a:rPr>
              <a:t> net radiation, which affects monthly mean air </a:t>
            </a:r>
            <a:r>
              <a:rPr lang="en-US" sz="2300" dirty="0" smtClean="0">
                <a:sym typeface="Wingdings" charset="2"/>
              </a:rPr>
              <a:t>temperature.</a:t>
            </a:r>
            <a:endParaRPr lang="en-US" sz="2300" dirty="0">
              <a:sym typeface="Wingdings" charset="2"/>
            </a:endParaRPr>
          </a:p>
          <a:p>
            <a:pPr lvl="1" indent="-228600">
              <a:spcBef>
                <a:spcPct val="10000"/>
              </a:spcBef>
              <a:buFont typeface="Arial" charset="0"/>
              <a:buChar char="•"/>
            </a:pPr>
            <a:r>
              <a:rPr lang="en-US" sz="2300" dirty="0">
                <a:sym typeface="Wingdings" charset="2"/>
              </a:rPr>
              <a:t>Higher </a:t>
            </a:r>
            <a:r>
              <a:rPr lang="en-US" sz="2300" dirty="0" smtClean="0">
                <a:sym typeface="Wingdings" charset="2"/>
              </a:rPr>
              <a:t>latitudes </a:t>
            </a:r>
            <a:r>
              <a:rPr lang="en-US" sz="2300" dirty="0">
                <a:sym typeface="Wingdings" charset="2"/>
              </a:rPr>
              <a:t>experience large annual temperature </a:t>
            </a:r>
            <a:r>
              <a:rPr lang="en-US" sz="2300" dirty="0" smtClean="0">
                <a:sym typeface="Wingdings" charset="2"/>
              </a:rPr>
              <a:t>range.</a:t>
            </a:r>
            <a:endParaRPr lang="en-US" sz="2300" dirty="0">
              <a:sym typeface="Wingdings" charset="2"/>
            </a:endParaRPr>
          </a:p>
          <a:p>
            <a:pPr lvl="1" indent="-228600">
              <a:spcBef>
                <a:spcPct val="10000"/>
              </a:spcBef>
              <a:buFont typeface="Arial" charset="0"/>
              <a:buChar char="•"/>
            </a:pPr>
            <a:r>
              <a:rPr lang="en-US" sz="2300" dirty="0">
                <a:sym typeface="Wingdings" charset="2"/>
              </a:rPr>
              <a:t>Equatorial regions experience small annual temp </a:t>
            </a:r>
            <a:r>
              <a:rPr lang="en-US" sz="2300" dirty="0" smtClean="0">
                <a:sym typeface="Wingdings" charset="2"/>
              </a:rPr>
              <a:t>ranges.</a:t>
            </a:r>
            <a:endParaRPr lang="en-US" sz="2300" dirty="0"/>
          </a:p>
          <a:p>
            <a:pPr lvl="1" indent="-228600">
              <a:spcBef>
                <a:spcPct val="50000"/>
              </a:spcBef>
              <a:buFont typeface="Arial" charset="0"/>
              <a:buChar char="•"/>
            </a:pPr>
            <a:endParaRPr lang="en-US" dirty="0"/>
          </a:p>
          <a:p>
            <a:pPr>
              <a:spcBef>
                <a:spcPct val="50000"/>
              </a:spcBef>
            </a:pPr>
            <a:r>
              <a:rPr lang="en-US" dirty="0"/>
              <a:t/>
            </a:r>
            <a:br>
              <a:rPr lang="en-US" dirty="0"/>
            </a:br>
            <a:r>
              <a:rPr lang="en-US" dirty="0"/>
              <a:t/>
            </a:r>
            <a:br>
              <a:rPr lang="en-US" dirty="0"/>
            </a:br>
            <a:endParaRPr lang="en-US" dirty="0"/>
          </a:p>
          <a:p>
            <a:pPr>
              <a:lnSpc>
                <a:spcPct val="150000"/>
              </a:lnSpc>
            </a:pPr>
            <a:endParaRPr lang="en-US" sz="2800" dirty="0"/>
          </a:p>
          <a:p>
            <a:pPr>
              <a:lnSpc>
                <a:spcPct val="150000"/>
              </a:lnSpc>
            </a:pPr>
            <a:r>
              <a:rPr lang="en-US" sz="2800" dirty="0"/>
              <a:t>	</a:t>
            </a:r>
          </a:p>
        </p:txBody>
      </p:sp>
      <p:grpSp>
        <p:nvGrpSpPr>
          <p:cNvPr id="9" name="Group 9"/>
          <p:cNvGrpSpPr/>
          <p:nvPr/>
        </p:nvGrpSpPr>
        <p:grpSpPr>
          <a:xfrm>
            <a:off x="880811" y="2832997"/>
            <a:ext cx="8128134" cy="3364462"/>
            <a:chOff x="1608138" y="3163262"/>
            <a:chExt cx="8128134" cy="3364462"/>
          </a:xfrm>
        </p:grpSpPr>
        <p:pic>
          <p:nvPicPr>
            <p:cNvPr id="4" name="Picture 4" descr="figure 3.9 part 1.jpg"/>
            <p:cNvPicPr>
              <a:picLocks noChangeAspect="1"/>
            </p:cNvPicPr>
            <p:nvPr/>
          </p:nvPicPr>
          <p:blipFill>
            <a:blip r:embed="rId2" cstate="print"/>
            <a:srcRect/>
            <a:stretch>
              <a:fillRect/>
            </a:stretch>
          </p:blipFill>
          <p:spPr bwMode="auto">
            <a:xfrm>
              <a:off x="1608138" y="3163262"/>
              <a:ext cx="2598737" cy="2932799"/>
            </a:xfrm>
            <a:prstGeom prst="rect">
              <a:avLst/>
            </a:prstGeom>
            <a:noFill/>
            <a:ln w="9525">
              <a:noFill/>
              <a:miter lim="800000"/>
              <a:headEnd/>
              <a:tailEnd/>
            </a:ln>
          </p:spPr>
        </p:pic>
        <p:sp>
          <p:nvSpPr>
            <p:cNvPr id="7" name="Rectangle 6"/>
            <p:cNvSpPr/>
            <p:nvPr/>
          </p:nvSpPr>
          <p:spPr>
            <a:xfrm>
              <a:off x="1622828" y="6066059"/>
              <a:ext cx="8113444" cy="461665"/>
            </a:xfrm>
            <a:prstGeom prst="rect">
              <a:avLst/>
            </a:prstGeom>
          </p:spPr>
          <p:txBody>
            <a:bodyPr wrap="none">
              <a:spAutoFit/>
            </a:bodyPr>
            <a:lstStyle/>
            <a:p>
              <a:r>
                <a:rPr lang="en-US" sz="1200" dirty="0" smtClean="0"/>
                <a:t>The monthly mean net radiation and air temperature at latitudes near the equator are higher and steadier throughout</a:t>
              </a:r>
            </a:p>
            <a:p>
              <a:r>
                <a:rPr lang="en-US" sz="1200" dirty="0"/>
                <a:t>t</a:t>
              </a:r>
              <a:r>
                <a:rPr lang="en-US" sz="1200" dirty="0" smtClean="0"/>
                <a:t>he year.  Moving closer to the poles, the annual average net radiation is lower, and the seasonal variations are more extreme.</a:t>
              </a:r>
              <a:endParaRPr lang="en-US" sz="1200" dirty="0"/>
            </a:p>
          </p:txBody>
        </p:sp>
      </p:grpSp>
      <p:pic>
        <p:nvPicPr>
          <p:cNvPr id="5" name="Picture 5" descr="figure 3.9 part 2.jpg"/>
          <p:cNvPicPr>
            <a:picLocks noChangeAspect="1"/>
          </p:cNvPicPr>
          <p:nvPr/>
        </p:nvPicPr>
        <p:blipFill>
          <a:blip r:embed="rId3" cstate="print"/>
          <a:srcRect/>
          <a:stretch>
            <a:fillRect/>
          </a:stretch>
        </p:blipFill>
        <p:spPr bwMode="auto">
          <a:xfrm>
            <a:off x="5340151" y="2832997"/>
            <a:ext cx="2757488" cy="2927846"/>
          </a:xfrm>
          <a:prstGeom prst="rect">
            <a:avLst/>
          </a:prstGeom>
          <a:noFill/>
          <a:ln w="9525">
            <a:noFill/>
            <a:miter lim="800000"/>
            <a:headEnd/>
            <a:tailEnd/>
          </a:ln>
        </p:spPr>
      </p:pic>
    </p:spTree>
    <p:extLst>
      <p:ext uri="{BB962C8B-B14F-4D97-AF65-F5344CB8AC3E}">
        <p14:creationId xmlns:p14="http://schemas.microsoft.com/office/powerpoint/2010/main" val="3331046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1"/>
          <p:cNvSpPr>
            <a:spLocks noGrp="1"/>
          </p:cNvSpPr>
          <p:nvPr>
            <p:ph type="ftr" sz="quarter" idx="10"/>
          </p:nvPr>
        </p:nvSpPr>
        <p:spPr>
          <a:noFill/>
        </p:spPr>
        <p:txBody>
          <a:bodyPr/>
          <a:lstStyle/>
          <a:p>
            <a:r>
              <a:rPr lang="en-US" dirty="0" smtClean="0"/>
              <a:t>Visualizing Physical Geography</a:t>
            </a:r>
            <a:br>
              <a:rPr lang="en-US" dirty="0" smtClean="0"/>
            </a:br>
            <a:r>
              <a:rPr lang="en-US" dirty="0" smtClean="0"/>
              <a:t>Copyright © 2012 John Wiley &amp; Sons, Inc.</a:t>
            </a:r>
          </a:p>
          <a:p>
            <a:endParaRPr lang="en-US" dirty="0" smtClean="0"/>
          </a:p>
        </p:txBody>
      </p:sp>
      <p:sp>
        <p:nvSpPr>
          <p:cNvPr id="12291" name="Rectangle 3"/>
          <p:cNvSpPr>
            <a:spLocks noChangeArrowheads="1"/>
          </p:cNvSpPr>
          <p:nvPr/>
        </p:nvSpPr>
        <p:spPr bwMode="auto">
          <a:xfrm>
            <a:off x="152400" y="152400"/>
            <a:ext cx="8375650" cy="584200"/>
          </a:xfrm>
          <a:prstGeom prst="rect">
            <a:avLst/>
          </a:prstGeom>
          <a:noFill/>
          <a:ln w="9525">
            <a:noFill/>
            <a:miter lim="800000"/>
            <a:headEnd/>
            <a:tailEnd/>
          </a:ln>
        </p:spPr>
        <p:txBody>
          <a:bodyPr wrap="none">
            <a:spAutoFit/>
          </a:bodyPr>
          <a:lstStyle/>
          <a:p>
            <a:r>
              <a:rPr lang="en-US" sz="3200">
                <a:latin typeface="Arial Black" charset="0"/>
              </a:rPr>
              <a:t>Temperature and Heat Flow Process</a:t>
            </a:r>
          </a:p>
        </p:txBody>
      </p:sp>
      <p:sp>
        <p:nvSpPr>
          <p:cNvPr id="12292" name="Text Box 6"/>
          <p:cNvSpPr txBox="1">
            <a:spLocks noChangeArrowheads="1"/>
          </p:cNvSpPr>
          <p:nvPr/>
        </p:nvSpPr>
        <p:spPr bwMode="auto">
          <a:xfrm>
            <a:off x="152400" y="857250"/>
            <a:ext cx="5029200" cy="3970338"/>
          </a:xfrm>
          <a:prstGeom prst="rect">
            <a:avLst/>
          </a:prstGeom>
          <a:noFill/>
          <a:ln w="9525">
            <a:noFill/>
            <a:miter lim="800000"/>
            <a:headEnd/>
            <a:tailEnd/>
          </a:ln>
        </p:spPr>
        <p:txBody>
          <a:bodyPr>
            <a:spAutoFit/>
          </a:bodyPr>
          <a:lstStyle/>
          <a:p>
            <a:pPr>
              <a:lnSpc>
                <a:spcPct val="150000"/>
              </a:lnSpc>
            </a:pPr>
            <a:r>
              <a:rPr lang="en-US" sz="2800" dirty="0"/>
              <a:t>Measuring Temperature</a:t>
            </a:r>
          </a:p>
          <a:p>
            <a:pPr marL="515938" lvl="1" indent="-169863">
              <a:buFont typeface="Arial" charset="0"/>
              <a:buChar char="•"/>
            </a:pPr>
            <a:r>
              <a:rPr lang="en-US" dirty="0"/>
              <a:t>Temperature = level of internal motion of atoms and molecules that make up the matter</a:t>
            </a:r>
          </a:p>
          <a:p>
            <a:pPr>
              <a:buFont typeface="Arial" charset="0"/>
              <a:buChar char="•"/>
            </a:pPr>
            <a:endParaRPr lang="en-US" dirty="0"/>
          </a:p>
          <a:p>
            <a:pPr marL="515938" lvl="1" indent="-169863">
              <a:buFont typeface="Arial" charset="0"/>
              <a:buChar char="•"/>
            </a:pPr>
            <a:r>
              <a:rPr lang="en-US" dirty="0"/>
              <a:t>Temperature s</a:t>
            </a:r>
            <a:r>
              <a:rPr lang="en-US" dirty="0" smtClean="0"/>
              <a:t>cales</a:t>
            </a:r>
            <a:endParaRPr lang="en-US" dirty="0"/>
          </a:p>
          <a:p>
            <a:pPr lvl="2" indent="-169863">
              <a:buFont typeface="Arial" charset="0"/>
              <a:buChar char="•"/>
            </a:pPr>
            <a:r>
              <a:rPr lang="en-US" dirty="0"/>
              <a:t>Fahrenheit</a:t>
            </a:r>
          </a:p>
          <a:p>
            <a:pPr lvl="2" indent="-169863">
              <a:buFont typeface="Arial" charset="0"/>
              <a:buChar char="•"/>
            </a:pPr>
            <a:r>
              <a:rPr lang="en-US" dirty="0"/>
              <a:t>Celsius</a:t>
            </a:r>
          </a:p>
          <a:p>
            <a:pPr lvl="2" indent="-169863">
              <a:buFont typeface="Arial" charset="0"/>
              <a:buChar char="•"/>
            </a:pPr>
            <a:r>
              <a:rPr lang="en-US" dirty="0"/>
              <a:t>Kelvin</a:t>
            </a:r>
          </a:p>
          <a:p>
            <a:pPr>
              <a:buFont typeface="Arial" charset="0"/>
              <a:buChar char="•"/>
            </a:pPr>
            <a:endParaRPr lang="en-US" sz="1800" dirty="0"/>
          </a:p>
        </p:txBody>
      </p:sp>
      <p:sp>
        <p:nvSpPr>
          <p:cNvPr id="12293" name="TextBox 8"/>
          <p:cNvSpPr txBox="1">
            <a:spLocks noChangeArrowheads="1"/>
          </p:cNvSpPr>
          <p:nvPr/>
        </p:nvSpPr>
        <p:spPr bwMode="auto">
          <a:xfrm>
            <a:off x="381000" y="4572000"/>
            <a:ext cx="4648200" cy="830263"/>
          </a:xfrm>
          <a:prstGeom prst="rect">
            <a:avLst/>
          </a:prstGeom>
          <a:noFill/>
          <a:ln w="9525">
            <a:solidFill>
              <a:schemeClr val="tx1"/>
            </a:solidFill>
            <a:miter lim="800000"/>
            <a:headEnd/>
            <a:tailEnd/>
          </a:ln>
        </p:spPr>
        <p:txBody>
          <a:bodyPr>
            <a:spAutoFit/>
          </a:bodyPr>
          <a:lstStyle/>
          <a:p>
            <a:r>
              <a:rPr lang="en-US"/>
              <a:t>What is the freezing and boiling point of water in </a:t>
            </a:r>
            <a:r>
              <a:rPr lang="en-US" baseline="30000"/>
              <a:t>o</a:t>
            </a:r>
            <a:r>
              <a:rPr lang="en-US"/>
              <a:t>F and </a:t>
            </a:r>
            <a:r>
              <a:rPr lang="en-US" baseline="30000"/>
              <a:t>o</a:t>
            </a:r>
            <a:r>
              <a:rPr lang="en-US"/>
              <a:t>C? </a:t>
            </a:r>
          </a:p>
        </p:txBody>
      </p:sp>
      <p:grpSp>
        <p:nvGrpSpPr>
          <p:cNvPr id="2" name="Group 8"/>
          <p:cNvGrpSpPr/>
          <p:nvPr/>
        </p:nvGrpSpPr>
        <p:grpSpPr>
          <a:xfrm>
            <a:off x="5254625" y="1117600"/>
            <a:ext cx="3701584" cy="5059203"/>
            <a:chOff x="5254625" y="1117600"/>
            <a:chExt cx="3701584" cy="5059203"/>
          </a:xfrm>
        </p:grpSpPr>
        <p:pic>
          <p:nvPicPr>
            <p:cNvPr id="12294" name="Picture 5" descr="figure 3.1.jpg"/>
            <p:cNvPicPr>
              <a:picLocks noChangeAspect="1"/>
            </p:cNvPicPr>
            <p:nvPr/>
          </p:nvPicPr>
          <p:blipFill>
            <a:blip r:embed="rId3" cstate="print"/>
            <a:srcRect/>
            <a:stretch>
              <a:fillRect/>
            </a:stretch>
          </p:blipFill>
          <p:spPr bwMode="auto">
            <a:xfrm>
              <a:off x="5254625" y="1117600"/>
              <a:ext cx="3584575" cy="4851400"/>
            </a:xfrm>
            <a:prstGeom prst="rect">
              <a:avLst/>
            </a:prstGeom>
            <a:noFill/>
            <a:ln w="9525">
              <a:noFill/>
              <a:miter lim="800000"/>
              <a:headEnd/>
              <a:tailEnd/>
            </a:ln>
          </p:spPr>
        </p:pic>
        <p:sp>
          <p:nvSpPr>
            <p:cNvPr id="8" name="Rectangle 7"/>
            <p:cNvSpPr/>
            <p:nvPr/>
          </p:nvSpPr>
          <p:spPr>
            <a:xfrm>
              <a:off x="6990606" y="5899804"/>
              <a:ext cx="1965603" cy="276999"/>
            </a:xfrm>
            <a:prstGeom prst="rect">
              <a:avLst/>
            </a:prstGeom>
          </p:spPr>
          <p:txBody>
            <a:bodyPr wrap="none">
              <a:spAutoFit/>
            </a:bodyPr>
            <a:lstStyle/>
            <a:p>
              <a:r>
                <a:rPr lang="en-US" sz="1200" dirty="0" smtClean="0"/>
                <a:t>© John Wiley &amp; Sons, Inc.</a:t>
              </a:r>
              <a:endParaRPr lang="en-US" sz="1200" dirty="0"/>
            </a:p>
          </p:txBody>
        </p:sp>
      </p:grpSp>
    </p:spTree>
    <p:extLst>
      <p:ext uri="{BB962C8B-B14F-4D97-AF65-F5344CB8AC3E}">
        <p14:creationId xmlns:p14="http://schemas.microsoft.com/office/powerpoint/2010/main" val="6157946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2348" y="3450494"/>
            <a:ext cx="2346804" cy="2308324"/>
          </a:xfrm>
          <a:prstGeom prst="rect">
            <a:avLst/>
          </a:prstGeom>
        </p:spPr>
        <p:txBody>
          <a:bodyPr wrap="none">
            <a:spAutoFit/>
          </a:bodyPr>
          <a:lstStyle/>
          <a:p>
            <a:r>
              <a:rPr lang="en-US" dirty="0" smtClean="0"/>
              <a:t>Four cities to compare:</a:t>
            </a:r>
          </a:p>
          <a:p>
            <a:endParaRPr lang="en-US" dirty="0"/>
          </a:p>
          <a:p>
            <a:r>
              <a:rPr lang="en-US" dirty="0" smtClean="0"/>
              <a:t>Manaus, Brazil</a:t>
            </a:r>
          </a:p>
          <a:p>
            <a:r>
              <a:rPr lang="en-US" dirty="0" smtClean="0"/>
              <a:t>Hamburg, Germany</a:t>
            </a:r>
          </a:p>
          <a:p>
            <a:r>
              <a:rPr lang="en-US" dirty="0" smtClean="0"/>
              <a:t>Aswan, Egypt</a:t>
            </a:r>
          </a:p>
          <a:p>
            <a:r>
              <a:rPr lang="en-US" dirty="0" smtClean="0"/>
              <a:t>Yakutsk, Russia</a:t>
            </a:r>
          </a:p>
          <a:p>
            <a:endParaRPr lang="en-US" sz="1200" dirty="0"/>
          </a:p>
          <a:p>
            <a:endParaRPr lang="en-US" sz="1200" dirty="0" smtClean="0"/>
          </a:p>
          <a:p>
            <a:endParaRPr lang="en-US" sz="1200" dirty="0"/>
          </a:p>
        </p:txBody>
      </p:sp>
      <p:pic>
        <p:nvPicPr>
          <p:cNvPr id="13" name="Picture 5" descr="figure 3.9 part 3.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332348" y="201793"/>
            <a:ext cx="8504874" cy="2966685"/>
          </a:xfrm>
          <a:prstGeom prst="rect">
            <a:avLst/>
          </a:prstGeom>
          <a:noFill/>
          <a:ln w="9525">
            <a:noFill/>
            <a:miter lim="800000"/>
            <a:headEnd/>
            <a:tailEnd/>
          </a:ln>
        </p:spPr>
      </p:pic>
    </p:spTree>
    <p:extLst>
      <p:ext uri="{BB962C8B-B14F-4D97-AF65-F5344CB8AC3E}">
        <p14:creationId xmlns:p14="http://schemas.microsoft.com/office/powerpoint/2010/main" val="3257897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275349" y="199189"/>
            <a:ext cx="7924800" cy="1077218"/>
          </a:xfrm>
          <a:prstGeom prst="rect">
            <a:avLst/>
          </a:prstGeom>
          <a:noFill/>
          <a:ln w="9525">
            <a:solidFill>
              <a:schemeClr val="tx1"/>
            </a:solidFill>
            <a:miter lim="800000"/>
            <a:headEnd/>
            <a:tailEnd/>
          </a:ln>
        </p:spPr>
        <p:txBody>
          <a:bodyPr>
            <a:spAutoFit/>
          </a:bodyPr>
          <a:lstStyle/>
          <a:p>
            <a:r>
              <a:rPr lang="en-US" sz="2800" b="1" dirty="0" smtClean="0"/>
              <a:t>Manau</a:t>
            </a:r>
            <a:r>
              <a:rPr lang="en-US" sz="2800" b="1" dirty="0" smtClean="0"/>
              <a:t>s, Brazil.</a:t>
            </a:r>
            <a:endParaRPr lang="en-US" sz="2800" b="1" dirty="0" smtClean="0"/>
          </a:p>
          <a:p>
            <a:endParaRPr lang="en-US" dirty="0"/>
          </a:p>
          <a:p>
            <a:endParaRPr lang="en-US" dirty="0"/>
          </a:p>
        </p:txBody>
      </p:sp>
      <p:grpSp>
        <p:nvGrpSpPr>
          <p:cNvPr id="9" name="Group 8"/>
          <p:cNvGrpSpPr/>
          <p:nvPr/>
        </p:nvGrpSpPr>
        <p:grpSpPr>
          <a:xfrm>
            <a:off x="5762625" y="1846158"/>
            <a:ext cx="3159124" cy="3840401"/>
            <a:chOff x="5762625" y="1086466"/>
            <a:chExt cx="3159124" cy="3840401"/>
          </a:xfrm>
        </p:grpSpPr>
        <p:pic>
          <p:nvPicPr>
            <p:cNvPr id="5" name="Picture 5" descr="figure 3.9 part 1.jpg"/>
            <p:cNvPicPr>
              <a:picLocks noChangeAspect="1"/>
            </p:cNvPicPr>
            <p:nvPr/>
          </p:nvPicPr>
          <p:blipFill>
            <a:blip r:embed="rId2" cstate="print"/>
            <a:srcRect/>
            <a:stretch>
              <a:fillRect/>
            </a:stretch>
          </p:blipFill>
          <p:spPr bwMode="auto">
            <a:xfrm>
              <a:off x="5762625" y="1086466"/>
              <a:ext cx="3159124" cy="3564677"/>
            </a:xfrm>
            <a:prstGeom prst="rect">
              <a:avLst/>
            </a:prstGeom>
            <a:noFill/>
            <a:ln w="9525">
              <a:noFill/>
              <a:miter lim="800000"/>
              <a:headEnd/>
              <a:tailEnd/>
            </a:ln>
          </p:spPr>
        </p:pic>
        <p:sp>
          <p:nvSpPr>
            <p:cNvPr id="8" name="Rectangle 7"/>
            <p:cNvSpPr/>
            <p:nvPr/>
          </p:nvSpPr>
          <p:spPr>
            <a:xfrm>
              <a:off x="7034575" y="4649868"/>
              <a:ext cx="1882247" cy="276999"/>
            </a:xfrm>
            <a:prstGeom prst="rect">
              <a:avLst/>
            </a:prstGeom>
          </p:spPr>
          <p:txBody>
            <a:bodyPr wrap="none">
              <a:spAutoFit/>
            </a:bodyPr>
            <a:lstStyle/>
            <a:p>
              <a:r>
                <a:rPr lang="en-US" sz="1200" dirty="0" smtClean="0"/>
                <a:t> Courtesy David H. Miller</a:t>
              </a:r>
              <a:endParaRPr lang="en-US" sz="1200" dirty="0"/>
            </a:p>
          </p:txBody>
        </p:sp>
      </p:grpSp>
      <p:sp>
        <p:nvSpPr>
          <p:cNvPr id="10" name="Rectangle 9"/>
          <p:cNvSpPr/>
          <p:nvPr/>
        </p:nvSpPr>
        <p:spPr>
          <a:xfrm>
            <a:off x="106669" y="4296180"/>
            <a:ext cx="1800493" cy="276999"/>
          </a:xfrm>
          <a:prstGeom prst="rect">
            <a:avLst/>
          </a:prstGeom>
        </p:spPr>
        <p:txBody>
          <a:bodyPr wrap="none">
            <a:spAutoFit/>
          </a:bodyPr>
          <a:lstStyle/>
          <a:p>
            <a:r>
              <a:rPr lang="en-US" sz="1200" dirty="0" smtClean="0"/>
              <a:t>© NG  Image Collection</a:t>
            </a:r>
            <a:endParaRPr lang="en-US" sz="1200" dirty="0"/>
          </a:p>
        </p:txBody>
      </p:sp>
      <p:pic>
        <p:nvPicPr>
          <p:cNvPr id="12" name="Picture 11"/>
          <p:cNvPicPr>
            <a:picLocks noChangeAspect="1"/>
          </p:cNvPicPr>
          <p:nvPr/>
        </p:nvPicPr>
        <p:blipFill>
          <a:blip r:embed="rId3"/>
          <a:stretch>
            <a:fillRect/>
          </a:stretch>
        </p:blipFill>
        <p:spPr>
          <a:xfrm>
            <a:off x="380823" y="1471903"/>
            <a:ext cx="5287901" cy="3537316"/>
          </a:xfrm>
          <a:prstGeom prst="rect">
            <a:avLst/>
          </a:prstGeom>
        </p:spPr>
      </p:pic>
    </p:spTree>
    <p:extLst>
      <p:ext uri="{BB962C8B-B14F-4D97-AF65-F5344CB8AC3E}">
        <p14:creationId xmlns:p14="http://schemas.microsoft.com/office/powerpoint/2010/main" val="2680049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118872" y="70245"/>
            <a:ext cx="8696325" cy="702756"/>
          </a:xfrm>
          <a:prstGeom prst="rect">
            <a:avLst/>
          </a:prstGeom>
          <a:noFill/>
          <a:ln w="9525">
            <a:noFill/>
            <a:miter lim="800000"/>
            <a:headEnd/>
            <a:tailEnd/>
          </a:ln>
        </p:spPr>
        <p:txBody>
          <a:bodyPr wrap="square">
            <a:spAutoFit/>
          </a:bodyPr>
          <a:lstStyle/>
          <a:p>
            <a:pPr>
              <a:lnSpc>
                <a:spcPct val="150000"/>
              </a:lnSpc>
            </a:pPr>
            <a:r>
              <a:rPr lang="en-US" sz="2800" b="1" dirty="0" smtClean="0"/>
              <a:t>Yakutsk, Russia</a:t>
            </a:r>
            <a:endParaRPr lang="en-US" sz="2800" b="1" dirty="0"/>
          </a:p>
        </p:txBody>
      </p:sp>
      <p:pic>
        <p:nvPicPr>
          <p:cNvPr id="12" name="Picture 11"/>
          <p:cNvPicPr>
            <a:picLocks noChangeAspect="1"/>
          </p:cNvPicPr>
          <p:nvPr/>
        </p:nvPicPr>
        <p:blipFill>
          <a:blip r:embed="rId2"/>
          <a:stretch>
            <a:fillRect/>
          </a:stretch>
        </p:blipFill>
        <p:spPr>
          <a:xfrm>
            <a:off x="261308" y="910827"/>
            <a:ext cx="6350000" cy="4762500"/>
          </a:xfrm>
          <a:prstGeom prst="rect">
            <a:avLst/>
          </a:prstGeom>
        </p:spPr>
      </p:pic>
    </p:spTree>
    <p:extLst>
      <p:ext uri="{BB962C8B-B14F-4D97-AF65-F5344CB8AC3E}">
        <p14:creationId xmlns:p14="http://schemas.microsoft.com/office/powerpoint/2010/main" val="3429536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Hamburg, Germany</a:t>
            </a:r>
            <a:endParaRPr lang="en-US" sz="2800" b="1" dirty="0"/>
          </a:p>
        </p:txBody>
      </p:sp>
      <p:pic>
        <p:nvPicPr>
          <p:cNvPr id="4" name="Content Placeholder 3"/>
          <p:cNvPicPr>
            <a:picLocks noGrp="1" noChangeAspect="1"/>
          </p:cNvPicPr>
          <p:nvPr>
            <p:ph idx="1"/>
          </p:nvPr>
        </p:nvPicPr>
        <p:blipFill>
          <a:blip r:embed="rId2"/>
          <a:srcRect t="7168" b="7168"/>
          <a:stretch>
            <a:fillRect/>
          </a:stretch>
        </p:blipFill>
        <p:spPr/>
      </p:pic>
    </p:spTree>
    <p:extLst>
      <p:ext uri="{BB962C8B-B14F-4D97-AF65-F5344CB8AC3E}">
        <p14:creationId xmlns:p14="http://schemas.microsoft.com/office/powerpoint/2010/main" val="2151719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569915" y="894824"/>
            <a:ext cx="7631939" cy="2713564"/>
          </a:xfrm>
          <a:prstGeom prst="rect">
            <a:avLst/>
          </a:prstGeom>
          <a:noFill/>
          <a:ln w="9525">
            <a:solidFill>
              <a:schemeClr val="tx1"/>
            </a:solidFill>
            <a:miter lim="800000"/>
            <a:headEnd/>
            <a:tailEnd/>
          </a:ln>
        </p:spPr>
        <p:txBody>
          <a:bodyPr wrap="square">
            <a:spAutoFit/>
          </a:bodyPr>
          <a:lstStyle/>
          <a:p>
            <a:pPr>
              <a:spcAft>
                <a:spcPts val="400"/>
              </a:spcAft>
            </a:pPr>
            <a:r>
              <a:rPr lang="en-US" sz="1800" dirty="0" smtClean="0"/>
              <a:t>Although Yakutsk is only 9.5° further north than Hamburg, the annual temp cycles of these two cities are quite different. While summer temp are similar, winter temp at Yakutsk average –45°C compared to just about freezing at Hamburg.</a:t>
            </a:r>
          </a:p>
          <a:p>
            <a:pPr>
              <a:spcAft>
                <a:spcPts val="600"/>
              </a:spcAft>
            </a:pPr>
            <a:r>
              <a:rPr lang="en-US" sz="1800" dirty="0" smtClean="0"/>
              <a:t>Which </a:t>
            </a:r>
            <a:r>
              <a:rPr lang="en-US" sz="1800" dirty="0"/>
              <a:t>is the best explanation for this observation?</a:t>
            </a:r>
          </a:p>
          <a:p>
            <a:r>
              <a:rPr lang="en-US" sz="1800" dirty="0"/>
              <a:t>a. The elevation is much higher in Yakutsk.</a:t>
            </a:r>
          </a:p>
          <a:p>
            <a:r>
              <a:rPr lang="en-US" sz="1800" dirty="0"/>
              <a:t>b. The elevation is much higher in Hamburg.</a:t>
            </a:r>
          </a:p>
          <a:p>
            <a:r>
              <a:rPr lang="en-US" sz="1800" dirty="0"/>
              <a:t>c. Winds bring air from the Arctic Ocean to Yakutsk.</a:t>
            </a:r>
          </a:p>
          <a:p>
            <a:r>
              <a:rPr lang="en-US" sz="1800" dirty="0"/>
              <a:t>d. Winds bring air from the Atlantic Ocean to Hamburg.</a:t>
            </a:r>
          </a:p>
        </p:txBody>
      </p:sp>
    </p:spTree>
    <p:extLst>
      <p:ext uri="{BB962C8B-B14F-4D97-AF65-F5344CB8AC3E}">
        <p14:creationId xmlns:p14="http://schemas.microsoft.com/office/powerpoint/2010/main" val="3358793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7694" y="1570018"/>
            <a:ext cx="7375438" cy="4609649"/>
          </a:xfrm>
          <a:prstGeom prst="rect">
            <a:avLst/>
          </a:prstGeom>
        </p:spPr>
      </p:pic>
      <p:sp>
        <p:nvSpPr>
          <p:cNvPr id="5" name="TextBox 4"/>
          <p:cNvSpPr txBox="1"/>
          <p:nvPr/>
        </p:nvSpPr>
        <p:spPr>
          <a:xfrm>
            <a:off x="462912" y="391716"/>
            <a:ext cx="2189371" cy="523220"/>
          </a:xfrm>
          <a:prstGeom prst="rect">
            <a:avLst/>
          </a:prstGeom>
          <a:noFill/>
        </p:spPr>
        <p:txBody>
          <a:bodyPr wrap="none" rtlCol="0">
            <a:spAutoFit/>
          </a:bodyPr>
          <a:lstStyle/>
          <a:p>
            <a:r>
              <a:rPr lang="en-US" sz="2800" b="1" dirty="0" smtClean="0"/>
              <a:t>Aswan, Egypt</a:t>
            </a:r>
            <a:endParaRPr lang="en-US" sz="2800" b="1" dirty="0"/>
          </a:p>
        </p:txBody>
      </p:sp>
    </p:spTree>
    <p:extLst>
      <p:ext uri="{BB962C8B-B14F-4D97-AF65-F5344CB8AC3E}">
        <p14:creationId xmlns:p14="http://schemas.microsoft.com/office/powerpoint/2010/main" val="3234252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35426" y="133169"/>
            <a:ext cx="8610600" cy="2800350"/>
          </a:xfrm>
          <a:prstGeom prst="rect">
            <a:avLst/>
          </a:prstGeom>
          <a:noFill/>
          <a:ln w="9525">
            <a:noFill/>
            <a:miter lim="800000"/>
            <a:headEnd/>
            <a:tailEnd/>
          </a:ln>
        </p:spPr>
        <p:txBody>
          <a:bodyPr>
            <a:spAutoFit/>
          </a:bodyPr>
          <a:lstStyle/>
          <a:p>
            <a:r>
              <a:rPr lang="en-US" sz="2800" dirty="0"/>
              <a:t>Local factors involved in determining temperature:</a:t>
            </a:r>
          </a:p>
          <a:p>
            <a:pPr lvl="2" indent="-169863">
              <a:buFont typeface="Arial" charset="0"/>
              <a:buChar char="•"/>
            </a:pPr>
            <a:r>
              <a:rPr lang="en-US" dirty="0"/>
              <a:t>Elevation</a:t>
            </a:r>
          </a:p>
          <a:p>
            <a:pPr lvl="2" indent="-169863">
              <a:buFont typeface="Arial" charset="0"/>
              <a:buChar char="•"/>
            </a:pPr>
            <a:r>
              <a:rPr lang="en-US" dirty="0"/>
              <a:t>Land </a:t>
            </a:r>
            <a:r>
              <a:rPr lang="en-US" dirty="0" smtClean="0"/>
              <a:t>use </a:t>
            </a:r>
            <a:r>
              <a:rPr lang="en-US" dirty="0"/>
              <a:t>and urbanization</a:t>
            </a:r>
          </a:p>
          <a:p>
            <a:pPr lvl="2" indent="-169863">
              <a:buFont typeface="Arial" charset="0"/>
              <a:buChar char="•"/>
            </a:pPr>
            <a:r>
              <a:rPr lang="en-US" dirty="0"/>
              <a:t>Ocean </a:t>
            </a:r>
            <a:r>
              <a:rPr lang="en-US" dirty="0" smtClean="0"/>
              <a:t>currents</a:t>
            </a:r>
            <a:endParaRPr lang="en-US" dirty="0"/>
          </a:p>
          <a:p>
            <a:pPr lvl="2" indent="-169863">
              <a:buFont typeface="Arial" charset="0"/>
              <a:buChar char="•"/>
            </a:pPr>
            <a:endParaRPr lang="en-US" dirty="0"/>
          </a:p>
          <a:p>
            <a:r>
              <a:rPr lang="en-US" dirty="0"/>
              <a:t>Microclimates = Local atmospheric zones where the climate differs from surrounding areas</a:t>
            </a:r>
            <a:r>
              <a:rPr lang="en-US" sz="2800" dirty="0"/>
              <a:t>	</a:t>
            </a:r>
          </a:p>
        </p:txBody>
      </p:sp>
      <p:grpSp>
        <p:nvGrpSpPr>
          <p:cNvPr id="8" name="Group 10"/>
          <p:cNvGrpSpPr/>
          <p:nvPr/>
        </p:nvGrpSpPr>
        <p:grpSpPr>
          <a:xfrm>
            <a:off x="5875817" y="2742802"/>
            <a:ext cx="1757212" cy="2822704"/>
            <a:chOff x="5448513" y="3395663"/>
            <a:chExt cx="1757212" cy="2822704"/>
          </a:xfrm>
        </p:grpSpPr>
        <p:pic>
          <p:nvPicPr>
            <p:cNvPr id="5" name="Picture 2"/>
            <p:cNvPicPr>
              <a:picLocks noChangeAspect="1" noChangeArrowheads="1"/>
            </p:cNvPicPr>
            <p:nvPr/>
          </p:nvPicPr>
          <p:blipFill>
            <a:blip r:embed="rId2" cstate="print"/>
            <a:srcRect/>
            <a:stretch>
              <a:fillRect/>
            </a:stretch>
          </p:blipFill>
          <p:spPr bwMode="auto">
            <a:xfrm>
              <a:off x="5486400" y="3395663"/>
              <a:ext cx="1714500" cy="2595562"/>
            </a:xfrm>
            <a:prstGeom prst="rect">
              <a:avLst/>
            </a:prstGeom>
            <a:noFill/>
            <a:ln w="9525">
              <a:noFill/>
              <a:miter lim="800000"/>
              <a:headEnd/>
              <a:tailEnd/>
            </a:ln>
          </p:spPr>
        </p:pic>
        <p:sp>
          <p:nvSpPr>
            <p:cNvPr id="7" name="Rectangle 6"/>
            <p:cNvSpPr/>
            <p:nvPr/>
          </p:nvSpPr>
          <p:spPr>
            <a:xfrm>
              <a:off x="5448513" y="5941368"/>
              <a:ext cx="1757212" cy="276999"/>
            </a:xfrm>
            <a:prstGeom prst="rect">
              <a:avLst/>
            </a:prstGeom>
          </p:spPr>
          <p:txBody>
            <a:bodyPr wrap="none">
              <a:spAutoFit/>
            </a:bodyPr>
            <a:lstStyle/>
            <a:p>
              <a:r>
                <a:rPr lang="en-US" sz="1200" dirty="0" smtClean="0"/>
                <a:t>© NG Image Collection</a:t>
              </a:r>
              <a:endParaRPr lang="en-US" sz="1200" dirty="0"/>
            </a:p>
          </p:txBody>
        </p:sp>
      </p:grpSp>
      <p:grpSp>
        <p:nvGrpSpPr>
          <p:cNvPr id="10" name="Group 12"/>
          <p:cNvGrpSpPr/>
          <p:nvPr/>
        </p:nvGrpSpPr>
        <p:grpSpPr>
          <a:xfrm>
            <a:off x="931730" y="2845881"/>
            <a:ext cx="3263400" cy="2618782"/>
            <a:chOff x="1240338" y="3724275"/>
            <a:chExt cx="3263400" cy="2618782"/>
          </a:xfrm>
        </p:grpSpPr>
        <p:pic>
          <p:nvPicPr>
            <p:cNvPr id="6" name="Picture 6" descr="unnumbered 3 p79b.jpg"/>
            <p:cNvPicPr>
              <a:picLocks noChangeAspect="1"/>
            </p:cNvPicPr>
            <p:nvPr/>
          </p:nvPicPr>
          <p:blipFill>
            <a:blip r:embed="rId3" cstate="print"/>
            <a:srcRect l="1382" t="2083" r="1631" b="20139"/>
            <a:stretch>
              <a:fillRect/>
            </a:stretch>
          </p:blipFill>
          <p:spPr bwMode="auto">
            <a:xfrm>
              <a:off x="1277938" y="3724275"/>
              <a:ext cx="3225800" cy="2316163"/>
            </a:xfrm>
            <a:prstGeom prst="rect">
              <a:avLst/>
            </a:prstGeom>
            <a:noFill/>
            <a:ln w="9525">
              <a:noFill/>
              <a:miter lim="800000"/>
              <a:headEnd/>
              <a:tailEnd/>
            </a:ln>
          </p:spPr>
        </p:pic>
        <p:sp>
          <p:nvSpPr>
            <p:cNvPr id="9" name="Rectangle 8"/>
            <p:cNvSpPr/>
            <p:nvPr/>
          </p:nvSpPr>
          <p:spPr>
            <a:xfrm>
              <a:off x="1240338" y="6066058"/>
              <a:ext cx="1417376" cy="276999"/>
            </a:xfrm>
            <a:prstGeom prst="rect">
              <a:avLst/>
            </a:prstGeom>
          </p:spPr>
          <p:txBody>
            <a:bodyPr wrap="none">
              <a:spAutoFit/>
            </a:bodyPr>
            <a:lstStyle/>
            <a:p>
              <a:r>
                <a:rPr lang="en-US" sz="1200" dirty="0" smtClean="0"/>
                <a:t>© Courtesy NASA</a:t>
              </a:r>
              <a:endParaRPr lang="en-US" sz="1200" dirty="0"/>
            </a:p>
          </p:txBody>
        </p:sp>
      </p:grpSp>
    </p:spTree>
    <p:extLst>
      <p:ext uri="{BB962C8B-B14F-4D97-AF65-F5344CB8AC3E}">
        <p14:creationId xmlns:p14="http://schemas.microsoft.com/office/powerpoint/2010/main" val="3836156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28600" y="197139"/>
            <a:ext cx="8610600" cy="3877985"/>
          </a:xfrm>
          <a:prstGeom prst="rect">
            <a:avLst/>
          </a:prstGeom>
          <a:noFill/>
          <a:ln w="9525">
            <a:noFill/>
            <a:miter lim="800000"/>
            <a:headEnd/>
            <a:tailEnd/>
          </a:ln>
        </p:spPr>
        <p:txBody>
          <a:bodyPr>
            <a:spAutoFit/>
          </a:bodyPr>
          <a:lstStyle/>
          <a:p>
            <a:pPr>
              <a:spcAft>
                <a:spcPts val="600"/>
              </a:spcAft>
            </a:pPr>
            <a:r>
              <a:rPr lang="en-US" sz="2800" dirty="0"/>
              <a:t>Effects of Elevation on Temperature</a:t>
            </a:r>
          </a:p>
          <a:p>
            <a:pPr lvl="1" indent="-228600">
              <a:spcAft>
                <a:spcPts val="600"/>
              </a:spcAft>
              <a:buFont typeface="Arial" charset="0"/>
              <a:buChar char="•"/>
            </a:pPr>
            <a:r>
              <a:rPr lang="en-US" dirty="0"/>
              <a:t>Temperature decreases with altitude in the troposphere, then increases above the </a:t>
            </a:r>
            <a:r>
              <a:rPr lang="en-US" dirty="0" smtClean="0"/>
              <a:t>troposphere.</a:t>
            </a:r>
            <a:endParaRPr lang="en-US" dirty="0"/>
          </a:p>
          <a:p>
            <a:pPr lvl="1" indent="-228600">
              <a:spcAft>
                <a:spcPts val="600"/>
              </a:spcAft>
              <a:buFont typeface="Arial" charset="0"/>
              <a:buChar char="•"/>
            </a:pPr>
            <a:r>
              <a:rPr lang="en-US" dirty="0"/>
              <a:t>Environmental temperature lapse rate = rate at which air temperature drops with increasing </a:t>
            </a:r>
            <a:r>
              <a:rPr lang="en-US" dirty="0" smtClean="0"/>
              <a:t>altitude due </a:t>
            </a:r>
            <a:r>
              <a:rPr lang="en-US" dirty="0"/>
              <a:t>to pressure drop and subsequently less c</a:t>
            </a:r>
            <a:r>
              <a:rPr lang="en-US" dirty="0" smtClean="0"/>
              <a:t>arbon dioxide </a:t>
            </a:r>
            <a:r>
              <a:rPr lang="en-US" dirty="0"/>
              <a:t>and water vapor to absorb </a:t>
            </a:r>
            <a:r>
              <a:rPr lang="en-US" dirty="0" err="1" smtClean="0"/>
              <a:t>longwave</a:t>
            </a:r>
            <a:r>
              <a:rPr lang="en-US" dirty="0" smtClean="0"/>
              <a:t> radiation (the greenhouse effect is reduced).</a:t>
            </a:r>
          </a:p>
          <a:p>
            <a:pPr lvl="1" indent="-228600">
              <a:spcAft>
                <a:spcPts val="600"/>
              </a:spcAft>
              <a:buFont typeface="Arial" charset="0"/>
              <a:buChar char="•"/>
            </a:pPr>
            <a:r>
              <a:rPr lang="en-US" dirty="0" smtClean="0"/>
              <a:t>Average temperatures will decrease with increased elevation (altitude), and daily range between highs and lows will also increase</a:t>
            </a:r>
            <a:endParaRPr lang="en-US" dirty="0"/>
          </a:p>
          <a:p>
            <a:pPr>
              <a:spcAft>
                <a:spcPts val="600"/>
              </a:spcAft>
            </a:pPr>
            <a:r>
              <a:rPr lang="en-US" sz="7200" dirty="0"/>
              <a:t>	</a:t>
            </a:r>
          </a:p>
        </p:txBody>
      </p:sp>
      <p:grpSp>
        <p:nvGrpSpPr>
          <p:cNvPr id="8" name="Group 7"/>
          <p:cNvGrpSpPr/>
          <p:nvPr/>
        </p:nvGrpSpPr>
        <p:grpSpPr>
          <a:xfrm>
            <a:off x="6355471" y="3159939"/>
            <a:ext cx="1910127" cy="3093156"/>
            <a:chOff x="6508386" y="3436938"/>
            <a:chExt cx="1910127" cy="3093156"/>
          </a:xfrm>
        </p:grpSpPr>
        <p:pic>
          <p:nvPicPr>
            <p:cNvPr id="6" name="Picture 4" descr="figure 3.10 part 1.jpg"/>
            <p:cNvPicPr>
              <a:picLocks noChangeAspect="1"/>
            </p:cNvPicPr>
            <p:nvPr/>
          </p:nvPicPr>
          <p:blipFill>
            <a:blip r:embed="rId2" cstate="print"/>
            <a:srcRect/>
            <a:stretch>
              <a:fillRect/>
            </a:stretch>
          </p:blipFill>
          <p:spPr bwMode="auto">
            <a:xfrm>
              <a:off x="6510338" y="3436938"/>
              <a:ext cx="1908175" cy="2835275"/>
            </a:xfrm>
            <a:prstGeom prst="rect">
              <a:avLst/>
            </a:prstGeom>
            <a:noFill/>
            <a:ln w="9525">
              <a:noFill/>
              <a:miter lim="800000"/>
              <a:headEnd/>
              <a:tailEnd/>
            </a:ln>
          </p:spPr>
        </p:pic>
        <p:sp>
          <p:nvSpPr>
            <p:cNvPr id="7" name="Rectangle 6"/>
            <p:cNvSpPr/>
            <p:nvPr/>
          </p:nvSpPr>
          <p:spPr>
            <a:xfrm>
              <a:off x="6508386" y="6253095"/>
              <a:ext cx="1757212" cy="276999"/>
            </a:xfrm>
            <a:prstGeom prst="rect">
              <a:avLst/>
            </a:prstGeom>
          </p:spPr>
          <p:txBody>
            <a:bodyPr wrap="none">
              <a:spAutoFit/>
            </a:bodyPr>
            <a:lstStyle/>
            <a:p>
              <a:r>
                <a:rPr lang="en-US" sz="1200" dirty="0" smtClean="0"/>
                <a:t>© NG Image Collection</a:t>
              </a:r>
              <a:endParaRPr lang="en-US" sz="1200" dirty="0"/>
            </a:p>
          </p:txBody>
        </p:sp>
      </p:grpSp>
      <p:grpSp>
        <p:nvGrpSpPr>
          <p:cNvPr id="10" name="Group 9"/>
          <p:cNvGrpSpPr/>
          <p:nvPr/>
        </p:nvGrpSpPr>
        <p:grpSpPr>
          <a:xfrm>
            <a:off x="598574" y="3250137"/>
            <a:ext cx="3270250" cy="3002958"/>
            <a:chOff x="2936875" y="3340100"/>
            <a:chExt cx="3270250" cy="3002958"/>
          </a:xfrm>
        </p:grpSpPr>
        <p:pic>
          <p:nvPicPr>
            <p:cNvPr id="3" name="Picture 5" descr="figure 3.10 part 2.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2936875" y="3340100"/>
              <a:ext cx="3270250" cy="2814638"/>
            </a:xfrm>
            <a:prstGeom prst="rect">
              <a:avLst/>
            </a:prstGeom>
            <a:noFill/>
            <a:ln w="9525">
              <a:noFill/>
              <a:miter lim="800000"/>
              <a:headEnd/>
              <a:tailEnd/>
            </a:ln>
          </p:spPr>
        </p:pic>
        <p:sp>
          <p:nvSpPr>
            <p:cNvPr id="9" name="Rectangle 8"/>
            <p:cNvSpPr/>
            <p:nvPr/>
          </p:nvSpPr>
          <p:spPr>
            <a:xfrm>
              <a:off x="3141731" y="6066059"/>
              <a:ext cx="1757212" cy="276999"/>
            </a:xfrm>
            <a:prstGeom prst="rect">
              <a:avLst/>
            </a:prstGeom>
          </p:spPr>
          <p:txBody>
            <a:bodyPr wrap="none">
              <a:spAutoFit/>
            </a:bodyPr>
            <a:lstStyle/>
            <a:p>
              <a:r>
                <a:rPr lang="en-US" sz="1200" dirty="0" smtClean="0"/>
                <a:t>© NG Image Collection</a:t>
              </a:r>
              <a:endParaRPr lang="en-US" sz="1200" dirty="0"/>
            </a:p>
          </p:txBody>
        </p:sp>
      </p:grpSp>
    </p:spTree>
    <p:extLst>
      <p:ext uri="{BB962C8B-B14F-4D97-AF65-F5344CB8AC3E}">
        <p14:creationId xmlns:p14="http://schemas.microsoft.com/office/powerpoint/2010/main" val="2430278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0050" y="1422400"/>
            <a:ext cx="8343900" cy="3717543"/>
            <a:chOff x="400050" y="1422400"/>
            <a:chExt cx="8343900" cy="3717543"/>
          </a:xfrm>
        </p:grpSpPr>
        <p:pic>
          <p:nvPicPr>
            <p:cNvPr id="5" name="Picture 4" descr="figure 3.12.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400050" y="1422400"/>
              <a:ext cx="8343900" cy="3522663"/>
            </a:xfrm>
            <a:prstGeom prst="rect">
              <a:avLst/>
            </a:prstGeom>
            <a:noFill/>
            <a:ln w="9525">
              <a:noFill/>
              <a:miter lim="800000"/>
              <a:headEnd/>
              <a:tailEnd/>
            </a:ln>
          </p:spPr>
        </p:pic>
        <p:sp>
          <p:nvSpPr>
            <p:cNvPr id="6" name="Rectangle 5"/>
            <p:cNvSpPr/>
            <p:nvPr/>
          </p:nvSpPr>
          <p:spPr>
            <a:xfrm>
              <a:off x="5278581" y="4862944"/>
              <a:ext cx="3366655" cy="276999"/>
            </a:xfrm>
            <a:prstGeom prst="rect">
              <a:avLst/>
            </a:prstGeom>
          </p:spPr>
          <p:txBody>
            <a:bodyPr wrap="square">
              <a:spAutoFit/>
            </a:bodyPr>
            <a:lstStyle/>
            <a:p>
              <a:r>
                <a:rPr lang="en-US" sz="1200" dirty="0" smtClean="0"/>
                <a:t>© John Wiley &amp; Sons, Inc.</a:t>
              </a:r>
              <a:endParaRPr lang="en-US" sz="1200" dirty="0"/>
            </a:p>
          </p:txBody>
        </p:sp>
      </p:grpSp>
      <p:sp>
        <p:nvSpPr>
          <p:cNvPr id="7" name="TextBox 6"/>
          <p:cNvSpPr txBox="1"/>
          <p:nvPr/>
        </p:nvSpPr>
        <p:spPr>
          <a:xfrm>
            <a:off x="747781" y="510418"/>
            <a:ext cx="6520948" cy="646331"/>
          </a:xfrm>
          <a:prstGeom prst="rect">
            <a:avLst/>
          </a:prstGeom>
          <a:noFill/>
        </p:spPr>
        <p:txBody>
          <a:bodyPr wrap="none" rtlCol="0">
            <a:spAutoFit/>
          </a:bodyPr>
          <a:lstStyle/>
          <a:p>
            <a:r>
              <a:rPr lang="en-US" dirty="0" smtClean="0"/>
              <a:t>Five weather stations at different altitudes in the Andes Mountains.</a:t>
            </a:r>
          </a:p>
          <a:p>
            <a:endParaRPr lang="en-US" dirty="0"/>
          </a:p>
        </p:txBody>
      </p:sp>
    </p:spTree>
    <p:extLst>
      <p:ext uri="{BB962C8B-B14F-4D97-AF65-F5344CB8AC3E}">
        <p14:creationId xmlns:p14="http://schemas.microsoft.com/office/powerpoint/2010/main" val="3314369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4525963"/>
          </a:xfrm>
        </p:spPr>
        <p:txBody>
          <a:bodyPr/>
          <a:lstStyle/>
          <a:p>
            <a:r>
              <a:rPr lang="en-US" dirty="0" smtClean="0"/>
              <a:t>Temperature Inversions</a:t>
            </a:r>
            <a:endParaRPr lang="en-US" dirty="0"/>
          </a:p>
        </p:txBody>
      </p:sp>
      <p:grpSp>
        <p:nvGrpSpPr>
          <p:cNvPr id="4" name="Group 3"/>
          <p:cNvGrpSpPr/>
          <p:nvPr/>
        </p:nvGrpSpPr>
        <p:grpSpPr>
          <a:xfrm>
            <a:off x="5080165" y="0"/>
            <a:ext cx="4342744" cy="3869681"/>
            <a:chOff x="4198938" y="831850"/>
            <a:chExt cx="4808537" cy="4287312"/>
          </a:xfrm>
        </p:grpSpPr>
        <p:pic>
          <p:nvPicPr>
            <p:cNvPr id="5" name="Picture 4" descr="figure 3.13.jpg"/>
            <p:cNvPicPr>
              <a:picLocks noChangeAspect="1"/>
            </p:cNvPicPr>
            <p:nvPr/>
          </p:nvPicPr>
          <p:blipFill>
            <a:blip r:embed="rId2" cstate="print">
              <a:clrChange>
                <a:clrFrom>
                  <a:srgbClr val="EFF5FD"/>
                </a:clrFrom>
                <a:clrTo>
                  <a:srgbClr val="EFF5FD">
                    <a:alpha val="0"/>
                  </a:srgbClr>
                </a:clrTo>
              </a:clrChange>
            </a:blip>
            <a:srcRect/>
            <a:stretch>
              <a:fillRect/>
            </a:stretch>
          </p:blipFill>
          <p:spPr bwMode="auto">
            <a:xfrm>
              <a:off x="4198938" y="831850"/>
              <a:ext cx="4808537" cy="4078288"/>
            </a:xfrm>
            <a:prstGeom prst="rect">
              <a:avLst/>
            </a:prstGeom>
            <a:noFill/>
            <a:ln w="9525">
              <a:noFill/>
              <a:miter lim="800000"/>
              <a:headEnd/>
              <a:tailEnd/>
            </a:ln>
          </p:spPr>
        </p:pic>
        <p:sp>
          <p:nvSpPr>
            <p:cNvPr id="6" name="Rectangle 5"/>
            <p:cNvSpPr/>
            <p:nvPr/>
          </p:nvSpPr>
          <p:spPr>
            <a:xfrm>
              <a:off x="4759036" y="4842163"/>
              <a:ext cx="3366655" cy="276999"/>
            </a:xfrm>
            <a:prstGeom prst="rect">
              <a:avLst/>
            </a:prstGeom>
          </p:spPr>
          <p:txBody>
            <a:bodyPr wrap="square">
              <a:spAutoFit/>
            </a:bodyPr>
            <a:lstStyle/>
            <a:p>
              <a:r>
                <a:rPr lang="en-US" sz="1200" dirty="0" smtClean="0"/>
                <a:t>© John Wiley &amp; Sons, Inc.</a:t>
              </a:r>
              <a:endParaRPr lang="en-US" sz="1200" dirty="0"/>
            </a:p>
          </p:txBody>
        </p:sp>
      </p:grpSp>
      <p:pic>
        <p:nvPicPr>
          <p:cNvPr id="7" name="Picture 6"/>
          <p:cNvPicPr>
            <a:picLocks noChangeAspect="1"/>
          </p:cNvPicPr>
          <p:nvPr/>
        </p:nvPicPr>
        <p:blipFill>
          <a:blip r:embed="rId3"/>
          <a:stretch>
            <a:fillRect/>
          </a:stretch>
        </p:blipFill>
        <p:spPr>
          <a:xfrm>
            <a:off x="237392" y="2984044"/>
            <a:ext cx="5183178" cy="3752621"/>
          </a:xfrm>
          <a:prstGeom prst="rect">
            <a:avLst/>
          </a:prstGeom>
        </p:spPr>
      </p:pic>
      <p:sp>
        <p:nvSpPr>
          <p:cNvPr id="8" name="TextBox 8"/>
          <p:cNvSpPr txBox="1">
            <a:spLocks noChangeArrowheads="1"/>
          </p:cNvSpPr>
          <p:nvPr/>
        </p:nvSpPr>
        <p:spPr bwMode="auto">
          <a:xfrm>
            <a:off x="6160292" y="4403840"/>
            <a:ext cx="2374107" cy="1531824"/>
          </a:xfrm>
          <a:prstGeom prst="rect">
            <a:avLst/>
          </a:prstGeom>
          <a:noFill/>
          <a:ln w="9525">
            <a:solidFill>
              <a:schemeClr val="tx1"/>
            </a:solidFill>
            <a:miter lim="800000"/>
            <a:headEnd/>
            <a:tailEnd/>
          </a:ln>
        </p:spPr>
        <p:txBody>
          <a:bodyPr wrap="square">
            <a:spAutoFit/>
          </a:bodyPr>
          <a:lstStyle/>
          <a:p>
            <a:r>
              <a:rPr lang="en-US" dirty="0"/>
              <a:t>If you were to plant a </a:t>
            </a:r>
            <a:r>
              <a:rPr lang="en-US" dirty="0" smtClean="0"/>
              <a:t>frost-sensitive </a:t>
            </a:r>
            <a:r>
              <a:rPr lang="en-US" dirty="0"/>
              <a:t>plant/tree, is it best to plant it on the valley floor or on a hill side?</a:t>
            </a:r>
          </a:p>
        </p:txBody>
      </p:sp>
    </p:spTree>
    <p:extLst>
      <p:ext uri="{BB962C8B-B14F-4D97-AF65-F5344CB8AC3E}">
        <p14:creationId xmlns:p14="http://schemas.microsoft.com/office/powerpoint/2010/main" val="2961766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152400" y="152400"/>
            <a:ext cx="8375650" cy="584200"/>
          </a:xfrm>
          <a:prstGeom prst="rect">
            <a:avLst/>
          </a:prstGeom>
          <a:noFill/>
          <a:ln w="9525">
            <a:noFill/>
            <a:miter lim="800000"/>
            <a:headEnd/>
            <a:tailEnd/>
          </a:ln>
        </p:spPr>
        <p:txBody>
          <a:bodyPr wrap="none">
            <a:spAutoFit/>
          </a:bodyPr>
          <a:lstStyle/>
          <a:p>
            <a:r>
              <a:rPr lang="en-US" sz="3200">
                <a:latin typeface="Arial Black" charset="0"/>
              </a:rPr>
              <a:t>Temperature and Heat Flow Process</a:t>
            </a:r>
          </a:p>
        </p:txBody>
      </p:sp>
      <p:sp>
        <p:nvSpPr>
          <p:cNvPr id="13316" name="Text Box 6"/>
          <p:cNvSpPr txBox="1">
            <a:spLocks noChangeArrowheads="1"/>
          </p:cNvSpPr>
          <p:nvPr/>
        </p:nvSpPr>
        <p:spPr bwMode="auto">
          <a:xfrm>
            <a:off x="76200" y="857250"/>
            <a:ext cx="8741336" cy="3416320"/>
          </a:xfrm>
          <a:prstGeom prst="rect">
            <a:avLst/>
          </a:prstGeom>
          <a:noFill/>
          <a:ln w="9525">
            <a:noFill/>
            <a:miter lim="800000"/>
            <a:headEnd/>
            <a:tailEnd/>
          </a:ln>
        </p:spPr>
        <p:txBody>
          <a:bodyPr wrap="square">
            <a:spAutoFit/>
          </a:bodyPr>
          <a:lstStyle/>
          <a:p>
            <a:pPr>
              <a:lnSpc>
                <a:spcPct val="150000"/>
              </a:lnSpc>
            </a:pPr>
            <a:r>
              <a:rPr lang="en-US" sz="2800" dirty="0" smtClean="0"/>
              <a:t>Surface Temperature</a:t>
            </a:r>
          </a:p>
          <a:p>
            <a:pPr marL="515938" lvl="1" indent="-228600">
              <a:buFont typeface="Arial" charset="0"/>
              <a:buChar char="•"/>
            </a:pPr>
            <a:r>
              <a:rPr lang="en-US" dirty="0" smtClean="0"/>
              <a:t>Air temperature is measured at 1.2 m (4 feet).</a:t>
            </a:r>
          </a:p>
          <a:p>
            <a:pPr marL="515938" lvl="1" indent="-228600">
              <a:buFont typeface="Arial" charset="0"/>
              <a:buChar char="•"/>
            </a:pPr>
            <a:r>
              <a:rPr lang="en-US" dirty="0" smtClean="0"/>
              <a:t>Daytime ground temperatures are usually warmer than 1.2 m. </a:t>
            </a:r>
          </a:p>
          <a:p>
            <a:pPr marL="515938" lvl="1" indent="-228600">
              <a:buFont typeface="Arial" charset="0"/>
              <a:buChar char="•"/>
            </a:pPr>
            <a:r>
              <a:rPr lang="en-US" dirty="0" smtClean="0"/>
              <a:t>Night ground temperatures tend to be cooler than at 1.2 m.</a:t>
            </a:r>
          </a:p>
          <a:p>
            <a:pPr marL="515938" lvl="1" indent="-228600">
              <a:buFont typeface="Arial" charset="0"/>
              <a:buChar char="•"/>
            </a:pPr>
            <a:r>
              <a:rPr lang="en-US" dirty="0" smtClean="0"/>
              <a:t>Ground temperatures are often more extreme than air temperatures.</a:t>
            </a:r>
          </a:p>
          <a:p>
            <a:pPr>
              <a:lnSpc>
                <a:spcPct val="150000"/>
              </a:lnSpc>
            </a:pPr>
            <a:r>
              <a:rPr lang="en-US" sz="2800" dirty="0" smtClean="0"/>
              <a:t>Wind Chill &amp; Heat Index</a:t>
            </a:r>
          </a:p>
          <a:p>
            <a:pPr>
              <a:lnSpc>
                <a:spcPct val="150000"/>
              </a:lnSpc>
            </a:pPr>
            <a:endParaRPr lang="en-US" sz="2800" b="1" dirty="0" smtClean="0"/>
          </a:p>
          <a:p>
            <a:pPr marL="515938" lvl="1" indent="-228600">
              <a:buFont typeface="Arial" charset="0"/>
              <a:buChar char="•"/>
            </a:pPr>
            <a:endParaRPr lang="en-US" b="1" dirty="0"/>
          </a:p>
        </p:txBody>
      </p:sp>
      <p:grpSp>
        <p:nvGrpSpPr>
          <p:cNvPr id="5" name="Group 8"/>
          <p:cNvGrpSpPr/>
          <p:nvPr/>
        </p:nvGrpSpPr>
        <p:grpSpPr>
          <a:xfrm>
            <a:off x="3138851" y="3372777"/>
            <a:ext cx="5174887" cy="2983573"/>
            <a:chOff x="3138851" y="3372777"/>
            <a:chExt cx="5174887" cy="2983573"/>
          </a:xfrm>
        </p:grpSpPr>
        <p:pic>
          <p:nvPicPr>
            <p:cNvPr id="6" name="Picture 5" descr="figure 3.2a.jpg"/>
            <p:cNvPicPr>
              <a:picLocks noChangeAspect="1"/>
            </p:cNvPicPr>
            <p:nvPr/>
          </p:nvPicPr>
          <p:blipFill>
            <a:blip r:embed="rId3" cstate="print"/>
            <a:srcRect/>
            <a:stretch>
              <a:fillRect/>
            </a:stretch>
          </p:blipFill>
          <p:spPr bwMode="auto">
            <a:xfrm>
              <a:off x="3138851" y="3372777"/>
              <a:ext cx="5174887" cy="2983573"/>
            </a:xfrm>
            <a:prstGeom prst="rect">
              <a:avLst/>
            </a:prstGeom>
            <a:noFill/>
            <a:ln w="9525">
              <a:noFill/>
              <a:miter lim="800000"/>
              <a:headEnd/>
              <a:tailEnd/>
            </a:ln>
          </p:spPr>
        </p:pic>
        <p:sp>
          <p:nvSpPr>
            <p:cNvPr id="7" name="Rectangle 6"/>
            <p:cNvSpPr/>
            <p:nvPr/>
          </p:nvSpPr>
          <p:spPr>
            <a:xfrm>
              <a:off x="6876162" y="5982931"/>
              <a:ext cx="1435008" cy="276999"/>
            </a:xfrm>
            <a:prstGeom prst="rect">
              <a:avLst/>
            </a:prstGeom>
          </p:spPr>
          <p:txBody>
            <a:bodyPr wrap="none">
              <a:spAutoFit/>
            </a:bodyPr>
            <a:lstStyle/>
            <a:p>
              <a:r>
                <a:rPr lang="en-US" sz="1200" dirty="0" smtClean="0"/>
                <a:t>© Courtesy NOAA</a:t>
              </a:r>
              <a:endParaRPr lang="en-US" sz="1200" dirty="0"/>
            </a:p>
          </p:txBody>
        </p:sp>
      </p:grpSp>
      <p:sp>
        <p:nvSpPr>
          <p:cNvPr id="8" name="TextBox 8"/>
          <p:cNvSpPr txBox="1">
            <a:spLocks noChangeArrowheads="1"/>
          </p:cNvSpPr>
          <p:nvPr/>
        </p:nvSpPr>
        <p:spPr bwMode="auto">
          <a:xfrm>
            <a:off x="843492" y="3894804"/>
            <a:ext cx="2168525" cy="2754313"/>
          </a:xfrm>
          <a:prstGeom prst="rect">
            <a:avLst/>
          </a:prstGeom>
          <a:noFill/>
          <a:ln w="9525">
            <a:solidFill>
              <a:schemeClr val="tx1"/>
            </a:solidFill>
            <a:miter lim="800000"/>
            <a:headEnd/>
            <a:tailEnd/>
          </a:ln>
        </p:spPr>
        <p:txBody>
          <a:bodyPr wrap="square">
            <a:spAutoFit/>
          </a:bodyPr>
          <a:lstStyle/>
          <a:p>
            <a:r>
              <a:rPr lang="en-US" dirty="0"/>
              <a:t>If the air temperature is 0</a:t>
            </a:r>
            <a:r>
              <a:rPr lang="en-US" baseline="30000" dirty="0"/>
              <a:t>o </a:t>
            </a:r>
            <a:r>
              <a:rPr lang="en-US" dirty="0"/>
              <a:t>F and the wind speed is 30 mph, what is the wind chill? </a:t>
            </a:r>
          </a:p>
        </p:txBody>
      </p:sp>
    </p:spTree>
    <p:extLst>
      <p:ext uri="{BB962C8B-B14F-4D97-AF65-F5344CB8AC3E}">
        <p14:creationId xmlns:p14="http://schemas.microsoft.com/office/powerpoint/2010/main" val="143933241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244475" y="200529"/>
            <a:ext cx="8610600" cy="1733808"/>
          </a:xfrm>
          <a:prstGeom prst="rect">
            <a:avLst/>
          </a:prstGeom>
          <a:noFill/>
          <a:ln w="9525">
            <a:noFill/>
            <a:miter lim="800000"/>
            <a:headEnd/>
            <a:tailEnd/>
          </a:ln>
        </p:spPr>
        <p:txBody>
          <a:bodyPr>
            <a:spAutoFit/>
          </a:bodyPr>
          <a:lstStyle/>
          <a:p>
            <a:pPr>
              <a:spcAft>
                <a:spcPts val="800"/>
              </a:spcAft>
            </a:pPr>
            <a:r>
              <a:rPr lang="en-US" sz="2800" b="1" dirty="0" smtClean="0"/>
              <a:t>Urban and Rural Environments</a:t>
            </a:r>
            <a:endParaRPr lang="en-US" sz="2800" b="1" dirty="0"/>
          </a:p>
          <a:p>
            <a:pPr>
              <a:buFont typeface="Arial" charset="0"/>
              <a:buChar char="•"/>
            </a:pPr>
            <a:r>
              <a:rPr lang="en-US" dirty="0" smtClean="0"/>
              <a:t> Urban </a:t>
            </a:r>
            <a:r>
              <a:rPr lang="en-US" dirty="0"/>
              <a:t>heat island = </a:t>
            </a:r>
            <a:r>
              <a:rPr lang="en-US" dirty="0" smtClean="0"/>
              <a:t>an </a:t>
            </a:r>
            <a:r>
              <a:rPr lang="en-US" dirty="0"/>
              <a:t>area at the center of a city that has </a:t>
            </a:r>
            <a:r>
              <a:rPr lang="en-US" dirty="0" smtClean="0"/>
              <a:t>a higher </a:t>
            </a:r>
            <a:r>
              <a:rPr lang="en-US" dirty="0"/>
              <a:t>temperature than surrounding </a:t>
            </a:r>
            <a:r>
              <a:rPr lang="en-US" dirty="0" smtClean="0"/>
              <a:t>regions</a:t>
            </a:r>
          </a:p>
          <a:p>
            <a:pPr>
              <a:buFont typeface="Arial" charset="0"/>
              <a:buChar char="•"/>
            </a:pPr>
            <a:r>
              <a:rPr lang="en-US" dirty="0" smtClean="0"/>
              <a:t>Problems?</a:t>
            </a:r>
          </a:p>
          <a:p>
            <a:pPr>
              <a:buFont typeface="Arial" charset="0"/>
              <a:buChar char="•"/>
            </a:pPr>
            <a:r>
              <a:rPr lang="en-US" dirty="0" smtClean="0"/>
              <a:t>Solutions?</a:t>
            </a:r>
            <a:endParaRPr lang="en-US" dirty="0" smtClean="0"/>
          </a:p>
        </p:txBody>
      </p:sp>
      <p:grpSp>
        <p:nvGrpSpPr>
          <p:cNvPr id="7" name="Group 8"/>
          <p:cNvGrpSpPr/>
          <p:nvPr/>
        </p:nvGrpSpPr>
        <p:grpSpPr>
          <a:xfrm>
            <a:off x="4816475" y="1550085"/>
            <a:ext cx="3827463" cy="3680098"/>
            <a:chOff x="4816475" y="2559050"/>
            <a:chExt cx="3827463" cy="3680098"/>
          </a:xfrm>
        </p:grpSpPr>
        <p:pic>
          <p:nvPicPr>
            <p:cNvPr id="6" name="Picture 6" descr="unnumbered 3 p79b.jpg"/>
            <p:cNvPicPr>
              <a:picLocks noChangeAspect="1"/>
            </p:cNvPicPr>
            <p:nvPr/>
          </p:nvPicPr>
          <p:blipFill>
            <a:blip r:embed="rId2" cstate="print"/>
            <a:srcRect/>
            <a:stretch>
              <a:fillRect/>
            </a:stretch>
          </p:blipFill>
          <p:spPr bwMode="auto">
            <a:xfrm>
              <a:off x="4816475" y="2559050"/>
              <a:ext cx="3827463" cy="3427413"/>
            </a:xfrm>
            <a:prstGeom prst="rect">
              <a:avLst/>
            </a:prstGeom>
            <a:noFill/>
            <a:ln w="9525">
              <a:noFill/>
              <a:miter lim="800000"/>
              <a:headEnd/>
              <a:tailEnd/>
            </a:ln>
          </p:spPr>
        </p:pic>
        <p:sp>
          <p:nvSpPr>
            <p:cNvPr id="8" name="Rectangle 7"/>
            <p:cNvSpPr/>
            <p:nvPr/>
          </p:nvSpPr>
          <p:spPr>
            <a:xfrm>
              <a:off x="7100811" y="5962149"/>
              <a:ext cx="1417376" cy="276999"/>
            </a:xfrm>
            <a:prstGeom prst="rect">
              <a:avLst/>
            </a:prstGeom>
          </p:spPr>
          <p:txBody>
            <a:bodyPr wrap="none">
              <a:spAutoFit/>
            </a:bodyPr>
            <a:lstStyle/>
            <a:p>
              <a:r>
                <a:rPr lang="en-US" sz="1200" dirty="0" smtClean="0"/>
                <a:t>© Courtesy NASA</a:t>
              </a:r>
              <a:endParaRPr lang="en-US" sz="1200" dirty="0"/>
            </a:p>
          </p:txBody>
        </p:sp>
      </p:grpSp>
      <p:grpSp>
        <p:nvGrpSpPr>
          <p:cNvPr id="9" name="Group 10"/>
          <p:cNvGrpSpPr/>
          <p:nvPr/>
        </p:nvGrpSpPr>
        <p:grpSpPr>
          <a:xfrm>
            <a:off x="244475" y="1934337"/>
            <a:ext cx="4094162" cy="2975103"/>
            <a:chOff x="515938" y="3243263"/>
            <a:chExt cx="4094162" cy="2975103"/>
          </a:xfrm>
        </p:grpSpPr>
        <p:pic>
          <p:nvPicPr>
            <p:cNvPr id="5" name="Picture 5" descr="unnumbered 3 p79a.jpg"/>
            <p:cNvPicPr>
              <a:picLocks noChangeAspect="1"/>
            </p:cNvPicPr>
            <p:nvPr/>
          </p:nvPicPr>
          <p:blipFill>
            <a:blip r:embed="rId3" cstate="print"/>
            <a:srcRect/>
            <a:stretch>
              <a:fillRect/>
            </a:stretch>
          </p:blipFill>
          <p:spPr bwMode="auto">
            <a:xfrm>
              <a:off x="515938" y="3243263"/>
              <a:ext cx="4094162" cy="2743200"/>
            </a:xfrm>
            <a:prstGeom prst="rect">
              <a:avLst/>
            </a:prstGeom>
            <a:noFill/>
            <a:ln w="9525">
              <a:noFill/>
              <a:miter lim="800000"/>
              <a:headEnd/>
              <a:tailEnd/>
            </a:ln>
          </p:spPr>
        </p:pic>
        <p:sp>
          <p:nvSpPr>
            <p:cNvPr id="10" name="Rectangle 9"/>
            <p:cNvSpPr/>
            <p:nvPr/>
          </p:nvSpPr>
          <p:spPr>
            <a:xfrm>
              <a:off x="783138" y="5941367"/>
              <a:ext cx="1417376" cy="276999"/>
            </a:xfrm>
            <a:prstGeom prst="rect">
              <a:avLst/>
            </a:prstGeom>
          </p:spPr>
          <p:txBody>
            <a:bodyPr wrap="none">
              <a:spAutoFit/>
            </a:bodyPr>
            <a:lstStyle/>
            <a:p>
              <a:r>
                <a:rPr lang="en-US" sz="1200" dirty="0" smtClean="0"/>
                <a:t>© Courtesy NASA</a:t>
              </a:r>
              <a:endParaRPr lang="en-US" sz="1200" dirty="0"/>
            </a:p>
          </p:txBody>
        </p:sp>
      </p:grpSp>
      <p:sp>
        <p:nvSpPr>
          <p:cNvPr id="11" name="TextBox 10"/>
          <p:cNvSpPr txBox="1"/>
          <p:nvPr/>
        </p:nvSpPr>
        <p:spPr>
          <a:xfrm>
            <a:off x="367956" y="4953184"/>
            <a:ext cx="8150231" cy="1754327"/>
          </a:xfrm>
          <a:prstGeom prst="rect">
            <a:avLst/>
          </a:prstGeom>
          <a:noFill/>
        </p:spPr>
        <p:txBody>
          <a:bodyPr wrap="square" rtlCol="0">
            <a:spAutoFit/>
          </a:bodyPr>
          <a:lstStyle/>
          <a:p>
            <a:r>
              <a:rPr lang="en-US" dirty="0" smtClean="0"/>
              <a:t>The figure on the left is an aerial view of Atlanta, GA.  The image on the right is a thermal infrared image that shows surface temperature, highest temps are red.  Highest temps are concentrated in the city center, while lower temps are in the suburbs, and lowest temps are in outlying rural areas.</a:t>
            </a:r>
          </a:p>
          <a:p>
            <a:endParaRPr lang="en-US" dirty="0"/>
          </a:p>
          <a:p>
            <a:r>
              <a:rPr lang="en-US" dirty="0" smtClean="0"/>
              <a:t>Why are there strips of red radiating out from the city center?</a:t>
            </a:r>
            <a:endParaRPr lang="en-US" dirty="0"/>
          </a:p>
        </p:txBody>
      </p:sp>
    </p:spTree>
    <p:extLst>
      <p:ext uri="{BB962C8B-B14F-4D97-AF65-F5344CB8AC3E}">
        <p14:creationId xmlns:p14="http://schemas.microsoft.com/office/powerpoint/2010/main" val="1670969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p:nvPr/>
        </p:nvGrpSpPr>
        <p:grpSpPr>
          <a:xfrm>
            <a:off x="652825" y="178053"/>
            <a:ext cx="7332282" cy="3834069"/>
            <a:chOff x="3278188" y="2616200"/>
            <a:chExt cx="5727700" cy="3708308"/>
          </a:xfrm>
        </p:grpSpPr>
        <p:pic>
          <p:nvPicPr>
            <p:cNvPr id="5" name="Picture 4" descr="figure 3.15 copy.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3278188" y="2616200"/>
              <a:ext cx="5727700" cy="3546475"/>
            </a:xfrm>
            <a:prstGeom prst="rect">
              <a:avLst/>
            </a:prstGeom>
            <a:noFill/>
            <a:ln w="9525">
              <a:noFill/>
              <a:miter lim="800000"/>
              <a:headEnd/>
              <a:tailEnd/>
            </a:ln>
          </p:spPr>
        </p:pic>
        <p:sp>
          <p:nvSpPr>
            <p:cNvPr id="6" name="Rectangle 5"/>
            <p:cNvSpPr/>
            <p:nvPr/>
          </p:nvSpPr>
          <p:spPr>
            <a:xfrm>
              <a:off x="6858000" y="6047509"/>
              <a:ext cx="2015836" cy="276999"/>
            </a:xfrm>
            <a:prstGeom prst="rect">
              <a:avLst/>
            </a:prstGeom>
          </p:spPr>
          <p:txBody>
            <a:bodyPr wrap="square">
              <a:spAutoFit/>
            </a:bodyPr>
            <a:lstStyle/>
            <a:p>
              <a:r>
                <a:rPr lang="en-US" sz="1200" dirty="0" smtClean="0"/>
                <a:t>Data from John E. Oliver</a:t>
              </a:r>
              <a:endParaRPr lang="en-US" sz="1200" dirty="0"/>
            </a:p>
          </p:txBody>
        </p:sp>
      </p:grpSp>
      <p:sp>
        <p:nvSpPr>
          <p:cNvPr id="7" name="TextBox 6"/>
          <p:cNvSpPr txBox="1"/>
          <p:nvPr/>
        </p:nvSpPr>
        <p:spPr>
          <a:xfrm>
            <a:off x="176544" y="4021691"/>
            <a:ext cx="8967456" cy="2031325"/>
          </a:xfrm>
          <a:prstGeom prst="rect">
            <a:avLst/>
          </a:prstGeom>
          <a:noFill/>
        </p:spPr>
        <p:txBody>
          <a:bodyPr wrap="none" rtlCol="0">
            <a:spAutoFit/>
          </a:bodyPr>
          <a:lstStyle/>
          <a:p>
            <a:r>
              <a:rPr lang="en-US" dirty="0" smtClean="0"/>
              <a:t>Air temperature maps use isotherms (lines connecting points of equal temperature.</a:t>
            </a:r>
          </a:p>
          <a:p>
            <a:endParaRPr lang="en-US" dirty="0"/>
          </a:p>
          <a:p>
            <a:r>
              <a:rPr lang="en-US" dirty="0" smtClean="0"/>
              <a:t>Usually they are separated by 5 or 10 degrees.</a:t>
            </a:r>
          </a:p>
          <a:p>
            <a:endParaRPr lang="en-US" dirty="0"/>
          </a:p>
          <a:p>
            <a:r>
              <a:rPr lang="en-US" dirty="0" smtClean="0"/>
              <a:t>Will show areas of high and low temperatures</a:t>
            </a:r>
          </a:p>
          <a:p>
            <a:endParaRPr lang="en-US" dirty="0"/>
          </a:p>
          <a:p>
            <a:r>
              <a:rPr lang="en-US" dirty="0" smtClean="0"/>
              <a:t>Also illustrate the rate at which temperature changes with distance, the </a:t>
            </a:r>
            <a:r>
              <a:rPr lang="en-US" b="1" dirty="0" smtClean="0"/>
              <a:t>temperature gradient</a:t>
            </a:r>
            <a:endParaRPr lang="en-US" dirty="0"/>
          </a:p>
        </p:txBody>
      </p:sp>
    </p:spTree>
    <p:extLst>
      <p:ext uri="{BB962C8B-B14F-4D97-AF65-F5344CB8AC3E}">
        <p14:creationId xmlns:p14="http://schemas.microsoft.com/office/powerpoint/2010/main" val="2343546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28600" y="168780"/>
            <a:ext cx="8534400" cy="2646879"/>
          </a:xfrm>
          <a:prstGeom prst="rect">
            <a:avLst/>
          </a:prstGeom>
          <a:noFill/>
          <a:ln w="9525">
            <a:noFill/>
            <a:miter lim="800000"/>
            <a:headEnd/>
            <a:tailEnd/>
          </a:ln>
        </p:spPr>
        <p:txBody>
          <a:bodyPr>
            <a:spAutoFit/>
          </a:bodyPr>
          <a:lstStyle/>
          <a:p>
            <a:pPr marL="347663" indent="-347663">
              <a:spcAft>
                <a:spcPts val="600"/>
              </a:spcAft>
            </a:pPr>
            <a:r>
              <a:rPr lang="en-US" sz="2800" dirty="0"/>
              <a:t>Air Temperature Patterns around the </a:t>
            </a:r>
            <a:r>
              <a:rPr lang="en-US" sz="2800" dirty="0" smtClean="0"/>
              <a:t>Globe</a:t>
            </a:r>
          </a:p>
          <a:p>
            <a:pPr marL="347663" indent="-347663">
              <a:spcAft>
                <a:spcPts val="600"/>
              </a:spcAft>
            </a:pPr>
            <a:r>
              <a:rPr lang="en-US" dirty="0" smtClean="0"/>
              <a:t> Four main </a:t>
            </a:r>
            <a:r>
              <a:rPr lang="en-US" dirty="0"/>
              <a:t>factors explaining world isotherm patterns:</a:t>
            </a:r>
          </a:p>
          <a:p>
            <a:pPr marL="347663" indent="-347663">
              <a:spcAft>
                <a:spcPts val="600"/>
              </a:spcAft>
            </a:pPr>
            <a:r>
              <a:rPr lang="en-US" dirty="0"/>
              <a:t>1. </a:t>
            </a:r>
            <a:r>
              <a:rPr lang="en-US" dirty="0" smtClean="0"/>
              <a:t>Latitude</a:t>
            </a:r>
            <a:endParaRPr lang="en-US" dirty="0"/>
          </a:p>
          <a:p>
            <a:pPr marL="347663" indent="-347663">
              <a:spcAft>
                <a:spcPts val="600"/>
              </a:spcAft>
            </a:pPr>
            <a:r>
              <a:rPr lang="en-US" dirty="0"/>
              <a:t>2. </a:t>
            </a:r>
            <a:r>
              <a:rPr lang="en-US" dirty="0" smtClean="0"/>
              <a:t>Land/Water</a:t>
            </a:r>
          </a:p>
          <a:p>
            <a:pPr>
              <a:spcAft>
                <a:spcPts val="600"/>
              </a:spcAft>
            </a:pPr>
            <a:r>
              <a:rPr lang="en-US" dirty="0" smtClean="0"/>
              <a:t>3. Ocean Currents</a:t>
            </a:r>
            <a:endParaRPr lang="en-US" dirty="0"/>
          </a:p>
          <a:p>
            <a:pPr>
              <a:spcAft>
                <a:spcPts val="600"/>
              </a:spcAft>
            </a:pPr>
            <a:r>
              <a:rPr lang="en-US" dirty="0" smtClean="0"/>
              <a:t>4.  Elevation</a:t>
            </a:r>
            <a:endParaRPr lang="en-US" dirty="0"/>
          </a:p>
          <a:p>
            <a:pPr marL="347663" indent="-347663">
              <a:spcAft>
                <a:spcPts val="600"/>
              </a:spcAft>
              <a:buFont typeface="Arial" charset="0"/>
              <a:buChar char="•"/>
            </a:pPr>
            <a:endParaRPr lang="en-US" dirty="0"/>
          </a:p>
        </p:txBody>
      </p:sp>
      <p:grpSp>
        <p:nvGrpSpPr>
          <p:cNvPr id="7" name="Group 7"/>
          <p:cNvGrpSpPr/>
          <p:nvPr/>
        </p:nvGrpSpPr>
        <p:grpSpPr>
          <a:xfrm>
            <a:off x="1827910" y="1554994"/>
            <a:ext cx="7177978" cy="4769514"/>
            <a:chOff x="3278188" y="2616200"/>
            <a:chExt cx="5727700" cy="3708308"/>
          </a:xfrm>
        </p:grpSpPr>
        <p:pic>
          <p:nvPicPr>
            <p:cNvPr id="3" name="Picture 4" descr="figure 3.15 copy.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3278188" y="2616200"/>
              <a:ext cx="5727700" cy="3546475"/>
            </a:xfrm>
            <a:prstGeom prst="rect">
              <a:avLst/>
            </a:prstGeom>
            <a:noFill/>
            <a:ln w="9525">
              <a:noFill/>
              <a:miter lim="800000"/>
              <a:headEnd/>
              <a:tailEnd/>
            </a:ln>
          </p:spPr>
        </p:pic>
        <p:sp>
          <p:nvSpPr>
            <p:cNvPr id="6" name="Rectangle 5"/>
            <p:cNvSpPr/>
            <p:nvPr/>
          </p:nvSpPr>
          <p:spPr>
            <a:xfrm>
              <a:off x="6858000" y="6047509"/>
              <a:ext cx="2015836" cy="276999"/>
            </a:xfrm>
            <a:prstGeom prst="rect">
              <a:avLst/>
            </a:prstGeom>
          </p:spPr>
          <p:txBody>
            <a:bodyPr wrap="square">
              <a:spAutoFit/>
            </a:bodyPr>
            <a:lstStyle/>
            <a:p>
              <a:r>
                <a:rPr lang="en-US" sz="1200" dirty="0" smtClean="0"/>
                <a:t>Data from John E. Oliver</a:t>
              </a:r>
              <a:endParaRPr lang="en-US" sz="1200" dirty="0"/>
            </a:p>
          </p:txBody>
        </p:sp>
      </p:grpSp>
    </p:spTree>
    <p:extLst>
      <p:ext uri="{BB962C8B-B14F-4D97-AF65-F5344CB8AC3E}">
        <p14:creationId xmlns:p14="http://schemas.microsoft.com/office/powerpoint/2010/main" val="3521410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228600" y="857250"/>
            <a:ext cx="8534400" cy="3416300"/>
          </a:xfrm>
          <a:prstGeom prst="rect">
            <a:avLst/>
          </a:prstGeom>
          <a:noFill/>
          <a:ln w="9525">
            <a:noFill/>
            <a:miter lim="800000"/>
            <a:headEnd/>
            <a:tailEnd/>
          </a:ln>
        </p:spPr>
        <p:txBody>
          <a:bodyPr>
            <a:spAutoFit/>
          </a:bodyPr>
          <a:lstStyle/>
          <a:p>
            <a:pPr marL="347663" indent="-347663">
              <a:spcAft>
                <a:spcPts val="600"/>
              </a:spcAft>
            </a:pPr>
            <a:r>
              <a:rPr lang="en-US" sz="2800" dirty="0"/>
              <a:t>Air Temperature Patterns around the Globe</a:t>
            </a:r>
          </a:p>
          <a:p>
            <a:pPr marL="347663" indent="-347663">
              <a:spcAft>
                <a:spcPts val="600"/>
              </a:spcAft>
            </a:pPr>
            <a:r>
              <a:rPr lang="en-US" dirty="0"/>
              <a:t>Temperature Extremes</a:t>
            </a:r>
          </a:p>
          <a:p>
            <a:pPr marL="347663" indent="-347663">
              <a:spcAft>
                <a:spcPts val="600"/>
              </a:spcAft>
              <a:buFontTx/>
              <a:buAutoNum type="arabicPeriod"/>
            </a:pPr>
            <a:r>
              <a:rPr lang="en-US" dirty="0"/>
              <a:t>Hottest = 58</a:t>
            </a:r>
            <a:r>
              <a:rPr lang="en-US" baseline="30000" dirty="0"/>
              <a:t>o</a:t>
            </a:r>
            <a:r>
              <a:rPr lang="en-US" dirty="0"/>
              <a:t>C (136</a:t>
            </a:r>
            <a:r>
              <a:rPr lang="en-US" baseline="30000" dirty="0"/>
              <a:t>o</a:t>
            </a:r>
            <a:r>
              <a:rPr lang="en-US" dirty="0"/>
              <a:t>F) at El </a:t>
            </a:r>
            <a:r>
              <a:rPr lang="en-US" dirty="0" err="1"/>
              <a:t>Azizia</a:t>
            </a:r>
            <a:r>
              <a:rPr lang="en-US" dirty="0"/>
              <a:t>, Libya (~28</a:t>
            </a:r>
            <a:r>
              <a:rPr lang="en-US" baseline="30000" dirty="0"/>
              <a:t>o</a:t>
            </a:r>
            <a:r>
              <a:rPr lang="en-US" dirty="0"/>
              <a:t>N</a:t>
            </a:r>
            <a:r>
              <a:rPr lang="en-US" dirty="0" smtClean="0"/>
              <a:t>).</a:t>
            </a:r>
            <a:endParaRPr lang="en-US" dirty="0"/>
          </a:p>
          <a:p>
            <a:pPr marL="347663" indent="-347663">
              <a:spcAft>
                <a:spcPts val="600"/>
              </a:spcAft>
              <a:buFontTx/>
              <a:buAutoNum type="arabicPeriod"/>
            </a:pPr>
            <a:r>
              <a:rPr lang="en-US" dirty="0"/>
              <a:t>Coldest = –89°C (–128°F) at </a:t>
            </a:r>
            <a:r>
              <a:rPr lang="en-US" dirty="0" err="1"/>
              <a:t>Vostok</a:t>
            </a:r>
            <a:r>
              <a:rPr lang="en-US" dirty="0"/>
              <a:t> Station, Antarctica (high elevation near 85</a:t>
            </a:r>
            <a:r>
              <a:rPr lang="en-US" baseline="30000" dirty="0"/>
              <a:t>o</a:t>
            </a:r>
            <a:r>
              <a:rPr lang="en-US" dirty="0"/>
              <a:t>S</a:t>
            </a:r>
            <a:r>
              <a:rPr lang="en-US" dirty="0" smtClean="0"/>
              <a:t>).</a:t>
            </a:r>
            <a:endParaRPr lang="en-US" dirty="0"/>
          </a:p>
          <a:p>
            <a:pPr marL="347663" indent="-347663">
              <a:spcAft>
                <a:spcPts val="600"/>
              </a:spcAft>
              <a:buFontTx/>
              <a:buAutoNum type="arabicPeriod"/>
            </a:pPr>
            <a:r>
              <a:rPr lang="en-US" dirty="0"/>
              <a:t>Within North America, temperatures range from 57°C (134°F) in Death Valley, California, to –63°C (–81°F) in Snag, Yukon, </a:t>
            </a:r>
            <a:r>
              <a:rPr lang="en-US" dirty="0" smtClean="0"/>
              <a:t>Canada.</a:t>
            </a:r>
            <a:endParaRPr lang="en-US" dirty="0"/>
          </a:p>
        </p:txBody>
      </p:sp>
      <p:sp>
        <p:nvSpPr>
          <p:cNvPr id="5" name="TextBox 8"/>
          <p:cNvSpPr txBox="1">
            <a:spLocks noChangeArrowheads="1"/>
          </p:cNvSpPr>
          <p:nvPr/>
        </p:nvSpPr>
        <p:spPr bwMode="auto">
          <a:xfrm>
            <a:off x="555153" y="3466922"/>
            <a:ext cx="8051800" cy="1200328"/>
          </a:xfrm>
          <a:prstGeom prst="rect">
            <a:avLst/>
          </a:prstGeom>
          <a:noFill/>
          <a:ln w="9525">
            <a:solidFill>
              <a:schemeClr val="tx1"/>
            </a:solidFill>
            <a:miter lim="800000"/>
            <a:headEnd/>
            <a:tailEnd/>
          </a:ln>
        </p:spPr>
        <p:txBody>
          <a:bodyPr wrap="square">
            <a:spAutoFit/>
          </a:bodyPr>
          <a:lstStyle/>
          <a:p>
            <a:r>
              <a:rPr lang="en-US" dirty="0"/>
              <a:t>Find these locations on physical map. Use at least two temperature controls to explain the temperature extremes in Libya and Antarctica.</a:t>
            </a:r>
          </a:p>
        </p:txBody>
      </p:sp>
    </p:spTree>
    <p:extLst>
      <p:ext uri="{BB962C8B-B14F-4D97-AF65-F5344CB8AC3E}">
        <p14:creationId xmlns:p14="http://schemas.microsoft.com/office/powerpoint/2010/main" val="1170789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figure 3.15 copy 2.jpg"/>
          <p:cNvPicPr>
            <a:picLocks noChangeAspect="1"/>
          </p:cNvPicPr>
          <p:nvPr/>
        </p:nvPicPr>
        <p:blipFill>
          <a:blip r:embed="rId2" cstate="print"/>
          <a:srcRect/>
          <a:stretch>
            <a:fillRect/>
          </a:stretch>
        </p:blipFill>
        <p:spPr bwMode="auto">
          <a:xfrm>
            <a:off x="94956" y="306143"/>
            <a:ext cx="5817756" cy="5919787"/>
          </a:xfrm>
          <a:prstGeom prst="rect">
            <a:avLst/>
          </a:prstGeom>
          <a:noFill/>
          <a:ln w="9525">
            <a:noFill/>
            <a:miter lim="800000"/>
            <a:headEnd/>
            <a:tailEnd/>
          </a:ln>
        </p:spPr>
      </p:pic>
      <p:sp>
        <p:nvSpPr>
          <p:cNvPr id="7" name="TextBox 6"/>
          <p:cNvSpPr txBox="1"/>
          <p:nvPr/>
        </p:nvSpPr>
        <p:spPr>
          <a:xfrm>
            <a:off x="6100945" y="2267206"/>
            <a:ext cx="2718126" cy="3139321"/>
          </a:xfrm>
          <a:prstGeom prst="rect">
            <a:avLst/>
          </a:prstGeom>
          <a:noFill/>
        </p:spPr>
        <p:txBody>
          <a:bodyPr wrap="square" rtlCol="0">
            <a:spAutoFit/>
          </a:bodyPr>
          <a:lstStyle/>
          <a:p>
            <a:r>
              <a:rPr lang="en-US" b="1" dirty="0" smtClean="0"/>
              <a:t>Temp Change in Midlatitudes &amp; Equator</a:t>
            </a:r>
          </a:p>
          <a:p>
            <a:endParaRPr lang="en-US" dirty="0"/>
          </a:p>
          <a:p>
            <a:r>
              <a:rPr lang="en-US" dirty="0" smtClean="0"/>
              <a:t>Where is change greatest</a:t>
            </a:r>
          </a:p>
          <a:p>
            <a:r>
              <a:rPr lang="en-US" dirty="0" smtClean="0"/>
              <a:t>in the mid-latitudes from </a:t>
            </a:r>
          </a:p>
          <a:p>
            <a:r>
              <a:rPr lang="en-US" dirty="0" smtClean="0"/>
              <a:t>January to July?</a:t>
            </a:r>
          </a:p>
          <a:p>
            <a:endParaRPr lang="en-US" dirty="0"/>
          </a:p>
          <a:p>
            <a:endParaRPr lang="en-US" dirty="0" smtClean="0"/>
          </a:p>
          <a:p>
            <a:r>
              <a:rPr lang="en-US" dirty="0" smtClean="0"/>
              <a:t>What is happening near</a:t>
            </a:r>
          </a:p>
          <a:p>
            <a:r>
              <a:rPr lang="en-US" dirty="0" smtClean="0"/>
              <a:t>the equator in those two months?</a:t>
            </a:r>
            <a:endParaRPr lang="en-US" dirty="0"/>
          </a:p>
        </p:txBody>
      </p:sp>
    </p:spTree>
    <p:extLst>
      <p:ext uri="{BB962C8B-B14F-4D97-AF65-F5344CB8AC3E}">
        <p14:creationId xmlns:p14="http://schemas.microsoft.com/office/powerpoint/2010/main" val="1146787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igure 3.16 copy.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757756" y="445842"/>
            <a:ext cx="4615228" cy="3886776"/>
          </a:xfrm>
          <a:prstGeom prst="rect">
            <a:avLst/>
          </a:prstGeom>
          <a:noFill/>
          <a:ln w="9525">
            <a:noFill/>
            <a:miter lim="800000"/>
            <a:headEnd/>
            <a:tailEnd/>
          </a:ln>
        </p:spPr>
      </p:pic>
      <p:sp>
        <p:nvSpPr>
          <p:cNvPr id="5" name="TextBox 4"/>
          <p:cNvSpPr txBox="1"/>
          <p:nvPr/>
        </p:nvSpPr>
        <p:spPr>
          <a:xfrm>
            <a:off x="6100945" y="2267206"/>
            <a:ext cx="2718126" cy="3416320"/>
          </a:xfrm>
          <a:prstGeom prst="rect">
            <a:avLst/>
          </a:prstGeom>
          <a:noFill/>
        </p:spPr>
        <p:txBody>
          <a:bodyPr wrap="square" rtlCol="0">
            <a:spAutoFit/>
          </a:bodyPr>
          <a:lstStyle/>
          <a:p>
            <a:r>
              <a:rPr lang="en-US" b="1" dirty="0" smtClean="0"/>
              <a:t>Temp Change at Poles</a:t>
            </a:r>
          </a:p>
          <a:p>
            <a:endParaRPr lang="en-US" dirty="0"/>
          </a:p>
          <a:p>
            <a:r>
              <a:rPr lang="en-US" dirty="0" smtClean="0"/>
              <a:t>Intensely cold because insolation decreases </a:t>
            </a:r>
            <a:r>
              <a:rPr lang="en-US" dirty="0" err="1" smtClean="0"/>
              <a:t>poleward</a:t>
            </a:r>
            <a:r>
              <a:rPr lang="en-US" dirty="0" smtClean="0"/>
              <a:t>.</a:t>
            </a:r>
          </a:p>
          <a:p>
            <a:endParaRPr lang="en-US" dirty="0"/>
          </a:p>
          <a:p>
            <a:r>
              <a:rPr lang="en-US" dirty="0" smtClean="0"/>
              <a:t>Ice sheets—Greenland &amp; Antarctica.</a:t>
            </a:r>
          </a:p>
          <a:p>
            <a:endParaRPr lang="en-US" dirty="0"/>
          </a:p>
          <a:p>
            <a:r>
              <a:rPr lang="en-US" dirty="0" smtClean="0"/>
              <a:t>High elevations and high albedo and in a continental position.</a:t>
            </a:r>
          </a:p>
        </p:txBody>
      </p:sp>
    </p:spTree>
    <p:extLst>
      <p:ext uri="{BB962C8B-B14F-4D97-AF65-F5344CB8AC3E}">
        <p14:creationId xmlns:p14="http://schemas.microsoft.com/office/powerpoint/2010/main" val="1640953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3908"/>
            <a:ext cx="8229600" cy="4525963"/>
          </a:xfrm>
        </p:spPr>
        <p:txBody>
          <a:bodyPr/>
          <a:lstStyle/>
          <a:p>
            <a:r>
              <a:rPr lang="en-US" dirty="0" smtClean="0"/>
              <a:t>Global Warming</a:t>
            </a:r>
          </a:p>
          <a:p>
            <a:pPr lvl="1"/>
            <a:r>
              <a:rPr lang="en-US" dirty="0" smtClean="0"/>
              <a:t>How do scientists develop a temperature record?</a:t>
            </a:r>
          </a:p>
          <a:p>
            <a:pPr lvl="1"/>
            <a:r>
              <a:rPr lang="en-US" dirty="0" smtClean="0"/>
              <a:t>Why might there be wide swings in mean annual temperatures?</a:t>
            </a:r>
          </a:p>
          <a:p>
            <a:pPr lvl="1"/>
            <a:r>
              <a:rPr lang="en-US" dirty="0" smtClean="0"/>
              <a:t>What is the </a:t>
            </a:r>
            <a:r>
              <a:rPr lang="en-US" dirty="0" smtClean="0">
                <a:hlinkClick r:id="rId2"/>
              </a:rPr>
              <a:t>IPCC</a:t>
            </a:r>
            <a:r>
              <a:rPr lang="en-US" dirty="0" smtClean="0"/>
              <a:t>?  What have they said?</a:t>
            </a:r>
          </a:p>
          <a:p>
            <a:pPr lvl="1"/>
            <a:r>
              <a:rPr lang="en-US" dirty="0" smtClean="0"/>
              <a:t>Does latitude matter in people’s perspectives toward climate change?</a:t>
            </a:r>
            <a:endParaRPr lang="en-US" dirty="0"/>
          </a:p>
        </p:txBody>
      </p:sp>
      <p:pic>
        <p:nvPicPr>
          <p:cNvPr id="5" name="Picture 4"/>
          <p:cNvPicPr>
            <a:picLocks noChangeAspect="1"/>
          </p:cNvPicPr>
          <p:nvPr/>
        </p:nvPicPr>
        <p:blipFill>
          <a:blip r:embed="rId3"/>
          <a:stretch>
            <a:fillRect/>
          </a:stretch>
        </p:blipFill>
        <p:spPr>
          <a:xfrm>
            <a:off x="4229274" y="3633167"/>
            <a:ext cx="4914725" cy="2763168"/>
          </a:xfrm>
          <a:prstGeom prst="rect">
            <a:avLst/>
          </a:prstGeom>
        </p:spPr>
      </p:pic>
      <p:sp>
        <p:nvSpPr>
          <p:cNvPr id="6" name="TextBox 5"/>
          <p:cNvSpPr txBox="1"/>
          <p:nvPr/>
        </p:nvSpPr>
        <p:spPr>
          <a:xfrm>
            <a:off x="4332383" y="6396335"/>
            <a:ext cx="4700339" cy="461665"/>
          </a:xfrm>
          <a:prstGeom prst="rect">
            <a:avLst/>
          </a:prstGeom>
          <a:noFill/>
        </p:spPr>
        <p:txBody>
          <a:bodyPr wrap="square" rtlCol="0">
            <a:spAutoFit/>
          </a:bodyPr>
          <a:lstStyle/>
          <a:p>
            <a:r>
              <a:rPr lang="en-US" sz="1200" dirty="0" err="1" smtClean="0"/>
              <a:t>Kivalina</a:t>
            </a:r>
            <a:r>
              <a:rPr lang="en-US" sz="1200" dirty="0" smtClean="0"/>
              <a:t>, Alaska in 2007.  The barrier reef </a:t>
            </a:r>
            <a:r>
              <a:rPr lang="en-US" sz="1200" dirty="0" err="1" smtClean="0"/>
              <a:t>Kivalina</a:t>
            </a:r>
            <a:r>
              <a:rPr lang="en-US" sz="1200" dirty="0" smtClean="0"/>
              <a:t> calls home gets smaller and smaller with every storm.  </a:t>
            </a:r>
            <a:r>
              <a:rPr lang="en-US" sz="1200" dirty="0" smtClean="0">
                <a:hlinkClick r:id="rId4"/>
              </a:rPr>
              <a:t>LA Times 8/30/2015</a:t>
            </a:r>
            <a:endParaRPr lang="en-US" sz="1200" dirty="0"/>
          </a:p>
        </p:txBody>
      </p:sp>
    </p:spTree>
    <p:extLst>
      <p:ext uri="{BB962C8B-B14F-4D97-AF65-F5344CB8AC3E}">
        <p14:creationId xmlns:p14="http://schemas.microsoft.com/office/powerpoint/2010/main" val="2148949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18220"/>
            <a:ext cx="8229600" cy="6020459"/>
          </a:xfrm>
        </p:spPr>
        <p:txBody>
          <a:bodyPr>
            <a:normAutofit fontScale="85000" lnSpcReduction="20000"/>
          </a:bodyPr>
          <a:lstStyle/>
          <a:p>
            <a:r>
              <a:rPr lang="en-US" dirty="0" smtClean="0"/>
              <a:t>Impacts?</a:t>
            </a:r>
          </a:p>
          <a:p>
            <a:pPr lvl="1"/>
            <a:r>
              <a:rPr lang="en-US" dirty="0" smtClean="0"/>
              <a:t>Arctic thawing/polar sea ice melting</a:t>
            </a:r>
          </a:p>
          <a:p>
            <a:pPr lvl="2"/>
            <a:r>
              <a:rPr lang="en-US" dirty="0"/>
              <a:t>Native people’s way of life disrupted</a:t>
            </a:r>
          </a:p>
          <a:p>
            <a:pPr lvl="2"/>
            <a:r>
              <a:rPr lang="en-US" dirty="0"/>
              <a:t>Coast communities eroded</a:t>
            </a:r>
          </a:p>
          <a:p>
            <a:pPr lvl="2"/>
            <a:r>
              <a:rPr lang="en-US" dirty="0"/>
              <a:t>Melting permafrost and infrastructure</a:t>
            </a:r>
          </a:p>
          <a:p>
            <a:pPr lvl="2"/>
            <a:r>
              <a:rPr lang="en-US" dirty="0"/>
              <a:t>High $$$ cost</a:t>
            </a:r>
          </a:p>
          <a:p>
            <a:pPr lvl="2"/>
            <a:r>
              <a:rPr lang="en-US" dirty="0"/>
              <a:t>Polar bears</a:t>
            </a:r>
            <a:r>
              <a:rPr lang="en-US" dirty="0" smtClean="0"/>
              <a:t>?</a:t>
            </a:r>
          </a:p>
          <a:p>
            <a:pPr lvl="2"/>
            <a:r>
              <a:rPr lang="en-US" dirty="0" smtClean="0"/>
              <a:t>Positive feedback loop</a:t>
            </a:r>
            <a:endParaRPr lang="en-US" dirty="0"/>
          </a:p>
          <a:p>
            <a:pPr lvl="1"/>
            <a:r>
              <a:rPr lang="en-US" dirty="0" smtClean="0"/>
              <a:t>Sea-level rise</a:t>
            </a:r>
          </a:p>
          <a:p>
            <a:pPr lvl="2"/>
            <a:r>
              <a:rPr lang="en-US" dirty="0"/>
              <a:t>11-17” rise by 2100</a:t>
            </a:r>
          </a:p>
          <a:p>
            <a:pPr lvl="2"/>
            <a:r>
              <a:rPr lang="en-US" dirty="0"/>
              <a:t>Who/what will adapt?</a:t>
            </a:r>
          </a:p>
          <a:p>
            <a:pPr lvl="2"/>
            <a:r>
              <a:rPr lang="en-US" dirty="0"/>
              <a:t>Annual flooding risks—92 million people</a:t>
            </a:r>
          </a:p>
          <a:p>
            <a:pPr lvl="2"/>
            <a:r>
              <a:rPr lang="en-US" dirty="0"/>
              <a:t>More frequent &amp; intense storms</a:t>
            </a:r>
          </a:p>
          <a:p>
            <a:pPr marL="457200" lvl="1" indent="0">
              <a:buNone/>
            </a:pPr>
            <a:endParaRPr lang="en-US" dirty="0" smtClean="0"/>
          </a:p>
          <a:p>
            <a:pPr lvl="1"/>
            <a:r>
              <a:rPr lang="en-US" dirty="0" smtClean="0"/>
              <a:t>Ecosystem change (pine beetles, coral </a:t>
            </a:r>
            <a:r>
              <a:rPr lang="en-US" dirty="0" err="1" smtClean="0"/>
              <a:t>bleachign</a:t>
            </a:r>
            <a:r>
              <a:rPr lang="en-US" dirty="0" smtClean="0"/>
              <a:t>)</a:t>
            </a:r>
          </a:p>
          <a:p>
            <a:pPr lvl="1"/>
            <a:r>
              <a:rPr lang="en-US" dirty="0" smtClean="0"/>
              <a:t>Spread of insect born diseases (malaria)</a:t>
            </a:r>
          </a:p>
          <a:p>
            <a:pPr lvl="1"/>
            <a:r>
              <a:rPr lang="en-US" dirty="0" smtClean="0"/>
              <a:t>Where will there be more rain? Less?</a:t>
            </a:r>
          </a:p>
        </p:txBody>
      </p:sp>
    </p:spTree>
    <p:extLst>
      <p:ext uri="{BB962C8B-B14F-4D97-AF65-F5344CB8AC3E}">
        <p14:creationId xmlns:p14="http://schemas.microsoft.com/office/powerpoint/2010/main" val="2140447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International Efforts</a:t>
            </a:r>
          </a:p>
          <a:p>
            <a:pPr lvl="1"/>
            <a:r>
              <a:rPr lang="en-US" dirty="0" smtClean="0"/>
              <a:t>Kyoto Protocol</a:t>
            </a:r>
          </a:p>
          <a:p>
            <a:pPr lvl="1"/>
            <a:r>
              <a:rPr lang="en-US" dirty="0" smtClean="0"/>
              <a:t>Earth Summits</a:t>
            </a:r>
          </a:p>
          <a:p>
            <a:pPr lvl="1"/>
            <a:endParaRPr lang="en-US" dirty="0"/>
          </a:p>
        </p:txBody>
      </p:sp>
    </p:spTree>
    <p:extLst>
      <p:ext uri="{BB962C8B-B14F-4D97-AF65-F5344CB8AC3E}">
        <p14:creationId xmlns:p14="http://schemas.microsoft.com/office/powerpoint/2010/main" val="2324371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1"/>
          <p:cNvSpPr>
            <a:spLocks noGrp="1"/>
          </p:cNvSpPr>
          <p:nvPr>
            <p:ph type="ftr" sz="quarter" idx="10"/>
          </p:nvPr>
        </p:nvSpPr>
        <p:spPr>
          <a:noFill/>
        </p:spPr>
        <p:txBody>
          <a:bodyPr/>
          <a:lstStyle/>
          <a:p>
            <a:r>
              <a:rPr lang="en-US" smtClean="0"/>
              <a:t>Visualizing Physical Geography</a:t>
            </a:r>
            <a:br>
              <a:rPr lang="en-US" smtClean="0"/>
            </a:br>
            <a:r>
              <a:rPr lang="en-US" smtClean="0"/>
              <a:t>Copyright © 2012 John Wiley &amp; Sons, Inc.</a:t>
            </a:r>
          </a:p>
          <a:p>
            <a:endParaRPr lang="en-US" smtClean="0"/>
          </a:p>
        </p:txBody>
      </p:sp>
      <p:sp>
        <p:nvSpPr>
          <p:cNvPr id="14339" name="Rectangle 3"/>
          <p:cNvSpPr>
            <a:spLocks noChangeArrowheads="1"/>
          </p:cNvSpPr>
          <p:nvPr/>
        </p:nvSpPr>
        <p:spPr bwMode="auto">
          <a:xfrm>
            <a:off x="152400" y="152400"/>
            <a:ext cx="8375650" cy="584200"/>
          </a:xfrm>
          <a:prstGeom prst="rect">
            <a:avLst/>
          </a:prstGeom>
          <a:noFill/>
          <a:ln w="9525">
            <a:noFill/>
            <a:miter lim="800000"/>
            <a:headEnd/>
            <a:tailEnd/>
          </a:ln>
        </p:spPr>
        <p:txBody>
          <a:bodyPr wrap="none">
            <a:spAutoFit/>
          </a:bodyPr>
          <a:lstStyle/>
          <a:p>
            <a:r>
              <a:rPr lang="en-US" sz="3200">
                <a:latin typeface="Arial Black" charset="0"/>
              </a:rPr>
              <a:t>Temperature and Heat Flow Process</a:t>
            </a:r>
          </a:p>
        </p:txBody>
      </p:sp>
      <p:sp>
        <p:nvSpPr>
          <p:cNvPr id="14340" name="Text Box 6"/>
          <p:cNvSpPr txBox="1">
            <a:spLocks noChangeArrowheads="1"/>
          </p:cNvSpPr>
          <p:nvPr/>
        </p:nvSpPr>
        <p:spPr bwMode="auto">
          <a:xfrm>
            <a:off x="76200" y="857250"/>
            <a:ext cx="8839200" cy="1292662"/>
          </a:xfrm>
          <a:prstGeom prst="rect">
            <a:avLst/>
          </a:prstGeom>
          <a:noFill/>
          <a:ln w="9525">
            <a:noFill/>
            <a:miter lim="800000"/>
            <a:headEnd/>
            <a:tailEnd/>
          </a:ln>
        </p:spPr>
        <p:txBody>
          <a:bodyPr>
            <a:spAutoFit/>
          </a:bodyPr>
          <a:lstStyle/>
          <a:p>
            <a:pPr>
              <a:lnSpc>
                <a:spcPct val="150000"/>
              </a:lnSpc>
            </a:pPr>
            <a:r>
              <a:rPr lang="en-US" sz="2800" dirty="0" smtClean="0"/>
              <a:t>Heat </a:t>
            </a:r>
            <a:r>
              <a:rPr lang="en-US" sz="2800" dirty="0"/>
              <a:t>Index </a:t>
            </a:r>
          </a:p>
          <a:p>
            <a:pPr marL="804863" lvl="2" indent="-177800">
              <a:buFont typeface="Arial" charset="0"/>
              <a:buChar char="•"/>
            </a:pPr>
            <a:r>
              <a:rPr lang="en-US" dirty="0" smtClean="0"/>
              <a:t>Higher </a:t>
            </a:r>
            <a:r>
              <a:rPr lang="en-US" dirty="0"/>
              <a:t>levels of humidity raise our perception of heat.</a:t>
            </a:r>
          </a:p>
          <a:p>
            <a:pPr marL="804863" lvl="2" indent="-177800">
              <a:buFont typeface="Arial" charset="0"/>
              <a:buChar char="•"/>
            </a:pPr>
            <a:r>
              <a:rPr lang="en-US" dirty="0"/>
              <a:t>Humid conditions reduce the amount of evaporative cooling when we sweat.</a:t>
            </a:r>
            <a:endParaRPr lang="en-US" b="1" dirty="0"/>
          </a:p>
        </p:txBody>
      </p:sp>
      <p:sp>
        <p:nvSpPr>
          <p:cNvPr id="14341" name="TextBox 8"/>
          <p:cNvSpPr txBox="1">
            <a:spLocks noChangeArrowheads="1"/>
          </p:cNvSpPr>
          <p:nvPr/>
        </p:nvSpPr>
        <p:spPr bwMode="auto">
          <a:xfrm>
            <a:off x="5181600" y="3403600"/>
            <a:ext cx="3733800" cy="1938338"/>
          </a:xfrm>
          <a:prstGeom prst="rect">
            <a:avLst/>
          </a:prstGeom>
          <a:noFill/>
          <a:ln w="9525">
            <a:solidFill>
              <a:schemeClr val="tx1"/>
            </a:solidFill>
            <a:miter lim="800000"/>
            <a:headEnd/>
            <a:tailEnd/>
          </a:ln>
        </p:spPr>
        <p:txBody>
          <a:bodyPr>
            <a:spAutoFit/>
          </a:bodyPr>
          <a:lstStyle/>
          <a:p>
            <a:r>
              <a:rPr lang="en-US"/>
              <a:t>If the relative humidity is 85%, at what temperature should someone exercising outdoors use “extreme caution”?</a:t>
            </a:r>
          </a:p>
        </p:txBody>
      </p:sp>
      <p:grpSp>
        <p:nvGrpSpPr>
          <p:cNvPr id="2" name="Group 7"/>
          <p:cNvGrpSpPr/>
          <p:nvPr/>
        </p:nvGrpSpPr>
        <p:grpSpPr>
          <a:xfrm>
            <a:off x="236538" y="3116263"/>
            <a:ext cx="4718050" cy="3143667"/>
            <a:chOff x="236538" y="3116263"/>
            <a:chExt cx="4718050" cy="3143667"/>
          </a:xfrm>
        </p:grpSpPr>
        <p:pic>
          <p:nvPicPr>
            <p:cNvPr id="14342" name="Picture 5" descr="figure 3.2b.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236538" y="3116263"/>
              <a:ext cx="4718050" cy="2921000"/>
            </a:xfrm>
            <a:prstGeom prst="rect">
              <a:avLst/>
            </a:prstGeom>
            <a:noFill/>
            <a:ln w="9525">
              <a:noFill/>
              <a:miter lim="800000"/>
              <a:headEnd/>
              <a:tailEnd/>
            </a:ln>
          </p:spPr>
        </p:pic>
        <p:sp>
          <p:nvSpPr>
            <p:cNvPr id="7" name="Rectangle 6"/>
            <p:cNvSpPr/>
            <p:nvPr/>
          </p:nvSpPr>
          <p:spPr>
            <a:xfrm>
              <a:off x="703962" y="5982931"/>
              <a:ext cx="1435008" cy="276999"/>
            </a:xfrm>
            <a:prstGeom prst="rect">
              <a:avLst/>
            </a:prstGeom>
          </p:spPr>
          <p:txBody>
            <a:bodyPr wrap="none">
              <a:spAutoFit/>
            </a:bodyPr>
            <a:lstStyle/>
            <a:p>
              <a:r>
                <a:rPr lang="en-US" sz="1200" dirty="0" smtClean="0"/>
                <a:t>© Courtesy NOAA</a:t>
              </a:r>
              <a:endParaRPr lang="en-US" sz="1200" dirty="0"/>
            </a:p>
          </p:txBody>
        </p:sp>
      </p:grpSp>
    </p:spTree>
    <p:extLst>
      <p:ext uri="{BB962C8B-B14F-4D97-AF65-F5344CB8AC3E}">
        <p14:creationId xmlns:p14="http://schemas.microsoft.com/office/powerpoint/2010/main" val="29160721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152400" y="152400"/>
            <a:ext cx="8375650" cy="584200"/>
          </a:xfrm>
          <a:prstGeom prst="rect">
            <a:avLst/>
          </a:prstGeom>
          <a:noFill/>
          <a:ln w="9525">
            <a:noFill/>
            <a:miter lim="800000"/>
            <a:headEnd/>
            <a:tailEnd/>
          </a:ln>
        </p:spPr>
        <p:txBody>
          <a:bodyPr wrap="none">
            <a:spAutoFit/>
          </a:bodyPr>
          <a:lstStyle/>
          <a:p>
            <a:r>
              <a:rPr lang="en-US" sz="3200">
                <a:latin typeface="Arial Black" charset="0"/>
              </a:rPr>
              <a:t>Temperature and Heat Flow Process</a:t>
            </a:r>
          </a:p>
        </p:txBody>
      </p:sp>
      <p:sp>
        <p:nvSpPr>
          <p:cNvPr id="15364" name="Text Box 6"/>
          <p:cNvSpPr txBox="1">
            <a:spLocks noChangeArrowheads="1"/>
          </p:cNvSpPr>
          <p:nvPr/>
        </p:nvSpPr>
        <p:spPr bwMode="auto">
          <a:xfrm>
            <a:off x="76200" y="857250"/>
            <a:ext cx="8839200" cy="4062651"/>
          </a:xfrm>
          <a:prstGeom prst="rect">
            <a:avLst/>
          </a:prstGeom>
          <a:noFill/>
          <a:ln w="9525">
            <a:noFill/>
            <a:miter lim="800000"/>
            <a:headEnd/>
            <a:tailEnd/>
          </a:ln>
        </p:spPr>
        <p:txBody>
          <a:bodyPr>
            <a:spAutoFit/>
          </a:bodyPr>
          <a:lstStyle/>
          <a:p>
            <a:pPr>
              <a:lnSpc>
                <a:spcPct val="150000"/>
              </a:lnSpc>
            </a:pPr>
            <a:r>
              <a:rPr lang="en-US" sz="2800" dirty="0"/>
              <a:t>Energy Transfer</a:t>
            </a:r>
          </a:p>
          <a:p>
            <a:pPr marL="576263" lvl="1" indent="-177800">
              <a:buFont typeface="Arial" charset="0"/>
              <a:buChar char="•"/>
            </a:pPr>
            <a:r>
              <a:rPr lang="en-US" dirty="0"/>
              <a:t>Heat = internal energy transferred from one substance to another as a result of their temp </a:t>
            </a:r>
            <a:r>
              <a:rPr lang="en-US" dirty="0" smtClean="0"/>
              <a:t>differences</a:t>
            </a:r>
            <a:r>
              <a:rPr lang="en-US" dirty="0"/>
              <a:t>.</a:t>
            </a:r>
            <a:br>
              <a:rPr lang="en-US" dirty="0"/>
            </a:br>
            <a:endParaRPr lang="en-US" dirty="0"/>
          </a:p>
          <a:p>
            <a:pPr marL="576263" lvl="1" indent="-177800">
              <a:buFont typeface="Arial" charset="0"/>
              <a:buChar char="•"/>
            </a:pPr>
            <a:r>
              <a:rPr lang="en-US" dirty="0"/>
              <a:t>Heat flows by:</a:t>
            </a:r>
          </a:p>
          <a:p>
            <a:pPr marL="1033463" lvl="2" indent="-228600">
              <a:buFont typeface="Arial" charset="0"/>
              <a:buChar char="•"/>
            </a:pPr>
            <a:r>
              <a:rPr lang="en-US" dirty="0"/>
              <a:t>Radiation = all objects emit heat (e.g., SW and LW</a:t>
            </a:r>
            <a:r>
              <a:rPr lang="en-US" dirty="0" smtClean="0"/>
              <a:t>).</a:t>
            </a:r>
            <a:endParaRPr lang="en-US" dirty="0"/>
          </a:p>
          <a:p>
            <a:pPr marL="1033463" lvl="2" indent="-228600">
              <a:buFont typeface="Arial" charset="0"/>
              <a:buChar char="•"/>
            </a:pPr>
            <a:r>
              <a:rPr lang="en-US" dirty="0"/>
              <a:t>Conduction = transfer by particles (atoms or molecules</a:t>
            </a:r>
            <a:r>
              <a:rPr lang="en-US" dirty="0" smtClean="0"/>
              <a:t>).</a:t>
            </a:r>
            <a:endParaRPr lang="en-US" dirty="0"/>
          </a:p>
          <a:p>
            <a:pPr marL="1033463" lvl="2" indent="-228600">
              <a:buFont typeface="Arial" charset="0"/>
              <a:buChar char="•"/>
            </a:pPr>
            <a:r>
              <a:rPr lang="en-US" dirty="0"/>
              <a:t>Convection = in gases or liquids (e.g., warm air rises</a:t>
            </a:r>
            <a:r>
              <a:rPr lang="en-US" dirty="0" smtClean="0"/>
              <a:t>).</a:t>
            </a:r>
            <a:endParaRPr lang="en-US" dirty="0"/>
          </a:p>
          <a:p>
            <a:pPr marL="1033463" lvl="2" indent="-228600">
              <a:buFont typeface="Arial" charset="0"/>
              <a:buChar char="•"/>
            </a:pPr>
            <a:r>
              <a:rPr lang="en-US" dirty="0"/>
              <a:t>Advection = a mass of air moves to a new location, bringing along its properties (temperature and moisture</a:t>
            </a:r>
            <a:r>
              <a:rPr lang="en-US" dirty="0" smtClean="0"/>
              <a:t>).</a:t>
            </a:r>
            <a:endParaRPr lang="en-US" dirty="0"/>
          </a:p>
        </p:txBody>
      </p:sp>
    </p:spTree>
    <p:extLst>
      <p:ext uri="{BB962C8B-B14F-4D97-AF65-F5344CB8AC3E}">
        <p14:creationId xmlns:p14="http://schemas.microsoft.com/office/powerpoint/2010/main" val="34470933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MPG_10e_Figure_04_13b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2346325" y="0"/>
            <a:ext cx="4451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Box 1"/>
          <p:cNvSpPr txBox="1">
            <a:spLocks noChangeArrowheads="1"/>
          </p:cNvSpPr>
          <p:nvPr/>
        </p:nvSpPr>
        <p:spPr bwMode="auto">
          <a:xfrm>
            <a:off x="228600" y="1143000"/>
            <a:ext cx="2667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Conduction</a:t>
            </a:r>
            <a:r>
              <a:rPr lang="en-US" sz="1800"/>
              <a:t>:  movement of energy from one stationary body to another.</a:t>
            </a:r>
          </a:p>
          <a:p>
            <a:pPr eaLnBrk="1" hangingPunct="1"/>
            <a:endParaRPr lang="en-US" sz="1800" b="1"/>
          </a:p>
          <a:p>
            <a:pPr eaLnBrk="1" hangingPunct="1"/>
            <a:r>
              <a:rPr lang="en-US" sz="1800"/>
              <a:t>Energy passes when these objects touch.  </a:t>
            </a:r>
          </a:p>
          <a:p>
            <a:pPr eaLnBrk="1" hangingPunct="1"/>
            <a:endParaRPr lang="en-US" sz="1800"/>
          </a:p>
          <a:p>
            <a:pPr eaLnBrk="1" hangingPunct="1"/>
            <a:r>
              <a:rPr lang="en-US" sz="1800"/>
              <a:t>Energy always passes from the warmer to the cooler object.</a:t>
            </a:r>
          </a:p>
          <a:p>
            <a:pPr eaLnBrk="1" hangingPunct="1"/>
            <a:endParaRPr lang="en-US" sz="1800"/>
          </a:p>
          <a:p>
            <a:pPr eaLnBrk="1" hangingPunct="1"/>
            <a:r>
              <a:rPr lang="en-US" sz="1800"/>
              <a:t>Some objects are better at conducting energy than others.  Metal is a good conductor, air isn’t.</a:t>
            </a:r>
          </a:p>
          <a:p>
            <a:pPr eaLnBrk="1" hangingPunct="1"/>
            <a:endParaRPr lang="en-US" sz="1800"/>
          </a:p>
          <a:p>
            <a:pPr eaLnBrk="1" hangingPunct="1"/>
            <a:r>
              <a:rPr lang="en-US" sz="1800"/>
              <a:t>Earth not a good conductor.</a:t>
            </a:r>
          </a:p>
          <a:p>
            <a:pPr eaLnBrk="1" hangingPunct="1"/>
            <a:endParaRPr lang="en-US" sz="1800"/>
          </a:p>
        </p:txBody>
      </p:sp>
    </p:spTree>
    <p:extLst>
      <p:ext uri="{BB962C8B-B14F-4D97-AF65-F5344CB8AC3E}">
        <p14:creationId xmlns:p14="http://schemas.microsoft.com/office/powerpoint/2010/main" val="522933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MPG_10e_Figure_04_14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552450" y="0"/>
            <a:ext cx="8039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Box 1"/>
          <p:cNvSpPr txBox="1">
            <a:spLocks noChangeArrowheads="1"/>
          </p:cNvSpPr>
          <p:nvPr/>
        </p:nvSpPr>
        <p:spPr bwMode="auto">
          <a:xfrm>
            <a:off x="152400" y="152400"/>
            <a:ext cx="3200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Convection</a:t>
            </a:r>
            <a:r>
              <a:rPr lang="en-US" sz="1400"/>
              <a:t>:  Energy is moved from one point to another.  Warm air expands and rises and cooler air moves in to replace the rising warmer air.  Creates a cell of moving air.  </a:t>
            </a:r>
            <a:r>
              <a:rPr lang="en-US" sz="1400" b="1"/>
              <a:t>A convection cell.</a:t>
            </a:r>
          </a:p>
        </p:txBody>
      </p:sp>
    </p:spTree>
    <p:extLst>
      <p:ext uri="{BB962C8B-B14F-4D97-AF65-F5344CB8AC3E}">
        <p14:creationId xmlns:p14="http://schemas.microsoft.com/office/powerpoint/2010/main" val="4091761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1"/>
          <p:cNvSpPr>
            <a:spLocks noGrp="1"/>
          </p:cNvSpPr>
          <p:nvPr>
            <p:ph type="ftr" sz="quarter" idx="10"/>
          </p:nvPr>
        </p:nvSpPr>
        <p:spPr>
          <a:noFill/>
        </p:spPr>
        <p:txBody>
          <a:bodyPr/>
          <a:lstStyle/>
          <a:p>
            <a:r>
              <a:rPr lang="en-US" smtClean="0"/>
              <a:t>Visualizing Physical Geography</a:t>
            </a:r>
            <a:br>
              <a:rPr lang="en-US" smtClean="0"/>
            </a:br>
            <a:r>
              <a:rPr lang="en-US" smtClean="0"/>
              <a:t>Copyright © 2012 John Wiley &amp; Sons, Inc.</a:t>
            </a:r>
          </a:p>
          <a:p>
            <a:endParaRPr lang="en-US" smtClean="0"/>
          </a:p>
        </p:txBody>
      </p:sp>
      <p:sp>
        <p:nvSpPr>
          <p:cNvPr id="16387" name="Rectangle 3"/>
          <p:cNvSpPr>
            <a:spLocks noChangeArrowheads="1"/>
          </p:cNvSpPr>
          <p:nvPr/>
        </p:nvSpPr>
        <p:spPr bwMode="auto">
          <a:xfrm>
            <a:off x="152400" y="152400"/>
            <a:ext cx="8375650" cy="584200"/>
          </a:xfrm>
          <a:prstGeom prst="rect">
            <a:avLst/>
          </a:prstGeom>
          <a:noFill/>
          <a:ln w="9525">
            <a:noFill/>
            <a:miter lim="800000"/>
            <a:headEnd/>
            <a:tailEnd/>
          </a:ln>
        </p:spPr>
        <p:txBody>
          <a:bodyPr wrap="none">
            <a:spAutoFit/>
          </a:bodyPr>
          <a:lstStyle/>
          <a:p>
            <a:r>
              <a:rPr lang="en-US" sz="3200">
                <a:latin typeface="Arial Black" charset="0"/>
              </a:rPr>
              <a:t>Temperature and Heat Flow Process</a:t>
            </a:r>
          </a:p>
        </p:txBody>
      </p:sp>
      <p:sp>
        <p:nvSpPr>
          <p:cNvPr id="16388" name="Text Box 6"/>
          <p:cNvSpPr txBox="1">
            <a:spLocks noChangeArrowheads="1"/>
          </p:cNvSpPr>
          <p:nvPr/>
        </p:nvSpPr>
        <p:spPr bwMode="auto">
          <a:xfrm>
            <a:off x="76200" y="857250"/>
            <a:ext cx="4953000" cy="6648450"/>
          </a:xfrm>
          <a:prstGeom prst="rect">
            <a:avLst/>
          </a:prstGeom>
          <a:noFill/>
          <a:ln w="9525">
            <a:noFill/>
            <a:miter lim="800000"/>
            <a:headEnd/>
            <a:tailEnd/>
          </a:ln>
        </p:spPr>
        <p:txBody>
          <a:bodyPr>
            <a:spAutoFit/>
          </a:bodyPr>
          <a:lstStyle/>
          <a:p>
            <a:pPr>
              <a:lnSpc>
                <a:spcPct val="150000"/>
              </a:lnSpc>
            </a:pPr>
            <a:r>
              <a:rPr lang="en-US" sz="2800" dirty="0"/>
              <a:t>Energy Transfer</a:t>
            </a:r>
          </a:p>
          <a:p>
            <a:pPr marL="457200" lvl="2" indent="-228600">
              <a:lnSpc>
                <a:spcPct val="150000"/>
              </a:lnSpc>
              <a:buFont typeface="Arial" charset="0"/>
              <a:buChar char="•"/>
            </a:pPr>
            <a:r>
              <a:rPr lang="en-US" dirty="0"/>
              <a:t>Example:</a:t>
            </a:r>
          </a:p>
          <a:p>
            <a:pPr marL="914400" lvl="3" indent="-228600">
              <a:buFont typeface="Arial" charset="0"/>
              <a:buChar char="•"/>
            </a:pPr>
            <a:r>
              <a:rPr lang="en-US" dirty="0"/>
              <a:t>Sunlight hits earth via SW </a:t>
            </a:r>
            <a:r>
              <a:rPr lang="en-US" dirty="0" smtClean="0"/>
              <a:t>radiation</a:t>
            </a:r>
            <a:r>
              <a:rPr lang="en-US" dirty="0"/>
              <a:t>.</a:t>
            </a:r>
            <a:br>
              <a:rPr lang="en-US" dirty="0"/>
            </a:br>
            <a:endParaRPr lang="en-US" dirty="0"/>
          </a:p>
          <a:p>
            <a:pPr marL="914400" lvl="3" indent="-228600">
              <a:buFont typeface="Arial" charset="0"/>
              <a:buChar char="•"/>
            </a:pPr>
            <a:r>
              <a:rPr lang="en-US" dirty="0"/>
              <a:t>SW is absorbed by ground, raising its </a:t>
            </a:r>
            <a:r>
              <a:rPr lang="en-US" dirty="0" smtClean="0"/>
              <a:t>temperature</a:t>
            </a:r>
            <a:r>
              <a:rPr lang="en-US" dirty="0"/>
              <a:t>.</a:t>
            </a:r>
            <a:br>
              <a:rPr lang="en-US" dirty="0"/>
            </a:br>
            <a:endParaRPr lang="en-US" dirty="0"/>
          </a:p>
          <a:p>
            <a:pPr marL="914400" lvl="3" indent="-228600">
              <a:buFont typeface="Arial" charset="0"/>
              <a:buChar char="•"/>
            </a:pPr>
            <a:r>
              <a:rPr lang="en-US" dirty="0"/>
              <a:t>The surface layer radiates (LW) energy to the air, and heats the soil below it through </a:t>
            </a:r>
            <a:r>
              <a:rPr lang="en-US" dirty="0" smtClean="0"/>
              <a:t>conduction</a:t>
            </a:r>
            <a:r>
              <a:rPr lang="en-US" dirty="0"/>
              <a:t>.</a:t>
            </a:r>
            <a:br>
              <a:rPr lang="en-US" dirty="0"/>
            </a:br>
            <a:endParaRPr lang="en-US" dirty="0"/>
          </a:p>
          <a:p>
            <a:pPr>
              <a:lnSpc>
                <a:spcPct val="150000"/>
              </a:lnSpc>
            </a:pPr>
            <a:endParaRPr lang="en-US" sz="2800" dirty="0"/>
          </a:p>
          <a:p>
            <a:pPr>
              <a:lnSpc>
                <a:spcPct val="150000"/>
              </a:lnSpc>
            </a:pPr>
            <a:r>
              <a:rPr lang="en-US" sz="2800" dirty="0"/>
              <a:t>	</a:t>
            </a:r>
          </a:p>
        </p:txBody>
      </p:sp>
      <p:sp>
        <p:nvSpPr>
          <p:cNvPr id="16389" name="TextBox 8"/>
          <p:cNvSpPr txBox="1">
            <a:spLocks noChangeArrowheads="1"/>
          </p:cNvSpPr>
          <p:nvPr/>
        </p:nvSpPr>
        <p:spPr bwMode="auto">
          <a:xfrm>
            <a:off x="4953000" y="5181600"/>
            <a:ext cx="3962400" cy="830263"/>
          </a:xfrm>
          <a:prstGeom prst="rect">
            <a:avLst/>
          </a:prstGeom>
          <a:noFill/>
          <a:ln w="9525">
            <a:solidFill>
              <a:schemeClr val="tx1"/>
            </a:solidFill>
            <a:miter lim="800000"/>
            <a:headEnd/>
            <a:tailEnd/>
          </a:ln>
        </p:spPr>
        <p:txBody>
          <a:bodyPr>
            <a:spAutoFit/>
          </a:bodyPr>
          <a:lstStyle/>
          <a:p>
            <a:r>
              <a:rPr lang="en-US"/>
              <a:t>Where is convection occurring in this image?</a:t>
            </a:r>
          </a:p>
        </p:txBody>
      </p:sp>
      <p:grpSp>
        <p:nvGrpSpPr>
          <p:cNvPr id="2" name="Group 7"/>
          <p:cNvGrpSpPr/>
          <p:nvPr/>
        </p:nvGrpSpPr>
        <p:grpSpPr>
          <a:xfrm>
            <a:off x="5214938" y="950913"/>
            <a:ext cx="3575817" cy="4290708"/>
            <a:chOff x="5214938" y="950913"/>
            <a:chExt cx="3575817" cy="4290708"/>
          </a:xfrm>
        </p:grpSpPr>
        <p:pic>
          <p:nvPicPr>
            <p:cNvPr id="16390" name="Picture 5" descr="figure 3.3.jpg"/>
            <p:cNvPicPr>
              <a:picLocks noChangeAspect="1"/>
            </p:cNvPicPr>
            <p:nvPr/>
          </p:nvPicPr>
          <p:blipFill>
            <a:blip r:embed="rId3" cstate="print"/>
            <a:srcRect l="977" t="12660" b="14488"/>
            <a:stretch>
              <a:fillRect/>
            </a:stretch>
          </p:blipFill>
          <p:spPr bwMode="auto">
            <a:xfrm>
              <a:off x="5214938" y="950913"/>
              <a:ext cx="3436937" cy="4103687"/>
            </a:xfrm>
            <a:prstGeom prst="rect">
              <a:avLst/>
            </a:prstGeom>
            <a:noFill/>
            <a:ln w="15875">
              <a:solidFill>
                <a:srgbClr val="FFFFFF"/>
              </a:solidFill>
              <a:round/>
              <a:headEnd/>
              <a:tailEnd/>
            </a:ln>
          </p:spPr>
        </p:pic>
        <p:sp>
          <p:nvSpPr>
            <p:cNvPr id="7" name="Rectangle 6"/>
            <p:cNvSpPr/>
            <p:nvPr/>
          </p:nvSpPr>
          <p:spPr>
            <a:xfrm>
              <a:off x="6781872" y="4964622"/>
              <a:ext cx="2008883" cy="276999"/>
            </a:xfrm>
            <a:prstGeom prst="rect">
              <a:avLst/>
            </a:prstGeom>
          </p:spPr>
          <p:txBody>
            <a:bodyPr wrap="none">
              <a:spAutoFit/>
            </a:bodyPr>
            <a:lstStyle/>
            <a:p>
              <a:r>
                <a:rPr lang="en-US" sz="1200" dirty="0" smtClean="0"/>
                <a:t> © John Wiley &amp; Sons, Inc.</a:t>
              </a:r>
              <a:endParaRPr lang="en-US" sz="1200" dirty="0"/>
            </a:p>
          </p:txBody>
        </p:sp>
      </p:grpSp>
    </p:spTree>
    <p:extLst>
      <p:ext uri="{BB962C8B-B14F-4D97-AF65-F5344CB8AC3E}">
        <p14:creationId xmlns:p14="http://schemas.microsoft.com/office/powerpoint/2010/main" val="52906202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7463"/>
            <a:ext cx="8229600" cy="4525962"/>
          </a:xfrm>
        </p:spPr>
        <p:txBody>
          <a:bodyPr/>
          <a:lstStyle/>
          <a:p>
            <a:pPr>
              <a:defRPr/>
            </a:pPr>
            <a:r>
              <a:rPr lang="en-US" b="1" dirty="0" smtClean="0"/>
              <a:t>Advection</a:t>
            </a:r>
            <a:r>
              <a:rPr lang="en-US" dirty="0" smtClean="0"/>
              <a:t>—horizontal movement of energy.  Usually through wind.  Wind can transfer warm or cool air horizontally.</a:t>
            </a:r>
            <a:endParaRPr lang="en-US" b="1" dirty="0"/>
          </a:p>
        </p:txBody>
      </p:sp>
      <p:pic>
        <p:nvPicPr>
          <p:cNvPr id="419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828800"/>
            <a:ext cx="52181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147282" y="2410657"/>
            <a:ext cx="1722237" cy="923330"/>
          </a:xfrm>
          <a:prstGeom prst="rect">
            <a:avLst/>
          </a:prstGeom>
          <a:noFill/>
        </p:spPr>
        <p:txBody>
          <a:bodyPr wrap="square" rtlCol="0">
            <a:spAutoFit/>
          </a:bodyPr>
          <a:lstStyle/>
          <a:p>
            <a:r>
              <a:rPr lang="en-US" dirty="0" smtClean="0"/>
              <a:t>What is happening in this picture?</a:t>
            </a:r>
            <a:endParaRPr lang="en-US" dirty="0"/>
          </a:p>
        </p:txBody>
      </p:sp>
    </p:spTree>
    <p:extLst>
      <p:ext uri="{BB962C8B-B14F-4D97-AF65-F5344CB8AC3E}">
        <p14:creationId xmlns:p14="http://schemas.microsoft.com/office/powerpoint/2010/main" val="2727045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396</TotalTime>
  <Words>1928</Words>
  <Application>Microsoft Macintosh PowerPoint</Application>
  <PresentationFormat>On-screen Show (4:3)</PresentationFormat>
  <Paragraphs>273</Paragraphs>
  <Slides>38</Slides>
  <Notes>11</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Chapter 3:  Air Temperature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Hamburg, Germany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  Air Temperature</dc:title>
  <dc:creator>Elizabeth Lobb</dc:creator>
  <cp:lastModifiedBy>Elizabeth Lobb</cp:lastModifiedBy>
  <cp:revision>34</cp:revision>
  <dcterms:created xsi:type="dcterms:W3CDTF">2015-08-31T01:54:23Z</dcterms:created>
  <dcterms:modified xsi:type="dcterms:W3CDTF">2015-08-31T23:27:28Z</dcterms:modified>
</cp:coreProperties>
</file>