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3" r:id="rId2"/>
    <p:sldId id="256" r:id="rId3"/>
    <p:sldId id="264" r:id="rId4"/>
    <p:sldId id="265" r:id="rId5"/>
    <p:sldId id="266" r:id="rId6"/>
    <p:sldId id="257" r:id="rId7"/>
    <p:sldId id="267" r:id="rId8"/>
    <p:sldId id="268" r:id="rId9"/>
    <p:sldId id="269" r:id="rId10"/>
    <p:sldId id="270" r:id="rId11"/>
    <p:sldId id="271" r:id="rId12"/>
    <p:sldId id="272" r:id="rId13"/>
    <p:sldId id="273" r:id="rId14"/>
    <p:sldId id="258" r:id="rId15"/>
    <p:sldId id="274" r:id="rId16"/>
    <p:sldId id="275" r:id="rId17"/>
    <p:sldId id="276" r:id="rId18"/>
    <p:sldId id="277" r:id="rId19"/>
    <p:sldId id="278" r:id="rId20"/>
    <p:sldId id="279" r:id="rId21"/>
    <p:sldId id="280" r:id="rId22"/>
    <p:sldId id="259" r:id="rId23"/>
    <p:sldId id="281" r:id="rId24"/>
    <p:sldId id="286" r:id="rId25"/>
    <p:sldId id="284" r:id="rId26"/>
    <p:sldId id="287" r:id="rId27"/>
    <p:sldId id="282" r:id="rId28"/>
    <p:sldId id="288" r:id="rId29"/>
    <p:sldId id="289" r:id="rId30"/>
    <p:sldId id="291" r:id="rId31"/>
    <p:sldId id="292" r:id="rId32"/>
    <p:sldId id="293" r:id="rId33"/>
    <p:sldId id="294" r:id="rId34"/>
    <p:sldId id="295" r:id="rId35"/>
    <p:sldId id="296" r:id="rId36"/>
    <p:sldId id="29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5" d="100"/>
          <a:sy n="145" d="100"/>
        </p:scale>
        <p:origin x="-7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7E5A67-9216-0049-8459-17682C5C54C0}" type="datetimeFigureOut">
              <a:rPr lang="en-US" smtClean="0"/>
              <a:t>9/2/15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BCC52-0E48-2A42-B8D8-55B1CACB3E2E}" type="slidenum">
              <a:rPr lang="en-US" smtClean="0"/>
              <a:t>‹#›</a:t>
            </a:fld>
            <a:endParaRPr lang="en-US"/>
          </a:p>
        </p:txBody>
      </p:sp>
    </p:spTree>
    <p:extLst>
      <p:ext uri="{BB962C8B-B14F-4D97-AF65-F5344CB8AC3E}">
        <p14:creationId xmlns:p14="http://schemas.microsoft.com/office/powerpoint/2010/main" val="25955039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91FD04D-9107-4496-AAB7-97B9B8079FE7}" type="slidenum">
              <a:rPr lang="en-US"/>
              <a:pPr/>
              <a:t>3</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6F226D7D-C28E-48F5-B89C-ABA4E7B55BF4}" type="slidenum">
              <a:rPr lang="en-US"/>
              <a:pPr/>
              <a:t>13</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862A646-C41F-4850-A3CB-503295BC53B0}" type="slidenum">
              <a:rPr lang="en-US"/>
              <a:pPr/>
              <a:t>15</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A92794B-82D7-4144-B098-EEA6D26F2D40}" type="slidenum">
              <a:rPr lang="en-US"/>
              <a:pPr/>
              <a:t>16</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7D54722-D5B8-47B7-BDEE-C789FEA72D12}" type="slidenum">
              <a:rPr lang="en-US"/>
              <a:pPr/>
              <a:t>17</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C7DDE8F-6BCF-4CC0-A9F9-F3C2E9BA1163}" type="slidenum">
              <a:rPr lang="en-US"/>
              <a:pPr/>
              <a:t>18</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EA5F096-E578-44C6-8161-C4C4ECACC290}" type="slidenum">
              <a:rPr lang="en-US"/>
              <a:pPr/>
              <a:t>19</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3EC2529-CB93-4C97-A6BE-004B689FFFBD}" type="slidenum">
              <a:rPr lang="en-US"/>
              <a:pPr/>
              <a:t>20</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179D509-5E1D-4B19-A464-CC015AA1D233}" type="slidenum">
              <a:rPr lang="en-US"/>
              <a:pPr/>
              <a:t>21</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CFBA717-8DDA-4063-8A56-581EF8795C7A}" type="slidenum">
              <a:rPr lang="en-US"/>
              <a:pPr/>
              <a:t>24</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BDC3A142-2843-4D5A-B57C-DC6023634AB0}" type="slidenum">
              <a:rPr lang="en-US"/>
              <a:pPr/>
              <a:t>25</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490B0F6-9472-4B60-A223-0F7E9E1F9A56}" type="slidenum">
              <a:rPr lang="en-US"/>
              <a:pPr/>
              <a:t>4</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8522D0B-7596-4308-A5FC-2B16CC35F193}" type="slidenum">
              <a:rPr lang="en-US"/>
              <a:pPr/>
              <a:t>26</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13FAF82-265F-4076-8797-D7342229C76F}" type="slidenum">
              <a:rPr lang="en-US"/>
              <a:pPr/>
              <a:t>28</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CDE81E65-0356-4C94-8E57-BAC083881289}" type="slidenum">
              <a:rPr lang="en-US"/>
              <a:pPr/>
              <a:t>29</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4F33CB5-06E4-497F-AAC2-1D36BAAB591C}" type="slidenum">
              <a:rPr lang="en-US"/>
              <a:pPr/>
              <a:t>30</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6D244F5D-74A4-464C-8BAB-7E7D080371E1}" type="slidenum">
              <a:rPr lang="en-US"/>
              <a:pPr/>
              <a:t>31</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774F032-52E1-4AFC-9A45-A682FF1EE818}" type="slidenum">
              <a:rPr lang="en-US"/>
              <a:pPr/>
              <a:t>32</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4A0B45-4453-4AE8-B4AC-DC12C6A1B707}" type="slidenum">
              <a:rPr lang="en-US"/>
              <a:pPr/>
              <a:t>33</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AEA25909-B982-46F8-BE6A-CE5B0FC0C002}" type="slidenum">
              <a:rPr lang="en-US"/>
              <a:pPr/>
              <a:t>34</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A5E7253-E147-4547-9528-A2D5E869CA06}" type="slidenum">
              <a:rPr lang="en-US"/>
              <a:pPr/>
              <a:t>35</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D6981C7F-799C-4B27-AC05-6272DB58AAA8}" type="slidenum">
              <a:rPr lang="en-US"/>
              <a:pPr/>
              <a:t>36</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45A3F0F-1BBA-402A-A0C2-DC76E39E6C52}" type="slidenum">
              <a:rPr lang="en-US"/>
              <a:pPr/>
              <a:t>5</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14991E1-9991-4D2A-8732-FA4975ED8CD4}" type="slidenum">
              <a:rPr lang="en-US"/>
              <a:pPr/>
              <a:t>7</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11B9E0D-F26B-4861-8E9F-9B258E1F2330}" type="slidenum">
              <a:rPr lang="en-US"/>
              <a:pPr/>
              <a:t>8</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5788C57-6B86-4975-87F3-4A41CB77D602}" type="slidenum">
              <a:rPr lang="en-US"/>
              <a:pPr/>
              <a:t>9</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799F1CD-94A4-4867-A22C-9797882DAA0D}" type="slidenum">
              <a:rPr lang="en-US"/>
              <a:pPr/>
              <a:t>10</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0686E16-DC75-4761-9CDA-4E56C78929C2}" type="slidenum">
              <a:rPr lang="en-US"/>
              <a:pPr/>
              <a:t>11</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8EEC9587-A0D9-4FD4-8845-306A4F6599C7}" type="slidenum">
              <a:rPr lang="en-US"/>
              <a:pPr/>
              <a:t>12</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dirty="0" smtClean="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68F047-BDF0-B74E-A36C-497D4C873778}"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208137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68F047-BDF0-B74E-A36C-497D4C873778}"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101243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68F047-BDF0-B74E-A36C-497D4C873778}"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2999025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68F047-BDF0-B74E-A36C-497D4C873778}"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208492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68F047-BDF0-B74E-A36C-497D4C873778}"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220490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68F047-BDF0-B74E-A36C-497D4C873778}" type="datetimeFigureOut">
              <a:rPr lang="en-US" smtClean="0"/>
              <a:t>9/2/15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4234046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68F047-BDF0-B74E-A36C-497D4C873778}" type="datetimeFigureOut">
              <a:rPr lang="en-US" smtClean="0"/>
              <a:t>9/2/15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4102034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68F047-BDF0-B74E-A36C-497D4C873778}" type="datetimeFigureOut">
              <a:rPr lang="en-US" smtClean="0"/>
              <a:t>9/2/15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2393720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8F047-BDF0-B74E-A36C-497D4C873778}" type="datetimeFigureOut">
              <a:rPr lang="en-US" smtClean="0"/>
              <a:t>9/2/15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2438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68F047-BDF0-B74E-A36C-497D4C873778}" type="datetimeFigureOut">
              <a:rPr lang="en-US" smtClean="0"/>
              <a:t>9/2/15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1917494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68F047-BDF0-B74E-A36C-497D4C873778}" type="datetimeFigureOut">
              <a:rPr lang="en-US" smtClean="0"/>
              <a:t>9/2/15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45797-DE9F-1041-BAC6-0CE6D989793E}" type="slidenum">
              <a:rPr lang="en-US" smtClean="0"/>
              <a:t>‹#›</a:t>
            </a:fld>
            <a:endParaRPr lang="en-US"/>
          </a:p>
        </p:txBody>
      </p:sp>
    </p:spTree>
    <p:extLst>
      <p:ext uri="{BB962C8B-B14F-4D97-AF65-F5344CB8AC3E}">
        <p14:creationId xmlns:p14="http://schemas.microsoft.com/office/powerpoint/2010/main" val="1326853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8F047-BDF0-B74E-A36C-497D4C873778}" type="datetimeFigureOut">
              <a:rPr lang="en-US" smtClean="0"/>
              <a:t>9/2/15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45797-DE9F-1041-BAC6-0CE6D989793E}" type="slidenum">
              <a:rPr lang="en-US" smtClean="0"/>
              <a:t>‹#›</a:t>
            </a:fld>
            <a:endParaRPr lang="en-US"/>
          </a:p>
        </p:txBody>
      </p:sp>
    </p:spTree>
    <p:extLst>
      <p:ext uri="{BB962C8B-B14F-4D97-AF65-F5344CB8AC3E}">
        <p14:creationId xmlns:p14="http://schemas.microsoft.com/office/powerpoint/2010/main" val="3202788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Chapter 4:  Atmospheric Moisture &amp; Precipitation</a:t>
            </a:r>
            <a:endParaRPr lang="en-US" dirty="0"/>
          </a:p>
        </p:txBody>
      </p:sp>
      <p:pic>
        <p:nvPicPr>
          <p:cNvPr id="4" name="Picture 3"/>
          <p:cNvPicPr>
            <a:picLocks noChangeAspect="1"/>
          </p:cNvPicPr>
          <p:nvPr/>
        </p:nvPicPr>
        <p:blipFill>
          <a:blip r:embed="rId2"/>
          <a:stretch>
            <a:fillRect/>
          </a:stretch>
        </p:blipFill>
        <p:spPr>
          <a:xfrm>
            <a:off x="774677" y="1568267"/>
            <a:ext cx="7397876" cy="4868727"/>
          </a:xfrm>
          <a:prstGeom prst="rect">
            <a:avLst/>
          </a:prstGeom>
        </p:spPr>
      </p:pic>
      <p:sp>
        <p:nvSpPr>
          <p:cNvPr id="5" name="TextBox 4"/>
          <p:cNvSpPr txBox="1"/>
          <p:nvPr/>
        </p:nvSpPr>
        <p:spPr>
          <a:xfrm>
            <a:off x="457200" y="6436994"/>
            <a:ext cx="8110288" cy="369332"/>
          </a:xfrm>
          <a:prstGeom prst="rect">
            <a:avLst/>
          </a:prstGeom>
          <a:noFill/>
        </p:spPr>
        <p:txBody>
          <a:bodyPr wrap="none" rtlCol="0">
            <a:spAutoFit/>
          </a:bodyPr>
          <a:lstStyle/>
          <a:p>
            <a:r>
              <a:rPr lang="en-US" dirty="0" smtClean="0"/>
              <a:t>Mt. Waialeale, Kauai.  Said to be wettest spot on Earth with 460” of rainfall annually.</a:t>
            </a:r>
            <a:endParaRPr lang="en-US" dirty="0"/>
          </a:p>
        </p:txBody>
      </p:sp>
    </p:spTree>
    <p:extLst>
      <p:ext uri="{BB962C8B-B14F-4D97-AF65-F5344CB8AC3E}">
        <p14:creationId xmlns:p14="http://schemas.microsoft.com/office/powerpoint/2010/main" val="1627956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6"/>
          <p:cNvSpPr txBox="1">
            <a:spLocks noChangeArrowheads="1"/>
          </p:cNvSpPr>
          <p:nvPr/>
        </p:nvSpPr>
        <p:spPr bwMode="auto">
          <a:xfrm>
            <a:off x="152400" y="857250"/>
            <a:ext cx="8305800" cy="3694113"/>
          </a:xfrm>
          <a:prstGeom prst="rect">
            <a:avLst/>
          </a:prstGeom>
          <a:noFill/>
          <a:ln w="9525">
            <a:noFill/>
            <a:miter lim="800000"/>
            <a:headEnd/>
            <a:tailEnd/>
          </a:ln>
        </p:spPr>
        <p:txBody>
          <a:bodyPr>
            <a:spAutoFit/>
          </a:bodyPr>
          <a:lstStyle/>
          <a:p>
            <a:pPr>
              <a:lnSpc>
                <a:spcPct val="150000"/>
              </a:lnSpc>
            </a:pPr>
            <a:r>
              <a:rPr lang="en-US" sz="2800" dirty="0"/>
              <a:t>Dew Point</a:t>
            </a:r>
          </a:p>
          <a:p>
            <a:pPr marL="576263" lvl="1" indent="-228600">
              <a:buFont typeface="Arial" charset="0"/>
              <a:buChar char="•"/>
            </a:pPr>
            <a:r>
              <a:rPr lang="en-US" dirty="0"/>
              <a:t>The temperature at which air with a given humidity will reach saturation when cooled without changing its pressure</a:t>
            </a:r>
            <a:br>
              <a:rPr lang="en-US" dirty="0"/>
            </a:br>
            <a:endParaRPr lang="en-US" dirty="0"/>
          </a:p>
          <a:p>
            <a:pPr marL="576263" lvl="1" indent="-228600">
              <a:buFont typeface="Arial" charset="0"/>
              <a:buChar char="•"/>
            </a:pPr>
            <a:r>
              <a:rPr lang="en-US" dirty="0"/>
              <a:t>Dew</a:t>
            </a:r>
            <a:br>
              <a:rPr lang="en-US" dirty="0"/>
            </a:br>
            <a:endParaRPr lang="en-US" dirty="0"/>
          </a:p>
          <a:p>
            <a:pPr marL="576263" lvl="1" indent="-228600">
              <a:buFont typeface="Arial" charset="0"/>
              <a:buChar char="•"/>
            </a:pPr>
            <a:r>
              <a:rPr lang="en-US" dirty="0"/>
              <a:t>Frost</a:t>
            </a:r>
          </a:p>
          <a:p>
            <a:pPr marL="576263" lvl="1" indent="-228600"/>
            <a:endParaRPr lang="en-US" dirty="0"/>
          </a:p>
        </p:txBody>
      </p:sp>
      <p:sp>
        <p:nvSpPr>
          <p:cNvPr id="23557" name="TextBox 8"/>
          <p:cNvSpPr txBox="1">
            <a:spLocks noChangeArrowheads="1"/>
          </p:cNvSpPr>
          <p:nvPr/>
        </p:nvSpPr>
        <p:spPr bwMode="auto">
          <a:xfrm>
            <a:off x="419100" y="4579938"/>
            <a:ext cx="8305800" cy="830262"/>
          </a:xfrm>
          <a:prstGeom prst="rect">
            <a:avLst/>
          </a:prstGeom>
          <a:noFill/>
          <a:ln w="9525">
            <a:solidFill>
              <a:schemeClr val="tx1"/>
            </a:solidFill>
            <a:miter lim="800000"/>
            <a:headEnd/>
            <a:tailEnd/>
          </a:ln>
        </p:spPr>
        <p:txBody>
          <a:bodyPr>
            <a:spAutoFit/>
          </a:bodyPr>
          <a:lstStyle/>
          <a:p>
            <a:r>
              <a:rPr lang="en-US"/>
              <a:t>What happens as air is cooled below the dew-point temperature at temperatures above freezing?</a:t>
            </a:r>
          </a:p>
        </p:txBody>
      </p:sp>
    </p:spTree>
    <p:extLst>
      <p:ext uri="{BB962C8B-B14F-4D97-AF65-F5344CB8AC3E}">
        <p14:creationId xmlns:p14="http://schemas.microsoft.com/office/powerpoint/2010/main" val="12504838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152400" y="152400"/>
            <a:ext cx="4795838" cy="584200"/>
          </a:xfrm>
          <a:prstGeom prst="rect">
            <a:avLst/>
          </a:prstGeom>
          <a:noFill/>
          <a:ln w="9525">
            <a:noFill/>
            <a:miter lim="800000"/>
            <a:headEnd/>
            <a:tailEnd/>
          </a:ln>
        </p:spPr>
        <p:txBody>
          <a:bodyPr wrap="none">
            <a:spAutoFit/>
          </a:bodyPr>
          <a:lstStyle/>
          <a:p>
            <a:r>
              <a:rPr lang="en-US" sz="3200">
                <a:latin typeface="Arial Black" charset="0"/>
              </a:rPr>
              <a:t>Adiabatic Processes</a:t>
            </a:r>
          </a:p>
        </p:txBody>
      </p:sp>
      <p:sp>
        <p:nvSpPr>
          <p:cNvPr id="24580" name="Text Box 6"/>
          <p:cNvSpPr txBox="1">
            <a:spLocks noChangeArrowheads="1"/>
          </p:cNvSpPr>
          <p:nvPr/>
        </p:nvSpPr>
        <p:spPr bwMode="auto">
          <a:xfrm>
            <a:off x="228600" y="857250"/>
            <a:ext cx="6535738" cy="1938338"/>
          </a:xfrm>
          <a:prstGeom prst="rect">
            <a:avLst/>
          </a:prstGeom>
          <a:noFill/>
          <a:ln w="9525">
            <a:noFill/>
            <a:miter lim="800000"/>
            <a:headEnd/>
            <a:tailEnd/>
          </a:ln>
        </p:spPr>
        <p:txBody>
          <a:bodyPr>
            <a:spAutoFit/>
          </a:bodyPr>
          <a:lstStyle/>
          <a:p>
            <a:pPr marL="287338" indent="-228600">
              <a:buFont typeface="Arial" charset="0"/>
              <a:buChar char="•"/>
            </a:pPr>
            <a:r>
              <a:rPr lang="en-US"/>
              <a:t>As a parcel of air is lifted, atmospheric pressure becomes lower, and the parcel expands and cools</a:t>
            </a:r>
          </a:p>
          <a:p>
            <a:pPr marL="287338" indent="-228600">
              <a:buFont typeface="Arial" charset="0"/>
              <a:buChar char="•"/>
            </a:pPr>
            <a:r>
              <a:rPr lang="en-US"/>
              <a:t>As air cools to the dew point, clouds form</a:t>
            </a:r>
            <a:br>
              <a:rPr lang="en-US"/>
            </a:br>
            <a:endParaRPr lang="en-US"/>
          </a:p>
        </p:txBody>
      </p:sp>
      <p:sp>
        <p:nvSpPr>
          <p:cNvPr id="24581" name="Rectangle 6"/>
          <p:cNvSpPr>
            <a:spLocks noChangeArrowheads="1"/>
          </p:cNvSpPr>
          <p:nvPr/>
        </p:nvSpPr>
        <p:spPr bwMode="auto">
          <a:xfrm>
            <a:off x="5283200" y="2560638"/>
            <a:ext cx="3784600" cy="3124200"/>
          </a:xfrm>
          <a:prstGeom prst="rect">
            <a:avLst/>
          </a:prstGeom>
          <a:noFill/>
          <a:ln w="9525">
            <a:noFill/>
            <a:miter lim="800000"/>
            <a:headEnd/>
            <a:tailEnd/>
          </a:ln>
        </p:spPr>
        <p:txBody>
          <a:bodyPr>
            <a:spAutoFit/>
          </a:bodyPr>
          <a:lstStyle/>
          <a:p>
            <a:pPr marL="228600" lvl="1" indent="-228600">
              <a:spcAft>
                <a:spcPts val="600"/>
              </a:spcAft>
              <a:buFont typeface="Arial" charset="0"/>
              <a:buChar char="•"/>
            </a:pPr>
            <a:r>
              <a:rPr lang="en-US"/>
              <a:t>As air descends, air is compressed and warms</a:t>
            </a:r>
          </a:p>
          <a:p>
            <a:pPr marL="228600" lvl="1" indent="-228600">
              <a:spcAft>
                <a:spcPts val="600"/>
              </a:spcAft>
              <a:buFont typeface="Arial" charset="0"/>
              <a:buChar char="•"/>
            </a:pPr>
            <a:r>
              <a:rPr lang="en-US"/>
              <a:t>Adiabatic processes = process in which the temperature of a parcel of air changes in responses to a change in atmospheric pressure</a:t>
            </a:r>
          </a:p>
        </p:txBody>
      </p:sp>
      <p:pic>
        <p:nvPicPr>
          <p:cNvPr id="24582" name="Picture 5" descr="figure 4.7.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33350" y="2667000"/>
            <a:ext cx="5053013" cy="2641600"/>
          </a:xfrm>
          <a:prstGeom prst="rect">
            <a:avLst/>
          </a:prstGeom>
          <a:noFill/>
          <a:ln w="9525">
            <a:noFill/>
            <a:miter lim="800000"/>
            <a:headEnd/>
            <a:tailEnd/>
          </a:ln>
        </p:spPr>
      </p:pic>
    </p:spTree>
    <p:extLst>
      <p:ext uri="{BB962C8B-B14F-4D97-AF65-F5344CB8AC3E}">
        <p14:creationId xmlns:p14="http://schemas.microsoft.com/office/powerpoint/2010/main" val="7745701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6"/>
          <p:cNvSpPr txBox="1">
            <a:spLocks noChangeArrowheads="1"/>
          </p:cNvSpPr>
          <p:nvPr/>
        </p:nvSpPr>
        <p:spPr bwMode="auto">
          <a:xfrm>
            <a:off x="152400" y="857250"/>
            <a:ext cx="3784600" cy="4319588"/>
          </a:xfrm>
          <a:prstGeom prst="rect">
            <a:avLst/>
          </a:prstGeom>
          <a:noFill/>
          <a:ln w="9525">
            <a:noFill/>
            <a:miter lim="800000"/>
            <a:headEnd/>
            <a:tailEnd/>
          </a:ln>
        </p:spPr>
        <p:txBody>
          <a:bodyPr>
            <a:spAutoFit/>
          </a:bodyPr>
          <a:lstStyle/>
          <a:p>
            <a:pPr>
              <a:spcAft>
                <a:spcPts val="800"/>
              </a:spcAft>
            </a:pPr>
            <a:r>
              <a:rPr lang="en-US" sz="2800"/>
              <a:t>The Dry Adiabatic Lapse Rate </a:t>
            </a:r>
          </a:p>
          <a:p>
            <a:pPr marL="0" lvl="1">
              <a:spcAft>
                <a:spcPts val="800"/>
              </a:spcAft>
              <a:buFont typeface="Arial" charset="0"/>
              <a:buChar char="•"/>
            </a:pPr>
            <a:r>
              <a:rPr lang="en-US"/>
              <a:t>The rate at which rising air cools or descending air warms when no condensation is occurring</a:t>
            </a:r>
          </a:p>
          <a:p>
            <a:pPr marL="0" lvl="1">
              <a:spcAft>
                <a:spcPts val="800"/>
              </a:spcAft>
              <a:buFont typeface="Arial" charset="0"/>
              <a:buChar char="•"/>
            </a:pPr>
            <a:r>
              <a:rPr lang="en-US"/>
              <a:t>10°C per 1000 m </a:t>
            </a:r>
          </a:p>
          <a:p>
            <a:pPr marL="0" lvl="1">
              <a:spcAft>
                <a:spcPts val="800"/>
              </a:spcAft>
              <a:buFont typeface="Arial" charset="0"/>
              <a:buChar char="•"/>
            </a:pPr>
            <a:r>
              <a:rPr lang="en-US"/>
              <a:t>5.5°F per 1000 ft</a:t>
            </a:r>
            <a:br>
              <a:rPr lang="en-US"/>
            </a:br>
            <a:endParaRPr lang="en-US"/>
          </a:p>
          <a:p>
            <a:pPr marL="0" lvl="1">
              <a:spcAft>
                <a:spcPts val="800"/>
              </a:spcAft>
            </a:pPr>
            <a:endParaRPr lang="en-US"/>
          </a:p>
        </p:txBody>
      </p:sp>
      <p:grpSp>
        <p:nvGrpSpPr>
          <p:cNvPr id="2" name="Group 6"/>
          <p:cNvGrpSpPr/>
          <p:nvPr/>
        </p:nvGrpSpPr>
        <p:grpSpPr>
          <a:xfrm>
            <a:off x="4011613" y="1030288"/>
            <a:ext cx="5002212" cy="4655816"/>
            <a:chOff x="4011613" y="1030288"/>
            <a:chExt cx="5002212" cy="4655816"/>
          </a:xfrm>
        </p:grpSpPr>
        <p:pic>
          <p:nvPicPr>
            <p:cNvPr id="25605" name="Picture 4" descr="figure 4.8 copy.jpg"/>
            <p:cNvPicPr>
              <a:picLocks noChangeAspect="1"/>
            </p:cNvPicPr>
            <p:nvPr/>
          </p:nvPicPr>
          <p:blipFill>
            <a:blip r:embed="rId3" cstate="print"/>
            <a:srcRect/>
            <a:stretch>
              <a:fillRect/>
            </a:stretch>
          </p:blipFill>
          <p:spPr bwMode="auto">
            <a:xfrm>
              <a:off x="4011613" y="1030288"/>
              <a:ext cx="5002212" cy="4371975"/>
            </a:xfrm>
            <a:prstGeom prst="rect">
              <a:avLst/>
            </a:prstGeom>
            <a:noFill/>
            <a:ln w="9525">
              <a:noFill/>
              <a:miter lim="800000"/>
              <a:headEnd/>
              <a:tailEnd/>
            </a:ln>
          </p:spPr>
        </p:pic>
        <p:sp>
          <p:nvSpPr>
            <p:cNvPr id="6" name="Rectangle 5"/>
            <p:cNvSpPr/>
            <p:nvPr/>
          </p:nvSpPr>
          <p:spPr>
            <a:xfrm>
              <a:off x="4115895" y="5409105"/>
              <a:ext cx="1256626" cy="276999"/>
            </a:xfrm>
            <a:prstGeom prst="rect">
              <a:avLst/>
            </a:prstGeom>
          </p:spPr>
          <p:txBody>
            <a:bodyPr wrap="none">
              <a:spAutoFit/>
            </a:bodyPr>
            <a:lstStyle/>
            <a:p>
              <a:r>
                <a:rPr lang="en-US" sz="1200" dirty="0" smtClean="0"/>
                <a:t>© A. N. </a:t>
              </a:r>
              <a:r>
                <a:rPr lang="en-US" sz="1200" dirty="0" err="1" smtClean="0"/>
                <a:t>Strahler</a:t>
              </a:r>
              <a:endParaRPr lang="en-US" sz="1200" dirty="0"/>
            </a:p>
          </p:txBody>
        </p:sp>
      </p:grpSp>
    </p:spTree>
    <p:extLst>
      <p:ext uri="{BB962C8B-B14F-4D97-AF65-F5344CB8AC3E}">
        <p14:creationId xmlns:p14="http://schemas.microsoft.com/office/powerpoint/2010/main" val="9540803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6"/>
          <p:cNvSpPr txBox="1">
            <a:spLocks noChangeArrowheads="1"/>
          </p:cNvSpPr>
          <p:nvPr/>
        </p:nvSpPr>
        <p:spPr bwMode="auto">
          <a:xfrm>
            <a:off x="152400" y="857250"/>
            <a:ext cx="3632200" cy="3477876"/>
          </a:xfrm>
          <a:prstGeom prst="rect">
            <a:avLst/>
          </a:prstGeom>
          <a:noFill/>
          <a:ln w="9525">
            <a:noFill/>
            <a:miter lim="800000"/>
            <a:headEnd/>
            <a:tailEnd/>
          </a:ln>
        </p:spPr>
        <p:txBody>
          <a:bodyPr>
            <a:spAutoFit/>
          </a:bodyPr>
          <a:lstStyle/>
          <a:p>
            <a:pPr>
              <a:spcAft>
                <a:spcPts val="600"/>
              </a:spcAft>
            </a:pPr>
            <a:r>
              <a:rPr lang="en-US" sz="2800" dirty="0"/>
              <a:t>The Moist Adiabatic Lapse Rate </a:t>
            </a:r>
          </a:p>
          <a:p>
            <a:pPr lvl="1" indent="-228600">
              <a:spcAft>
                <a:spcPts val="600"/>
              </a:spcAft>
              <a:buFont typeface="Arial" charset="0"/>
              <a:buChar char="•"/>
            </a:pPr>
            <a:r>
              <a:rPr lang="en-US" dirty="0"/>
              <a:t>The rate at which rising air is cooled by expansion when condensation is occurring; ranges from:</a:t>
            </a:r>
          </a:p>
          <a:p>
            <a:pPr marL="627063" lvl="2" indent="-228600">
              <a:spcAft>
                <a:spcPts val="600"/>
              </a:spcAft>
              <a:buFont typeface="Arial" charset="0"/>
              <a:buChar char="•"/>
            </a:pPr>
            <a:r>
              <a:rPr lang="en-US" dirty="0" smtClean="0"/>
              <a:t>5°</a:t>
            </a:r>
            <a:r>
              <a:rPr lang="en-US" dirty="0"/>
              <a:t>C per 1000 m </a:t>
            </a:r>
          </a:p>
          <a:p>
            <a:pPr marL="627063" lvl="2" indent="-228600">
              <a:spcAft>
                <a:spcPts val="600"/>
              </a:spcAft>
              <a:buFont typeface="Arial" charset="0"/>
              <a:buChar char="•"/>
            </a:pPr>
            <a:r>
              <a:rPr lang="en-US" dirty="0" smtClean="0"/>
              <a:t>2.7°</a:t>
            </a:r>
            <a:r>
              <a:rPr lang="en-US" dirty="0"/>
              <a:t>F per 1000 </a:t>
            </a:r>
            <a:r>
              <a:rPr lang="en-US" dirty="0" err="1"/>
              <a:t>ft</a:t>
            </a:r>
            <a:r>
              <a:rPr lang="en-US" dirty="0"/>
              <a:t/>
            </a:r>
            <a:br>
              <a:rPr lang="en-US" dirty="0"/>
            </a:br>
            <a:endParaRPr lang="en-US" dirty="0"/>
          </a:p>
          <a:p>
            <a:pPr lvl="1" indent="-228600">
              <a:spcAft>
                <a:spcPts val="600"/>
              </a:spcAft>
            </a:pPr>
            <a:endParaRPr lang="en-US" dirty="0"/>
          </a:p>
        </p:txBody>
      </p:sp>
      <p:grpSp>
        <p:nvGrpSpPr>
          <p:cNvPr id="2" name="Group 7"/>
          <p:cNvGrpSpPr/>
          <p:nvPr/>
        </p:nvGrpSpPr>
        <p:grpSpPr>
          <a:xfrm>
            <a:off x="4011613" y="1030288"/>
            <a:ext cx="5002212" cy="4669464"/>
            <a:chOff x="4011613" y="1030288"/>
            <a:chExt cx="5002212" cy="4669464"/>
          </a:xfrm>
        </p:grpSpPr>
        <p:pic>
          <p:nvPicPr>
            <p:cNvPr id="26629" name="Picture 4" descr="figure 4.8 copy.jpg"/>
            <p:cNvPicPr>
              <a:picLocks noChangeAspect="1"/>
            </p:cNvPicPr>
            <p:nvPr/>
          </p:nvPicPr>
          <p:blipFill>
            <a:blip r:embed="rId3" cstate="print"/>
            <a:srcRect/>
            <a:stretch>
              <a:fillRect/>
            </a:stretch>
          </p:blipFill>
          <p:spPr bwMode="auto">
            <a:xfrm>
              <a:off x="4011613" y="1030288"/>
              <a:ext cx="5002212" cy="4371975"/>
            </a:xfrm>
            <a:prstGeom prst="rect">
              <a:avLst/>
            </a:prstGeom>
            <a:noFill/>
            <a:ln w="9525">
              <a:noFill/>
              <a:miter lim="800000"/>
              <a:headEnd/>
              <a:tailEnd/>
            </a:ln>
          </p:spPr>
        </p:pic>
        <p:sp>
          <p:nvSpPr>
            <p:cNvPr id="6" name="Rectangle 5"/>
            <p:cNvSpPr/>
            <p:nvPr/>
          </p:nvSpPr>
          <p:spPr>
            <a:xfrm>
              <a:off x="7405006" y="5422753"/>
              <a:ext cx="1256626" cy="276999"/>
            </a:xfrm>
            <a:prstGeom prst="rect">
              <a:avLst/>
            </a:prstGeom>
          </p:spPr>
          <p:txBody>
            <a:bodyPr wrap="none">
              <a:spAutoFit/>
            </a:bodyPr>
            <a:lstStyle/>
            <a:p>
              <a:r>
                <a:rPr lang="en-US" sz="1200" dirty="0" smtClean="0"/>
                <a:t>© A. N. </a:t>
              </a:r>
              <a:r>
                <a:rPr lang="en-US" sz="1200" dirty="0" err="1" smtClean="0"/>
                <a:t>Strahler</a:t>
              </a:r>
              <a:endParaRPr lang="en-US" sz="1200" dirty="0"/>
            </a:p>
          </p:txBody>
        </p:sp>
      </p:grpSp>
    </p:spTree>
    <p:extLst>
      <p:ext uri="{BB962C8B-B14F-4D97-AF65-F5344CB8AC3E}">
        <p14:creationId xmlns:p14="http://schemas.microsoft.com/office/powerpoint/2010/main" val="20583224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p:nvPr/>
        </p:nvGrpSpPr>
        <p:grpSpPr>
          <a:xfrm>
            <a:off x="992579" y="313133"/>
            <a:ext cx="7278912" cy="5438996"/>
            <a:chOff x="1589088" y="846138"/>
            <a:chExt cx="5965825" cy="5440470"/>
          </a:xfrm>
        </p:grpSpPr>
        <p:pic>
          <p:nvPicPr>
            <p:cNvPr id="5" name="Picture 3" descr="figure 4.8.jpg"/>
            <p:cNvPicPr>
              <a:picLocks noChangeAspect="1"/>
            </p:cNvPicPr>
            <p:nvPr/>
          </p:nvPicPr>
          <p:blipFill>
            <a:blip r:embed="rId2" cstate="print"/>
            <a:srcRect/>
            <a:stretch>
              <a:fillRect/>
            </a:stretch>
          </p:blipFill>
          <p:spPr bwMode="auto">
            <a:xfrm>
              <a:off x="1589088" y="846138"/>
              <a:ext cx="5965825" cy="5216525"/>
            </a:xfrm>
            <a:prstGeom prst="rect">
              <a:avLst/>
            </a:prstGeom>
            <a:noFill/>
            <a:ln w="9525">
              <a:noFill/>
              <a:miter lim="800000"/>
              <a:headEnd/>
              <a:tailEnd/>
            </a:ln>
          </p:spPr>
        </p:pic>
        <p:sp>
          <p:nvSpPr>
            <p:cNvPr id="6" name="Rectangle 5"/>
            <p:cNvSpPr/>
            <p:nvPr/>
          </p:nvSpPr>
          <p:spPr>
            <a:xfrm>
              <a:off x="6285890" y="6009609"/>
              <a:ext cx="1256626" cy="276999"/>
            </a:xfrm>
            <a:prstGeom prst="rect">
              <a:avLst/>
            </a:prstGeom>
          </p:spPr>
          <p:txBody>
            <a:bodyPr wrap="none">
              <a:spAutoFit/>
            </a:bodyPr>
            <a:lstStyle/>
            <a:p>
              <a:r>
                <a:rPr lang="en-US" sz="1200" dirty="0" smtClean="0"/>
                <a:t>© A. N. </a:t>
              </a:r>
              <a:r>
                <a:rPr lang="en-US" sz="1200" dirty="0" err="1" smtClean="0"/>
                <a:t>Strahler</a:t>
              </a:r>
              <a:endParaRPr lang="en-US" sz="1200" dirty="0"/>
            </a:p>
          </p:txBody>
        </p:sp>
      </p:grpSp>
      <p:sp>
        <p:nvSpPr>
          <p:cNvPr id="7" name="TextBox 6"/>
          <p:cNvSpPr txBox="1"/>
          <p:nvPr/>
        </p:nvSpPr>
        <p:spPr>
          <a:xfrm>
            <a:off x="178420" y="5913870"/>
            <a:ext cx="8965580" cy="923330"/>
          </a:xfrm>
          <a:prstGeom prst="rect">
            <a:avLst/>
          </a:prstGeom>
          <a:noFill/>
        </p:spPr>
        <p:txBody>
          <a:bodyPr wrap="square" rtlCol="0">
            <a:spAutoFit/>
          </a:bodyPr>
          <a:lstStyle/>
          <a:p>
            <a:r>
              <a:rPr lang="en-US" dirty="0" smtClean="0"/>
              <a:t>Suppose the air parcel shown in the diagram contained more water vapor.  How would that affect the lifting condensation level?  What would be the effect if there were less water vapor in the air parcel?</a:t>
            </a:r>
            <a:endParaRPr lang="en-US" dirty="0"/>
          </a:p>
        </p:txBody>
      </p:sp>
    </p:spTree>
    <p:extLst>
      <p:ext uri="{BB962C8B-B14F-4D97-AF65-F5344CB8AC3E}">
        <p14:creationId xmlns:p14="http://schemas.microsoft.com/office/powerpoint/2010/main" val="1116249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ChangeArrowheads="1"/>
          </p:cNvSpPr>
          <p:nvPr/>
        </p:nvSpPr>
        <p:spPr bwMode="auto">
          <a:xfrm>
            <a:off x="152400" y="152400"/>
            <a:ext cx="3614738" cy="584200"/>
          </a:xfrm>
          <a:prstGeom prst="rect">
            <a:avLst/>
          </a:prstGeom>
          <a:noFill/>
          <a:ln w="9525">
            <a:noFill/>
            <a:miter lim="800000"/>
            <a:headEnd/>
            <a:tailEnd/>
          </a:ln>
        </p:spPr>
        <p:txBody>
          <a:bodyPr wrap="none">
            <a:spAutoFit/>
          </a:bodyPr>
          <a:lstStyle/>
          <a:p>
            <a:r>
              <a:rPr lang="en-US" sz="3200">
                <a:latin typeface="Arial Black" charset="0"/>
              </a:rPr>
              <a:t>Clouds and Fog</a:t>
            </a:r>
          </a:p>
        </p:txBody>
      </p:sp>
      <p:sp>
        <p:nvSpPr>
          <p:cNvPr id="29700" name="Text Box 6"/>
          <p:cNvSpPr txBox="1">
            <a:spLocks noChangeArrowheads="1"/>
          </p:cNvSpPr>
          <p:nvPr/>
        </p:nvSpPr>
        <p:spPr bwMode="auto">
          <a:xfrm>
            <a:off x="3886200" y="857250"/>
            <a:ext cx="4724400" cy="4524375"/>
          </a:xfrm>
          <a:prstGeom prst="rect">
            <a:avLst/>
          </a:prstGeom>
          <a:noFill/>
          <a:ln w="9525">
            <a:noFill/>
            <a:miter lim="800000"/>
            <a:headEnd/>
            <a:tailEnd/>
          </a:ln>
        </p:spPr>
        <p:txBody>
          <a:bodyPr>
            <a:spAutoFit/>
          </a:bodyPr>
          <a:lstStyle/>
          <a:p>
            <a:pPr>
              <a:spcBef>
                <a:spcPct val="50000"/>
              </a:spcBef>
            </a:pPr>
            <a:r>
              <a:rPr lang="en-US" sz="2800"/>
              <a:t>Clouds consist of water droplets, ice crystals, or both</a:t>
            </a:r>
            <a:br>
              <a:rPr lang="en-US" sz="2800"/>
            </a:br>
            <a:endParaRPr lang="en-US" sz="2800"/>
          </a:p>
          <a:p>
            <a:pPr>
              <a:spcBef>
                <a:spcPct val="50000"/>
              </a:spcBef>
            </a:pPr>
            <a:r>
              <a:rPr lang="en-US" i="1"/>
              <a:t>Condensation nucleus</a:t>
            </a:r>
            <a:r>
              <a:rPr lang="en-US"/>
              <a:t> = a tiny bit of solid matter (aerosol) in the atmosphere, on which water vapor condenses to form a tiny water droplet</a:t>
            </a:r>
          </a:p>
          <a:p>
            <a:pPr lvl="1"/>
            <a:r>
              <a:rPr lang="en-US"/>
              <a:t/>
            </a:r>
            <a:br>
              <a:rPr lang="en-US"/>
            </a:br>
            <a:endParaRPr lang="en-US"/>
          </a:p>
          <a:p>
            <a:pPr lvl="1"/>
            <a:endParaRPr lang="en-US"/>
          </a:p>
        </p:txBody>
      </p:sp>
      <p:grpSp>
        <p:nvGrpSpPr>
          <p:cNvPr id="2" name="Group 6"/>
          <p:cNvGrpSpPr/>
          <p:nvPr/>
        </p:nvGrpSpPr>
        <p:grpSpPr>
          <a:xfrm>
            <a:off x="203147" y="830263"/>
            <a:ext cx="3479853" cy="5278922"/>
            <a:chOff x="203147" y="830263"/>
            <a:chExt cx="3479853" cy="5278922"/>
          </a:xfrm>
        </p:grpSpPr>
        <p:pic>
          <p:nvPicPr>
            <p:cNvPr id="29701" name="Picture 4" descr="figure 4.9.jpg"/>
            <p:cNvPicPr>
              <a:picLocks noChangeAspect="1"/>
            </p:cNvPicPr>
            <p:nvPr/>
          </p:nvPicPr>
          <p:blipFill>
            <a:blip r:embed="rId3" cstate="print"/>
            <a:srcRect/>
            <a:stretch>
              <a:fillRect/>
            </a:stretch>
          </p:blipFill>
          <p:spPr bwMode="auto">
            <a:xfrm>
              <a:off x="314325" y="830263"/>
              <a:ext cx="3368675" cy="5095875"/>
            </a:xfrm>
            <a:prstGeom prst="rect">
              <a:avLst/>
            </a:prstGeom>
            <a:noFill/>
            <a:ln w="9525">
              <a:noFill/>
              <a:miter lim="800000"/>
              <a:headEnd/>
              <a:tailEnd/>
            </a:ln>
          </p:spPr>
        </p:pic>
        <p:sp>
          <p:nvSpPr>
            <p:cNvPr id="6" name="Rectangle 5"/>
            <p:cNvSpPr/>
            <p:nvPr/>
          </p:nvSpPr>
          <p:spPr>
            <a:xfrm>
              <a:off x="203147" y="5832186"/>
              <a:ext cx="1843774" cy="276999"/>
            </a:xfrm>
            <a:prstGeom prst="rect">
              <a:avLst/>
            </a:prstGeom>
          </p:spPr>
          <p:txBody>
            <a:bodyPr wrap="none">
              <a:spAutoFit/>
            </a:bodyPr>
            <a:lstStyle/>
            <a:p>
              <a:r>
                <a:rPr lang="en-US" sz="1200" dirty="0" smtClean="0"/>
                <a:t>© NG Image  Collection</a:t>
              </a:r>
              <a:endParaRPr lang="en-US" sz="1200" dirty="0"/>
            </a:p>
          </p:txBody>
        </p:sp>
      </p:grpSp>
    </p:spTree>
    <p:extLst>
      <p:ext uri="{BB962C8B-B14F-4D97-AF65-F5344CB8AC3E}">
        <p14:creationId xmlns:p14="http://schemas.microsoft.com/office/powerpoint/2010/main" val="40659972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6"/>
          <p:cNvSpPr txBox="1">
            <a:spLocks noChangeArrowheads="1"/>
          </p:cNvSpPr>
          <p:nvPr/>
        </p:nvSpPr>
        <p:spPr bwMode="auto">
          <a:xfrm>
            <a:off x="152400" y="4462463"/>
            <a:ext cx="8763000" cy="1600200"/>
          </a:xfrm>
          <a:prstGeom prst="rect">
            <a:avLst/>
          </a:prstGeom>
          <a:noFill/>
          <a:ln w="9525">
            <a:noFill/>
            <a:miter lim="800000"/>
            <a:headEnd/>
            <a:tailEnd/>
          </a:ln>
        </p:spPr>
        <p:txBody>
          <a:bodyPr>
            <a:spAutoFit/>
          </a:bodyPr>
          <a:lstStyle/>
          <a:p>
            <a:pPr>
              <a:spcBef>
                <a:spcPct val="50000"/>
              </a:spcBef>
            </a:pPr>
            <a:r>
              <a:rPr lang="en-US" sz="2800" dirty="0"/>
              <a:t>Clouds Classification by Height</a:t>
            </a:r>
          </a:p>
          <a:p>
            <a:pPr>
              <a:spcBef>
                <a:spcPct val="50000"/>
              </a:spcBef>
            </a:pPr>
            <a:r>
              <a:rPr lang="en-US" sz="2800" dirty="0"/>
              <a:t>Cloud Families: High clouds, middle clouds, low clouds, clouds of vertical development</a:t>
            </a:r>
            <a:endParaRPr lang="en-US" dirty="0"/>
          </a:p>
        </p:txBody>
      </p:sp>
      <p:pic>
        <p:nvPicPr>
          <p:cNvPr id="30725" name="Picture 4" descr="figure 4.10 part 1.jpg"/>
          <p:cNvPicPr>
            <a:picLocks noChangeAspect="1"/>
          </p:cNvPicPr>
          <p:nvPr/>
        </p:nvPicPr>
        <p:blipFill>
          <a:blip r:embed="rId3" cstate="print"/>
          <a:srcRect/>
          <a:stretch>
            <a:fillRect/>
          </a:stretch>
        </p:blipFill>
        <p:spPr bwMode="auto">
          <a:xfrm>
            <a:off x="787400" y="796925"/>
            <a:ext cx="7569200" cy="3632200"/>
          </a:xfrm>
          <a:prstGeom prst="rect">
            <a:avLst/>
          </a:prstGeom>
          <a:noFill/>
          <a:ln w="9525">
            <a:noFill/>
            <a:miter lim="800000"/>
            <a:headEnd/>
            <a:tailEnd/>
          </a:ln>
        </p:spPr>
      </p:pic>
      <p:sp>
        <p:nvSpPr>
          <p:cNvPr id="6" name="Rectangle 5"/>
          <p:cNvSpPr/>
          <p:nvPr/>
        </p:nvSpPr>
        <p:spPr>
          <a:xfrm>
            <a:off x="7038109" y="4385524"/>
            <a:ext cx="1299908" cy="276999"/>
          </a:xfrm>
          <a:prstGeom prst="rect">
            <a:avLst/>
          </a:prstGeom>
        </p:spPr>
        <p:txBody>
          <a:bodyPr wrap="none">
            <a:spAutoFit/>
          </a:bodyPr>
          <a:lstStyle/>
          <a:p>
            <a:r>
              <a:rPr lang="en-US" sz="1200" dirty="0" smtClean="0"/>
              <a:t>© A. N.  </a:t>
            </a:r>
            <a:r>
              <a:rPr lang="en-US" sz="1200" dirty="0" err="1" smtClean="0"/>
              <a:t>Strahler</a:t>
            </a:r>
            <a:endParaRPr lang="en-US" sz="1200" dirty="0"/>
          </a:p>
        </p:txBody>
      </p:sp>
    </p:spTree>
    <p:extLst>
      <p:ext uri="{BB962C8B-B14F-4D97-AF65-F5344CB8AC3E}">
        <p14:creationId xmlns:p14="http://schemas.microsoft.com/office/powerpoint/2010/main" val="29385025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6"/>
          <p:cNvSpPr txBox="1">
            <a:spLocks noChangeArrowheads="1"/>
          </p:cNvSpPr>
          <p:nvPr/>
        </p:nvSpPr>
        <p:spPr bwMode="auto">
          <a:xfrm>
            <a:off x="152400" y="4569728"/>
            <a:ext cx="8763000" cy="1630363"/>
          </a:xfrm>
          <a:prstGeom prst="rect">
            <a:avLst/>
          </a:prstGeom>
          <a:noFill/>
          <a:ln w="9525">
            <a:noFill/>
            <a:miter lim="800000"/>
            <a:headEnd/>
            <a:tailEnd/>
          </a:ln>
        </p:spPr>
        <p:txBody>
          <a:bodyPr>
            <a:spAutoFit/>
          </a:bodyPr>
          <a:lstStyle/>
          <a:p>
            <a:r>
              <a:rPr lang="en-US" dirty="0"/>
              <a:t>Cirroform clouds = at the top of the troposphere, these clouds are high, thin, wispy clouds drawn out into streaks. They are composed of ice crystals and form when moisture is present high in the air</a:t>
            </a:r>
          </a:p>
        </p:txBody>
      </p:sp>
      <p:sp>
        <p:nvSpPr>
          <p:cNvPr id="31749" name="Rectangle 4"/>
          <p:cNvSpPr>
            <a:spLocks noChangeArrowheads="1"/>
          </p:cNvSpPr>
          <p:nvPr/>
        </p:nvSpPr>
        <p:spPr bwMode="auto">
          <a:xfrm>
            <a:off x="3541600" y="783608"/>
            <a:ext cx="2052638" cy="461963"/>
          </a:xfrm>
          <a:prstGeom prst="rect">
            <a:avLst/>
          </a:prstGeom>
          <a:noFill/>
          <a:ln w="9525">
            <a:noFill/>
            <a:miter lim="800000"/>
            <a:headEnd/>
            <a:tailEnd/>
          </a:ln>
        </p:spPr>
        <p:txBody>
          <a:bodyPr wrap="none">
            <a:spAutoFit/>
          </a:bodyPr>
          <a:lstStyle/>
          <a:p>
            <a:r>
              <a:rPr lang="en-US" dirty="0"/>
              <a:t>Cirrus Clouds</a:t>
            </a:r>
          </a:p>
        </p:txBody>
      </p:sp>
      <p:grpSp>
        <p:nvGrpSpPr>
          <p:cNvPr id="2" name="Group 7"/>
          <p:cNvGrpSpPr/>
          <p:nvPr/>
        </p:nvGrpSpPr>
        <p:grpSpPr>
          <a:xfrm>
            <a:off x="2293938" y="1240831"/>
            <a:ext cx="4569043" cy="3216971"/>
            <a:chOff x="2293938" y="1240831"/>
            <a:chExt cx="4569043" cy="3216971"/>
          </a:xfrm>
        </p:grpSpPr>
        <p:pic>
          <p:nvPicPr>
            <p:cNvPr id="31750" name="Picture 5" descr="figure 4.10a.jpg"/>
            <p:cNvPicPr>
              <a:picLocks noChangeAspect="1"/>
            </p:cNvPicPr>
            <p:nvPr/>
          </p:nvPicPr>
          <p:blipFill>
            <a:blip r:embed="rId3" cstate="print"/>
            <a:srcRect/>
            <a:stretch>
              <a:fillRect/>
            </a:stretch>
          </p:blipFill>
          <p:spPr bwMode="auto">
            <a:xfrm>
              <a:off x="2293938" y="1240831"/>
              <a:ext cx="4556125" cy="3036887"/>
            </a:xfrm>
            <a:prstGeom prst="rect">
              <a:avLst/>
            </a:prstGeom>
            <a:noFill/>
            <a:ln w="9525">
              <a:noFill/>
              <a:miter lim="800000"/>
              <a:headEnd/>
              <a:tailEnd/>
            </a:ln>
          </p:spPr>
        </p:pic>
        <p:sp>
          <p:nvSpPr>
            <p:cNvPr id="7" name="Rectangle 6"/>
            <p:cNvSpPr/>
            <p:nvPr/>
          </p:nvSpPr>
          <p:spPr>
            <a:xfrm>
              <a:off x="5105769" y="4180803"/>
              <a:ext cx="1757212" cy="276999"/>
            </a:xfrm>
            <a:prstGeom prst="rect">
              <a:avLst/>
            </a:prstGeom>
          </p:spPr>
          <p:txBody>
            <a:bodyPr wrap="none">
              <a:spAutoFit/>
            </a:bodyPr>
            <a:lstStyle/>
            <a:p>
              <a:r>
                <a:rPr lang="en-US" sz="1200" dirty="0" smtClean="0"/>
                <a:t>© NG Image Collection</a:t>
              </a:r>
              <a:endParaRPr lang="en-US" sz="1200" dirty="0"/>
            </a:p>
          </p:txBody>
        </p:sp>
      </p:grpSp>
    </p:spTree>
    <p:extLst>
      <p:ext uri="{BB962C8B-B14F-4D97-AF65-F5344CB8AC3E}">
        <p14:creationId xmlns:p14="http://schemas.microsoft.com/office/powerpoint/2010/main" val="20764379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6"/>
          <p:cNvSpPr txBox="1">
            <a:spLocks noChangeArrowheads="1"/>
          </p:cNvSpPr>
          <p:nvPr/>
        </p:nvSpPr>
        <p:spPr bwMode="auto">
          <a:xfrm>
            <a:off x="152400" y="4542432"/>
            <a:ext cx="8763000" cy="1570038"/>
          </a:xfrm>
          <a:prstGeom prst="rect">
            <a:avLst/>
          </a:prstGeom>
          <a:noFill/>
          <a:ln w="9525">
            <a:noFill/>
            <a:miter lim="800000"/>
            <a:headEnd/>
            <a:tailEnd/>
          </a:ln>
        </p:spPr>
        <p:txBody>
          <a:bodyPr>
            <a:spAutoFit/>
          </a:bodyPr>
          <a:lstStyle/>
          <a:p>
            <a:r>
              <a:rPr lang="en-US" dirty="0" err="1"/>
              <a:t>Stratiform</a:t>
            </a:r>
            <a:r>
              <a:rPr lang="en-US" dirty="0"/>
              <a:t> clouds = are blanket-like layers that cover large areas. A common type is stratus clouds, which often cover the entire sky. In this photo, high cumulus clouds (left) grade into a high stratus layer (right).</a:t>
            </a:r>
          </a:p>
        </p:txBody>
      </p:sp>
      <p:sp>
        <p:nvSpPr>
          <p:cNvPr id="32773" name="Rectangle 4"/>
          <p:cNvSpPr>
            <a:spLocks noChangeArrowheads="1"/>
          </p:cNvSpPr>
          <p:nvPr/>
        </p:nvSpPr>
        <p:spPr bwMode="auto">
          <a:xfrm>
            <a:off x="3487003" y="701722"/>
            <a:ext cx="2563813" cy="461963"/>
          </a:xfrm>
          <a:prstGeom prst="rect">
            <a:avLst/>
          </a:prstGeom>
          <a:noFill/>
          <a:ln w="9525">
            <a:noFill/>
            <a:miter lim="800000"/>
            <a:headEnd/>
            <a:tailEnd/>
          </a:ln>
        </p:spPr>
        <p:txBody>
          <a:bodyPr wrap="none">
            <a:spAutoFit/>
          </a:bodyPr>
          <a:lstStyle/>
          <a:p>
            <a:r>
              <a:rPr lang="en-US" dirty="0" err="1"/>
              <a:t>Stratiform</a:t>
            </a:r>
            <a:r>
              <a:rPr lang="en-US" dirty="0"/>
              <a:t> Clouds</a:t>
            </a:r>
          </a:p>
        </p:txBody>
      </p:sp>
      <p:pic>
        <p:nvPicPr>
          <p:cNvPr id="32774" name="Picture 5" descr="figure 4.10b.jpg"/>
          <p:cNvPicPr>
            <a:picLocks noChangeAspect="1"/>
          </p:cNvPicPr>
          <p:nvPr/>
        </p:nvPicPr>
        <p:blipFill>
          <a:blip r:embed="rId3" cstate="print"/>
          <a:srcRect/>
          <a:stretch>
            <a:fillRect/>
          </a:stretch>
        </p:blipFill>
        <p:spPr bwMode="auto">
          <a:xfrm>
            <a:off x="2316163" y="1191001"/>
            <a:ext cx="4511675" cy="3070225"/>
          </a:xfrm>
          <a:prstGeom prst="rect">
            <a:avLst/>
          </a:prstGeom>
          <a:noFill/>
          <a:ln w="9525">
            <a:noFill/>
            <a:miter lim="800000"/>
            <a:headEnd/>
            <a:tailEnd/>
          </a:ln>
        </p:spPr>
      </p:pic>
      <p:sp>
        <p:nvSpPr>
          <p:cNvPr id="7" name="Rectangle 6"/>
          <p:cNvSpPr/>
          <p:nvPr/>
        </p:nvSpPr>
        <p:spPr>
          <a:xfrm>
            <a:off x="5105769" y="4167155"/>
            <a:ext cx="1757212" cy="276999"/>
          </a:xfrm>
          <a:prstGeom prst="rect">
            <a:avLst/>
          </a:prstGeom>
        </p:spPr>
        <p:txBody>
          <a:bodyPr wrap="none">
            <a:spAutoFit/>
          </a:bodyPr>
          <a:lstStyle/>
          <a:p>
            <a:r>
              <a:rPr lang="en-US" sz="1200" dirty="0" smtClean="0"/>
              <a:t>© NG Image Collection</a:t>
            </a:r>
            <a:endParaRPr lang="en-US" sz="1200" dirty="0"/>
          </a:p>
        </p:txBody>
      </p:sp>
    </p:spTree>
    <p:extLst>
      <p:ext uri="{BB962C8B-B14F-4D97-AF65-F5344CB8AC3E}">
        <p14:creationId xmlns:p14="http://schemas.microsoft.com/office/powerpoint/2010/main" val="2794706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6"/>
          <p:cNvSpPr txBox="1">
            <a:spLocks noChangeArrowheads="1"/>
          </p:cNvSpPr>
          <p:nvPr/>
        </p:nvSpPr>
        <p:spPr bwMode="auto">
          <a:xfrm>
            <a:off x="166047" y="4842682"/>
            <a:ext cx="8763000" cy="1200150"/>
          </a:xfrm>
          <a:prstGeom prst="rect">
            <a:avLst/>
          </a:prstGeom>
          <a:noFill/>
          <a:ln w="9525">
            <a:noFill/>
            <a:miter lim="800000"/>
            <a:headEnd/>
            <a:tailEnd/>
          </a:ln>
        </p:spPr>
        <p:txBody>
          <a:bodyPr>
            <a:spAutoFit/>
          </a:bodyPr>
          <a:lstStyle/>
          <a:p>
            <a:r>
              <a:rPr lang="en-US" dirty="0"/>
              <a:t>Cumuliform clouds = globular masses of cloud that are</a:t>
            </a:r>
          </a:p>
          <a:p>
            <a:r>
              <a:rPr lang="en-US" dirty="0"/>
              <a:t>associated with small to large parcels of moist rising air. In this</a:t>
            </a:r>
          </a:p>
          <a:p>
            <a:r>
              <a:rPr lang="en-US" dirty="0"/>
              <a:t>photo, puffy, fair-weather cumulus clouds drift over a lake.</a:t>
            </a:r>
          </a:p>
        </p:txBody>
      </p:sp>
      <p:sp>
        <p:nvSpPr>
          <p:cNvPr id="33797" name="Rectangle 4"/>
          <p:cNvSpPr>
            <a:spLocks noChangeArrowheads="1"/>
          </p:cNvSpPr>
          <p:nvPr/>
        </p:nvSpPr>
        <p:spPr bwMode="auto">
          <a:xfrm>
            <a:off x="3200400" y="838200"/>
            <a:ext cx="2446338" cy="461963"/>
          </a:xfrm>
          <a:prstGeom prst="rect">
            <a:avLst/>
          </a:prstGeom>
          <a:noFill/>
          <a:ln w="9525">
            <a:noFill/>
            <a:miter lim="800000"/>
            <a:headEnd/>
            <a:tailEnd/>
          </a:ln>
        </p:spPr>
        <p:txBody>
          <a:bodyPr wrap="none">
            <a:spAutoFit/>
          </a:bodyPr>
          <a:lstStyle/>
          <a:p>
            <a:r>
              <a:rPr lang="en-US"/>
              <a:t>Cumulus Clouds</a:t>
            </a:r>
          </a:p>
        </p:txBody>
      </p:sp>
      <p:grpSp>
        <p:nvGrpSpPr>
          <p:cNvPr id="2" name="Group 8"/>
          <p:cNvGrpSpPr/>
          <p:nvPr/>
        </p:nvGrpSpPr>
        <p:grpSpPr>
          <a:xfrm>
            <a:off x="2001838" y="1377950"/>
            <a:ext cx="5202337" cy="3243624"/>
            <a:chOff x="2001838" y="1377950"/>
            <a:chExt cx="5202337" cy="3243624"/>
          </a:xfrm>
        </p:grpSpPr>
        <p:pic>
          <p:nvPicPr>
            <p:cNvPr id="33798" name="Picture 5" descr="figure 4.10c.jpg"/>
            <p:cNvPicPr>
              <a:picLocks noChangeAspect="1"/>
            </p:cNvPicPr>
            <p:nvPr/>
          </p:nvPicPr>
          <p:blipFill>
            <a:blip r:embed="rId3" cstate="print"/>
            <a:srcRect/>
            <a:stretch>
              <a:fillRect/>
            </a:stretch>
          </p:blipFill>
          <p:spPr bwMode="auto">
            <a:xfrm>
              <a:off x="2001838" y="1377950"/>
              <a:ext cx="5140325" cy="3071813"/>
            </a:xfrm>
            <a:prstGeom prst="rect">
              <a:avLst/>
            </a:prstGeom>
            <a:noFill/>
            <a:ln w="9525">
              <a:noFill/>
              <a:miter lim="800000"/>
              <a:headEnd/>
              <a:tailEnd/>
            </a:ln>
          </p:spPr>
        </p:pic>
        <p:sp>
          <p:nvSpPr>
            <p:cNvPr id="7" name="Rectangle 6"/>
            <p:cNvSpPr/>
            <p:nvPr/>
          </p:nvSpPr>
          <p:spPr>
            <a:xfrm>
              <a:off x="5446963" y="4344575"/>
              <a:ext cx="1757212" cy="276999"/>
            </a:xfrm>
            <a:prstGeom prst="rect">
              <a:avLst/>
            </a:prstGeom>
          </p:spPr>
          <p:txBody>
            <a:bodyPr wrap="none">
              <a:spAutoFit/>
            </a:bodyPr>
            <a:lstStyle/>
            <a:p>
              <a:r>
                <a:rPr lang="en-US" sz="1200" dirty="0" smtClean="0"/>
                <a:t>© NG Image Collection</a:t>
              </a:r>
              <a:endParaRPr lang="en-US" sz="1200" dirty="0"/>
            </a:p>
          </p:txBody>
        </p:sp>
      </p:grpSp>
    </p:spTree>
    <p:extLst>
      <p:ext uri="{BB962C8B-B14F-4D97-AF65-F5344CB8AC3E}">
        <p14:creationId xmlns:p14="http://schemas.microsoft.com/office/powerpoint/2010/main" val="5849495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6336" y="184097"/>
            <a:ext cx="3175000" cy="4267200"/>
          </a:xfrm>
          <a:prstGeom prst="rect">
            <a:avLst/>
          </a:prstGeom>
        </p:spPr>
      </p:pic>
      <p:pic>
        <p:nvPicPr>
          <p:cNvPr id="5" name="Picture 4"/>
          <p:cNvPicPr>
            <a:picLocks noChangeAspect="1"/>
          </p:cNvPicPr>
          <p:nvPr/>
        </p:nvPicPr>
        <p:blipFill>
          <a:blip r:embed="rId3"/>
          <a:stretch>
            <a:fillRect/>
          </a:stretch>
        </p:blipFill>
        <p:spPr>
          <a:xfrm>
            <a:off x="4862905" y="472487"/>
            <a:ext cx="3175000" cy="3505200"/>
          </a:xfrm>
          <a:prstGeom prst="rect">
            <a:avLst/>
          </a:prstGeom>
        </p:spPr>
      </p:pic>
      <p:sp>
        <p:nvSpPr>
          <p:cNvPr id="6" name="TextBox 5"/>
          <p:cNvSpPr txBox="1"/>
          <p:nvPr/>
        </p:nvSpPr>
        <p:spPr>
          <a:xfrm>
            <a:off x="529128" y="5119933"/>
            <a:ext cx="8201490" cy="1477328"/>
          </a:xfrm>
          <a:prstGeom prst="rect">
            <a:avLst/>
          </a:prstGeom>
          <a:noFill/>
        </p:spPr>
        <p:txBody>
          <a:bodyPr wrap="square" rtlCol="0">
            <a:spAutoFit/>
          </a:bodyPr>
          <a:lstStyle/>
          <a:p>
            <a:r>
              <a:rPr lang="en-US" dirty="0" smtClean="0"/>
              <a:t>Or is it Cherrapunji, India?</a:t>
            </a:r>
          </a:p>
          <a:p>
            <a:endParaRPr lang="en-US" dirty="0"/>
          </a:p>
          <a:p>
            <a:r>
              <a:rPr lang="en-US" dirty="0" smtClean="0"/>
              <a:t>Water is the lifeblood of the planet.  The Sun’s energy fuels its transformation to all three forms:  water, solid, vapor.  Gravity moves water across the lithosphere, shaping landforms.</a:t>
            </a:r>
            <a:endParaRPr lang="en-US" dirty="0"/>
          </a:p>
        </p:txBody>
      </p:sp>
    </p:spTree>
    <p:extLst>
      <p:ext uri="{BB962C8B-B14F-4D97-AF65-F5344CB8AC3E}">
        <p14:creationId xmlns:p14="http://schemas.microsoft.com/office/powerpoint/2010/main" val="666735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6"/>
          <p:cNvSpPr txBox="1">
            <a:spLocks noChangeArrowheads="1"/>
          </p:cNvSpPr>
          <p:nvPr/>
        </p:nvSpPr>
        <p:spPr bwMode="auto">
          <a:xfrm>
            <a:off x="0" y="4869976"/>
            <a:ext cx="8763000" cy="1200150"/>
          </a:xfrm>
          <a:prstGeom prst="rect">
            <a:avLst/>
          </a:prstGeom>
          <a:noFill/>
          <a:ln w="9525">
            <a:noFill/>
            <a:miter lim="800000"/>
            <a:headEnd/>
            <a:tailEnd/>
          </a:ln>
        </p:spPr>
        <p:txBody>
          <a:bodyPr>
            <a:spAutoFit/>
          </a:bodyPr>
          <a:lstStyle/>
          <a:p>
            <a:r>
              <a:rPr lang="en-US" dirty="0"/>
              <a:t>Nimbus clouds = are clouds of any of type that produce</a:t>
            </a:r>
          </a:p>
          <a:p>
            <a:r>
              <a:rPr lang="en-US" dirty="0"/>
              <a:t>precipitation. An isolated cumulonimbus cell discharges</a:t>
            </a:r>
          </a:p>
          <a:p>
            <a:r>
              <a:rPr lang="en-US" dirty="0"/>
              <a:t>its water volume as precipitation in this photo.</a:t>
            </a:r>
          </a:p>
        </p:txBody>
      </p:sp>
      <p:sp>
        <p:nvSpPr>
          <p:cNvPr id="34821" name="Rectangle 4"/>
          <p:cNvSpPr>
            <a:spLocks noChangeArrowheads="1"/>
          </p:cNvSpPr>
          <p:nvPr/>
        </p:nvSpPr>
        <p:spPr bwMode="auto">
          <a:xfrm>
            <a:off x="3200400" y="838200"/>
            <a:ext cx="3286125" cy="461963"/>
          </a:xfrm>
          <a:prstGeom prst="rect">
            <a:avLst/>
          </a:prstGeom>
          <a:noFill/>
          <a:ln w="9525">
            <a:noFill/>
            <a:miter lim="800000"/>
            <a:headEnd/>
            <a:tailEnd/>
          </a:ln>
        </p:spPr>
        <p:txBody>
          <a:bodyPr wrap="none">
            <a:spAutoFit/>
          </a:bodyPr>
          <a:lstStyle/>
          <a:p>
            <a:r>
              <a:rPr lang="en-US"/>
              <a:t>Cumulonimbus Clouds</a:t>
            </a:r>
          </a:p>
        </p:txBody>
      </p:sp>
      <p:grpSp>
        <p:nvGrpSpPr>
          <p:cNvPr id="2" name="Group 7"/>
          <p:cNvGrpSpPr/>
          <p:nvPr/>
        </p:nvGrpSpPr>
        <p:grpSpPr>
          <a:xfrm>
            <a:off x="2952750" y="1389063"/>
            <a:ext cx="3238500" cy="3300019"/>
            <a:chOff x="2952750" y="1389063"/>
            <a:chExt cx="3238500" cy="3300019"/>
          </a:xfrm>
        </p:grpSpPr>
        <p:pic>
          <p:nvPicPr>
            <p:cNvPr id="34822" name="Picture 5" descr="figure 4.10d.jpg"/>
            <p:cNvPicPr>
              <a:picLocks noChangeAspect="1"/>
            </p:cNvPicPr>
            <p:nvPr/>
          </p:nvPicPr>
          <p:blipFill>
            <a:blip r:embed="rId3" cstate="print"/>
            <a:srcRect/>
            <a:stretch>
              <a:fillRect/>
            </a:stretch>
          </p:blipFill>
          <p:spPr bwMode="auto">
            <a:xfrm>
              <a:off x="2952750" y="1389063"/>
              <a:ext cx="3238500" cy="3071812"/>
            </a:xfrm>
            <a:prstGeom prst="rect">
              <a:avLst/>
            </a:prstGeom>
            <a:noFill/>
            <a:ln w="9525">
              <a:noFill/>
              <a:miter lim="800000"/>
              <a:headEnd/>
              <a:tailEnd/>
            </a:ln>
          </p:spPr>
        </p:pic>
        <p:sp>
          <p:nvSpPr>
            <p:cNvPr id="7" name="Rectangle 6"/>
            <p:cNvSpPr/>
            <p:nvPr/>
          </p:nvSpPr>
          <p:spPr>
            <a:xfrm>
              <a:off x="4423381" y="4412083"/>
              <a:ext cx="1757212" cy="276999"/>
            </a:xfrm>
            <a:prstGeom prst="rect">
              <a:avLst/>
            </a:prstGeom>
          </p:spPr>
          <p:txBody>
            <a:bodyPr wrap="square">
              <a:spAutoFit/>
            </a:bodyPr>
            <a:lstStyle/>
            <a:p>
              <a:r>
                <a:rPr lang="en-US" sz="1200" dirty="0" smtClean="0"/>
                <a:t>© NG Image Collection</a:t>
              </a:r>
              <a:endParaRPr lang="en-US" sz="1200" dirty="0"/>
            </a:p>
          </p:txBody>
        </p:sp>
      </p:grpSp>
    </p:spTree>
    <p:extLst>
      <p:ext uri="{BB962C8B-B14F-4D97-AF65-F5344CB8AC3E}">
        <p14:creationId xmlns:p14="http://schemas.microsoft.com/office/powerpoint/2010/main" val="16637867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6"/>
          <p:cNvSpPr txBox="1">
            <a:spLocks noChangeArrowheads="1"/>
          </p:cNvSpPr>
          <p:nvPr/>
        </p:nvSpPr>
        <p:spPr bwMode="auto">
          <a:xfrm>
            <a:off x="172612" y="103519"/>
            <a:ext cx="5418138" cy="3370154"/>
          </a:xfrm>
          <a:prstGeom prst="rect">
            <a:avLst/>
          </a:prstGeom>
          <a:noFill/>
          <a:ln w="9525">
            <a:noFill/>
            <a:miter lim="800000"/>
            <a:headEnd/>
            <a:tailEnd/>
          </a:ln>
        </p:spPr>
        <p:txBody>
          <a:bodyPr>
            <a:spAutoFit/>
          </a:bodyPr>
          <a:lstStyle/>
          <a:p>
            <a:pPr>
              <a:lnSpc>
                <a:spcPct val="150000"/>
              </a:lnSpc>
            </a:pPr>
            <a:r>
              <a:rPr lang="en-US" sz="2800" dirty="0"/>
              <a:t>Fog</a:t>
            </a:r>
          </a:p>
          <a:p>
            <a:pPr>
              <a:spcBef>
                <a:spcPct val="50000"/>
              </a:spcBef>
              <a:buFontTx/>
              <a:buChar char="•"/>
            </a:pPr>
            <a:r>
              <a:rPr lang="en-US" i="1" dirty="0"/>
              <a:t>Radiation fog</a:t>
            </a:r>
            <a:r>
              <a:rPr lang="en-US" dirty="0"/>
              <a:t>: formed when temperature of the air at ground level falls below dew </a:t>
            </a:r>
            <a:r>
              <a:rPr lang="en-US" dirty="0" smtClean="0"/>
              <a:t>point</a:t>
            </a:r>
          </a:p>
          <a:p>
            <a:pPr lvl="1">
              <a:spcBef>
                <a:spcPct val="50000"/>
              </a:spcBef>
              <a:buFontTx/>
              <a:buChar char="•"/>
            </a:pPr>
            <a:r>
              <a:rPr lang="en-US" dirty="0" smtClean="0"/>
              <a:t>Central Valley of CA</a:t>
            </a:r>
            <a:endParaRPr lang="en-US" dirty="0"/>
          </a:p>
          <a:p>
            <a:pPr>
              <a:spcBef>
                <a:spcPct val="50000"/>
              </a:spcBef>
              <a:buFontTx/>
              <a:buChar char="•"/>
            </a:pPr>
            <a:r>
              <a:rPr lang="en-US" i="1" dirty="0"/>
              <a:t>Advection fog</a:t>
            </a:r>
            <a:r>
              <a:rPr lang="en-US" dirty="0"/>
              <a:t>: forms when warm moist air moves over a cold surface</a:t>
            </a:r>
          </a:p>
          <a:p>
            <a:pPr marL="566738" lvl="1" indent="-219075">
              <a:spcBef>
                <a:spcPct val="50000"/>
              </a:spcBef>
              <a:buFontTx/>
              <a:buChar char="•"/>
            </a:pPr>
            <a:r>
              <a:rPr lang="en-US" dirty="0"/>
              <a:t>Common over oceans (“sea fog”)</a:t>
            </a:r>
          </a:p>
          <a:p>
            <a:pPr marL="566738" lvl="1" indent="-219075">
              <a:spcBef>
                <a:spcPct val="50000"/>
              </a:spcBef>
              <a:buFontTx/>
              <a:buChar char="•"/>
            </a:pPr>
            <a:r>
              <a:rPr lang="en-US" dirty="0"/>
              <a:t>West Coast of US and Canada</a:t>
            </a:r>
          </a:p>
        </p:txBody>
      </p:sp>
      <p:grpSp>
        <p:nvGrpSpPr>
          <p:cNvPr id="2" name="Group 13"/>
          <p:cNvGrpSpPr/>
          <p:nvPr/>
        </p:nvGrpSpPr>
        <p:grpSpPr>
          <a:xfrm>
            <a:off x="5838825" y="103519"/>
            <a:ext cx="2833688" cy="2904709"/>
            <a:chOff x="5838825" y="103519"/>
            <a:chExt cx="2833688" cy="2904709"/>
          </a:xfrm>
        </p:grpSpPr>
        <p:pic>
          <p:nvPicPr>
            <p:cNvPr id="35845" name="Picture 4" descr="figure 4.11a.jpg"/>
            <p:cNvPicPr>
              <a:picLocks noChangeAspect="1"/>
            </p:cNvPicPr>
            <p:nvPr/>
          </p:nvPicPr>
          <p:blipFill>
            <a:blip r:embed="rId3" cstate="print"/>
            <a:srcRect/>
            <a:stretch>
              <a:fillRect/>
            </a:stretch>
          </p:blipFill>
          <p:spPr bwMode="auto">
            <a:xfrm>
              <a:off x="5838825" y="103519"/>
              <a:ext cx="2833688" cy="2117725"/>
            </a:xfrm>
            <a:prstGeom prst="rect">
              <a:avLst/>
            </a:prstGeom>
            <a:noFill/>
            <a:ln w="9525">
              <a:noFill/>
              <a:miter lim="800000"/>
              <a:headEnd/>
              <a:tailEnd/>
            </a:ln>
          </p:spPr>
        </p:pic>
        <p:sp>
          <p:nvSpPr>
            <p:cNvPr id="8" name="Rectangle 7"/>
            <p:cNvSpPr/>
            <p:nvPr/>
          </p:nvSpPr>
          <p:spPr>
            <a:xfrm>
              <a:off x="5944868" y="2177231"/>
              <a:ext cx="2540082" cy="830997"/>
            </a:xfrm>
            <a:prstGeom prst="rect">
              <a:avLst/>
            </a:prstGeom>
          </p:spPr>
          <p:txBody>
            <a:bodyPr wrap="square">
              <a:spAutoFit/>
            </a:bodyPr>
            <a:lstStyle/>
            <a:p>
              <a:r>
                <a:rPr lang="en-US" sz="1200" dirty="0" smtClean="0"/>
                <a:t>The wet </a:t>
              </a:r>
              <a:r>
                <a:rPr lang="en-US" sz="1200" dirty="0" err="1" smtClean="0"/>
                <a:t>Murnauer</a:t>
              </a:r>
              <a:r>
                <a:rPr lang="en-US" sz="1200" dirty="0" smtClean="0"/>
                <a:t> Moor in Germany, loses heat at night, leading to condensation that produces a layer of fog (radiation fog).</a:t>
              </a:r>
              <a:endParaRPr lang="en-US" sz="1200" dirty="0"/>
            </a:p>
          </p:txBody>
        </p:sp>
      </p:grpSp>
      <p:grpSp>
        <p:nvGrpSpPr>
          <p:cNvPr id="3" name="Group 11"/>
          <p:cNvGrpSpPr/>
          <p:nvPr/>
        </p:nvGrpSpPr>
        <p:grpSpPr>
          <a:xfrm>
            <a:off x="152400" y="3848499"/>
            <a:ext cx="2833688" cy="2772133"/>
            <a:chOff x="5838825" y="2454230"/>
            <a:chExt cx="2833688" cy="2772133"/>
          </a:xfrm>
        </p:grpSpPr>
        <p:pic>
          <p:nvPicPr>
            <p:cNvPr id="35846" name="Picture 6" descr="figure 4.11b.jpg"/>
            <p:cNvPicPr>
              <a:picLocks noChangeAspect="1"/>
            </p:cNvPicPr>
            <p:nvPr/>
          </p:nvPicPr>
          <p:blipFill>
            <a:blip r:embed="rId4" cstate="print"/>
            <a:srcRect/>
            <a:stretch>
              <a:fillRect/>
            </a:stretch>
          </p:blipFill>
          <p:spPr bwMode="auto">
            <a:xfrm>
              <a:off x="5838825" y="2454230"/>
              <a:ext cx="2833688" cy="1936750"/>
            </a:xfrm>
            <a:prstGeom prst="rect">
              <a:avLst/>
            </a:prstGeom>
            <a:noFill/>
            <a:ln w="9525">
              <a:noFill/>
              <a:miter lim="800000"/>
              <a:headEnd/>
              <a:tailEnd/>
            </a:ln>
          </p:spPr>
        </p:pic>
        <p:sp>
          <p:nvSpPr>
            <p:cNvPr id="9" name="Rectangle 8"/>
            <p:cNvSpPr/>
            <p:nvPr/>
          </p:nvSpPr>
          <p:spPr>
            <a:xfrm>
              <a:off x="6027868" y="4395366"/>
              <a:ext cx="2540238" cy="830997"/>
            </a:xfrm>
            <a:prstGeom prst="rect">
              <a:avLst/>
            </a:prstGeom>
          </p:spPr>
          <p:txBody>
            <a:bodyPr wrap="square">
              <a:spAutoFit/>
            </a:bodyPr>
            <a:lstStyle/>
            <a:p>
              <a:r>
                <a:rPr lang="en-US" sz="1200" dirty="0" smtClean="0"/>
                <a:t>Borneo, Malaysia.  Mountains supply gravity-fed cool air that moves down drainage paths, creating valley fog (advection fog).</a:t>
              </a:r>
              <a:endParaRPr lang="en-US" sz="1200" dirty="0"/>
            </a:p>
          </p:txBody>
        </p:sp>
      </p:grpSp>
      <p:grpSp>
        <p:nvGrpSpPr>
          <p:cNvPr id="4" name="Group 10"/>
          <p:cNvGrpSpPr/>
          <p:nvPr/>
        </p:nvGrpSpPr>
        <p:grpSpPr>
          <a:xfrm>
            <a:off x="4813474" y="3008228"/>
            <a:ext cx="3859039" cy="3500013"/>
            <a:chOff x="5838825" y="4677611"/>
            <a:chExt cx="2856163" cy="2612578"/>
          </a:xfrm>
        </p:grpSpPr>
        <p:pic>
          <p:nvPicPr>
            <p:cNvPr id="35847" name="Picture 7" descr="figure 4.11c.jpg"/>
            <p:cNvPicPr>
              <a:picLocks noChangeAspect="1"/>
            </p:cNvPicPr>
            <p:nvPr/>
          </p:nvPicPr>
          <p:blipFill>
            <a:blip r:embed="rId5" cstate="print"/>
            <a:srcRect/>
            <a:stretch>
              <a:fillRect/>
            </a:stretch>
          </p:blipFill>
          <p:spPr bwMode="auto">
            <a:xfrm>
              <a:off x="5838825" y="4677611"/>
              <a:ext cx="2833688" cy="1835150"/>
            </a:xfrm>
            <a:prstGeom prst="rect">
              <a:avLst/>
            </a:prstGeom>
            <a:noFill/>
            <a:ln w="9525">
              <a:noFill/>
              <a:miter lim="800000"/>
              <a:headEnd/>
              <a:tailEnd/>
            </a:ln>
          </p:spPr>
        </p:pic>
        <p:sp>
          <p:nvSpPr>
            <p:cNvPr id="10" name="Rectangle 9"/>
            <p:cNvSpPr/>
            <p:nvPr/>
          </p:nvSpPr>
          <p:spPr>
            <a:xfrm>
              <a:off x="5861300" y="6459192"/>
              <a:ext cx="2833688" cy="830997"/>
            </a:xfrm>
            <a:prstGeom prst="rect">
              <a:avLst/>
            </a:prstGeom>
          </p:spPr>
          <p:txBody>
            <a:bodyPr wrap="square">
              <a:spAutoFit/>
            </a:bodyPr>
            <a:lstStyle/>
            <a:p>
              <a:r>
                <a:rPr lang="en-US" sz="1200" dirty="0" smtClean="0"/>
                <a:t>Ketchikan, Alaska.  Coastal area, frequently experiences advection fog as moist maritime air moves over colder water currents.</a:t>
              </a:r>
              <a:endParaRPr lang="en-US" sz="1200" dirty="0"/>
            </a:p>
          </p:txBody>
        </p:sp>
      </p:grpSp>
    </p:spTree>
    <p:extLst>
      <p:ext uri="{BB962C8B-B14F-4D97-AF65-F5344CB8AC3E}">
        <p14:creationId xmlns:p14="http://schemas.microsoft.com/office/powerpoint/2010/main" val="12124531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lifornia_tulefog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49133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1517" y="1278759"/>
            <a:ext cx="1524000" cy="1200329"/>
          </a:xfrm>
          <a:prstGeom prst="rect">
            <a:avLst/>
          </a:prstGeom>
          <a:noFill/>
        </p:spPr>
        <p:txBody>
          <a:bodyPr wrap="square" rtlCol="0">
            <a:spAutoFit/>
          </a:bodyPr>
          <a:lstStyle/>
          <a:p>
            <a:r>
              <a:rPr lang="en-US" dirty="0" smtClean="0"/>
              <a:t>What is happening in this satellite image?</a:t>
            </a:r>
            <a:endParaRPr lang="en-US" dirty="0"/>
          </a:p>
        </p:txBody>
      </p:sp>
    </p:spTree>
    <p:extLst>
      <p:ext uri="{BB962C8B-B14F-4D97-AF65-F5344CB8AC3E}">
        <p14:creationId xmlns:p14="http://schemas.microsoft.com/office/powerpoint/2010/main" val="3133159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Formation of Precipitation</a:t>
            </a:r>
          </a:p>
          <a:p>
            <a:pPr lvl="1"/>
            <a:r>
              <a:rPr lang="en-US" dirty="0" smtClean="0"/>
              <a:t>Warm Clouds</a:t>
            </a:r>
          </a:p>
          <a:p>
            <a:pPr lvl="2"/>
            <a:r>
              <a:rPr lang="en-US" dirty="0" smtClean="0"/>
              <a:t>Condensation, collision and coalescence of water droplets</a:t>
            </a:r>
          </a:p>
          <a:p>
            <a:pPr lvl="1"/>
            <a:r>
              <a:rPr lang="en-US" dirty="0" smtClean="0"/>
              <a:t>Cold Clouds</a:t>
            </a:r>
          </a:p>
          <a:p>
            <a:pPr lvl="2"/>
            <a:r>
              <a:rPr lang="en-US" dirty="0" smtClean="0"/>
              <a:t>Ice crystals</a:t>
            </a:r>
            <a:endParaRPr lang="en-US" dirty="0"/>
          </a:p>
          <a:p>
            <a:pPr lvl="2"/>
            <a:r>
              <a:rPr lang="en-US" dirty="0" err="1" smtClean="0"/>
              <a:t>Supercooled</a:t>
            </a:r>
            <a:r>
              <a:rPr lang="en-US" dirty="0" smtClean="0"/>
              <a:t> water droplets</a:t>
            </a:r>
          </a:p>
        </p:txBody>
      </p:sp>
      <p:sp>
        <p:nvSpPr>
          <p:cNvPr id="4" name="Rectangle 3"/>
          <p:cNvSpPr>
            <a:spLocks noChangeArrowheads="1"/>
          </p:cNvSpPr>
          <p:nvPr/>
        </p:nvSpPr>
        <p:spPr bwMode="auto">
          <a:xfrm>
            <a:off x="152400" y="152400"/>
            <a:ext cx="3082925" cy="584200"/>
          </a:xfrm>
          <a:prstGeom prst="rect">
            <a:avLst/>
          </a:prstGeom>
          <a:noFill/>
          <a:ln w="9525">
            <a:noFill/>
            <a:miter lim="800000"/>
            <a:headEnd/>
            <a:tailEnd/>
          </a:ln>
        </p:spPr>
        <p:txBody>
          <a:bodyPr wrap="none">
            <a:spAutoFit/>
          </a:bodyPr>
          <a:lstStyle/>
          <a:p>
            <a:r>
              <a:rPr lang="en-US" sz="3200" dirty="0">
                <a:latin typeface="Arial Black" charset="0"/>
              </a:rPr>
              <a:t>Precipitation</a:t>
            </a:r>
          </a:p>
        </p:txBody>
      </p:sp>
    </p:spTree>
    <p:extLst>
      <p:ext uri="{BB962C8B-B14F-4D97-AF65-F5344CB8AC3E}">
        <p14:creationId xmlns:p14="http://schemas.microsoft.com/office/powerpoint/2010/main" val="3994381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6"/>
          <p:cNvSpPr txBox="1">
            <a:spLocks noChangeArrowheads="1"/>
          </p:cNvSpPr>
          <p:nvPr/>
        </p:nvSpPr>
        <p:spPr bwMode="auto">
          <a:xfrm>
            <a:off x="152400" y="857250"/>
            <a:ext cx="8686800" cy="1708150"/>
          </a:xfrm>
          <a:prstGeom prst="rect">
            <a:avLst/>
          </a:prstGeom>
          <a:noFill/>
          <a:ln w="9525">
            <a:noFill/>
            <a:miter lim="800000"/>
            <a:headEnd/>
            <a:tailEnd/>
          </a:ln>
        </p:spPr>
        <p:txBody>
          <a:bodyPr>
            <a:spAutoFit/>
          </a:bodyPr>
          <a:lstStyle/>
          <a:p>
            <a:pPr>
              <a:spcAft>
                <a:spcPts val="600"/>
              </a:spcAft>
            </a:pPr>
            <a:r>
              <a:rPr lang="en-US" sz="2800"/>
              <a:t>Cold Cloud = Ice crystal process</a:t>
            </a:r>
            <a:endParaRPr lang="en-US"/>
          </a:p>
          <a:p>
            <a:pPr>
              <a:spcAft>
                <a:spcPts val="600"/>
              </a:spcAft>
            </a:pPr>
            <a:r>
              <a:rPr lang="en-US"/>
              <a:t>Precipitation forms as water vapor evaporates from super cooled liquid cloud drops. The water vapor is then deposited on ice crystals, forming snowflakes</a:t>
            </a:r>
          </a:p>
        </p:txBody>
      </p:sp>
      <p:grpSp>
        <p:nvGrpSpPr>
          <p:cNvPr id="2" name="Group 6"/>
          <p:cNvGrpSpPr/>
          <p:nvPr/>
        </p:nvGrpSpPr>
        <p:grpSpPr>
          <a:xfrm>
            <a:off x="1695450" y="2655888"/>
            <a:ext cx="5811446" cy="3671661"/>
            <a:chOff x="1695450" y="2655888"/>
            <a:chExt cx="5811446" cy="3671661"/>
          </a:xfrm>
        </p:grpSpPr>
        <p:pic>
          <p:nvPicPr>
            <p:cNvPr id="41989" name="Picture 5" descr="figure 4.14 copy.jpg"/>
            <p:cNvPicPr>
              <a:picLocks noChangeAspect="1"/>
            </p:cNvPicPr>
            <p:nvPr/>
          </p:nvPicPr>
          <p:blipFill>
            <a:blip r:embed="rId3" cstate="print"/>
            <a:srcRect/>
            <a:stretch>
              <a:fillRect/>
            </a:stretch>
          </p:blipFill>
          <p:spPr bwMode="auto">
            <a:xfrm>
              <a:off x="1695450" y="2655888"/>
              <a:ext cx="5753100" cy="3465512"/>
            </a:xfrm>
            <a:prstGeom prst="rect">
              <a:avLst/>
            </a:prstGeom>
            <a:noFill/>
            <a:ln w="9525">
              <a:noFill/>
              <a:miter lim="800000"/>
              <a:headEnd/>
              <a:tailEnd/>
            </a:ln>
          </p:spPr>
        </p:pic>
        <p:sp>
          <p:nvSpPr>
            <p:cNvPr id="6" name="Rectangle 5"/>
            <p:cNvSpPr/>
            <p:nvPr/>
          </p:nvSpPr>
          <p:spPr>
            <a:xfrm>
              <a:off x="5584575" y="6050550"/>
              <a:ext cx="1922321"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13146670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6"/>
          <p:cNvSpPr txBox="1">
            <a:spLocks noChangeArrowheads="1"/>
          </p:cNvSpPr>
          <p:nvPr/>
        </p:nvSpPr>
        <p:spPr bwMode="auto">
          <a:xfrm>
            <a:off x="152400" y="857250"/>
            <a:ext cx="4495800" cy="3016211"/>
          </a:xfrm>
          <a:prstGeom prst="rect">
            <a:avLst/>
          </a:prstGeom>
          <a:noFill/>
          <a:ln w="9525">
            <a:noFill/>
            <a:miter lim="800000"/>
            <a:headEnd/>
            <a:tailEnd/>
          </a:ln>
        </p:spPr>
        <p:txBody>
          <a:bodyPr>
            <a:spAutoFit/>
          </a:bodyPr>
          <a:lstStyle/>
          <a:p>
            <a:pPr marL="173038" indent="-173038">
              <a:spcBef>
                <a:spcPct val="50000"/>
              </a:spcBef>
            </a:pPr>
            <a:r>
              <a:rPr lang="en-US" sz="2800" dirty="0"/>
              <a:t>Types of Precipitation</a:t>
            </a:r>
          </a:p>
          <a:p>
            <a:pPr marL="173038" indent="-173038">
              <a:spcBef>
                <a:spcPct val="50000"/>
              </a:spcBef>
              <a:buFontTx/>
              <a:buChar char="•"/>
            </a:pPr>
            <a:r>
              <a:rPr lang="en-US" dirty="0"/>
              <a:t>Rain</a:t>
            </a:r>
          </a:p>
          <a:p>
            <a:pPr marL="173038" indent="-173038">
              <a:spcBef>
                <a:spcPct val="50000"/>
              </a:spcBef>
              <a:buFontTx/>
              <a:buChar char="•"/>
            </a:pPr>
            <a:r>
              <a:rPr lang="en-US" dirty="0"/>
              <a:t>Snow</a:t>
            </a:r>
          </a:p>
          <a:p>
            <a:pPr marL="173038" indent="-173038">
              <a:spcBef>
                <a:spcPct val="50000"/>
              </a:spcBef>
              <a:buFontTx/>
              <a:buChar char="•"/>
            </a:pPr>
            <a:r>
              <a:rPr lang="en-US" dirty="0" smtClean="0"/>
              <a:t>Freezing rain</a:t>
            </a:r>
          </a:p>
          <a:p>
            <a:pPr marL="173038" indent="-173038">
              <a:spcBef>
                <a:spcPct val="50000"/>
              </a:spcBef>
              <a:buFontTx/>
              <a:buChar char="•"/>
            </a:pPr>
            <a:r>
              <a:rPr lang="en-US" dirty="0" smtClean="0"/>
              <a:t>Hail</a:t>
            </a:r>
            <a:endParaRPr lang="en-US" dirty="0"/>
          </a:p>
          <a:p>
            <a:pPr marL="173038" indent="-173038">
              <a:spcBef>
                <a:spcPct val="50000"/>
              </a:spcBef>
              <a:buFontTx/>
              <a:buChar char="•"/>
            </a:pPr>
            <a:endParaRPr lang="en-US" dirty="0"/>
          </a:p>
          <a:p>
            <a:pPr lvl="1"/>
            <a:endParaRPr lang="en-US" dirty="0"/>
          </a:p>
        </p:txBody>
      </p:sp>
      <p:grpSp>
        <p:nvGrpSpPr>
          <p:cNvPr id="2" name="Group 7"/>
          <p:cNvGrpSpPr/>
          <p:nvPr/>
        </p:nvGrpSpPr>
        <p:grpSpPr>
          <a:xfrm>
            <a:off x="4284663" y="736051"/>
            <a:ext cx="3694360" cy="2725468"/>
            <a:chOff x="4284663" y="736051"/>
            <a:chExt cx="3694360" cy="2725468"/>
          </a:xfrm>
        </p:grpSpPr>
        <p:pic>
          <p:nvPicPr>
            <p:cNvPr id="36869" name="Picture 4" descr="figure 4.12b.jpg"/>
            <p:cNvPicPr>
              <a:picLocks noChangeAspect="1"/>
            </p:cNvPicPr>
            <p:nvPr/>
          </p:nvPicPr>
          <p:blipFill>
            <a:blip r:embed="rId3" cstate="print"/>
            <a:srcRect/>
            <a:stretch>
              <a:fillRect/>
            </a:stretch>
          </p:blipFill>
          <p:spPr bwMode="auto">
            <a:xfrm>
              <a:off x="4284663" y="736051"/>
              <a:ext cx="3657600" cy="2463800"/>
            </a:xfrm>
            <a:prstGeom prst="rect">
              <a:avLst/>
            </a:prstGeom>
            <a:noFill/>
            <a:ln w="9525">
              <a:noFill/>
              <a:miter lim="800000"/>
              <a:headEnd/>
              <a:tailEnd/>
            </a:ln>
          </p:spPr>
        </p:pic>
        <p:sp>
          <p:nvSpPr>
            <p:cNvPr id="7" name="Rectangle 6"/>
            <p:cNvSpPr/>
            <p:nvPr/>
          </p:nvSpPr>
          <p:spPr>
            <a:xfrm>
              <a:off x="6221811" y="3184520"/>
              <a:ext cx="1757212" cy="276999"/>
            </a:xfrm>
            <a:prstGeom prst="rect">
              <a:avLst/>
            </a:prstGeom>
          </p:spPr>
          <p:txBody>
            <a:bodyPr wrap="none">
              <a:spAutoFit/>
            </a:bodyPr>
            <a:lstStyle/>
            <a:p>
              <a:r>
                <a:rPr lang="en-US" sz="1200" dirty="0" smtClean="0"/>
                <a:t>© NG Image Collection</a:t>
              </a:r>
              <a:endParaRPr lang="en-US" sz="1200" dirty="0"/>
            </a:p>
          </p:txBody>
        </p:sp>
      </p:grpSp>
      <p:grpSp>
        <p:nvGrpSpPr>
          <p:cNvPr id="3" name="Group 9"/>
          <p:cNvGrpSpPr/>
          <p:nvPr/>
        </p:nvGrpSpPr>
        <p:grpSpPr>
          <a:xfrm>
            <a:off x="4284663" y="3641725"/>
            <a:ext cx="3657600" cy="2685824"/>
            <a:chOff x="4284663" y="3641725"/>
            <a:chExt cx="3657600" cy="2685824"/>
          </a:xfrm>
        </p:grpSpPr>
        <p:pic>
          <p:nvPicPr>
            <p:cNvPr id="36870" name="Picture 5" descr="figure 4.12c.jpg"/>
            <p:cNvPicPr>
              <a:picLocks noChangeAspect="1"/>
            </p:cNvPicPr>
            <p:nvPr/>
          </p:nvPicPr>
          <p:blipFill>
            <a:blip r:embed="rId4" cstate="print"/>
            <a:srcRect/>
            <a:stretch>
              <a:fillRect/>
            </a:stretch>
          </p:blipFill>
          <p:spPr bwMode="auto">
            <a:xfrm>
              <a:off x="4284663" y="3641725"/>
              <a:ext cx="3657600" cy="2430463"/>
            </a:xfrm>
            <a:prstGeom prst="rect">
              <a:avLst/>
            </a:prstGeom>
            <a:noFill/>
            <a:ln w="9525">
              <a:noFill/>
              <a:miter lim="800000"/>
              <a:headEnd/>
              <a:tailEnd/>
            </a:ln>
          </p:spPr>
        </p:pic>
        <p:sp>
          <p:nvSpPr>
            <p:cNvPr id="9" name="Rectangle 8"/>
            <p:cNvSpPr/>
            <p:nvPr/>
          </p:nvSpPr>
          <p:spPr>
            <a:xfrm>
              <a:off x="6180868" y="6050550"/>
              <a:ext cx="1757212" cy="276999"/>
            </a:xfrm>
            <a:prstGeom prst="rect">
              <a:avLst/>
            </a:prstGeom>
          </p:spPr>
          <p:txBody>
            <a:bodyPr wrap="none">
              <a:spAutoFit/>
            </a:bodyPr>
            <a:lstStyle/>
            <a:p>
              <a:r>
                <a:rPr lang="en-US" sz="1200" dirty="0" smtClean="0"/>
                <a:t>© NG Image Collection</a:t>
              </a:r>
              <a:endParaRPr lang="en-US" sz="1200" dirty="0"/>
            </a:p>
          </p:txBody>
        </p:sp>
      </p:grpSp>
    </p:spTree>
    <p:extLst>
      <p:ext uri="{BB962C8B-B14F-4D97-AF65-F5344CB8AC3E}">
        <p14:creationId xmlns:p14="http://schemas.microsoft.com/office/powerpoint/2010/main" val="18530239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6"/>
          <p:cNvSpPr txBox="1">
            <a:spLocks noChangeArrowheads="1"/>
          </p:cNvSpPr>
          <p:nvPr/>
        </p:nvSpPr>
        <p:spPr bwMode="auto">
          <a:xfrm>
            <a:off x="152400" y="857250"/>
            <a:ext cx="8686800" cy="1262063"/>
          </a:xfrm>
          <a:prstGeom prst="rect">
            <a:avLst/>
          </a:prstGeom>
          <a:noFill/>
          <a:ln w="9525">
            <a:noFill/>
            <a:miter lim="800000"/>
            <a:headEnd/>
            <a:tailEnd/>
          </a:ln>
        </p:spPr>
        <p:txBody>
          <a:bodyPr>
            <a:spAutoFit/>
          </a:bodyPr>
          <a:lstStyle/>
          <a:p>
            <a:r>
              <a:rPr lang="en-US" sz="2800"/>
              <a:t>Types of Precipitation</a:t>
            </a:r>
            <a:endParaRPr lang="en-US"/>
          </a:p>
          <a:p>
            <a:pPr lvl="1" indent="-228600">
              <a:buFont typeface="Arial" charset="0"/>
              <a:buChar char="•"/>
            </a:pPr>
            <a:r>
              <a:rPr lang="en-US"/>
              <a:t>Hail can form during thunderstorms when there are strong updrafts</a:t>
            </a:r>
          </a:p>
        </p:txBody>
      </p:sp>
      <p:grpSp>
        <p:nvGrpSpPr>
          <p:cNvPr id="2" name="Group 7"/>
          <p:cNvGrpSpPr/>
          <p:nvPr/>
        </p:nvGrpSpPr>
        <p:grpSpPr>
          <a:xfrm>
            <a:off x="304800" y="2260600"/>
            <a:ext cx="8534400" cy="3589278"/>
            <a:chOff x="304800" y="2260600"/>
            <a:chExt cx="8534400" cy="3589278"/>
          </a:xfrm>
        </p:grpSpPr>
        <p:pic>
          <p:nvPicPr>
            <p:cNvPr id="44037" name="Picture 4" descr="figure 4.16 copy.jpg"/>
            <p:cNvPicPr>
              <a:picLocks noChangeAspect="1"/>
            </p:cNvPicPr>
            <p:nvPr/>
          </p:nvPicPr>
          <p:blipFill>
            <a:blip r:embed="rId3" cstate="print"/>
            <a:srcRect/>
            <a:stretch>
              <a:fillRect/>
            </a:stretch>
          </p:blipFill>
          <p:spPr bwMode="auto">
            <a:xfrm>
              <a:off x="304800" y="2260600"/>
              <a:ext cx="8534400" cy="3419475"/>
            </a:xfrm>
            <a:prstGeom prst="rect">
              <a:avLst/>
            </a:prstGeom>
            <a:noFill/>
            <a:ln w="9525">
              <a:noFill/>
              <a:miter lim="800000"/>
              <a:headEnd/>
              <a:tailEnd/>
            </a:ln>
          </p:spPr>
        </p:pic>
        <p:sp>
          <p:nvSpPr>
            <p:cNvPr id="6" name="Rectangle 5"/>
            <p:cNvSpPr/>
            <p:nvPr/>
          </p:nvSpPr>
          <p:spPr>
            <a:xfrm>
              <a:off x="6882650" y="5572879"/>
              <a:ext cx="1922321"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37385097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PG_11e_Figure_06_30_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44450"/>
            <a:ext cx="7639050"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22337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 Box 6"/>
          <p:cNvSpPr txBox="1">
            <a:spLocks noChangeArrowheads="1"/>
          </p:cNvSpPr>
          <p:nvPr/>
        </p:nvSpPr>
        <p:spPr bwMode="auto">
          <a:xfrm>
            <a:off x="152400" y="857250"/>
            <a:ext cx="8686800" cy="1262063"/>
          </a:xfrm>
          <a:prstGeom prst="rect">
            <a:avLst/>
          </a:prstGeom>
          <a:noFill/>
          <a:ln w="9525">
            <a:noFill/>
            <a:miter lim="800000"/>
            <a:headEnd/>
            <a:tailEnd/>
          </a:ln>
        </p:spPr>
        <p:txBody>
          <a:bodyPr>
            <a:spAutoFit/>
          </a:bodyPr>
          <a:lstStyle/>
          <a:p>
            <a:r>
              <a:rPr lang="en-US" sz="2800"/>
              <a:t>Atmospheric Lifting</a:t>
            </a:r>
            <a:endParaRPr lang="en-US"/>
          </a:p>
          <a:p>
            <a:pPr lvl="1" indent="-228600">
              <a:buFont typeface="Arial" charset="0"/>
              <a:buChar char="•"/>
            </a:pPr>
            <a:r>
              <a:rPr lang="en-US"/>
              <a:t>Air can move upward in four ways: through orographic, convective, frontal, or convergent lifting</a:t>
            </a:r>
          </a:p>
        </p:txBody>
      </p:sp>
      <p:grpSp>
        <p:nvGrpSpPr>
          <p:cNvPr id="2" name="Group 6"/>
          <p:cNvGrpSpPr/>
          <p:nvPr/>
        </p:nvGrpSpPr>
        <p:grpSpPr>
          <a:xfrm>
            <a:off x="1858963" y="2192338"/>
            <a:ext cx="5426075" cy="4094267"/>
            <a:chOff x="1858963" y="2192338"/>
            <a:chExt cx="5426075" cy="4094267"/>
          </a:xfrm>
        </p:grpSpPr>
        <p:pic>
          <p:nvPicPr>
            <p:cNvPr id="45061" name="Picture 4" descr="figure 4.17.jpg"/>
            <p:cNvPicPr>
              <a:picLocks noChangeAspect="1"/>
            </p:cNvPicPr>
            <p:nvPr/>
          </p:nvPicPr>
          <p:blipFill>
            <a:blip r:embed="rId3" cstate="print"/>
            <a:srcRect/>
            <a:stretch>
              <a:fillRect/>
            </a:stretch>
          </p:blipFill>
          <p:spPr bwMode="auto">
            <a:xfrm>
              <a:off x="1858963" y="2192338"/>
              <a:ext cx="5426075" cy="3908425"/>
            </a:xfrm>
            <a:prstGeom prst="rect">
              <a:avLst/>
            </a:prstGeom>
            <a:noFill/>
            <a:ln w="9525">
              <a:noFill/>
              <a:miter lim="800000"/>
              <a:headEnd/>
              <a:tailEnd/>
            </a:ln>
          </p:spPr>
        </p:pic>
        <p:sp>
          <p:nvSpPr>
            <p:cNvPr id="6" name="Rectangle 5"/>
            <p:cNvSpPr/>
            <p:nvPr/>
          </p:nvSpPr>
          <p:spPr>
            <a:xfrm>
              <a:off x="5354101" y="6009606"/>
              <a:ext cx="1922321"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5826984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6"/>
          <p:cNvSpPr txBox="1">
            <a:spLocks noChangeArrowheads="1"/>
          </p:cNvSpPr>
          <p:nvPr/>
        </p:nvSpPr>
        <p:spPr bwMode="auto">
          <a:xfrm>
            <a:off x="152400" y="857250"/>
            <a:ext cx="4056063" cy="5027613"/>
          </a:xfrm>
          <a:prstGeom prst="rect">
            <a:avLst/>
          </a:prstGeom>
          <a:noFill/>
          <a:ln w="9525">
            <a:noFill/>
            <a:miter lim="800000"/>
            <a:headEnd/>
            <a:tailEnd/>
          </a:ln>
        </p:spPr>
        <p:txBody>
          <a:bodyPr>
            <a:spAutoFit/>
          </a:bodyPr>
          <a:lstStyle/>
          <a:p>
            <a:pPr>
              <a:spcAft>
                <a:spcPts val="400"/>
              </a:spcAft>
            </a:pPr>
            <a:r>
              <a:rPr lang="en-US" sz="2800"/>
              <a:t>Atmospheric Lifting</a:t>
            </a:r>
            <a:endParaRPr lang="en-US"/>
          </a:p>
          <a:p>
            <a:pPr lvl="1" indent="-228600">
              <a:spcAft>
                <a:spcPts val="400"/>
              </a:spcAft>
              <a:buFont typeface="Arial" charset="0"/>
              <a:buChar char="•"/>
            </a:pPr>
            <a:r>
              <a:rPr lang="en-US" sz="2200"/>
              <a:t>Orographic precipitation = Precipitation that is induced when moist air is forced vertically over a mountain barrier</a:t>
            </a:r>
          </a:p>
          <a:p>
            <a:pPr lvl="1" indent="-228600">
              <a:spcAft>
                <a:spcPts val="400"/>
              </a:spcAft>
              <a:buFont typeface="Arial" charset="0"/>
              <a:buChar char="•"/>
            </a:pPr>
            <a:r>
              <a:rPr lang="en-US" sz="2200"/>
              <a:t>Convective precipitation = Precipitation that is induced when warm, moist air is heated at the ground surface, rises, cools, and condenses to form water droplets, raindrops, and eventually rainfall</a:t>
            </a:r>
          </a:p>
        </p:txBody>
      </p:sp>
      <p:grpSp>
        <p:nvGrpSpPr>
          <p:cNvPr id="2" name="Group 8"/>
          <p:cNvGrpSpPr/>
          <p:nvPr/>
        </p:nvGrpSpPr>
        <p:grpSpPr>
          <a:xfrm>
            <a:off x="4630738" y="533400"/>
            <a:ext cx="3846686" cy="5753206"/>
            <a:chOff x="4630738" y="533400"/>
            <a:chExt cx="3846686" cy="5753206"/>
          </a:xfrm>
        </p:grpSpPr>
        <p:pic>
          <p:nvPicPr>
            <p:cNvPr id="46085" name="Picture 4" descr="figure 4.17.jpg"/>
            <p:cNvPicPr>
              <a:picLocks noChangeAspect="1"/>
            </p:cNvPicPr>
            <p:nvPr/>
          </p:nvPicPr>
          <p:blipFill>
            <a:blip r:embed="rId3" cstate="print"/>
            <a:srcRect r="50600" b="50972"/>
            <a:stretch>
              <a:fillRect/>
            </a:stretch>
          </p:blipFill>
          <p:spPr bwMode="auto">
            <a:xfrm>
              <a:off x="4630738" y="533400"/>
              <a:ext cx="3841750" cy="2746375"/>
            </a:xfrm>
            <a:prstGeom prst="rect">
              <a:avLst/>
            </a:prstGeom>
            <a:noFill/>
            <a:ln w="9525">
              <a:noFill/>
              <a:miter lim="800000"/>
              <a:headEnd/>
              <a:tailEnd/>
            </a:ln>
          </p:spPr>
        </p:pic>
        <p:grpSp>
          <p:nvGrpSpPr>
            <p:cNvPr id="3" name="Group 7"/>
            <p:cNvGrpSpPr/>
            <p:nvPr/>
          </p:nvGrpSpPr>
          <p:grpSpPr>
            <a:xfrm>
              <a:off x="4630738" y="3327400"/>
              <a:ext cx="3846686" cy="2959206"/>
              <a:chOff x="4630738" y="3327400"/>
              <a:chExt cx="3846686" cy="2959206"/>
            </a:xfrm>
          </p:grpSpPr>
          <p:pic>
            <p:nvPicPr>
              <p:cNvPr id="46086" name="Picture 5" descr="figure 4.17.jpg"/>
              <p:cNvPicPr>
                <a:picLocks noChangeAspect="1"/>
              </p:cNvPicPr>
              <p:nvPr/>
            </p:nvPicPr>
            <p:blipFill>
              <a:blip r:embed="rId3" cstate="print"/>
              <a:srcRect l="50600" b="51111"/>
              <a:stretch>
                <a:fillRect/>
              </a:stretch>
            </p:blipFill>
            <p:spPr bwMode="auto">
              <a:xfrm>
                <a:off x="4630738" y="3327400"/>
                <a:ext cx="3841750" cy="2738438"/>
              </a:xfrm>
              <a:prstGeom prst="rect">
                <a:avLst/>
              </a:prstGeom>
              <a:noFill/>
              <a:ln w="9525">
                <a:noFill/>
                <a:miter lim="800000"/>
                <a:headEnd/>
                <a:tailEnd/>
              </a:ln>
            </p:spPr>
          </p:pic>
          <p:sp>
            <p:nvSpPr>
              <p:cNvPr id="7" name="Rectangle 6"/>
              <p:cNvSpPr/>
              <p:nvPr/>
            </p:nvSpPr>
            <p:spPr>
              <a:xfrm>
                <a:off x="6555103" y="6009607"/>
                <a:ext cx="1922321" cy="276999"/>
              </a:xfrm>
              <a:prstGeom prst="rect">
                <a:avLst/>
              </a:prstGeom>
            </p:spPr>
            <p:txBody>
              <a:bodyPr wrap="none">
                <a:spAutoFit/>
              </a:bodyPr>
              <a:lstStyle/>
              <a:p>
                <a:r>
                  <a:rPr lang="en-US" sz="1200" dirty="0" smtClean="0"/>
                  <a:t>© John Wiley &amp; Sons, Inc</a:t>
                </a:r>
                <a:endParaRPr lang="en-US" sz="1200" dirty="0"/>
              </a:p>
            </p:txBody>
          </p:sp>
        </p:grpSp>
      </p:grpSp>
    </p:spTree>
    <p:extLst>
      <p:ext uri="{BB962C8B-B14F-4D97-AF65-F5344CB8AC3E}">
        <p14:creationId xmlns:p14="http://schemas.microsoft.com/office/powerpoint/2010/main" val="38306410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6"/>
          <p:cNvSpPr txBox="1">
            <a:spLocks noChangeArrowheads="1"/>
          </p:cNvSpPr>
          <p:nvPr/>
        </p:nvSpPr>
        <p:spPr bwMode="auto">
          <a:xfrm>
            <a:off x="269875" y="304800"/>
            <a:ext cx="4254173" cy="5170647"/>
          </a:xfrm>
          <a:prstGeom prst="rect">
            <a:avLst/>
          </a:prstGeom>
          <a:noFill/>
          <a:ln w="9525">
            <a:noFill/>
            <a:miter lim="800000"/>
            <a:headEnd/>
            <a:tailEnd/>
          </a:ln>
        </p:spPr>
        <p:txBody>
          <a:bodyPr wrap="square">
            <a:spAutoFit/>
          </a:bodyPr>
          <a:lstStyle/>
          <a:p>
            <a:pPr>
              <a:lnSpc>
                <a:spcPct val="150000"/>
              </a:lnSpc>
            </a:pPr>
            <a:r>
              <a:rPr lang="en-US" sz="2800" dirty="0"/>
              <a:t>The Three States of Water</a:t>
            </a:r>
          </a:p>
          <a:p>
            <a:pPr lvl="1" indent="-228600">
              <a:buFont typeface="Arial" charset="0"/>
              <a:buChar char="•"/>
            </a:pPr>
            <a:r>
              <a:rPr lang="en-US" dirty="0"/>
              <a:t>Solid (ice)</a:t>
            </a:r>
          </a:p>
          <a:p>
            <a:pPr lvl="1" indent="-228600">
              <a:buFont typeface="Arial" charset="0"/>
              <a:buChar char="•"/>
            </a:pPr>
            <a:r>
              <a:rPr lang="en-US" dirty="0"/>
              <a:t>Liquid (water)</a:t>
            </a:r>
          </a:p>
          <a:p>
            <a:pPr lvl="1" indent="-228600">
              <a:buFont typeface="Arial" charset="0"/>
              <a:buChar char="•"/>
            </a:pPr>
            <a:r>
              <a:rPr lang="en-US" dirty="0"/>
              <a:t>Gas (water vapor)</a:t>
            </a:r>
          </a:p>
          <a:p>
            <a:pPr>
              <a:buFont typeface="Arial" charset="0"/>
              <a:buChar char="•"/>
            </a:pPr>
            <a:endParaRPr lang="en-US" dirty="0"/>
          </a:p>
          <a:p>
            <a:pPr lvl="1" indent="-228600">
              <a:buFont typeface="Arial" charset="0"/>
              <a:buChar char="•"/>
            </a:pPr>
            <a:r>
              <a:rPr lang="en-US" dirty="0"/>
              <a:t>Latent heat is transferred when water changes states</a:t>
            </a:r>
          </a:p>
          <a:p>
            <a:pPr lvl="1" indent="-228600">
              <a:buFont typeface="Arial" charset="0"/>
              <a:buChar char="•"/>
            </a:pPr>
            <a:r>
              <a:rPr lang="en-US" dirty="0"/>
              <a:t>Release of energy occurs when...</a:t>
            </a:r>
          </a:p>
          <a:p>
            <a:pPr lvl="1" indent="-228600">
              <a:buFont typeface="Arial" charset="0"/>
              <a:buChar char="•"/>
            </a:pPr>
            <a:r>
              <a:rPr lang="en-US" dirty="0"/>
              <a:t>Absorption of energy occurs when</a:t>
            </a:r>
            <a:r>
              <a:rPr lang="en-US" dirty="0" smtClean="0"/>
              <a:t>…</a:t>
            </a:r>
          </a:p>
          <a:p>
            <a:pPr lvl="1" indent="-228600">
              <a:buFont typeface="Arial" charset="0"/>
              <a:buChar char="•"/>
            </a:pPr>
            <a:endParaRPr lang="en-US" dirty="0"/>
          </a:p>
          <a:p>
            <a:pPr lvl="1" indent="-228600">
              <a:buFont typeface="Arial" charset="0"/>
              <a:buChar char="•"/>
            </a:pPr>
            <a:endParaRPr lang="en-US" dirty="0" smtClean="0"/>
          </a:p>
          <a:p>
            <a:pPr lvl="1" indent="-228600">
              <a:buFont typeface="Arial" charset="0"/>
              <a:buChar char="•"/>
            </a:pPr>
            <a:r>
              <a:rPr lang="en-US" dirty="0" smtClean="0"/>
              <a:t>Which are ‘warming’ processes where energy is released?</a:t>
            </a:r>
          </a:p>
          <a:p>
            <a:pPr lvl="1" indent="-228600">
              <a:buFont typeface="Arial" charset="0"/>
              <a:buChar char="•"/>
            </a:pPr>
            <a:endParaRPr lang="en-US" dirty="0"/>
          </a:p>
          <a:p>
            <a:pPr lvl="1" indent="-228600">
              <a:buFont typeface="Arial" charset="0"/>
              <a:buChar char="•"/>
            </a:pPr>
            <a:r>
              <a:rPr lang="en-US" dirty="0" smtClean="0"/>
              <a:t>Which are ‘cooling processes’ where energy is added?</a:t>
            </a:r>
            <a:endParaRPr lang="en-US" dirty="0"/>
          </a:p>
          <a:p>
            <a:pPr>
              <a:buFont typeface="Arial" charset="0"/>
              <a:buChar char="•"/>
            </a:pPr>
            <a:endParaRPr lang="en-US" sz="1800" dirty="0"/>
          </a:p>
        </p:txBody>
      </p:sp>
      <p:pic>
        <p:nvPicPr>
          <p:cNvPr id="12293" name="Picture 4" descr="figure 4.1.jpg"/>
          <p:cNvPicPr>
            <a:picLocks noChangeAspect="1"/>
          </p:cNvPicPr>
          <p:nvPr/>
        </p:nvPicPr>
        <p:blipFill>
          <a:blip r:embed="rId3" cstate="print"/>
          <a:srcRect/>
          <a:stretch>
            <a:fillRect/>
          </a:stretch>
        </p:blipFill>
        <p:spPr bwMode="auto">
          <a:xfrm>
            <a:off x="4656138" y="1211263"/>
            <a:ext cx="4329112" cy="3802062"/>
          </a:xfrm>
          <a:prstGeom prst="rect">
            <a:avLst/>
          </a:prstGeom>
          <a:noFill/>
          <a:ln w="9525">
            <a:noFill/>
            <a:miter lim="800000"/>
            <a:headEnd/>
            <a:tailEnd/>
          </a:ln>
        </p:spPr>
      </p:pic>
      <p:sp>
        <p:nvSpPr>
          <p:cNvPr id="8" name="TextBox 8"/>
          <p:cNvSpPr txBox="1">
            <a:spLocks noChangeArrowheads="1"/>
          </p:cNvSpPr>
          <p:nvPr/>
        </p:nvSpPr>
        <p:spPr bwMode="auto">
          <a:xfrm>
            <a:off x="819528" y="5486610"/>
            <a:ext cx="7409040" cy="1015663"/>
          </a:xfrm>
          <a:prstGeom prst="rect">
            <a:avLst/>
          </a:prstGeom>
          <a:noFill/>
          <a:ln w="9525">
            <a:solidFill>
              <a:schemeClr val="tx1"/>
            </a:solidFill>
            <a:miter lim="800000"/>
            <a:headEnd/>
            <a:tailEnd/>
          </a:ln>
        </p:spPr>
        <p:txBody>
          <a:bodyPr wrap="square">
            <a:spAutoFit/>
          </a:bodyPr>
          <a:lstStyle/>
          <a:p>
            <a:r>
              <a:rPr lang="en-US" sz="2000" dirty="0"/>
              <a:t>On a cold, dry day, snow covering a sidewalk slowly disappears, and there is no visible melting. Which process is at work?</a:t>
            </a:r>
          </a:p>
          <a:p>
            <a:r>
              <a:rPr lang="en-US" sz="2000" dirty="0"/>
              <a:t>a. </a:t>
            </a:r>
            <a:r>
              <a:rPr lang="en-US" sz="2000" dirty="0" smtClean="0"/>
              <a:t>Sublimation	b</a:t>
            </a:r>
            <a:r>
              <a:rPr lang="en-US" sz="2000" dirty="0"/>
              <a:t>. </a:t>
            </a:r>
            <a:r>
              <a:rPr lang="en-US" sz="2000" dirty="0" smtClean="0"/>
              <a:t>deposition		c</a:t>
            </a:r>
            <a:r>
              <a:rPr lang="en-US" sz="2000" dirty="0"/>
              <a:t>. </a:t>
            </a:r>
            <a:r>
              <a:rPr lang="en-US" sz="2000" dirty="0" smtClean="0"/>
              <a:t>condensation	d</a:t>
            </a:r>
            <a:r>
              <a:rPr lang="en-US" sz="2000" dirty="0"/>
              <a:t>. evaporation? </a:t>
            </a:r>
          </a:p>
        </p:txBody>
      </p:sp>
    </p:spTree>
    <p:extLst>
      <p:ext uri="{BB962C8B-B14F-4D97-AF65-F5344CB8AC3E}">
        <p14:creationId xmlns:p14="http://schemas.microsoft.com/office/powerpoint/2010/main" val="17820409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6"/>
          <p:cNvSpPr txBox="1">
            <a:spLocks noChangeArrowheads="1"/>
          </p:cNvSpPr>
          <p:nvPr/>
        </p:nvSpPr>
        <p:spPr bwMode="auto">
          <a:xfrm>
            <a:off x="341315" y="52568"/>
            <a:ext cx="8686800" cy="800219"/>
          </a:xfrm>
          <a:prstGeom prst="rect">
            <a:avLst/>
          </a:prstGeom>
          <a:noFill/>
          <a:ln w="9525">
            <a:noFill/>
            <a:miter lim="800000"/>
            <a:headEnd/>
            <a:tailEnd/>
          </a:ln>
        </p:spPr>
        <p:txBody>
          <a:bodyPr>
            <a:spAutoFit/>
          </a:bodyPr>
          <a:lstStyle/>
          <a:p>
            <a:r>
              <a:rPr lang="en-US" sz="2800" dirty="0"/>
              <a:t>Convective </a:t>
            </a:r>
            <a:r>
              <a:rPr lang="en-US" sz="2800" dirty="0" smtClean="0"/>
              <a:t>Lifting:  stability &amp; instability</a:t>
            </a:r>
            <a:endParaRPr lang="en-US" dirty="0"/>
          </a:p>
          <a:p>
            <a:endParaRPr lang="en-US" dirty="0"/>
          </a:p>
        </p:txBody>
      </p:sp>
      <p:grpSp>
        <p:nvGrpSpPr>
          <p:cNvPr id="2" name="Group 6"/>
          <p:cNvGrpSpPr/>
          <p:nvPr/>
        </p:nvGrpSpPr>
        <p:grpSpPr>
          <a:xfrm>
            <a:off x="1471893" y="1103104"/>
            <a:ext cx="5946775" cy="4835015"/>
            <a:chOff x="1598613" y="1397000"/>
            <a:chExt cx="5946775" cy="4835015"/>
          </a:xfrm>
        </p:grpSpPr>
        <p:pic>
          <p:nvPicPr>
            <p:cNvPr id="48133" name="Picture 4" descr="figure 4.18.jpg"/>
            <p:cNvPicPr>
              <a:picLocks noChangeAspect="1"/>
            </p:cNvPicPr>
            <p:nvPr/>
          </p:nvPicPr>
          <p:blipFill>
            <a:blip r:embed="rId3" cstate="print"/>
            <a:srcRect/>
            <a:stretch>
              <a:fillRect/>
            </a:stretch>
          </p:blipFill>
          <p:spPr bwMode="auto">
            <a:xfrm>
              <a:off x="1598613" y="1397000"/>
              <a:ext cx="5946775" cy="4664075"/>
            </a:xfrm>
            <a:prstGeom prst="rect">
              <a:avLst/>
            </a:prstGeom>
            <a:noFill/>
            <a:ln w="9525">
              <a:noFill/>
              <a:miter lim="800000"/>
              <a:headEnd/>
              <a:tailEnd/>
            </a:ln>
          </p:spPr>
        </p:pic>
        <p:sp>
          <p:nvSpPr>
            <p:cNvPr id="6" name="Rectangle 5"/>
            <p:cNvSpPr/>
            <p:nvPr/>
          </p:nvSpPr>
          <p:spPr>
            <a:xfrm>
              <a:off x="5599761" y="5955016"/>
              <a:ext cx="1922321"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6788665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6"/>
          <p:cNvSpPr txBox="1">
            <a:spLocks noChangeArrowheads="1"/>
          </p:cNvSpPr>
          <p:nvPr/>
        </p:nvSpPr>
        <p:spPr bwMode="auto">
          <a:xfrm>
            <a:off x="152400" y="857250"/>
            <a:ext cx="8686800" cy="892175"/>
          </a:xfrm>
          <a:prstGeom prst="rect">
            <a:avLst/>
          </a:prstGeom>
          <a:noFill/>
          <a:ln w="9525">
            <a:noFill/>
            <a:miter lim="800000"/>
            <a:headEnd/>
            <a:tailEnd/>
          </a:ln>
        </p:spPr>
        <p:txBody>
          <a:bodyPr>
            <a:spAutoFit/>
          </a:bodyPr>
          <a:lstStyle/>
          <a:p>
            <a:r>
              <a:rPr lang="en-US" sz="2800"/>
              <a:t>Convective Lifting</a:t>
            </a:r>
            <a:endParaRPr lang="en-US"/>
          </a:p>
          <a:p>
            <a:endParaRPr lang="en-US"/>
          </a:p>
        </p:txBody>
      </p:sp>
      <p:sp>
        <p:nvSpPr>
          <p:cNvPr id="49157" name="Rectangle 4"/>
          <p:cNvSpPr>
            <a:spLocks noChangeArrowheads="1"/>
          </p:cNvSpPr>
          <p:nvPr/>
        </p:nvSpPr>
        <p:spPr bwMode="auto">
          <a:xfrm>
            <a:off x="228600" y="4206830"/>
            <a:ext cx="8534400" cy="1938338"/>
          </a:xfrm>
          <a:prstGeom prst="rect">
            <a:avLst/>
          </a:prstGeom>
          <a:noFill/>
          <a:ln w="9525">
            <a:noFill/>
            <a:miter lim="800000"/>
            <a:headEnd/>
            <a:tailEnd/>
          </a:ln>
        </p:spPr>
        <p:txBody>
          <a:bodyPr>
            <a:spAutoFit/>
          </a:bodyPr>
          <a:lstStyle/>
          <a:p>
            <a:r>
              <a:rPr lang="en-US" sz="2000" dirty="0"/>
              <a:t>If the environmental lapse rate increased (that is, if it were cooler at higher altitudes), how would the lifting condensation level change?</a:t>
            </a:r>
          </a:p>
          <a:p>
            <a:r>
              <a:rPr lang="en-US" sz="2000" dirty="0"/>
              <a:t>a. It would be higher.</a:t>
            </a:r>
          </a:p>
          <a:p>
            <a:r>
              <a:rPr lang="en-US" sz="2000" dirty="0"/>
              <a:t>b. It would be lower.</a:t>
            </a:r>
          </a:p>
          <a:p>
            <a:r>
              <a:rPr lang="en-US" sz="2000" dirty="0"/>
              <a:t>c. It would stay the same.</a:t>
            </a:r>
          </a:p>
          <a:p>
            <a:r>
              <a:rPr lang="en-US" sz="2000" dirty="0"/>
              <a:t>d. It is impossible to determine.</a:t>
            </a:r>
          </a:p>
        </p:txBody>
      </p:sp>
      <p:grpSp>
        <p:nvGrpSpPr>
          <p:cNvPr id="2" name="Group 7"/>
          <p:cNvGrpSpPr/>
          <p:nvPr/>
        </p:nvGrpSpPr>
        <p:grpSpPr>
          <a:xfrm>
            <a:off x="3233738" y="796925"/>
            <a:ext cx="5637212" cy="3415224"/>
            <a:chOff x="3233738" y="796925"/>
            <a:chExt cx="5637212" cy="3415224"/>
          </a:xfrm>
        </p:grpSpPr>
        <p:pic>
          <p:nvPicPr>
            <p:cNvPr id="49158" name="Picture 5" descr="figure 4.18 copy.jpg"/>
            <p:cNvPicPr>
              <a:picLocks noChangeAspect="1"/>
            </p:cNvPicPr>
            <p:nvPr/>
          </p:nvPicPr>
          <p:blipFill>
            <a:blip r:embed="rId3" cstate="print"/>
            <a:srcRect/>
            <a:stretch>
              <a:fillRect/>
            </a:stretch>
          </p:blipFill>
          <p:spPr bwMode="auto">
            <a:xfrm>
              <a:off x="3233738" y="796925"/>
              <a:ext cx="5637212" cy="3190875"/>
            </a:xfrm>
            <a:prstGeom prst="rect">
              <a:avLst/>
            </a:prstGeom>
            <a:noFill/>
            <a:ln w="9525">
              <a:noFill/>
              <a:miter lim="800000"/>
              <a:headEnd/>
              <a:tailEnd/>
            </a:ln>
          </p:spPr>
        </p:pic>
        <p:sp>
          <p:nvSpPr>
            <p:cNvPr id="7" name="Rectangle 6"/>
            <p:cNvSpPr/>
            <p:nvPr/>
          </p:nvSpPr>
          <p:spPr>
            <a:xfrm>
              <a:off x="6923594" y="3935150"/>
              <a:ext cx="1922321"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29101559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6"/>
          <p:cNvSpPr txBox="1">
            <a:spLocks noChangeArrowheads="1"/>
          </p:cNvSpPr>
          <p:nvPr/>
        </p:nvSpPr>
        <p:spPr bwMode="auto">
          <a:xfrm>
            <a:off x="152400" y="857250"/>
            <a:ext cx="8686800" cy="892175"/>
          </a:xfrm>
          <a:prstGeom prst="rect">
            <a:avLst/>
          </a:prstGeom>
          <a:noFill/>
          <a:ln w="9525">
            <a:noFill/>
            <a:miter lim="800000"/>
            <a:headEnd/>
            <a:tailEnd/>
          </a:ln>
        </p:spPr>
        <p:txBody>
          <a:bodyPr>
            <a:spAutoFit/>
          </a:bodyPr>
          <a:lstStyle/>
          <a:p>
            <a:r>
              <a:rPr lang="en-US" sz="2800"/>
              <a:t>Convergent Lifting</a:t>
            </a:r>
            <a:endParaRPr lang="en-US"/>
          </a:p>
          <a:p>
            <a:endParaRPr lang="en-US"/>
          </a:p>
        </p:txBody>
      </p:sp>
      <p:grpSp>
        <p:nvGrpSpPr>
          <p:cNvPr id="2" name="Group 6"/>
          <p:cNvGrpSpPr/>
          <p:nvPr/>
        </p:nvGrpSpPr>
        <p:grpSpPr>
          <a:xfrm>
            <a:off x="1593850" y="1608138"/>
            <a:ext cx="5956300" cy="4487400"/>
            <a:chOff x="1593850" y="1608138"/>
            <a:chExt cx="5956300" cy="4487400"/>
          </a:xfrm>
        </p:grpSpPr>
        <p:pic>
          <p:nvPicPr>
            <p:cNvPr id="50181" name="Picture 4" descr="figure 4.17.jpg"/>
            <p:cNvPicPr>
              <a:picLocks noChangeAspect="1"/>
            </p:cNvPicPr>
            <p:nvPr/>
          </p:nvPicPr>
          <p:blipFill>
            <a:blip r:embed="rId3" cstate="print"/>
            <a:srcRect t="50972" r="50801"/>
            <a:stretch>
              <a:fillRect/>
            </a:stretch>
          </p:blipFill>
          <p:spPr bwMode="auto">
            <a:xfrm>
              <a:off x="1593850" y="1608138"/>
              <a:ext cx="5956300" cy="4278312"/>
            </a:xfrm>
            <a:prstGeom prst="rect">
              <a:avLst/>
            </a:prstGeom>
            <a:noFill/>
            <a:ln w="9525">
              <a:noFill/>
              <a:miter lim="800000"/>
              <a:headEnd/>
              <a:tailEnd/>
            </a:ln>
          </p:spPr>
        </p:pic>
        <p:sp>
          <p:nvSpPr>
            <p:cNvPr id="6" name="Rectangle 5"/>
            <p:cNvSpPr/>
            <p:nvPr/>
          </p:nvSpPr>
          <p:spPr>
            <a:xfrm>
              <a:off x="5586113" y="5818539"/>
              <a:ext cx="1922321"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12055007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6"/>
          <p:cNvSpPr txBox="1">
            <a:spLocks noChangeArrowheads="1"/>
          </p:cNvSpPr>
          <p:nvPr/>
        </p:nvSpPr>
        <p:spPr bwMode="auto">
          <a:xfrm>
            <a:off x="152400" y="857250"/>
            <a:ext cx="8686800" cy="892175"/>
          </a:xfrm>
          <a:prstGeom prst="rect">
            <a:avLst/>
          </a:prstGeom>
          <a:noFill/>
          <a:ln w="9525">
            <a:noFill/>
            <a:miter lim="800000"/>
            <a:headEnd/>
            <a:tailEnd/>
          </a:ln>
        </p:spPr>
        <p:txBody>
          <a:bodyPr>
            <a:spAutoFit/>
          </a:bodyPr>
          <a:lstStyle/>
          <a:p>
            <a:r>
              <a:rPr lang="en-US" sz="2800"/>
              <a:t>Frontal Lifting</a:t>
            </a:r>
            <a:endParaRPr lang="en-US"/>
          </a:p>
          <a:p>
            <a:endParaRPr lang="en-US"/>
          </a:p>
        </p:txBody>
      </p:sp>
      <p:grpSp>
        <p:nvGrpSpPr>
          <p:cNvPr id="2" name="Group 6"/>
          <p:cNvGrpSpPr/>
          <p:nvPr/>
        </p:nvGrpSpPr>
        <p:grpSpPr>
          <a:xfrm>
            <a:off x="1590675" y="1600200"/>
            <a:ext cx="5962650" cy="4522633"/>
            <a:chOff x="1590675" y="1600200"/>
            <a:chExt cx="5962650" cy="4522633"/>
          </a:xfrm>
        </p:grpSpPr>
        <p:pic>
          <p:nvPicPr>
            <p:cNvPr id="51205" name="Picture 4" descr="figure 4.17.jpg"/>
            <p:cNvPicPr>
              <a:picLocks noChangeAspect="1"/>
            </p:cNvPicPr>
            <p:nvPr/>
          </p:nvPicPr>
          <p:blipFill>
            <a:blip r:embed="rId3" cstate="print"/>
            <a:srcRect l="50600" t="50972"/>
            <a:stretch>
              <a:fillRect/>
            </a:stretch>
          </p:blipFill>
          <p:spPr bwMode="auto">
            <a:xfrm>
              <a:off x="1590675" y="1600200"/>
              <a:ext cx="5962650" cy="4262438"/>
            </a:xfrm>
            <a:prstGeom prst="rect">
              <a:avLst/>
            </a:prstGeom>
            <a:noFill/>
            <a:ln w="9525">
              <a:noFill/>
              <a:miter lim="800000"/>
              <a:headEnd/>
              <a:tailEnd/>
            </a:ln>
          </p:spPr>
        </p:pic>
        <p:sp>
          <p:nvSpPr>
            <p:cNvPr id="6" name="Rectangle 5"/>
            <p:cNvSpPr/>
            <p:nvPr/>
          </p:nvSpPr>
          <p:spPr>
            <a:xfrm>
              <a:off x="5586113" y="5845834"/>
              <a:ext cx="1922321"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15043267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152400" y="152400"/>
            <a:ext cx="8813800" cy="523875"/>
          </a:xfrm>
          <a:prstGeom prst="rect">
            <a:avLst/>
          </a:prstGeom>
          <a:noFill/>
          <a:ln w="9525">
            <a:noFill/>
            <a:miter lim="800000"/>
            <a:headEnd/>
            <a:tailEnd/>
          </a:ln>
        </p:spPr>
        <p:txBody>
          <a:bodyPr wrap="none">
            <a:spAutoFit/>
          </a:bodyPr>
          <a:lstStyle/>
          <a:p>
            <a:r>
              <a:rPr lang="en-US" sz="2800">
                <a:latin typeface="Arial Black" charset="0"/>
              </a:rPr>
              <a:t>Human Impacts on Clouds and Precipitation</a:t>
            </a:r>
          </a:p>
        </p:txBody>
      </p:sp>
      <p:sp>
        <p:nvSpPr>
          <p:cNvPr id="52228" name="Text Box 6"/>
          <p:cNvSpPr txBox="1">
            <a:spLocks noChangeArrowheads="1"/>
          </p:cNvSpPr>
          <p:nvPr/>
        </p:nvSpPr>
        <p:spPr bwMode="auto">
          <a:xfrm>
            <a:off x="152400" y="857250"/>
            <a:ext cx="4140200" cy="4954588"/>
          </a:xfrm>
          <a:prstGeom prst="rect">
            <a:avLst/>
          </a:prstGeom>
          <a:noFill/>
          <a:ln w="9525">
            <a:noFill/>
            <a:miter lim="800000"/>
            <a:headEnd/>
            <a:tailEnd/>
          </a:ln>
        </p:spPr>
        <p:txBody>
          <a:bodyPr>
            <a:spAutoFit/>
          </a:bodyPr>
          <a:lstStyle/>
          <a:p>
            <a:r>
              <a:rPr lang="en-US" sz="2800"/>
              <a:t>Acid Rain</a:t>
            </a:r>
            <a:endParaRPr lang="en-US"/>
          </a:p>
          <a:p>
            <a:pPr marL="287338" lvl="1" indent="-168275">
              <a:buFont typeface="Arial" charset="0"/>
              <a:buChar char="•"/>
            </a:pPr>
            <a:r>
              <a:rPr lang="en-US"/>
              <a:t>Also called acid deposition</a:t>
            </a:r>
          </a:p>
          <a:p>
            <a:pPr marL="287338" lvl="1" indent="-168275">
              <a:buFont typeface="Arial" charset="0"/>
              <a:buChar char="•"/>
            </a:pPr>
            <a:r>
              <a:rPr lang="en-US"/>
              <a:t>made up of raindrops that have been chemically acidified by industrial air pollutants such as sulfur dioxide (SO</a:t>
            </a:r>
            <a:r>
              <a:rPr lang="en-US" baseline="-25000"/>
              <a:t>2</a:t>
            </a:r>
            <a:r>
              <a:rPr lang="en-US"/>
              <a:t>) and nitric oxide (NO</a:t>
            </a:r>
            <a:r>
              <a:rPr lang="en-US" baseline="-25000"/>
              <a:t>2</a:t>
            </a:r>
            <a:r>
              <a:rPr lang="en-US"/>
              <a:t>) </a:t>
            </a:r>
          </a:p>
          <a:p>
            <a:pPr marL="287338" lvl="1" indent="-168275">
              <a:buFont typeface="Arial" charset="0"/>
              <a:buChar char="•"/>
            </a:pPr>
            <a:r>
              <a:rPr lang="en-US"/>
              <a:t>Acids have a low pH value, less than that of distilled water (pH = 7)</a:t>
            </a:r>
          </a:p>
          <a:p>
            <a:pPr marL="287338" lvl="1" indent="-168275">
              <a:buFont typeface="Arial" charset="0"/>
              <a:buChar char="•"/>
            </a:pPr>
            <a:r>
              <a:rPr lang="en-US"/>
              <a:t>The lower the pH value, the more acidic the liquid.</a:t>
            </a:r>
          </a:p>
        </p:txBody>
      </p:sp>
      <p:sp>
        <p:nvSpPr>
          <p:cNvPr id="52229" name="Text Box 6"/>
          <p:cNvSpPr txBox="1">
            <a:spLocks noChangeArrowheads="1"/>
          </p:cNvSpPr>
          <p:nvPr/>
        </p:nvSpPr>
        <p:spPr bwMode="auto">
          <a:xfrm>
            <a:off x="4191000" y="4410928"/>
            <a:ext cx="4953000" cy="430213"/>
          </a:xfrm>
          <a:prstGeom prst="rect">
            <a:avLst/>
          </a:prstGeom>
          <a:noFill/>
          <a:ln w="9525">
            <a:noFill/>
            <a:miter lim="800000"/>
            <a:headEnd/>
            <a:tailEnd/>
          </a:ln>
        </p:spPr>
        <p:txBody>
          <a:bodyPr>
            <a:spAutoFit/>
          </a:bodyPr>
          <a:lstStyle/>
          <a:p>
            <a:pPr algn="ctr">
              <a:spcBef>
                <a:spcPct val="50000"/>
              </a:spcBef>
            </a:pPr>
            <a:r>
              <a:rPr lang="en-US" sz="2200" dirty="0"/>
              <a:t>Acidity of rainwater in U.S., 2005</a:t>
            </a:r>
          </a:p>
        </p:txBody>
      </p:sp>
      <p:grpSp>
        <p:nvGrpSpPr>
          <p:cNvPr id="2" name="Group 7"/>
          <p:cNvGrpSpPr/>
          <p:nvPr/>
        </p:nvGrpSpPr>
        <p:grpSpPr>
          <a:xfrm>
            <a:off x="4346811" y="1481138"/>
            <a:ext cx="4586052" cy="2849245"/>
            <a:chOff x="4346811" y="1481138"/>
            <a:chExt cx="4586052" cy="2849245"/>
          </a:xfrm>
        </p:grpSpPr>
        <p:pic>
          <p:nvPicPr>
            <p:cNvPr id="52230" name="Picture 5" descr="figure 4.19 copy.jpg"/>
            <p:cNvPicPr>
              <a:picLocks noChangeAspect="1"/>
            </p:cNvPicPr>
            <p:nvPr/>
          </p:nvPicPr>
          <p:blipFill>
            <a:blip r:embed="rId3" cstate="print"/>
            <a:srcRect/>
            <a:stretch>
              <a:fillRect/>
            </a:stretch>
          </p:blipFill>
          <p:spPr bwMode="auto">
            <a:xfrm>
              <a:off x="4359275" y="1481138"/>
              <a:ext cx="4573588" cy="2600325"/>
            </a:xfrm>
            <a:prstGeom prst="rect">
              <a:avLst/>
            </a:prstGeom>
            <a:noFill/>
            <a:ln w="9525">
              <a:noFill/>
              <a:miter lim="800000"/>
              <a:headEnd/>
              <a:tailEnd/>
            </a:ln>
          </p:spPr>
        </p:pic>
        <p:sp>
          <p:nvSpPr>
            <p:cNvPr id="7" name="Rectangle 6"/>
            <p:cNvSpPr/>
            <p:nvPr/>
          </p:nvSpPr>
          <p:spPr>
            <a:xfrm>
              <a:off x="4346811" y="4053384"/>
              <a:ext cx="2586251" cy="276999"/>
            </a:xfrm>
            <a:prstGeom prst="rect">
              <a:avLst/>
            </a:prstGeom>
          </p:spPr>
          <p:txBody>
            <a:bodyPr wrap="square">
              <a:spAutoFit/>
            </a:bodyPr>
            <a:lstStyle/>
            <a:p>
              <a:r>
                <a:rPr lang="en-US" sz="1200" dirty="0" smtClean="0"/>
                <a:t>© Illinois State Water Survey</a:t>
              </a:r>
              <a:endParaRPr lang="en-US" sz="1200" dirty="0"/>
            </a:p>
          </p:txBody>
        </p:sp>
      </p:grpSp>
    </p:spTree>
    <p:extLst>
      <p:ext uri="{BB962C8B-B14F-4D97-AF65-F5344CB8AC3E}">
        <p14:creationId xmlns:p14="http://schemas.microsoft.com/office/powerpoint/2010/main" val="106998134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6"/>
          <p:cNvSpPr txBox="1">
            <a:spLocks noChangeArrowheads="1"/>
          </p:cNvSpPr>
          <p:nvPr/>
        </p:nvSpPr>
        <p:spPr bwMode="auto">
          <a:xfrm>
            <a:off x="152400" y="857250"/>
            <a:ext cx="4071938" cy="3108325"/>
          </a:xfrm>
          <a:prstGeom prst="rect">
            <a:avLst/>
          </a:prstGeom>
          <a:noFill/>
          <a:ln w="9525">
            <a:noFill/>
            <a:miter lim="800000"/>
            <a:headEnd/>
            <a:tailEnd/>
          </a:ln>
        </p:spPr>
        <p:txBody>
          <a:bodyPr>
            <a:spAutoFit/>
          </a:bodyPr>
          <a:lstStyle/>
          <a:p>
            <a:r>
              <a:rPr lang="en-US" sz="2800" dirty="0"/>
              <a:t>Effects of Acid Rain</a:t>
            </a:r>
            <a:endParaRPr lang="en-US" dirty="0"/>
          </a:p>
          <a:p>
            <a:pPr marL="630238" lvl="1" indent="-231775">
              <a:spcBef>
                <a:spcPct val="50000"/>
              </a:spcBef>
              <a:buFontTx/>
              <a:buChar char="•"/>
            </a:pPr>
            <a:r>
              <a:rPr lang="en-US" dirty="0"/>
              <a:t>Acid streams and lakes affect aquatic life</a:t>
            </a:r>
          </a:p>
          <a:p>
            <a:pPr marL="630238" lvl="1" indent="-231775">
              <a:spcBef>
                <a:spcPct val="50000"/>
              </a:spcBef>
              <a:buFontTx/>
              <a:buChar char="•"/>
            </a:pPr>
            <a:r>
              <a:rPr lang="en-US" dirty="0"/>
              <a:t>Damage to forests</a:t>
            </a:r>
          </a:p>
          <a:p>
            <a:pPr marL="630238" lvl="1" indent="-231775">
              <a:spcBef>
                <a:spcPct val="50000"/>
              </a:spcBef>
              <a:buFontTx/>
              <a:buChar char="•"/>
            </a:pPr>
            <a:r>
              <a:rPr lang="en-US" dirty="0"/>
              <a:t>Damage to soils</a:t>
            </a:r>
          </a:p>
          <a:p>
            <a:pPr marL="630238" lvl="1" indent="-231775">
              <a:spcBef>
                <a:spcPct val="50000"/>
              </a:spcBef>
              <a:buFontTx/>
              <a:buChar char="•"/>
            </a:pPr>
            <a:r>
              <a:rPr lang="en-US" dirty="0"/>
              <a:t>Damage to buildings</a:t>
            </a:r>
          </a:p>
        </p:txBody>
      </p:sp>
      <p:sp>
        <p:nvSpPr>
          <p:cNvPr id="53253" name="Rectangle 5"/>
          <p:cNvSpPr>
            <a:spLocks noChangeArrowheads="1"/>
          </p:cNvSpPr>
          <p:nvPr/>
        </p:nvSpPr>
        <p:spPr bwMode="auto">
          <a:xfrm>
            <a:off x="901700" y="5141514"/>
            <a:ext cx="7340600" cy="1200150"/>
          </a:xfrm>
          <a:prstGeom prst="rect">
            <a:avLst/>
          </a:prstGeom>
          <a:noFill/>
          <a:ln w="9525">
            <a:solidFill>
              <a:schemeClr val="tx1"/>
            </a:solidFill>
            <a:miter lim="800000"/>
            <a:headEnd/>
            <a:tailEnd/>
          </a:ln>
        </p:spPr>
        <p:txBody>
          <a:bodyPr>
            <a:spAutoFit/>
          </a:bodyPr>
          <a:lstStyle/>
          <a:p>
            <a:r>
              <a:rPr lang="en-US" dirty="0"/>
              <a:t>Consider the pattern of acid rain deposition in the northeastern United States. What is the implication for international relations?</a:t>
            </a:r>
          </a:p>
        </p:txBody>
      </p:sp>
      <p:grpSp>
        <p:nvGrpSpPr>
          <p:cNvPr id="2" name="Group 8"/>
          <p:cNvGrpSpPr/>
          <p:nvPr/>
        </p:nvGrpSpPr>
        <p:grpSpPr>
          <a:xfrm>
            <a:off x="4081162" y="812800"/>
            <a:ext cx="3154663" cy="2512241"/>
            <a:chOff x="4081162" y="812800"/>
            <a:chExt cx="3154663" cy="2512241"/>
          </a:xfrm>
        </p:grpSpPr>
        <p:pic>
          <p:nvPicPr>
            <p:cNvPr id="53254" name="Picture 5" descr="figure 4.20a.jpg"/>
            <p:cNvPicPr>
              <a:picLocks noChangeAspect="1"/>
            </p:cNvPicPr>
            <p:nvPr/>
          </p:nvPicPr>
          <p:blipFill>
            <a:blip r:embed="rId3" cstate="print"/>
            <a:srcRect/>
            <a:stretch>
              <a:fillRect/>
            </a:stretch>
          </p:blipFill>
          <p:spPr bwMode="auto">
            <a:xfrm>
              <a:off x="4154488" y="812800"/>
              <a:ext cx="3081337" cy="2286000"/>
            </a:xfrm>
            <a:prstGeom prst="rect">
              <a:avLst/>
            </a:prstGeom>
            <a:noFill/>
            <a:ln w="9525">
              <a:noFill/>
              <a:miter lim="800000"/>
              <a:headEnd/>
              <a:tailEnd/>
            </a:ln>
          </p:spPr>
        </p:pic>
        <p:sp>
          <p:nvSpPr>
            <p:cNvPr id="8" name="Rectangle 7"/>
            <p:cNvSpPr/>
            <p:nvPr/>
          </p:nvSpPr>
          <p:spPr>
            <a:xfrm>
              <a:off x="4081162" y="3048042"/>
              <a:ext cx="2050561" cy="276999"/>
            </a:xfrm>
            <a:prstGeom prst="rect">
              <a:avLst/>
            </a:prstGeom>
          </p:spPr>
          <p:txBody>
            <a:bodyPr wrap="none">
              <a:spAutoFit/>
            </a:bodyPr>
            <a:lstStyle/>
            <a:p>
              <a:r>
                <a:rPr lang="en-US" sz="1200" dirty="0" smtClean="0"/>
                <a:t>© </a:t>
              </a:r>
              <a:r>
                <a:rPr lang="en-US" sz="1200" dirty="0" err="1" smtClean="0"/>
                <a:t>Gerd</a:t>
              </a:r>
              <a:r>
                <a:rPr lang="en-US" sz="1200" dirty="0" smtClean="0"/>
                <a:t> Ludwig/INSTITUTE</a:t>
              </a:r>
              <a:endParaRPr lang="en-US" sz="1200" dirty="0"/>
            </a:p>
          </p:txBody>
        </p:sp>
      </p:grpSp>
      <p:grpSp>
        <p:nvGrpSpPr>
          <p:cNvPr id="3" name="Group 10"/>
          <p:cNvGrpSpPr/>
          <p:nvPr/>
        </p:nvGrpSpPr>
        <p:grpSpPr>
          <a:xfrm>
            <a:off x="6073224" y="2497138"/>
            <a:ext cx="2964414" cy="2506579"/>
            <a:chOff x="6073224" y="2497138"/>
            <a:chExt cx="2964414" cy="2506579"/>
          </a:xfrm>
        </p:grpSpPr>
        <p:pic>
          <p:nvPicPr>
            <p:cNvPr id="53255" name="Picture 6" descr="figure 4.20b.jpg"/>
            <p:cNvPicPr>
              <a:picLocks noChangeAspect="1"/>
            </p:cNvPicPr>
            <p:nvPr/>
          </p:nvPicPr>
          <p:blipFill>
            <a:blip r:embed="rId4" cstate="print"/>
            <a:srcRect/>
            <a:stretch>
              <a:fillRect/>
            </a:stretch>
          </p:blipFill>
          <p:spPr bwMode="auto">
            <a:xfrm>
              <a:off x="6073775" y="2497138"/>
              <a:ext cx="2963863" cy="2286000"/>
            </a:xfrm>
            <a:prstGeom prst="rect">
              <a:avLst/>
            </a:prstGeom>
            <a:noFill/>
            <a:ln w="9525">
              <a:noFill/>
              <a:miter lim="800000"/>
              <a:headEnd/>
              <a:tailEnd/>
            </a:ln>
          </p:spPr>
        </p:pic>
        <p:sp>
          <p:nvSpPr>
            <p:cNvPr id="10" name="Rectangle 9"/>
            <p:cNvSpPr/>
            <p:nvPr/>
          </p:nvSpPr>
          <p:spPr>
            <a:xfrm>
              <a:off x="6073224" y="4726718"/>
              <a:ext cx="1757212" cy="276999"/>
            </a:xfrm>
            <a:prstGeom prst="rect">
              <a:avLst/>
            </a:prstGeom>
          </p:spPr>
          <p:txBody>
            <a:bodyPr wrap="none">
              <a:spAutoFit/>
            </a:bodyPr>
            <a:lstStyle/>
            <a:p>
              <a:r>
                <a:rPr lang="en-US" sz="1200" dirty="0" smtClean="0"/>
                <a:t>© NG Image Collection</a:t>
              </a:r>
              <a:endParaRPr lang="en-US" sz="1200" dirty="0"/>
            </a:p>
          </p:txBody>
        </p:sp>
      </p:grpSp>
    </p:spTree>
    <p:extLst>
      <p:ext uri="{BB962C8B-B14F-4D97-AF65-F5344CB8AC3E}">
        <p14:creationId xmlns:p14="http://schemas.microsoft.com/office/powerpoint/2010/main" val="137521793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6"/>
          <p:cNvSpPr txBox="1">
            <a:spLocks noChangeArrowheads="1"/>
          </p:cNvSpPr>
          <p:nvPr/>
        </p:nvSpPr>
        <p:spPr bwMode="auto">
          <a:xfrm>
            <a:off x="152400" y="857250"/>
            <a:ext cx="8686800" cy="2185214"/>
          </a:xfrm>
          <a:prstGeom prst="rect">
            <a:avLst/>
          </a:prstGeom>
          <a:noFill/>
          <a:ln w="9525">
            <a:noFill/>
            <a:miter lim="800000"/>
            <a:headEnd/>
            <a:tailEnd/>
          </a:ln>
        </p:spPr>
        <p:txBody>
          <a:bodyPr>
            <a:spAutoFit/>
          </a:bodyPr>
          <a:lstStyle/>
          <a:p>
            <a:r>
              <a:rPr lang="en-US" sz="2800" dirty="0"/>
              <a:t>Cloud Cover, Precipitation, and Global Warming </a:t>
            </a:r>
            <a:endParaRPr lang="en-US" dirty="0"/>
          </a:p>
          <a:p>
            <a:pPr lvl="1">
              <a:buFont typeface="Arial" charset="0"/>
              <a:buChar char="•"/>
            </a:pPr>
            <a:endParaRPr lang="en-US" dirty="0"/>
          </a:p>
          <a:p>
            <a:pPr lvl="1">
              <a:buFont typeface="Arial" charset="0"/>
              <a:buChar char="•"/>
            </a:pPr>
            <a:endParaRPr lang="en-US" dirty="0"/>
          </a:p>
          <a:p>
            <a:pPr lvl="1">
              <a:buFont typeface="Arial" charset="0"/>
              <a:buChar char="•"/>
            </a:pPr>
            <a:endParaRPr lang="en-US" dirty="0"/>
          </a:p>
          <a:p>
            <a:pPr lvl="1">
              <a:buFont typeface="Arial" charset="0"/>
              <a:buChar char="•"/>
            </a:pPr>
            <a:endParaRPr lang="en-US" dirty="0"/>
          </a:p>
          <a:p>
            <a:pPr lvl="1">
              <a:buFont typeface="Arial" charset="0"/>
              <a:buChar char="•"/>
            </a:pPr>
            <a:r>
              <a:rPr lang="en-US" dirty="0" smtClean="0"/>
              <a:t>Clouds</a:t>
            </a:r>
            <a:r>
              <a:rPr lang="en-US" dirty="0"/>
              <a:t>: </a:t>
            </a:r>
            <a:r>
              <a:rPr lang="en-US" dirty="0" err="1"/>
              <a:t>Longwave</a:t>
            </a:r>
            <a:r>
              <a:rPr lang="en-US" dirty="0"/>
              <a:t> warming or shortwave cooling?</a:t>
            </a:r>
          </a:p>
          <a:p>
            <a:pPr lvl="1">
              <a:buFont typeface="Arial" charset="0"/>
              <a:buChar char="•"/>
            </a:pPr>
            <a:r>
              <a:rPr lang="en-US" dirty="0"/>
              <a:t>Increased Precipitation?</a:t>
            </a:r>
          </a:p>
        </p:txBody>
      </p:sp>
      <p:sp>
        <p:nvSpPr>
          <p:cNvPr id="54277" name="Rectangle 5"/>
          <p:cNvSpPr>
            <a:spLocks noChangeArrowheads="1"/>
          </p:cNvSpPr>
          <p:nvPr/>
        </p:nvSpPr>
        <p:spPr bwMode="auto">
          <a:xfrm>
            <a:off x="190500" y="1447800"/>
            <a:ext cx="8763000" cy="1570038"/>
          </a:xfrm>
          <a:prstGeom prst="rect">
            <a:avLst/>
          </a:prstGeom>
          <a:noFill/>
          <a:ln w="9525">
            <a:solidFill>
              <a:schemeClr val="tx1"/>
            </a:solidFill>
            <a:miter lim="800000"/>
            <a:headEnd/>
            <a:tailEnd/>
          </a:ln>
        </p:spPr>
        <p:txBody>
          <a:bodyPr>
            <a:spAutoFit/>
          </a:bodyPr>
          <a:lstStyle/>
          <a:p>
            <a:pPr lvl="1"/>
            <a:r>
              <a:rPr lang="en-US"/>
              <a:t>Any rise in sea-surface temperature will increase the rate of evaporation, and an increase in evaporation will raise the average atmospheric content of water vapor. What effect will this have on climate?</a:t>
            </a:r>
          </a:p>
        </p:txBody>
      </p:sp>
      <p:grpSp>
        <p:nvGrpSpPr>
          <p:cNvPr id="2" name="Group 7"/>
          <p:cNvGrpSpPr/>
          <p:nvPr/>
        </p:nvGrpSpPr>
        <p:grpSpPr>
          <a:xfrm>
            <a:off x="4559300" y="3778250"/>
            <a:ext cx="3881330" cy="2522003"/>
            <a:chOff x="4559300" y="3778250"/>
            <a:chExt cx="3881330" cy="2522003"/>
          </a:xfrm>
        </p:grpSpPr>
        <p:pic>
          <p:nvPicPr>
            <p:cNvPr id="54278" name="Picture 5" descr="unnumbered 4 p121.jpg"/>
            <p:cNvPicPr>
              <a:picLocks noChangeAspect="1"/>
            </p:cNvPicPr>
            <p:nvPr/>
          </p:nvPicPr>
          <p:blipFill>
            <a:blip r:embed="rId3" cstate="print"/>
            <a:srcRect/>
            <a:stretch>
              <a:fillRect/>
            </a:stretch>
          </p:blipFill>
          <p:spPr bwMode="auto">
            <a:xfrm>
              <a:off x="4559300" y="3778250"/>
              <a:ext cx="3841750" cy="2300288"/>
            </a:xfrm>
            <a:prstGeom prst="rect">
              <a:avLst/>
            </a:prstGeom>
            <a:noFill/>
            <a:ln w="9525">
              <a:noFill/>
              <a:miter lim="800000"/>
              <a:headEnd/>
              <a:tailEnd/>
            </a:ln>
          </p:spPr>
        </p:pic>
        <p:sp>
          <p:nvSpPr>
            <p:cNvPr id="7" name="Rectangle 6"/>
            <p:cNvSpPr/>
            <p:nvPr/>
          </p:nvSpPr>
          <p:spPr>
            <a:xfrm>
              <a:off x="7142326" y="6023254"/>
              <a:ext cx="1298304" cy="276999"/>
            </a:xfrm>
            <a:prstGeom prst="rect">
              <a:avLst/>
            </a:prstGeom>
          </p:spPr>
          <p:txBody>
            <a:bodyPr wrap="none">
              <a:spAutoFit/>
            </a:bodyPr>
            <a:lstStyle/>
            <a:p>
              <a:r>
                <a:rPr lang="en-US" sz="1200" dirty="0" smtClean="0"/>
                <a:t>© NASA Images</a:t>
              </a:r>
              <a:endParaRPr lang="en-US" sz="1200" dirty="0"/>
            </a:p>
          </p:txBody>
        </p:sp>
      </p:grpSp>
    </p:spTree>
    <p:extLst>
      <p:ext uri="{BB962C8B-B14F-4D97-AF65-F5344CB8AC3E}">
        <p14:creationId xmlns:p14="http://schemas.microsoft.com/office/powerpoint/2010/main" val="29489039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6"/>
          <p:cNvSpPr txBox="1">
            <a:spLocks noChangeArrowheads="1"/>
          </p:cNvSpPr>
          <p:nvPr/>
        </p:nvSpPr>
        <p:spPr bwMode="auto">
          <a:xfrm>
            <a:off x="152400" y="857250"/>
            <a:ext cx="4503738" cy="3785652"/>
          </a:xfrm>
          <a:prstGeom prst="rect">
            <a:avLst/>
          </a:prstGeom>
          <a:noFill/>
          <a:ln w="9525">
            <a:noFill/>
            <a:miter lim="800000"/>
            <a:headEnd/>
            <a:tailEnd/>
          </a:ln>
        </p:spPr>
        <p:txBody>
          <a:bodyPr>
            <a:spAutoFit/>
          </a:bodyPr>
          <a:lstStyle/>
          <a:p>
            <a:pPr>
              <a:lnSpc>
                <a:spcPct val="150000"/>
              </a:lnSpc>
            </a:pPr>
            <a:r>
              <a:rPr lang="en-US" sz="2800" dirty="0"/>
              <a:t>The Hydrosphere</a:t>
            </a:r>
          </a:p>
          <a:p>
            <a:pPr lvl="1" indent="-228600">
              <a:buFont typeface="Arial" charset="0"/>
              <a:buChar char="•"/>
            </a:pPr>
            <a:r>
              <a:rPr lang="en-US" dirty="0"/>
              <a:t>The total water realm of the Earth’s surface, including the oceans (97.5%) and freshwater (2.5%)</a:t>
            </a:r>
            <a:r>
              <a:rPr lang="en-US" dirty="0" smtClean="0"/>
              <a:t>.</a:t>
            </a:r>
          </a:p>
          <a:p>
            <a:pPr lvl="1" indent="-228600">
              <a:buFont typeface="Arial" charset="0"/>
              <a:buChar char="•"/>
            </a:pPr>
            <a:endParaRPr lang="en-US" dirty="0"/>
          </a:p>
          <a:p>
            <a:pPr marL="228600" lvl="1"/>
            <a:endParaRPr lang="en-US" dirty="0"/>
          </a:p>
          <a:p>
            <a:pPr lvl="1" indent="-228600">
              <a:buFont typeface="Arial" charset="0"/>
              <a:buChar char="•"/>
            </a:pPr>
            <a:r>
              <a:rPr lang="en-US" dirty="0" smtClean="0"/>
              <a:t>Most fresh water is stored in ice sheets and glaciers (68.7%, ground water (30%) and permafrost (.8%), rivers/streams/lakes only make up about .4%.</a:t>
            </a:r>
          </a:p>
          <a:p>
            <a:pPr lvl="1" indent="-228600">
              <a:buFont typeface="Arial" charset="0"/>
              <a:buChar char="•"/>
            </a:pPr>
            <a:endParaRPr lang="en-US" dirty="0"/>
          </a:p>
          <a:p>
            <a:pPr lvl="1" indent="-228600">
              <a:buFont typeface="Arial" charset="0"/>
              <a:buChar char="•"/>
            </a:pPr>
            <a:endParaRPr lang="en-US" dirty="0"/>
          </a:p>
        </p:txBody>
      </p:sp>
      <p:pic>
        <p:nvPicPr>
          <p:cNvPr id="14341" name="Picture 4" descr="figure 4.2 part 1.jpg"/>
          <p:cNvPicPr>
            <a:picLocks noChangeAspect="1"/>
          </p:cNvPicPr>
          <p:nvPr/>
        </p:nvPicPr>
        <p:blipFill>
          <a:blip r:embed="rId3" cstate="print"/>
          <a:srcRect/>
          <a:stretch>
            <a:fillRect/>
          </a:stretch>
        </p:blipFill>
        <p:spPr bwMode="auto">
          <a:xfrm>
            <a:off x="4962525" y="372268"/>
            <a:ext cx="4181475" cy="2551113"/>
          </a:xfrm>
          <a:prstGeom prst="rect">
            <a:avLst/>
          </a:prstGeom>
          <a:noFill/>
          <a:ln w="9525">
            <a:noFill/>
            <a:miter lim="800000"/>
            <a:headEnd/>
            <a:tailEnd/>
          </a:ln>
        </p:spPr>
      </p:pic>
    </p:spTree>
    <p:extLst>
      <p:ext uri="{BB962C8B-B14F-4D97-AF65-F5344CB8AC3E}">
        <p14:creationId xmlns:p14="http://schemas.microsoft.com/office/powerpoint/2010/main" val="34302225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6"/>
          <p:cNvSpPr txBox="1">
            <a:spLocks noChangeArrowheads="1"/>
          </p:cNvSpPr>
          <p:nvPr/>
        </p:nvSpPr>
        <p:spPr bwMode="auto">
          <a:xfrm>
            <a:off x="152400" y="857250"/>
            <a:ext cx="8763000" cy="923330"/>
          </a:xfrm>
          <a:prstGeom prst="rect">
            <a:avLst/>
          </a:prstGeom>
          <a:noFill/>
          <a:ln w="9525">
            <a:noFill/>
            <a:miter lim="800000"/>
            <a:headEnd/>
            <a:tailEnd/>
          </a:ln>
        </p:spPr>
        <p:txBody>
          <a:bodyPr>
            <a:spAutoFit/>
          </a:bodyPr>
          <a:lstStyle/>
          <a:p>
            <a:pPr lvl="1" indent="-228600">
              <a:buFont typeface="Arial" charset="0"/>
              <a:buChar char="•"/>
            </a:pPr>
            <a:r>
              <a:rPr lang="en-US" dirty="0" smtClean="0"/>
              <a:t>The </a:t>
            </a:r>
            <a:r>
              <a:rPr lang="en-US" dirty="0"/>
              <a:t>small blue sphere represents the planet’s total water volume in proportion to the Earth’s size, demonstrating the limits on this critical resource</a:t>
            </a:r>
          </a:p>
          <a:p>
            <a:pPr lvl="1" indent="-228600">
              <a:buFont typeface="Arial" charset="0"/>
              <a:buChar char="•"/>
            </a:pPr>
            <a:endParaRPr lang="en-US" dirty="0"/>
          </a:p>
        </p:txBody>
      </p:sp>
      <p:grpSp>
        <p:nvGrpSpPr>
          <p:cNvPr id="2" name="Group 6"/>
          <p:cNvGrpSpPr/>
          <p:nvPr/>
        </p:nvGrpSpPr>
        <p:grpSpPr>
          <a:xfrm>
            <a:off x="2947916" y="1780580"/>
            <a:ext cx="3229047" cy="3597049"/>
            <a:chOff x="2947916" y="2730500"/>
            <a:chExt cx="3229047" cy="3597049"/>
          </a:xfrm>
        </p:grpSpPr>
        <p:pic>
          <p:nvPicPr>
            <p:cNvPr id="16389" name="Picture 4" descr="figure 4.3.jpg"/>
            <p:cNvPicPr>
              <a:picLocks noChangeAspect="1"/>
            </p:cNvPicPr>
            <p:nvPr/>
          </p:nvPicPr>
          <p:blipFill>
            <a:blip r:embed="rId3" cstate="print"/>
            <a:srcRect/>
            <a:stretch>
              <a:fillRect/>
            </a:stretch>
          </p:blipFill>
          <p:spPr bwMode="auto">
            <a:xfrm>
              <a:off x="2967038" y="2730500"/>
              <a:ext cx="3209925" cy="3402013"/>
            </a:xfrm>
            <a:prstGeom prst="rect">
              <a:avLst/>
            </a:prstGeom>
            <a:noFill/>
            <a:ln w="9525">
              <a:noFill/>
              <a:miter lim="800000"/>
              <a:headEnd/>
              <a:tailEnd/>
            </a:ln>
          </p:spPr>
        </p:pic>
        <p:sp>
          <p:nvSpPr>
            <p:cNvPr id="6" name="Rectangle 5"/>
            <p:cNvSpPr/>
            <p:nvPr/>
          </p:nvSpPr>
          <p:spPr>
            <a:xfrm>
              <a:off x="2947916" y="6050550"/>
              <a:ext cx="2031325" cy="276999"/>
            </a:xfrm>
            <a:prstGeom prst="rect">
              <a:avLst/>
            </a:prstGeom>
          </p:spPr>
          <p:txBody>
            <a:bodyPr wrap="none">
              <a:spAutoFit/>
            </a:bodyPr>
            <a:lstStyle/>
            <a:p>
              <a:r>
                <a:rPr lang="en-US" sz="1200" dirty="0" smtClean="0"/>
                <a:t>© SPL/Photo Researchers</a:t>
              </a:r>
              <a:endParaRPr lang="en-US" sz="1200" dirty="0"/>
            </a:p>
          </p:txBody>
        </p:sp>
      </p:grpSp>
      <p:sp>
        <p:nvSpPr>
          <p:cNvPr id="3" name="TextBox 2"/>
          <p:cNvSpPr txBox="1"/>
          <p:nvPr/>
        </p:nvSpPr>
        <p:spPr>
          <a:xfrm>
            <a:off x="725736" y="5477328"/>
            <a:ext cx="7348085" cy="923330"/>
          </a:xfrm>
          <a:prstGeom prst="rect">
            <a:avLst/>
          </a:prstGeom>
          <a:noFill/>
        </p:spPr>
        <p:txBody>
          <a:bodyPr wrap="square" rtlCol="0">
            <a:spAutoFit/>
          </a:bodyPr>
          <a:lstStyle/>
          <a:p>
            <a:r>
              <a:rPr lang="en-US" dirty="0" smtClean="0"/>
              <a:t>¾ of the Earth is covered with water, but it is a very thin layer.  It is a finite resource and it is in constant motion, shifting from ocean to land to living systems.</a:t>
            </a:r>
            <a:endParaRPr lang="en-US" dirty="0"/>
          </a:p>
        </p:txBody>
      </p:sp>
    </p:spTree>
    <p:extLst>
      <p:ext uri="{BB962C8B-B14F-4D97-AF65-F5344CB8AC3E}">
        <p14:creationId xmlns:p14="http://schemas.microsoft.com/office/powerpoint/2010/main" val="26392020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4.4.jpg"/>
          <p:cNvPicPr>
            <a:picLocks noChangeAspect="1"/>
          </p:cNvPicPr>
          <p:nvPr/>
        </p:nvPicPr>
        <p:blipFill>
          <a:blip r:embed="rId2" cstate="print"/>
          <a:srcRect/>
          <a:stretch>
            <a:fillRect/>
          </a:stretch>
        </p:blipFill>
        <p:spPr bwMode="auto">
          <a:xfrm>
            <a:off x="1374879" y="126905"/>
            <a:ext cx="6238828" cy="4616360"/>
          </a:xfrm>
          <a:prstGeom prst="rect">
            <a:avLst/>
          </a:prstGeom>
          <a:noFill/>
          <a:ln w="9525">
            <a:noFill/>
            <a:miter lim="800000"/>
            <a:headEnd/>
            <a:tailEnd/>
          </a:ln>
        </p:spPr>
      </p:pic>
      <p:sp>
        <p:nvSpPr>
          <p:cNvPr id="7" name="TextBox 6"/>
          <p:cNvSpPr txBox="1"/>
          <p:nvPr/>
        </p:nvSpPr>
        <p:spPr>
          <a:xfrm>
            <a:off x="0" y="4878934"/>
            <a:ext cx="8980714" cy="2031325"/>
          </a:xfrm>
          <a:prstGeom prst="rect">
            <a:avLst/>
          </a:prstGeom>
          <a:noFill/>
        </p:spPr>
        <p:txBody>
          <a:bodyPr wrap="square" rtlCol="0">
            <a:spAutoFit/>
          </a:bodyPr>
          <a:lstStyle/>
          <a:p>
            <a:r>
              <a:rPr lang="en-US" dirty="0" smtClean="0"/>
              <a:t>Where is evaporation rate the highest?</a:t>
            </a:r>
          </a:p>
          <a:p>
            <a:endParaRPr lang="en-US" dirty="0" smtClean="0"/>
          </a:p>
          <a:p>
            <a:r>
              <a:rPr lang="en-US" dirty="0" smtClean="0"/>
              <a:t>Does evaporation occur over land…what are transpiration &amp; evapotranspiration?</a:t>
            </a:r>
          </a:p>
          <a:p>
            <a:endParaRPr lang="en-US" dirty="0"/>
          </a:p>
          <a:p>
            <a:r>
              <a:rPr lang="en-US" dirty="0" smtClean="0"/>
              <a:t>The Cycle:  Evaporation, Precipitation, Transpiration, Runoff, Sinks into Soil, Groundwater</a:t>
            </a:r>
          </a:p>
          <a:p>
            <a:endParaRPr lang="en-US" dirty="0"/>
          </a:p>
          <a:p>
            <a:r>
              <a:rPr lang="en-US" dirty="0" smtClean="0"/>
              <a:t>Precipitation over land has 3 fates, what are they?</a:t>
            </a:r>
            <a:endParaRPr lang="en-US" dirty="0"/>
          </a:p>
        </p:txBody>
      </p:sp>
    </p:spTree>
    <p:extLst>
      <p:ext uri="{BB962C8B-B14F-4D97-AF65-F5344CB8AC3E}">
        <p14:creationId xmlns:p14="http://schemas.microsoft.com/office/powerpoint/2010/main" val="2331146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6"/>
          <p:cNvSpPr txBox="1">
            <a:spLocks noChangeArrowheads="1"/>
          </p:cNvSpPr>
          <p:nvPr/>
        </p:nvSpPr>
        <p:spPr bwMode="auto">
          <a:xfrm>
            <a:off x="152400" y="857250"/>
            <a:ext cx="4521200" cy="4616649"/>
          </a:xfrm>
          <a:prstGeom prst="rect">
            <a:avLst/>
          </a:prstGeom>
          <a:noFill/>
          <a:ln w="9525">
            <a:noFill/>
            <a:miter lim="800000"/>
            <a:headEnd/>
            <a:tailEnd/>
          </a:ln>
        </p:spPr>
        <p:txBody>
          <a:bodyPr>
            <a:spAutoFit/>
          </a:bodyPr>
          <a:lstStyle/>
          <a:p>
            <a:pPr>
              <a:lnSpc>
                <a:spcPct val="150000"/>
              </a:lnSpc>
            </a:pPr>
            <a:r>
              <a:rPr lang="en-US" sz="2800" dirty="0"/>
              <a:t>Humidity</a:t>
            </a:r>
          </a:p>
          <a:p>
            <a:pPr lvl="1" indent="-228600">
              <a:buFont typeface="Arial" charset="0"/>
              <a:buChar char="•"/>
            </a:pPr>
            <a:r>
              <a:rPr lang="en-US" dirty="0"/>
              <a:t>The amount of water vapor in the </a:t>
            </a:r>
            <a:r>
              <a:rPr lang="en-US" dirty="0" smtClean="0"/>
              <a:t>air</a:t>
            </a:r>
          </a:p>
          <a:p>
            <a:pPr lvl="1" indent="-228600">
              <a:buFont typeface="Arial" charset="0"/>
              <a:buChar char="•"/>
            </a:pPr>
            <a:r>
              <a:rPr lang="en-US" dirty="0" smtClean="0"/>
              <a:t>Varies widely over the globe</a:t>
            </a:r>
          </a:p>
          <a:p>
            <a:pPr lvl="1" indent="-228600">
              <a:buFont typeface="Arial" charset="0"/>
              <a:buChar char="•"/>
            </a:pPr>
            <a:endParaRPr lang="en-US" dirty="0"/>
          </a:p>
          <a:p>
            <a:pPr lvl="1" indent="-228600">
              <a:buFont typeface="Arial" charset="0"/>
              <a:buChar char="•"/>
            </a:pPr>
            <a:endParaRPr lang="en-US" dirty="0" smtClean="0"/>
          </a:p>
          <a:p>
            <a:pPr lvl="1" indent="-228600">
              <a:buFont typeface="Arial" charset="0"/>
              <a:buChar char="•"/>
            </a:pPr>
            <a:endParaRPr lang="en-US" dirty="0"/>
          </a:p>
          <a:p>
            <a:pPr lvl="1" indent="-228600">
              <a:buFont typeface="Arial" charset="0"/>
              <a:buChar char="•"/>
            </a:pPr>
            <a:r>
              <a:rPr lang="en-US" dirty="0"/>
              <a:t>The maximum volume of water vapor, or humidity, of a mass of air increases sharply with rising </a:t>
            </a:r>
            <a:r>
              <a:rPr lang="en-US" dirty="0" smtClean="0"/>
              <a:t>temperature</a:t>
            </a:r>
          </a:p>
          <a:p>
            <a:pPr lvl="1" indent="-228600">
              <a:buFont typeface="Arial" charset="0"/>
              <a:buChar char="•"/>
            </a:pPr>
            <a:endParaRPr lang="en-US" dirty="0"/>
          </a:p>
          <a:p>
            <a:pPr lvl="1" indent="-228600">
              <a:buFont typeface="Arial" charset="0"/>
              <a:buChar char="•"/>
            </a:pPr>
            <a:endParaRPr lang="en-US" dirty="0"/>
          </a:p>
          <a:p>
            <a:pPr lvl="1" indent="-228600">
              <a:buFont typeface="Arial" charset="0"/>
              <a:buChar char="•"/>
            </a:pPr>
            <a:r>
              <a:rPr lang="en-US" dirty="0"/>
              <a:t>Air at room temperature (20°C [68°F]) can hold about three times as much water vapor as freezing air (0°C [32°F])</a:t>
            </a:r>
          </a:p>
          <a:p>
            <a:pPr lvl="1" indent="-228600">
              <a:buFont typeface="Arial" charset="0"/>
              <a:buChar char="•"/>
            </a:pPr>
            <a:endParaRPr lang="en-US" dirty="0"/>
          </a:p>
        </p:txBody>
      </p:sp>
      <p:grpSp>
        <p:nvGrpSpPr>
          <p:cNvPr id="2" name="Group 6"/>
          <p:cNvGrpSpPr/>
          <p:nvPr/>
        </p:nvGrpSpPr>
        <p:grpSpPr>
          <a:xfrm>
            <a:off x="4873625" y="1582738"/>
            <a:ext cx="4270375" cy="4362675"/>
            <a:chOff x="4873625" y="1582738"/>
            <a:chExt cx="4270375" cy="4362675"/>
          </a:xfrm>
        </p:grpSpPr>
        <p:pic>
          <p:nvPicPr>
            <p:cNvPr id="18437" name="Picture 4" descr="figure 4.5.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873625" y="1582738"/>
              <a:ext cx="4160838" cy="4149725"/>
            </a:xfrm>
            <a:prstGeom prst="rect">
              <a:avLst/>
            </a:prstGeom>
            <a:noFill/>
            <a:ln w="9525">
              <a:noFill/>
              <a:miter lim="800000"/>
              <a:headEnd/>
              <a:tailEnd/>
            </a:ln>
          </p:spPr>
        </p:pic>
        <p:sp>
          <p:nvSpPr>
            <p:cNvPr id="6" name="Rectangle 5"/>
            <p:cNvSpPr/>
            <p:nvPr/>
          </p:nvSpPr>
          <p:spPr>
            <a:xfrm>
              <a:off x="7178397" y="5668414"/>
              <a:ext cx="1965603"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12364770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6"/>
          <p:cNvSpPr txBox="1">
            <a:spLocks noChangeArrowheads="1"/>
          </p:cNvSpPr>
          <p:nvPr/>
        </p:nvSpPr>
        <p:spPr bwMode="auto">
          <a:xfrm>
            <a:off x="152400" y="857250"/>
            <a:ext cx="8458200" cy="4432300"/>
          </a:xfrm>
          <a:prstGeom prst="rect">
            <a:avLst/>
          </a:prstGeom>
          <a:noFill/>
          <a:ln w="9525">
            <a:noFill/>
            <a:miter lim="800000"/>
            <a:headEnd/>
            <a:tailEnd/>
          </a:ln>
        </p:spPr>
        <p:txBody>
          <a:bodyPr>
            <a:spAutoFit/>
          </a:bodyPr>
          <a:lstStyle/>
          <a:p>
            <a:pPr>
              <a:lnSpc>
                <a:spcPct val="150000"/>
              </a:lnSpc>
            </a:pPr>
            <a:r>
              <a:rPr lang="en-US" sz="2800"/>
              <a:t>Relative Humidity (RH)</a:t>
            </a:r>
          </a:p>
          <a:p>
            <a:pPr lvl="1" indent="-228600">
              <a:buFont typeface="Arial" charset="0"/>
              <a:buChar char="•"/>
            </a:pPr>
            <a:r>
              <a:rPr lang="en-US"/>
              <a:t>Compares the amount of water vapor present to the maximum amount that the air can hold at that temperature</a:t>
            </a:r>
            <a:br>
              <a:rPr lang="en-US"/>
            </a:br>
            <a:endParaRPr lang="en-US"/>
          </a:p>
          <a:p>
            <a:pPr lvl="1" indent="-228600">
              <a:buFont typeface="Arial" charset="0"/>
              <a:buChar char="•"/>
            </a:pPr>
            <a:r>
              <a:rPr lang="en-US"/>
              <a:t>Expressed as a percentage</a:t>
            </a:r>
          </a:p>
          <a:p>
            <a:pPr lvl="2" indent="-228600">
              <a:buFont typeface="Arial" charset="0"/>
              <a:buChar char="•"/>
            </a:pPr>
            <a:r>
              <a:rPr lang="en-US"/>
              <a:t>Air holding ½ its capacity has a RH of 50%</a:t>
            </a:r>
            <a:br>
              <a:rPr lang="en-US"/>
            </a:br>
            <a:endParaRPr lang="en-US"/>
          </a:p>
          <a:p>
            <a:pPr lvl="1" indent="-228600">
              <a:buFont typeface="Arial" charset="0"/>
              <a:buChar char="•"/>
            </a:pPr>
            <a:r>
              <a:rPr lang="en-US"/>
              <a:t>Can change in two ways:</a:t>
            </a:r>
          </a:p>
          <a:p>
            <a:pPr lvl="2" indent="-228600">
              <a:buFont typeface="Arial" charset="0"/>
              <a:buChar char="•"/>
            </a:pPr>
            <a:r>
              <a:rPr lang="en-US"/>
              <a:t>Gain or lose moisture</a:t>
            </a:r>
          </a:p>
          <a:p>
            <a:pPr lvl="2" indent="-228600">
              <a:buFont typeface="Arial" charset="0"/>
              <a:buChar char="•"/>
            </a:pPr>
            <a:r>
              <a:rPr lang="en-US"/>
              <a:t>Change in temperature</a:t>
            </a:r>
          </a:p>
        </p:txBody>
      </p:sp>
    </p:spTree>
    <p:extLst>
      <p:ext uri="{BB962C8B-B14F-4D97-AF65-F5344CB8AC3E}">
        <p14:creationId xmlns:p14="http://schemas.microsoft.com/office/powerpoint/2010/main" val="12265650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6"/>
          <p:cNvSpPr txBox="1">
            <a:spLocks noChangeArrowheads="1"/>
          </p:cNvSpPr>
          <p:nvPr/>
        </p:nvSpPr>
        <p:spPr bwMode="auto">
          <a:xfrm>
            <a:off x="152400" y="489880"/>
            <a:ext cx="8069263" cy="3949700"/>
          </a:xfrm>
          <a:prstGeom prst="rect">
            <a:avLst/>
          </a:prstGeom>
          <a:noFill/>
          <a:ln w="9525">
            <a:noFill/>
            <a:miter lim="800000"/>
            <a:headEnd/>
            <a:tailEnd/>
          </a:ln>
        </p:spPr>
        <p:txBody>
          <a:bodyPr>
            <a:spAutoFit/>
          </a:bodyPr>
          <a:lstStyle/>
          <a:p>
            <a:pPr>
              <a:lnSpc>
                <a:spcPct val="150000"/>
              </a:lnSpc>
              <a:spcAft>
                <a:spcPts val="400"/>
              </a:spcAft>
            </a:pPr>
            <a:r>
              <a:rPr lang="en-US" sz="2800" dirty="0"/>
              <a:t>Specific Humidity</a:t>
            </a:r>
          </a:p>
          <a:p>
            <a:pPr marL="398463" lvl="1" indent="-228600">
              <a:spcAft>
                <a:spcPts val="400"/>
              </a:spcAft>
              <a:buFont typeface="Arial" charset="0"/>
              <a:buChar char="•"/>
            </a:pPr>
            <a:r>
              <a:rPr lang="en-US" dirty="0"/>
              <a:t>The actual amount of water vapor held by a parcel of air (g/kg)</a:t>
            </a:r>
          </a:p>
          <a:p>
            <a:pPr marL="398463" lvl="1" indent="-228600">
              <a:spcAft>
                <a:spcPts val="400"/>
              </a:spcAft>
              <a:buFont typeface="Arial" charset="0"/>
              <a:buChar char="•"/>
            </a:pPr>
            <a:r>
              <a:rPr lang="en-US" dirty="0"/>
              <a:t>When air cools, capacity is reduced</a:t>
            </a:r>
          </a:p>
          <a:p>
            <a:pPr marL="398463" lvl="1" indent="-228600">
              <a:spcAft>
                <a:spcPts val="400"/>
              </a:spcAft>
              <a:buFont typeface="Arial" charset="0"/>
              <a:buChar char="•"/>
            </a:pPr>
            <a:r>
              <a:rPr lang="en-US" dirty="0"/>
              <a:t>When air warms, capacity increases</a:t>
            </a:r>
          </a:p>
          <a:p>
            <a:pPr marL="398463" lvl="1" indent="-228600">
              <a:spcAft>
                <a:spcPts val="400"/>
              </a:spcAft>
              <a:buFont typeface="Arial" charset="0"/>
              <a:buChar char="•"/>
            </a:pPr>
            <a:r>
              <a:rPr lang="en-US" dirty="0"/>
              <a:t>Specific humidity and temperature values are high at low latitudes</a:t>
            </a:r>
          </a:p>
          <a:p>
            <a:pPr marL="398463" lvl="1" indent="-228600">
              <a:spcAft>
                <a:spcPts val="400"/>
              </a:spcAft>
              <a:buFont typeface="Arial" charset="0"/>
              <a:buChar char="•"/>
            </a:pPr>
            <a:r>
              <a:rPr lang="en-US" dirty="0"/>
              <a:t>Specific humidity values fall as temperature in high latitude regions</a:t>
            </a:r>
          </a:p>
        </p:txBody>
      </p:sp>
      <p:grpSp>
        <p:nvGrpSpPr>
          <p:cNvPr id="6" name="Group 6"/>
          <p:cNvGrpSpPr/>
          <p:nvPr/>
        </p:nvGrpSpPr>
        <p:grpSpPr>
          <a:xfrm>
            <a:off x="152400" y="3292075"/>
            <a:ext cx="8534400" cy="3426831"/>
            <a:chOff x="304800" y="2095500"/>
            <a:chExt cx="8534400" cy="3426831"/>
          </a:xfrm>
        </p:grpSpPr>
        <p:pic>
          <p:nvPicPr>
            <p:cNvPr id="7" name="Picture 4" descr="figure 4.6.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04800" y="2095500"/>
              <a:ext cx="8534400" cy="3327400"/>
            </a:xfrm>
            <a:prstGeom prst="rect">
              <a:avLst/>
            </a:prstGeom>
            <a:noFill/>
            <a:ln w="9525">
              <a:noFill/>
              <a:miter lim="800000"/>
              <a:headEnd/>
              <a:tailEnd/>
            </a:ln>
          </p:spPr>
        </p:pic>
        <p:sp>
          <p:nvSpPr>
            <p:cNvPr id="8" name="Rectangle 7"/>
            <p:cNvSpPr/>
            <p:nvPr/>
          </p:nvSpPr>
          <p:spPr>
            <a:xfrm>
              <a:off x="6855354" y="5245332"/>
              <a:ext cx="1922321" cy="276999"/>
            </a:xfrm>
            <a:prstGeom prst="rect">
              <a:avLst/>
            </a:prstGeom>
          </p:spPr>
          <p:txBody>
            <a:bodyPr wrap="none">
              <a:spAutoFit/>
            </a:bodyPr>
            <a:lstStyle/>
            <a:p>
              <a:r>
                <a:rPr lang="en-US" sz="1200" dirty="0" smtClean="0"/>
                <a:t>© John Wiley &amp; Sons, Inc</a:t>
              </a:r>
              <a:endParaRPr lang="en-US" sz="1200" dirty="0"/>
            </a:p>
          </p:txBody>
        </p:sp>
      </p:grpSp>
    </p:spTree>
    <p:extLst>
      <p:ext uri="{BB962C8B-B14F-4D97-AF65-F5344CB8AC3E}">
        <p14:creationId xmlns:p14="http://schemas.microsoft.com/office/powerpoint/2010/main" val="17948995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TotalTime>
  <Words>1570</Words>
  <Application>Microsoft Macintosh PowerPoint</Application>
  <PresentationFormat>On-screen Show (4:3)</PresentationFormat>
  <Paragraphs>210</Paragraphs>
  <Slides>36</Slides>
  <Notes>29</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Chapter 4:  Atmospheric Moisture &amp; Precipitation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Atmospheric Moisture &amp; Precipitation</dc:title>
  <dc:creator>Elizabeth Lobb</dc:creator>
  <cp:lastModifiedBy>Elizabeth Lobb</cp:lastModifiedBy>
  <cp:revision>23</cp:revision>
  <dcterms:created xsi:type="dcterms:W3CDTF">2015-09-02T18:13:11Z</dcterms:created>
  <dcterms:modified xsi:type="dcterms:W3CDTF">2015-09-02T22:30:16Z</dcterms:modified>
</cp:coreProperties>
</file>