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3" r:id="rId2"/>
    <p:sldId id="264" r:id="rId3"/>
    <p:sldId id="265" r:id="rId4"/>
    <p:sldId id="266" r:id="rId5"/>
    <p:sldId id="267" r:id="rId6"/>
    <p:sldId id="268" r:id="rId7"/>
    <p:sldId id="276" r:id="rId8"/>
    <p:sldId id="269" r:id="rId9"/>
    <p:sldId id="278" r:id="rId10"/>
    <p:sldId id="279" r:id="rId11"/>
    <p:sldId id="280" r:id="rId12"/>
    <p:sldId id="281" r:id="rId13"/>
    <p:sldId id="275" r:id="rId14"/>
    <p:sldId id="282" r:id="rId15"/>
    <p:sldId id="283" r:id="rId16"/>
    <p:sldId id="284" r:id="rId17"/>
    <p:sldId id="285" r:id="rId18"/>
    <p:sldId id="286" r:id="rId19"/>
    <p:sldId id="270" r:id="rId20"/>
    <p:sldId id="271" r:id="rId21"/>
    <p:sldId id="272" r:id="rId22"/>
    <p:sldId id="273" r:id="rId23"/>
    <p:sldId id="274" r:id="rId24"/>
    <p:sldId id="287" r:id="rId25"/>
    <p:sldId id="288" r:id="rId26"/>
    <p:sldId id="289" r:id="rId27"/>
    <p:sldId id="290" r:id="rId28"/>
    <p:sldId id="291" r:id="rId29"/>
    <p:sldId id="292" r:id="rId30"/>
    <p:sldId id="293" r:id="rId31"/>
    <p:sldId id="294" r:id="rId32"/>
    <p:sldId id="295" r:id="rId33"/>
    <p:sldId id="296" r:id="rId34"/>
    <p:sldId id="297" r:id="rId35"/>
    <p:sldId id="301" r:id="rId36"/>
    <p:sldId id="302" r:id="rId37"/>
    <p:sldId id="303" r:id="rId38"/>
    <p:sldId id="298" r:id="rId39"/>
    <p:sldId id="299" r:id="rId40"/>
    <p:sldId id="30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04" y="-1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E5A67-9216-0049-8459-17682C5C54C0}" type="datetimeFigureOut">
              <a:rPr lang="en-US" smtClean="0"/>
              <a:t>9/14/15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BCC52-0E48-2A42-B8D8-55B1CACB3E2E}" type="slidenum">
              <a:rPr lang="en-US" smtClean="0"/>
              <a:t>‹#›</a:t>
            </a:fld>
            <a:endParaRPr lang="en-US"/>
          </a:p>
        </p:txBody>
      </p:sp>
    </p:spTree>
    <p:extLst>
      <p:ext uri="{BB962C8B-B14F-4D97-AF65-F5344CB8AC3E}">
        <p14:creationId xmlns:p14="http://schemas.microsoft.com/office/powerpoint/2010/main" val="2595503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70EE91D-97AA-4028-8A3B-BBF3F55B45B9}" type="slidenum">
              <a:rPr lang="en-US"/>
              <a:pPr/>
              <a:t>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C6F354-4E9B-C140-9438-D9876EC2DC9F}" type="slidenum">
              <a:rPr lang="en-US"/>
              <a:pPr eaLnBrk="1" hangingPunct="1"/>
              <a:t>18</a:t>
            </a:fld>
            <a:endParaRPr lang="en-US"/>
          </a:p>
        </p:txBody>
      </p:sp>
      <p:sp>
        <p:nvSpPr>
          <p:cNvPr id="138242" name="Rectangle 2"/>
          <p:cNvSpPr>
            <a:spLocks noGrp="1" noRot="1" noChangeAspect="1" noChangeArrowheads="1" noTextEdit="1"/>
          </p:cNvSpPr>
          <p:nvPr>
            <p:ph type="sldImg"/>
          </p:nvPr>
        </p:nvSpPr>
        <p:spPr>
          <a:ln/>
          <a:extLst/>
        </p:spPr>
      </p:sp>
      <p:sp>
        <p:nvSpPr>
          <p:cNvPr id="138243" name="Rectangle 3"/>
          <p:cNvSpPr>
            <a:spLocks noGrp="1" noChangeArrowheads="1"/>
          </p:cNvSpPr>
          <p:nvPr>
            <p:ph type="body" idx="1"/>
          </p:nvPr>
        </p:nvSpPr>
        <p:spPr/>
        <p:txBody>
          <a:bodyPr/>
          <a:lstStyle/>
          <a:p>
            <a:pPr eaLnBrk="1" hangingPunct="1">
              <a:defRPr/>
            </a:pPr>
            <a:r>
              <a:rPr lang="en-US" b="1" dirty="0" smtClean="0">
                <a:cs typeface="+mn-cs"/>
              </a:rPr>
              <a:t>Chapter 5, Figure 5.10C Labeled   </a:t>
            </a:r>
          </a:p>
          <a:p>
            <a:pPr eaLnBrk="1" hangingPunct="1">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AFB82E7-0210-4FAD-AFEF-9606A858A2A8}" type="slidenum">
              <a:rPr lang="en-US"/>
              <a:pPr/>
              <a:t>36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dirty="0"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99D82EF-ECE4-4536-AD0D-A639B70E2249}" type="slidenum">
              <a:rPr lang="en-US"/>
              <a:pPr/>
              <a:t>37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147292E-25F8-0B49-B9B6-C7DC14BDED1D}" type="slidenum">
              <a:rPr lang="en-US"/>
              <a:pPr eaLnBrk="1" hangingPunct="1">
                <a:defRPr/>
              </a:pPr>
              <a:t>9</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pPr eaLnBrk="1" hangingPunct="1">
              <a:defRPr/>
            </a:pPr>
            <a:r>
              <a:rPr lang="en-US" b="1" dirty="0" smtClean="0">
                <a:cs typeface="+mn-cs"/>
              </a:rPr>
              <a:t>Chapter 5, Figure 5.6A Labeled   </a:t>
            </a:r>
          </a:p>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4AFB96E-E130-D84C-853E-3BAE4754B33E}" type="slidenum">
              <a:rPr lang="en-US"/>
              <a:pPr eaLnBrk="1" hangingPunct="1">
                <a:defRPr/>
              </a:pPr>
              <a:t>10</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pPr eaLnBrk="1" hangingPunct="1">
              <a:defRPr/>
            </a:pPr>
            <a:r>
              <a:rPr lang="en-US" b="1" dirty="0" smtClean="0">
                <a:cs typeface="+mn-cs"/>
              </a:rPr>
              <a:t>Chapter 5, Figure 5.6B Labeled   </a:t>
            </a:r>
          </a:p>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B59B5642-D156-924B-BF9C-7277DA237433}" type="slidenum">
              <a:rPr lang="en-US"/>
              <a:pPr eaLnBrk="1" hangingPunct="1">
                <a:defRPr/>
              </a:pPr>
              <a:t>11</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eaLnBrk="1" hangingPunct="1">
              <a:defRPr/>
            </a:pPr>
            <a:r>
              <a:rPr lang="en-US" b="1" dirty="0" smtClean="0">
                <a:cs typeface="+mn-cs"/>
              </a:rPr>
              <a:t>Chapter 5, Figure 5.6C Labeled   </a:t>
            </a:r>
          </a:p>
          <a:p>
            <a:pPr eaLnBrk="1" hangingPunct="1">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3A3415-DC8F-484A-A70A-AD339F5FD5E5}" type="slidenum">
              <a:rPr lang="en-US"/>
              <a:pPr eaLnBrk="1" hangingPunct="1"/>
              <a:t>12</a:t>
            </a:fld>
            <a:endParaRPr lang="en-US"/>
          </a:p>
        </p:txBody>
      </p:sp>
      <p:sp>
        <p:nvSpPr>
          <p:cNvPr id="154626" name="Rectangle 2"/>
          <p:cNvSpPr>
            <a:spLocks noGrp="1" noRot="1" noChangeAspect="1" noChangeArrowheads="1" noTextEdit="1"/>
          </p:cNvSpPr>
          <p:nvPr>
            <p:ph type="sldImg"/>
          </p:nvPr>
        </p:nvSpPr>
        <p:spPr>
          <a:ln/>
          <a:extLst/>
        </p:spPr>
      </p:sp>
      <p:sp>
        <p:nvSpPr>
          <p:cNvPr id="154627" name="Rectangle 3"/>
          <p:cNvSpPr>
            <a:spLocks noGrp="1" noChangeArrowheads="1"/>
          </p:cNvSpPr>
          <p:nvPr>
            <p:ph type="body" idx="1"/>
          </p:nvPr>
        </p:nvSpPr>
        <p:spPr/>
        <p:txBody>
          <a:bodyPr/>
          <a:lstStyle/>
          <a:p>
            <a:pPr eaLnBrk="1" hangingPunct="1">
              <a:defRPr/>
            </a:pPr>
            <a:r>
              <a:rPr lang="en-US" b="1" smtClean="0">
                <a:cs typeface="+mn-cs"/>
              </a:rPr>
              <a:t>Chapter 5, Figure 5.7 Labeled   </a:t>
            </a:r>
          </a:p>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AB2A81-CEFB-254A-8DFE-94566126DCF0}" type="slidenum">
              <a:rPr lang="en-US"/>
              <a:pPr eaLnBrk="1" hangingPunct="1"/>
              <a:t>14</a:t>
            </a:fld>
            <a:endParaRPr lang="en-US"/>
          </a:p>
        </p:txBody>
      </p:sp>
      <p:sp>
        <p:nvSpPr>
          <p:cNvPr id="140290" name="Rectangle 2"/>
          <p:cNvSpPr>
            <a:spLocks noGrp="1" noRot="1" noChangeAspect="1" noChangeArrowheads="1" noTextEdit="1"/>
          </p:cNvSpPr>
          <p:nvPr>
            <p:ph type="sldImg"/>
          </p:nvPr>
        </p:nvSpPr>
        <p:spPr>
          <a:ln/>
          <a:extLst/>
        </p:spPr>
      </p:sp>
      <p:sp>
        <p:nvSpPr>
          <p:cNvPr id="140291" name="Rectangle 3"/>
          <p:cNvSpPr>
            <a:spLocks noGrp="1" noChangeArrowheads="1"/>
          </p:cNvSpPr>
          <p:nvPr>
            <p:ph type="body" idx="1"/>
          </p:nvPr>
        </p:nvSpPr>
        <p:spPr/>
        <p:txBody>
          <a:bodyPr/>
          <a:lstStyle/>
          <a:p>
            <a:pPr eaLnBrk="1" hangingPunct="1">
              <a:defRPr/>
            </a:pPr>
            <a:r>
              <a:rPr lang="en-US" b="1" dirty="0" smtClean="0">
                <a:cs typeface="+mn-cs"/>
              </a:rPr>
              <a:t>Chapter 5, Figure 5.10B Labeled   </a:t>
            </a:r>
          </a:p>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A671EE-631A-324C-BFC2-B3D5F678C83D}" type="slidenum">
              <a:rPr lang="en-US"/>
              <a:pPr eaLnBrk="1" hangingPunct="1"/>
              <a:t>15</a:t>
            </a:fld>
            <a:endParaRPr lang="en-US"/>
          </a:p>
        </p:txBody>
      </p:sp>
      <p:sp>
        <p:nvSpPr>
          <p:cNvPr id="136194" name="Rectangle 2"/>
          <p:cNvSpPr>
            <a:spLocks noGrp="1" noRot="1" noChangeAspect="1" noChangeArrowheads="1" noTextEdit="1"/>
          </p:cNvSpPr>
          <p:nvPr>
            <p:ph type="sldImg"/>
          </p:nvPr>
        </p:nvSpPr>
        <p:spPr>
          <a:ln/>
          <a:extLst/>
        </p:spPr>
      </p:sp>
      <p:sp>
        <p:nvSpPr>
          <p:cNvPr id="136195" name="Rectangle 3"/>
          <p:cNvSpPr>
            <a:spLocks noGrp="1" noChangeArrowheads="1"/>
          </p:cNvSpPr>
          <p:nvPr>
            <p:ph type="body" idx="1"/>
          </p:nvPr>
        </p:nvSpPr>
        <p:spPr/>
        <p:txBody>
          <a:bodyPr/>
          <a:lstStyle/>
          <a:p>
            <a:pPr eaLnBrk="1" hangingPunct="1">
              <a:defRPr/>
            </a:pPr>
            <a:r>
              <a:rPr lang="en-US" b="1" dirty="0" smtClean="0">
                <a:cs typeface="+mn-cs"/>
              </a:rPr>
              <a:t>Chapter 5, Figure 5.10D Labeled   </a:t>
            </a:r>
          </a:p>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0790F3-2E02-BF4D-A03D-BA84C055E066}" type="slidenum">
              <a:rPr lang="en-US"/>
              <a:pPr eaLnBrk="1" hangingPunct="1"/>
              <a:t>16</a:t>
            </a:fld>
            <a:endParaRPr lang="en-US"/>
          </a:p>
        </p:txBody>
      </p:sp>
      <p:sp>
        <p:nvSpPr>
          <p:cNvPr id="134146" name="Rectangle 2"/>
          <p:cNvSpPr>
            <a:spLocks noGrp="1" noRot="1" noChangeAspect="1" noChangeArrowheads="1" noTextEdit="1"/>
          </p:cNvSpPr>
          <p:nvPr>
            <p:ph type="sldImg"/>
          </p:nvPr>
        </p:nvSpPr>
        <p:spPr>
          <a:ln/>
          <a:extLst/>
        </p:spPr>
      </p:sp>
      <p:sp>
        <p:nvSpPr>
          <p:cNvPr id="134147" name="Rectangle 3"/>
          <p:cNvSpPr>
            <a:spLocks noGrp="1" noChangeArrowheads="1"/>
          </p:cNvSpPr>
          <p:nvPr>
            <p:ph type="body" idx="1"/>
          </p:nvPr>
        </p:nvSpPr>
        <p:spPr/>
        <p:txBody>
          <a:bodyPr/>
          <a:lstStyle/>
          <a:p>
            <a:pPr eaLnBrk="1" hangingPunct="1">
              <a:defRPr/>
            </a:pPr>
            <a:r>
              <a:rPr lang="en-US" b="1" smtClean="0">
                <a:cs typeface="+mn-cs"/>
              </a:rPr>
              <a:t>Chapter 5, Figure 5.11 Labeled   </a:t>
            </a:r>
          </a:p>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1C700C-3EC1-7944-AD95-D401A00239E2}" type="slidenum">
              <a:rPr lang="en-US"/>
              <a:pPr eaLnBrk="1" hangingPunct="1"/>
              <a:t>17</a:t>
            </a:fld>
            <a:endParaRPr lang="en-US"/>
          </a:p>
        </p:txBody>
      </p:sp>
      <p:sp>
        <p:nvSpPr>
          <p:cNvPr id="142338" name="Rectangle 2"/>
          <p:cNvSpPr>
            <a:spLocks noGrp="1" noRot="1" noChangeAspect="1" noChangeArrowheads="1" noTextEdit="1"/>
          </p:cNvSpPr>
          <p:nvPr>
            <p:ph type="sldImg"/>
          </p:nvPr>
        </p:nvSpPr>
        <p:spPr>
          <a:ln/>
          <a:extLst/>
        </p:spPr>
      </p:sp>
      <p:sp>
        <p:nvSpPr>
          <p:cNvPr id="142339" name="Rectangle 3"/>
          <p:cNvSpPr>
            <a:spLocks noGrp="1" noChangeArrowheads="1"/>
          </p:cNvSpPr>
          <p:nvPr>
            <p:ph type="body" idx="1"/>
          </p:nvPr>
        </p:nvSpPr>
        <p:spPr/>
        <p:txBody>
          <a:bodyPr/>
          <a:lstStyle/>
          <a:p>
            <a:pPr eaLnBrk="1" hangingPunct="1">
              <a:defRPr/>
            </a:pPr>
            <a:r>
              <a:rPr lang="en-US" b="1" dirty="0" smtClean="0">
                <a:cs typeface="+mn-cs"/>
              </a:rPr>
              <a:t>Chapter 5, Figure 5.10A Labeled   </a:t>
            </a:r>
          </a:p>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8F047-BDF0-B74E-A36C-497D4C873778}" type="datetimeFigureOut">
              <a:rPr lang="en-US" smtClean="0"/>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208137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8F047-BDF0-B74E-A36C-497D4C873778}" type="datetimeFigureOut">
              <a:rPr lang="en-US" smtClean="0"/>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101243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8F047-BDF0-B74E-A36C-497D4C873778}" type="datetimeFigureOut">
              <a:rPr lang="en-US" smtClean="0"/>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299902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8F047-BDF0-B74E-A36C-497D4C873778}" type="datetimeFigureOut">
              <a:rPr lang="en-US" smtClean="0"/>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208492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8F047-BDF0-B74E-A36C-497D4C873778}" type="datetimeFigureOut">
              <a:rPr lang="en-US" smtClean="0"/>
              <a:t>9/14/15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220490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8F047-BDF0-B74E-A36C-497D4C873778}" type="datetimeFigureOut">
              <a:rPr lang="en-US" smtClean="0"/>
              <a:t>9/14/15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423404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8F047-BDF0-B74E-A36C-497D4C873778}" type="datetimeFigureOut">
              <a:rPr lang="en-US" smtClean="0"/>
              <a:t>9/14/15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410203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8F047-BDF0-B74E-A36C-497D4C873778}" type="datetimeFigureOut">
              <a:rPr lang="en-US" smtClean="0"/>
              <a:t>9/14/15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239372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8F047-BDF0-B74E-A36C-497D4C873778}" type="datetimeFigureOut">
              <a:rPr lang="en-US" smtClean="0"/>
              <a:t>9/14/15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2438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8F047-BDF0-B74E-A36C-497D4C873778}" type="datetimeFigureOut">
              <a:rPr lang="en-US" smtClean="0"/>
              <a:t>9/14/15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191749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8F047-BDF0-B74E-A36C-497D4C873778}" type="datetimeFigureOut">
              <a:rPr lang="en-US" smtClean="0"/>
              <a:t>9/14/15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45797-DE9F-1041-BAC6-0CE6D989793E}" type="slidenum">
              <a:rPr lang="en-US" smtClean="0"/>
              <a:t>‹#›</a:t>
            </a:fld>
            <a:endParaRPr lang="en-US"/>
          </a:p>
        </p:txBody>
      </p:sp>
    </p:spTree>
    <p:extLst>
      <p:ext uri="{BB962C8B-B14F-4D97-AF65-F5344CB8AC3E}">
        <p14:creationId xmlns:p14="http://schemas.microsoft.com/office/powerpoint/2010/main" val="132685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8F047-BDF0-B74E-A36C-497D4C873778}" type="datetimeFigureOut">
              <a:rPr lang="en-US" smtClean="0"/>
              <a:t>9/14/15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5797-DE9F-1041-BAC6-0CE6D989793E}" type="slidenum">
              <a:rPr lang="en-US" smtClean="0"/>
              <a:t>‹#›</a:t>
            </a:fld>
            <a:endParaRPr lang="en-US"/>
          </a:p>
        </p:txBody>
      </p:sp>
    </p:spTree>
    <p:extLst>
      <p:ext uri="{BB962C8B-B14F-4D97-AF65-F5344CB8AC3E}">
        <p14:creationId xmlns:p14="http://schemas.microsoft.com/office/powerpoint/2010/main" val="320278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www.edugen.com:30121/geodiscoveries/resources/ch6/print/coriolis_effect2/index.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a:t>
            </a:r>
            <a:r>
              <a:rPr lang="en-US" dirty="0" smtClean="0"/>
              <a:t>5:  Global Atmospheric &amp; Oceanic Circulation</a:t>
            </a:r>
            <a:endParaRPr lang="en-US" dirty="0"/>
          </a:p>
        </p:txBody>
      </p:sp>
      <p:sp>
        <p:nvSpPr>
          <p:cNvPr id="5" name="TextBox 4"/>
          <p:cNvSpPr txBox="1"/>
          <p:nvPr/>
        </p:nvSpPr>
        <p:spPr>
          <a:xfrm>
            <a:off x="457200" y="6436994"/>
            <a:ext cx="5344920" cy="369332"/>
          </a:xfrm>
          <a:prstGeom prst="rect">
            <a:avLst/>
          </a:prstGeom>
          <a:noFill/>
        </p:spPr>
        <p:txBody>
          <a:bodyPr wrap="none" rtlCol="0">
            <a:spAutoFit/>
          </a:bodyPr>
          <a:lstStyle/>
          <a:p>
            <a:r>
              <a:rPr lang="en-US" dirty="0" smtClean="0"/>
              <a:t> Wind farm in the San Gorgonio Pass near Palm Springs.  </a:t>
            </a:r>
            <a:endParaRPr lang="en-US" dirty="0"/>
          </a:p>
        </p:txBody>
      </p:sp>
      <p:grpSp>
        <p:nvGrpSpPr>
          <p:cNvPr id="6" name="Group 6"/>
          <p:cNvGrpSpPr/>
          <p:nvPr/>
        </p:nvGrpSpPr>
        <p:grpSpPr>
          <a:xfrm>
            <a:off x="304800" y="1981200"/>
            <a:ext cx="8534400" cy="4127985"/>
            <a:chOff x="304800" y="1981200"/>
            <a:chExt cx="8534400" cy="4127985"/>
          </a:xfrm>
        </p:grpSpPr>
        <p:pic>
          <p:nvPicPr>
            <p:cNvPr id="7" name="Picture 4" descr="unnumbered 5 p128.jpg"/>
            <p:cNvPicPr>
              <a:picLocks noChangeAspect="1"/>
            </p:cNvPicPr>
            <p:nvPr/>
          </p:nvPicPr>
          <p:blipFill>
            <a:blip r:embed="rId2" cstate="print"/>
            <a:srcRect/>
            <a:stretch>
              <a:fillRect/>
            </a:stretch>
          </p:blipFill>
          <p:spPr bwMode="auto">
            <a:xfrm>
              <a:off x="304800" y="1981200"/>
              <a:ext cx="8534400" cy="3913188"/>
            </a:xfrm>
            <a:prstGeom prst="rect">
              <a:avLst/>
            </a:prstGeom>
            <a:noFill/>
            <a:ln w="9525">
              <a:noFill/>
              <a:miter lim="800000"/>
              <a:headEnd/>
              <a:tailEnd/>
            </a:ln>
          </p:spPr>
        </p:pic>
        <p:sp>
          <p:nvSpPr>
            <p:cNvPr id="8" name="Rectangle 7"/>
            <p:cNvSpPr/>
            <p:nvPr/>
          </p:nvSpPr>
          <p:spPr>
            <a:xfrm>
              <a:off x="7055862" y="5832186"/>
              <a:ext cx="1757212" cy="276999"/>
            </a:xfrm>
            <a:prstGeom prst="rect">
              <a:avLst/>
            </a:prstGeom>
          </p:spPr>
          <p:txBody>
            <a:bodyPr wrap="none">
              <a:spAutoFit/>
            </a:bodyPr>
            <a:lstStyle/>
            <a:p>
              <a:r>
                <a:rPr lang="en-US" sz="1200" dirty="0" smtClean="0"/>
                <a:t>© NG Image Collection</a:t>
              </a:r>
              <a:endParaRPr lang="en-US" sz="1200" dirty="0"/>
            </a:p>
          </p:txBody>
        </p:sp>
      </p:grpSp>
    </p:spTree>
    <p:extLst>
      <p:ext uri="{BB962C8B-B14F-4D97-AF65-F5344CB8AC3E}">
        <p14:creationId xmlns:p14="http://schemas.microsoft.com/office/powerpoint/2010/main" val="162795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descr="MPG_11e_Figure_05_06b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400050"/>
            <a:ext cx="9099550" cy="587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2727926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MPG_11e_Figure_05_06c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07963"/>
            <a:ext cx="9099550" cy="625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627245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3" name="Picture 3" descr="MPG_11e_Figure_05_07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44450"/>
            <a:ext cx="8745538" cy="658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2970361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vpg2e_fig_05_10"/>
          <p:cNvPicPr>
            <a:picLocks noChangeAspect="1" noChangeArrowheads="1"/>
          </p:cNvPicPr>
          <p:nvPr/>
        </p:nvPicPr>
        <p:blipFill>
          <a:blip r:embed="rId2" cstate="print"/>
          <a:srcRect/>
          <a:stretch>
            <a:fillRect/>
          </a:stretch>
        </p:blipFill>
        <p:spPr bwMode="auto">
          <a:xfrm>
            <a:off x="304800" y="444500"/>
            <a:ext cx="8531225" cy="5978525"/>
          </a:xfrm>
          <a:prstGeom prst="rect">
            <a:avLst/>
          </a:prstGeom>
          <a:noFill/>
          <a:ln w="9525">
            <a:noFill/>
            <a:miter lim="800000"/>
            <a:headEnd/>
            <a:tailEnd/>
          </a:ln>
          <a:effectLst/>
        </p:spPr>
      </p:pic>
    </p:spTree>
    <p:extLst>
      <p:ext uri="{BB962C8B-B14F-4D97-AF65-F5344CB8AC3E}">
        <p14:creationId xmlns:p14="http://schemas.microsoft.com/office/powerpoint/2010/main" val="33234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MPG_11e_Figure_05_10b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660525"/>
            <a:ext cx="90995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4391036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MPG_11e_Figure_05_10d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660525"/>
            <a:ext cx="90995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897378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descr="MPG_11e_Figure_05_11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90500"/>
            <a:ext cx="9099550"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2605567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MPG_11e_Figure_05_10a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651000"/>
            <a:ext cx="9099550"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307158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descr="MPG_11e_Figure_05_10c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1666875"/>
            <a:ext cx="9099550"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964137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Winds &amp; Pressure Patterns</a:t>
            </a:r>
            <a:endParaRPr lang="en-US" dirty="0"/>
          </a:p>
        </p:txBody>
      </p:sp>
      <p:grpSp>
        <p:nvGrpSpPr>
          <p:cNvPr id="4" name="Group 3"/>
          <p:cNvGrpSpPr/>
          <p:nvPr/>
        </p:nvGrpSpPr>
        <p:grpSpPr>
          <a:xfrm>
            <a:off x="3395809" y="1394334"/>
            <a:ext cx="6194425" cy="5392737"/>
            <a:chOff x="2492375" y="1465263"/>
            <a:chExt cx="4790286" cy="3847910"/>
          </a:xfrm>
        </p:grpSpPr>
        <p:pic>
          <p:nvPicPr>
            <p:cNvPr id="5" name="Picture 4" descr="figure 5.11.jpg"/>
            <p:cNvPicPr>
              <a:picLocks noChangeAspect="1"/>
            </p:cNvPicPr>
            <p:nvPr/>
          </p:nvPicPr>
          <p:blipFill>
            <a:blip r:embed="rId2" cstate="print"/>
            <a:srcRect/>
            <a:stretch>
              <a:fillRect/>
            </a:stretch>
          </p:blipFill>
          <p:spPr bwMode="auto">
            <a:xfrm>
              <a:off x="2492375" y="1465263"/>
              <a:ext cx="4159250" cy="3797300"/>
            </a:xfrm>
            <a:prstGeom prst="rect">
              <a:avLst/>
            </a:prstGeom>
            <a:noFill/>
            <a:ln w="9525">
              <a:noFill/>
              <a:miter lim="800000"/>
              <a:headEnd/>
              <a:tailEnd/>
            </a:ln>
          </p:spPr>
        </p:pic>
        <p:sp>
          <p:nvSpPr>
            <p:cNvPr id="6" name="Rectangle 5"/>
            <p:cNvSpPr/>
            <p:nvPr/>
          </p:nvSpPr>
          <p:spPr>
            <a:xfrm>
              <a:off x="4901411" y="5036174"/>
              <a:ext cx="2381250" cy="276999"/>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200" dirty="0" smtClean="0"/>
                <a:t>© John Wiley &amp; Sons, Inc.</a:t>
              </a:r>
              <a:endParaRPr lang="en-US" sz="1200" dirty="0"/>
            </a:p>
          </p:txBody>
        </p:sp>
      </p:grpSp>
      <p:sp>
        <p:nvSpPr>
          <p:cNvPr id="7" name="TextBox 6"/>
          <p:cNvSpPr txBox="1"/>
          <p:nvPr/>
        </p:nvSpPr>
        <p:spPr>
          <a:xfrm>
            <a:off x="314237" y="1820070"/>
            <a:ext cx="2540091" cy="3970318"/>
          </a:xfrm>
          <a:prstGeom prst="rect">
            <a:avLst/>
          </a:prstGeom>
          <a:noFill/>
        </p:spPr>
        <p:txBody>
          <a:bodyPr wrap="square" rtlCol="0">
            <a:spAutoFit/>
          </a:bodyPr>
          <a:lstStyle/>
          <a:p>
            <a:r>
              <a:rPr lang="en-US" dirty="0" smtClean="0"/>
              <a:t>In an ideal model, warm air at the equator rises, expands and creates a belt of low pressure.</a:t>
            </a:r>
          </a:p>
          <a:p>
            <a:endParaRPr lang="en-US" dirty="0"/>
          </a:p>
          <a:p>
            <a:r>
              <a:rPr lang="en-US" dirty="0" smtClean="0"/>
              <a:t>Colder air at the poles, is denser, moves along the pressure gradient toward the equator.</a:t>
            </a:r>
          </a:p>
          <a:p>
            <a:endParaRPr lang="en-US" dirty="0"/>
          </a:p>
          <a:p>
            <a:r>
              <a:rPr lang="en-US" dirty="0" smtClean="0"/>
              <a:t>Disrupted by variability in insolation due to:</a:t>
            </a:r>
          </a:p>
          <a:p>
            <a:r>
              <a:rPr lang="en-US" dirty="0" smtClean="0"/>
              <a:t>  seasons</a:t>
            </a:r>
          </a:p>
          <a:p>
            <a:r>
              <a:rPr lang="en-US" dirty="0" smtClean="0"/>
              <a:t>  land/water contrasts </a:t>
            </a:r>
            <a:endParaRPr lang="en-US" dirty="0"/>
          </a:p>
        </p:txBody>
      </p:sp>
    </p:spTree>
    <p:extLst>
      <p:ext uri="{BB962C8B-B14F-4D97-AF65-F5344CB8AC3E}">
        <p14:creationId xmlns:p14="http://schemas.microsoft.com/office/powerpoint/2010/main" val="267614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a:t>
            </a:r>
            <a:endParaRPr lang="en-US" dirty="0"/>
          </a:p>
        </p:txBody>
      </p:sp>
      <p:sp>
        <p:nvSpPr>
          <p:cNvPr id="3" name="Content Placeholder 2"/>
          <p:cNvSpPr>
            <a:spLocks noGrp="1"/>
          </p:cNvSpPr>
          <p:nvPr>
            <p:ph idx="1"/>
          </p:nvPr>
        </p:nvSpPr>
        <p:spPr>
          <a:xfrm>
            <a:off x="864154" y="1846258"/>
            <a:ext cx="5568991" cy="4198331"/>
          </a:xfrm>
        </p:spPr>
        <p:txBody>
          <a:bodyPr>
            <a:normAutofit fontScale="77500" lnSpcReduction="20000"/>
          </a:bodyPr>
          <a:lstStyle/>
          <a:p>
            <a:r>
              <a:rPr lang="en-US" sz="2800" i="1" dirty="0"/>
              <a:t>Atmospheric pressure </a:t>
            </a:r>
            <a:r>
              <a:rPr lang="en-US" sz="2800" dirty="0"/>
              <a:t>is pressure exerted by the atmosphere because of the force of gravity acting on the overlying column of air</a:t>
            </a:r>
            <a:r>
              <a:rPr lang="en-US" sz="2800" dirty="0" smtClean="0"/>
              <a:t>.</a:t>
            </a:r>
          </a:p>
          <a:p>
            <a:r>
              <a:rPr lang="en-US" sz="2800" dirty="0" smtClean="0"/>
              <a:t>15lbs per square inch</a:t>
            </a:r>
          </a:p>
          <a:p>
            <a:endParaRPr lang="en-US" sz="2800" dirty="0"/>
          </a:p>
          <a:p>
            <a:pPr>
              <a:spcBef>
                <a:spcPts val="600"/>
              </a:spcBef>
              <a:spcAft>
                <a:spcPts val="300"/>
              </a:spcAft>
            </a:pPr>
            <a:r>
              <a:rPr lang="en-US" sz="2800" dirty="0"/>
              <a:t>Measuring Atmospheric Pressure</a:t>
            </a:r>
          </a:p>
          <a:p>
            <a:pPr lvl="2">
              <a:spcAft>
                <a:spcPts val="300"/>
              </a:spcAft>
              <a:buFont typeface="Arial" charset="0"/>
              <a:buChar char="•"/>
            </a:pPr>
            <a:r>
              <a:rPr lang="en-US" dirty="0"/>
              <a:t>Units = inches of mercury (in. Hg) or millibars (mb)</a:t>
            </a:r>
            <a:r>
              <a:rPr lang="en-US" dirty="0" smtClean="0"/>
              <a:t>.</a:t>
            </a:r>
          </a:p>
          <a:p>
            <a:pPr lvl="2">
              <a:spcAft>
                <a:spcPts val="300"/>
              </a:spcAft>
              <a:buFont typeface="Arial" charset="0"/>
              <a:buChar char="•"/>
            </a:pPr>
            <a:r>
              <a:rPr lang="en-US" dirty="0" smtClean="0"/>
              <a:t>Standard </a:t>
            </a:r>
            <a:r>
              <a:rPr lang="en-US" dirty="0"/>
              <a:t>sea level pressure = 1013.2 </a:t>
            </a:r>
            <a:r>
              <a:rPr lang="en-US" dirty="0" smtClean="0"/>
              <a:t>mb.</a:t>
            </a:r>
          </a:p>
          <a:p>
            <a:pPr lvl="2">
              <a:spcAft>
                <a:spcPts val="300"/>
              </a:spcAft>
              <a:buFont typeface="Arial" charset="0"/>
              <a:buChar char="•"/>
            </a:pPr>
            <a:r>
              <a:rPr lang="en-US" i="1" dirty="0" smtClean="0"/>
              <a:t>Barometer</a:t>
            </a:r>
            <a:r>
              <a:rPr lang="en-US" dirty="0" smtClean="0"/>
              <a:t> </a:t>
            </a:r>
            <a:r>
              <a:rPr lang="en-US" dirty="0"/>
              <a:t>is an instrument that measures atmospheric pressure</a:t>
            </a:r>
            <a:r>
              <a:rPr lang="en-US" dirty="0" smtClean="0"/>
              <a:t>.</a:t>
            </a:r>
          </a:p>
          <a:p>
            <a:pPr lvl="2">
              <a:spcAft>
                <a:spcPts val="300"/>
              </a:spcAft>
              <a:buFont typeface="Arial" charset="0"/>
              <a:buChar char="•"/>
            </a:pPr>
            <a:r>
              <a:rPr lang="en-US" dirty="0" smtClean="0"/>
              <a:t>Height of mercury:  76cm Hg standard</a:t>
            </a:r>
            <a:endParaRPr lang="en-US" dirty="0"/>
          </a:p>
          <a:p>
            <a:endParaRPr lang="en-US" dirty="0"/>
          </a:p>
        </p:txBody>
      </p:sp>
      <p:grpSp>
        <p:nvGrpSpPr>
          <p:cNvPr id="4" name="Group 3"/>
          <p:cNvGrpSpPr/>
          <p:nvPr/>
        </p:nvGrpSpPr>
        <p:grpSpPr>
          <a:xfrm>
            <a:off x="6330125" y="470627"/>
            <a:ext cx="3112353" cy="5205569"/>
            <a:chOff x="6318250" y="435001"/>
            <a:chExt cx="3112353" cy="5205569"/>
          </a:xfrm>
        </p:grpSpPr>
        <p:pic>
          <p:nvPicPr>
            <p:cNvPr id="5" name="Picture 4" descr="figure 5.1.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318250" y="435001"/>
              <a:ext cx="2813050" cy="4979962"/>
            </a:xfrm>
            <a:prstGeom prst="rect">
              <a:avLst/>
            </a:prstGeom>
            <a:noFill/>
            <a:ln w="9525">
              <a:noFill/>
              <a:miter lim="800000"/>
              <a:headEnd/>
              <a:tailEnd/>
            </a:ln>
          </p:spPr>
        </p:pic>
        <p:sp>
          <p:nvSpPr>
            <p:cNvPr id="6" name="Rectangle 5"/>
            <p:cNvSpPr/>
            <p:nvPr/>
          </p:nvSpPr>
          <p:spPr>
            <a:xfrm>
              <a:off x="6421271" y="5363571"/>
              <a:ext cx="3009332" cy="276999"/>
            </a:xfrm>
            <a:prstGeom prst="rect">
              <a:avLst/>
            </a:prstGeom>
          </p:spPr>
          <p:txBody>
            <a:bodyPr wrap="square">
              <a:spAutoFit/>
            </a:bodyPr>
            <a:lstStyle/>
            <a:p>
              <a:r>
                <a:rPr lang="en-US" sz="1200" dirty="0" smtClean="0"/>
                <a:t>© John Wiley &amp; Sons ,Inc</a:t>
              </a:r>
              <a:endParaRPr lang="en-US" sz="1200" dirty="0"/>
            </a:p>
          </p:txBody>
        </p:sp>
      </p:grpSp>
    </p:spTree>
    <p:extLst>
      <p:ext uri="{BB962C8B-B14F-4D97-AF65-F5344CB8AC3E}">
        <p14:creationId xmlns:p14="http://schemas.microsoft.com/office/powerpoint/2010/main" val="270216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and Winds in the Tropics</a:t>
            </a:r>
            <a:endParaRPr lang="en-US" dirty="0"/>
          </a:p>
        </p:txBody>
      </p:sp>
      <p:grpSp>
        <p:nvGrpSpPr>
          <p:cNvPr id="5" name="Group 4"/>
          <p:cNvGrpSpPr/>
          <p:nvPr/>
        </p:nvGrpSpPr>
        <p:grpSpPr>
          <a:xfrm>
            <a:off x="3925888" y="1125538"/>
            <a:ext cx="5218112" cy="3973713"/>
            <a:chOff x="3925888" y="1125538"/>
            <a:chExt cx="5218112" cy="3973713"/>
          </a:xfrm>
        </p:grpSpPr>
        <p:pic>
          <p:nvPicPr>
            <p:cNvPr id="6" name="Picture 4" descr="figure 5.12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925888" y="1125538"/>
              <a:ext cx="5184775" cy="3667125"/>
            </a:xfrm>
            <a:prstGeom prst="rect">
              <a:avLst/>
            </a:prstGeom>
            <a:noFill/>
            <a:ln w="9525">
              <a:noFill/>
              <a:miter lim="800000"/>
              <a:headEnd/>
              <a:tailEnd/>
            </a:ln>
          </p:spPr>
        </p:pic>
        <p:sp>
          <p:nvSpPr>
            <p:cNvPr id="7" name="Rectangle 6"/>
            <p:cNvSpPr/>
            <p:nvPr/>
          </p:nvSpPr>
          <p:spPr>
            <a:xfrm>
              <a:off x="7178397" y="4822252"/>
              <a:ext cx="1965603" cy="276999"/>
            </a:xfrm>
            <a:prstGeom prst="rect">
              <a:avLst/>
            </a:prstGeom>
          </p:spPr>
          <p:txBody>
            <a:bodyPr wrap="none">
              <a:spAutoFit/>
            </a:bodyPr>
            <a:lstStyle/>
            <a:p>
              <a:r>
                <a:rPr lang="en-US" sz="1200" dirty="0" smtClean="0"/>
                <a:t>© John Wiley &amp; Sons, Inc.</a:t>
              </a:r>
              <a:endParaRPr lang="en-US" sz="1200" dirty="0"/>
            </a:p>
          </p:txBody>
        </p:sp>
      </p:grpSp>
      <p:sp>
        <p:nvSpPr>
          <p:cNvPr id="8" name="TextBox 7"/>
          <p:cNvSpPr txBox="1"/>
          <p:nvPr/>
        </p:nvSpPr>
        <p:spPr>
          <a:xfrm>
            <a:off x="144025" y="1417637"/>
            <a:ext cx="3338779" cy="4801315"/>
          </a:xfrm>
          <a:prstGeom prst="rect">
            <a:avLst/>
          </a:prstGeom>
          <a:noFill/>
        </p:spPr>
        <p:txBody>
          <a:bodyPr wrap="square" rtlCol="0">
            <a:spAutoFit/>
          </a:bodyPr>
          <a:lstStyle/>
          <a:p>
            <a:r>
              <a:rPr lang="en-US" dirty="0" smtClean="0"/>
              <a:t>Warm air rises along the equator, but never makes it to the poles to sink.</a:t>
            </a:r>
          </a:p>
          <a:p>
            <a:endParaRPr lang="en-US" dirty="0"/>
          </a:p>
          <a:p>
            <a:r>
              <a:rPr lang="en-US" dirty="0" smtClean="0"/>
              <a:t>The Coriolis Effect pulls it eastward and causes it to sink at about 30 degrees.  </a:t>
            </a:r>
            <a:r>
              <a:rPr lang="en-US" b="1" dirty="0" smtClean="0"/>
              <a:t>Hadley Cell</a:t>
            </a:r>
            <a:r>
              <a:rPr lang="en-US" dirty="0" smtClean="0"/>
              <a:t>.</a:t>
            </a:r>
          </a:p>
          <a:p>
            <a:endParaRPr lang="en-US" dirty="0"/>
          </a:p>
          <a:p>
            <a:r>
              <a:rPr lang="en-US" dirty="0" smtClean="0"/>
              <a:t>The </a:t>
            </a:r>
            <a:r>
              <a:rPr lang="en-US" b="1" dirty="0" smtClean="0"/>
              <a:t>ITCZ</a:t>
            </a:r>
            <a:r>
              <a:rPr lang="en-US" dirty="0" smtClean="0"/>
              <a:t> is the low pressure along the equator, very light winds.</a:t>
            </a:r>
          </a:p>
          <a:p>
            <a:endParaRPr lang="en-US" dirty="0"/>
          </a:p>
          <a:p>
            <a:r>
              <a:rPr lang="en-US" dirty="0" smtClean="0"/>
              <a:t>The </a:t>
            </a:r>
            <a:r>
              <a:rPr lang="en-US" b="1" dirty="0" smtClean="0"/>
              <a:t>ITCZ </a:t>
            </a:r>
            <a:r>
              <a:rPr lang="en-US" dirty="0" smtClean="0"/>
              <a:t>migrates seasonally.  When is it farthest north?  South?</a:t>
            </a:r>
          </a:p>
          <a:p>
            <a:endParaRPr lang="en-US" dirty="0"/>
          </a:p>
          <a:p>
            <a:r>
              <a:rPr lang="en-US" dirty="0" smtClean="0"/>
              <a:t>What happens to the ITCZ near Asia?</a:t>
            </a:r>
            <a:endParaRPr lang="en-US" dirty="0"/>
          </a:p>
        </p:txBody>
      </p:sp>
    </p:spTree>
    <p:extLst>
      <p:ext uri="{BB962C8B-B14F-4D97-AF65-F5344CB8AC3E}">
        <p14:creationId xmlns:p14="http://schemas.microsoft.com/office/powerpoint/2010/main" val="62480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304800" y="3322638"/>
            <a:ext cx="8534400" cy="2915935"/>
            <a:chOff x="304800" y="3322638"/>
            <a:chExt cx="8534400" cy="2915935"/>
          </a:xfrm>
        </p:grpSpPr>
        <p:pic>
          <p:nvPicPr>
            <p:cNvPr id="5" name="Picture 4" descr="figure 5.13 part 1 copy.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04800" y="3322638"/>
              <a:ext cx="8534400" cy="2719387"/>
            </a:xfrm>
            <a:prstGeom prst="rect">
              <a:avLst/>
            </a:prstGeom>
            <a:noFill/>
            <a:ln w="9525">
              <a:noFill/>
              <a:miter lim="800000"/>
              <a:headEnd/>
              <a:tailEnd/>
            </a:ln>
          </p:spPr>
        </p:pic>
        <p:sp>
          <p:nvSpPr>
            <p:cNvPr id="6" name="Rectangle 5"/>
            <p:cNvSpPr/>
            <p:nvPr/>
          </p:nvSpPr>
          <p:spPr>
            <a:xfrm>
              <a:off x="6632488" y="5961574"/>
              <a:ext cx="1965603" cy="276999"/>
            </a:xfrm>
            <a:prstGeom prst="rect">
              <a:avLst/>
            </a:prstGeom>
          </p:spPr>
          <p:txBody>
            <a:bodyPr wrap="none">
              <a:spAutoFit/>
            </a:bodyPr>
            <a:lstStyle/>
            <a:p>
              <a:r>
                <a:rPr lang="en-US" sz="1200" dirty="0" smtClean="0"/>
                <a:t>© John Wiley &amp; Sons, Inc.</a:t>
              </a:r>
              <a:endParaRPr lang="en-US" sz="1200" dirty="0"/>
            </a:p>
          </p:txBody>
        </p:sp>
      </p:grpSp>
      <p:grpSp>
        <p:nvGrpSpPr>
          <p:cNvPr id="7" name="Group 7"/>
          <p:cNvGrpSpPr/>
          <p:nvPr/>
        </p:nvGrpSpPr>
        <p:grpSpPr>
          <a:xfrm>
            <a:off x="5300663" y="973138"/>
            <a:ext cx="3266752" cy="2385758"/>
            <a:chOff x="5300663" y="973138"/>
            <a:chExt cx="3266752" cy="2385758"/>
          </a:xfrm>
        </p:grpSpPr>
        <p:pic>
          <p:nvPicPr>
            <p:cNvPr id="8" name="Picture 5" descr="figure 5.13 part 2.jpg"/>
            <p:cNvPicPr>
              <a:picLocks noChangeAspect="1"/>
            </p:cNvPicPr>
            <p:nvPr/>
          </p:nvPicPr>
          <p:blipFill>
            <a:blip r:embed="rId3" cstate="print"/>
            <a:srcRect/>
            <a:stretch>
              <a:fillRect/>
            </a:stretch>
          </p:blipFill>
          <p:spPr bwMode="auto">
            <a:xfrm>
              <a:off x="5300663" y="973138"/>
              <a:ext cx="3233737" cy="2151062"/>
            </a:xfrm>
            <a:prstGeom prst="rect">
              <a:avLst/>
            </a:prstGeom>
            <a:noFill/>
            <a:ln w="9525">
              <a:noFill/>
              <a:miter lim="800000"/>
              <a:headEnd/>
              <a:tailEnd/>
            </a:ln>
          </p:spPr>
        </p:pic>
        <p:sp>
          <p:nvSpPr>
            <p:cNvPr id="9" name="Rectangle 8"/>
            <p:cNvSpPr/>
            <p:nvPr/>
          </p:nvSpPr>
          <p:spPr>
            <a:xfrm>
              <a:off x="6810203" y="3081897"/>
              <a:ext cx="1757212" cy="276999"/>
            </a:xfrm>
            <a:prstGeom prst="rect">
              <a:avLst/>
            </a:prstGeom>
          </p:spPr>
          <p:txBody>
            <a:bodyPr wrap="none">
              <a:spAutoFit/>
            </a:bodyPr>
            <a:lstStyle/>
            <a:p>
              <a:r>
                <a:rPr lang="en-US" sz="1200" dirty="0" smtClean="0"/>
                <a:t>© NG Image Collection</a:t>
              </a:r>
              <a:endParaRPr lang="en-US" sz="1200" dirty="0"/>
            </a:p>
          </p:txBody>
        </p:sp>
      </p:grpSp>
      <p:sp>
        <p:nvSpPr>
          <p:cNvPr id="10" name="TextBox 9"/>
          <p:cNvSpPr txBox="1"/>
          <p:nvPr/>
        </p:nvSpPr>
        <p:spPr>
          <a:xfrm>
            <a:off x="304800" y="1309403"/>
            <a:ext cx="4631356" cy="1200329"/>
          </a:xfrm>
          <a:prstGeom prst="rect">
            <a:avLst/>
          </a:prstGeom>
          <a:noFill/>
        </p:spPr>
        <p:txBody>
          <a:bodyPr wrap="square" rtlCol="0">
            <a:spAutoFit/>
          </a:bodyPr>
          <a:lstStyle/>
          <a:p>
            <a:r>
              <a:rPr lang="en-US" dirty="0" smtClean="0"/>
              <a:t>ITCZ’s migration is intensified over Asia.</a:t>
            </a:r>
          </a:p>
          <a:p>
            <a:r>
              <a:rPr lang="en-US" dirty="0" smtClean="0"/>
              <a:t>Huge land/water temperature contrasts.</a:t>
            </a:r>
          </a:p>
          <a:p>
            <a:endParaRPr lang="en-US" dirty="0"/>
          </a:p>
          <a:p>
            <a:r>
              <a:rPr lang="en-US" dirty="0" smtClean="0"/>
              <a:t>Wet monsoons….dry monsoons?</a:t>
            </a:r>
            <a:endParaRPr lang="en-US" dirty="0"/>
          </a:p>
        </p:txBody>
      </p:sp>
    </p:spTree>
    <p:extLst>
      <p:ext uri="{BB962C8B-B14F-4D97-AF65-F5344CB8AC3E}">
        <p14:creationId xmlns:p14="http://schemas.microsoft.com/office/powerpoint/2010/main" val="43184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13_01"/>
          <p:cNvPicPr>
            <a:picLocks noChangeAspect="1" noChangeArrowheads="1"/>
          </p:cNvPicPr>
          <p:nvPr/>
        </p:nvPicPr>
        <p:blipFill>
          <a:blip r:embed="rId2" cstate="print"/>
          <a:srcRect/>
          <a:stretch>
            <a:fillRect/>
          </a:stretch>
        </p:blipFill>
        <p:spPr bwMode="auto">
          <a:xfrm>
            <a:off x="390802" y="1600200"/>
            <a:ext cx="8450682" cy="3030232"/>
          </a:xfrm>
          <a:prstGeom prst="rect">
            <a:avLst/>
          </a:prstGeom>
          <a:noFill/>
          <a:ln w="9525">
            <a:noFill/>
            <a:miter lim="800000"/>
            <a:headEnd/>
            <a:tailEnd/>
          </a:ln>
          <a:effectLst/>
        </p:spPr>
      </p:pic>
    </p:spTree>
    <p:extLst>
      <p:ext uri="{BB962C8B-B14F-4D97-AF65-F5344CB8AC3E}">
        <p14:creationId xmlns:p14="http://schemas.microsoft.com/office/powerpoint/2010/main" val="124203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5"/>
          <p:cNvPicPr>
            <a:picLocks noChangeAspect="1" noChangeArrowheads="1"/>
          </p:cNvPicPr>
          <p:nvPr/>
        </p:nvPicPr>
        <p:blipFill>
          <a:blip r:embed="rId2" cstate="print"/>
          <a:srcRect/>
          <a:stretch>
            <a:fillRect/>
          </a:stretch>
        </p:blipFill>
        <p:spPr bwMode="auto">
          <a:xfrm>
            <a:off x="303213" y="302660"/>
            <a:ext cx="8535987" cy="5273675"/>
          </a:xfrm>
          <a:prstGeom prst="rect">
            <a:avLst/>
          </a:prstGeom>
          <a:noFill/>
        </p:spPr>
      </p:pic>
      <p:sp>
        <p:nvSpPr>
          <p:cNvPr id="5" name="TextBox 4"/>
          <p:cNvSpPr txBox="1"/>
          <p:nvPr/>
        </p:nvSpPr>
        <p:spPr>
          <a:xfrm>
            <a:off x="303212" y="5874033"/>
            <a:ext cx="8535987" cy="923330"/>
          </a:xfrm>
          <a:prstGeom prst="rect">
            <a:avLst/>
          </a:prstGeom>
          <a:noFill/>
        </p:spPr>
        <p:txBody>
          <a:bodyPr wrap="square" rtlCol="0">
            <a:spAutoFit/>
          </a:bodyPr>
          <a:lstStyle/>
          <a:p>
            <a:r>
              <a:rPr lang="en-US" dirty="0" smtClean="0"/>
              <a:t>North American monsoons?  Warm air from Gulf of Mexico tends to move northward and westward into the Southwestern states (Arizona, Nevada, New Mexico).  In winter, air flow has reversed bringing dry continental air from Canada south and eastward.</a:t>
            </a:r>
            <a:endParaRPr lang="en-US" dirty="0"/>
          </a:p>
        </p:txBody>
      </p:sp>
    </p:spTree>
    <p:extLst>
      <p:ext uri="{BB962C8B-B14F-4D97-AF65-F5344CB8AC3E}">
        <p14:creationId xmlns:p14="http://schemas.microsoft.com/office/powerpoint/2010/main" val="3442273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and Winds in the Subtropics	</a:t>
            </a:r>
            <a:endParaRPr lang="en-US" dirty="0"/>
          </a:p>
        </p:txBody>
      </p:sp>
      <p:sp>
        <p:nvSpPr>
          <p:cNvPr id="3" name="Content Placeholder 2"/>
          <p:cNvSpPr>
            <a:spLocks noGrp="1"/>
          </p:cNvSpPr>
          <p:nvPr>
            <p:ph idx="1"/>
          </p:nvPr>
        </p:nvSpPr>
        <p:spPr/>
        <p:txBody>
          <a:bodyPr/>
          <a:lstStyle/>
          <a:p>
            <a:r>
              <a:rPr lang="en-US" dirty="0" smtClean="0"/>
              <a:t>Very large and stable anticyclones</a:t>
            </a:r>
          </a:p>
          <a:p>
            <a:r>
              <a:rPr lang="en-US" dirty="0" smtClean="0"/>
              <a:t>Dry conditions</a:t>
            </a:r>
          </a:p>
          <a:p>
            <a:r>
              <a:rPr lang="en-US" dirty="0" smtClean="0"/>
              <a:t>Migrate seasonally</a:t>
            </a:r>
          </a:p>
          <a:p>
            <a:pPr lvl="1"/>
            <a:r>
              <a:rPr lang="en-US" dirty="0" smtClean="0"/>
              <a:t>Hawaiian high and Azores high</a:t>
            </a:r>
          </a:p>
          <a:p>
            <a:pPr lvl="1"/>
            <a:r>
              <a:rPr lang="en-US" dirty="0" smtClean="0"/>
              <a:t>Strongest in our summer months</a:t>
            </a:r>
          </a:p>
          <a:p>
            <a:pPr lvl="1"/>
            <a:r>
              <a:rPr lang="en-US" dirty="0" smtClean="0"/>
              <a:t>Weaken and move south in winter</a:t>
            </a:r>
          </a:p>
          <a:p>
            <a:pPr lvl="2"/>
            <a:r>
              <a:rPr lang="en-US" dirty="0" smtClean="0"/>
              <a:t>Different influences for each</a:t>
            </a:r>
            <a:endParaRPr lang="en-US" dirty="0"/>
          </a:p>
        </p:txBody>
      </p:sp>
    </p:spTree>
    <p:extLst>
      <p:ext uri="{BB962C8B-B14F-4D97-AF65-F5344CB8AC3E}">
        <p14:creationId xmlns:p14="http://schemas.microsoft.com/office/powerpoint/2010/main" val="38298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15"/>
          <p:cNvPicPr>
            <a:picLocks noChangeAspect="1" noChangeArrowheads="1"/>
          </p:cNvPicPr>
          <p:nvPr/>
        </p:nvPicPr>
        <p:blipFill>
          <a:blip r:embed="rId2" cstate="print"/>
          <a:srcRect/>
          <a:stretch>
            <a:fillRect/>
          </a:stretch>
        </p:blipFill>
        <p:spPr bwMode="auto">
          <a:xfrm>
            <a:off x="660400" y="215900"/>
            <a:ext cx="7824788" cy="6435725"/>
          </a:xfrm>
          <a:prstGeom prst="rect">
            <a:avLst/>
          </a:prstGeom>
          <a:noFill/>
          <a:ln w="9525">
            <a:noFill/>
            <a:miter lim="800000"/>
            <a:headEnd/>
            <a:tailEnd/>
          </a:ln>
          <a:effectLst/>
        </p:spPr>
      </p:pic>
    </p:spTree>
    <p:extLst>
      <p:ext uri="{BB962C8B-B14F-4D97-AF65-F5344CB8AC3E}">
        <p14:creationId xmlns:p14="http://schemas.microsoft.com/office/powerpoint/2010/main" val="56580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Midlatitude</a:t>
            </a:r>
            <a:r>
              <a:rPr lang="en-US" dirty="0" smtClean="0"/>
              <a:t> Winds and Pressure Patterns</a:t>
            </a:r>
            <a:endParaRPr lang="en-US" dirty="0"/>
          </a:p>
        </p:txBody>
      </p:sp>
      <p:sp>
        <p:nvSpPr>
          <p:cNvPr id="3" name="Content Placeholder 2"/>
          <p:cNvSpPr>
            <a:spLocks noGrp="1"/>
          </p:cNvSpPr>
          <p:nvPr>
            <p:ph idx="1"/>
          </p:nvPr>
        </p:nvSpPr>
        <p:spPr/>
        <p:txBody>
          <a:bodyPr>
            <a:normAutofit/>
          </a:bodyPr>
          <a:lstStyle/>
          <a:p>
            <a:r>
              <a:rPr lang="en-US" dirty="0" err="1" smtClean="0"/>
              <a:t>Westerlies</a:t>
            </a:r>
            <a:r>
              <a:rPr lang="en-US" dirty="0" smtClean="0"/>
              <a:t>:  prevailing winds, from the subtropical high anticyclone</a:t>
            </a:r>
          </a:p>
          <a:p>
            <a:r>
              <a:rPr lang="en-US" dirty="0" smtClean="0"/>
              <a:t>Polar front—boundary between cold and warm air masses, air is being lifted (frontal lifting), creating low pressure</a:t>
            </a:r>
          </a:p>
          <a:p>
            <a:r>
              <a:rPr lang="en-US" dirty="0" smtClean="0"/>
              <a:t>Jet stream—upper air </a:t>
            </a:r>
            <a:r>
              <a:rPr lang="en-US" dirty="0" err="1" smtClean="0"/>
              <a:t>westerlies</a:t>
            </a:r>
            <a:endParaRPr lang="en-US" dirty="0"/>
          </a:p>
        </p:txBody>
      </p:sp>
    </p:spTree>
    <p:extLst>
      <p:ext uri="{BB962C8B-B14F-4D97-AF65-F5344CB8AC3E}">
        <p14:creationId xmlns:p14="http://schemas.microsoft.com/office/powerpoint/2010/main" val="3482814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5625162" y="194662"/>
            <a:ext cx="3518838" cy="1661993"/>
          </a:xfrm>
          <a:prstGeom prst="rect">
            <a:avLst/>
          </a:prstGeom>
          <a:noFill/>
          <a:ln w="9525">
            <a:noFill/>
            <a:miter lim="800000"/>
            <a:headEnd/>
            <a:tailEnd/>
          </a:ln>
        </p:spPr>
        <p:txBody>
          <a:bodyPr wrap="square">
            <a:spAutoFit/>
          </a:bodyPr>
          <a:lstStyle/>
          <a:p>
            <a:pPr>
              <a:spcAft>
                <a:spcPts val="600"/>
              </a:spcAft>
            </a:pPr>
            <a:r>
              <a:rPr lang="en-US" sz="2800" dirty="0"/>
              <a:t>Jet stream </a:t>
            </a:r>
            <a:r>
              <a:rPr lang="en-US" sz="2800" dirty="0" smtClean="0"/>
              <a:t>disturbance</a:t>
            </a:r>
            <a:r>
              <a:rPr lang="en-US" sz="2800" dirty="0"/>
              <a:t>s</a:t>
            </a:r>
            <a:r>
              <a:rPr lang="en-US" sz="2800" dirty="0" smtClean="0"/>
              <a:t> </a:t>
            </a:r>
            <a:endParaRPr lang="en-US" sz="2800" dirty="0"/>
          </a:p>
          <a:p>
            <a:pPr lvl="1" indent="-228600">
              <a:spcAft>
                <a:spcPts val="600"/>
              </a:spcAft>
              <a:buFont typeface="Arial" charset="0"/>
              <a:buChar char="•"/>
            </a:pPr>
            <a:r>
              <a:rPr lang="en-US" dirty="0" err="1"/>
              <a:t>Rossby</a:t>
            </a:r>
            <a:r>
              <a:rPr lang="en-US" dirty="0"/>
              <a:t> waves</a:t>
            </a:r>
          </a:p>
          <a:p>
            <a:pPr lvl="2" indent="-228600">
              <a:spcAft>
                <a:spcPts val="600"/>
              </a:spcAft>
              <a:buFont typeface="Arial" charset="0"/>
              <a:buChar char="•"/>
            </a:pPr>
            <a:r>
              <a:rPr lang="en-US" dirty="0" smtClean="0"/>
              <a:t>Zonal </a:t>
            </a:r>
            <a:r>
              <a:rPr lang="en-US" dirty="0"/>
              <a:t>flow (west to east)</a:t>
            </a:r>
          </a:p>
        </p:txBody>
      </p:sp>
      <p:pic>
        <p:nvPicPr>
          <p:cNvPr id="8" name="Picture 2" descr="vpg2e_fig_05_16"/>
          <p:cNvPicPr>
            <a:picLocks noChangeAspect="1" noChangeArrowheads="1"/>
          </p:cNvPicPr>
          <p:nvPr/>
        </p:nvPicPr>
        <p:blipFill>
          <a:blip r:embed="rId2" cstate="print"/>
          <a:srcRect/>
          <a:stretch>
            <a:fillRect/>
          </a:stretch>
        </p:blipFill>
        <p:spPr bwMode="auto">
          <a:xfrm>
            <a:off x="213374" y="150250"/>
            <a:ext cx="5411788" cy="6435725"/>
          </a:xfrm>
          <a:prstGeom prst="rect">
            <a:avLst/>
          </a:prstGeom>
          <a:noFill/>
          <a:ln w="9525">
            <a:noFill/>
            <a:miter lim="800000"/>
            <a:headEnd/>
            <a:tailEnd/>
          </a:ln>
          <a:effectLst/>
        </p:spPr>
      </p:pic>
    </p:spTree>
    <p:extLst>
      <p:ext uri="{BB962C8B-B14F-4D97-AF65-F5344CB8AC3E}">
        <p14:creationId xmlns:p14="http://schemas.microsoft.com/office/powerpoint/2010/main" val="394935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18a"/>
          <p:cNvPicPr>
            <a:picLocks noChangeAspect="1" noChangeArrowheads="1"/>
          </p:cNvPicPr>
          <p:nvPr/>
        </p:nvPicPr>
        <p:blipFill>
          <a:blip r:embed="rId2" cstate="print"/>
          <a:srcRect/>
          <a:stretch>
            <a:fillRect/>
          </a:stretch>
        </p:blipFill>
        <p:spPr bwMode="auto">
          <a:xfrm>
            <a:off x="304799" y="2109305"/>
            <a:ext cx="8531225" cy="4606925"/>
          </a:xfrm>
          <a:prstGeom prst="rect">
            <a:avLst/>
          </a:prstGeom>
          <a:noFill/>
          <a:ln w="9525">
            <a:noFill/>
            <a:miter lim="800000"/>
            <a:headEnd/>
            <a:tailEnd/>
          </a:ln>
          <a:effectLst/>
        </p:spPr>
      </p:pic>
      <p:sp>
        <p:nvSpPr>
          <p:cNvPr id="5" name="TextBox 4"/>
          <p:cNvSpPr txBox="1"/>
          <p:nvPr/>
        </p:nvSpPr>
        <p:spPr>
          <a:xfrm>
            <a:off x="145509" y="304285"/>
            <a:ext cx="8690515" cy="1477328"/>
          </a:xfrm>
          <a:prstGeom prst="rect">
            <a:avLst/>
          </a:prstGeom>
          <a:noFill/>
        </p:spPr>
        <p:txBody>
          <a:bodyPr wrap="square" rtlCol="0">
            <a:spAutoFit/>
          </a:bodyPr>
          <a:lstStyle/>
          <a:p>
            <a:r>
              <a:rPr lang="en-US" dirty="0" smtClean="0"/>
              <a:t>In northern hemisphere winter, air spirals outward from the strong Siberian high and its weaker cousin, the Canadian high.  The Icelandic low and Aleutian low spawn winter storm systems that move southward and eastward on to the continents.  In the southern hemisphere summer, air converges toward a narrow low pressure belt around the south polar high.</a:t>
            </a:r>
            <a:endParaRPr lang="en-US" dirty="0"/>
          </a:p>
        </p:txBody>
      </p:sp>
    </p:spTree>
    <p:extLst>
      <p:ext uri="{BB962C8B-B14F-4D97-AF65-F5344CB8AC3E}">
        <p14:creationId xmlns:p14="http://schemas.microsoft.com/office/powerpoint/2010/main" val="765174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18b"/>
          <p:cNvPicPr>
            <a:picLocks noChangeAspect="1" noChangeArrowheads="1"/>
          </p:cNvPicPr>
          <p:nvPr/>
        </p:nvPicPr>
        <p:blipFill>
          <a:blip r:embed="rId2" cstate="print"/>
          <a:srcRect/>
          <a:stretch>
            <a:fillRect/>
          </a:stretch>
        </p:blipFill>
        <p:spPr bwMode="auto">
          <a:xfrm>
            <a:off x="185194" y="2361201"/>
            <a:ext cx="8531225" cy="4625975"/>
          </a:xfrm>
          <a:prstGeom prst="rect">
            <a:avLst/>
          </a:prstGeom>
          <a:noFill/>
          <a:ln w="9525">
            <a:noFill/>
            <a:miter lim="800000"/>
            <a:headEnd/>
            <a:tailEnd/>
          </a:ln>
          <a:effectLst/>
        </p:spPr>
      </p:pic>
      <p:sp>
        <p:nvSpPr>
          <p:cNvPr id="5" name="TextBox 4"/>
          <p:cNvSpPr txBox="1"/>
          <p:nvPr/>
        </p:nvSpPr>
        <p:spPr>
          <a:xfrm>
            <a:off x="185194" y="304285"/>
            <a:ext cx="8518967" cy="2308324"/>
          </a:xfrm>
          <a:prstGeom prst="rect">
            <a:avLst/>
          </a:prstGeom>
          <a:noFill/>
        </p:spPr>
        <p:txBody>
          <a:bodyPr wrap="square" rtlCol="0">
            <a:spAutoFit/>
          </a:bodyPr>
          <a:lstStyle/>
          <a:p>
            <a:r>
              <a:rPr lang="en-US" dirty="0" smtClean="0"/>
              <a:t>In northern hemisphere summer, the continents show generally low-surface pressure, and high pressure builds over the oceans.  The strong Asiatic low brings warm, moist Indian Ocean air over India and Southeast Asia.  A weaker low forms over the deserts of the southwestern U.S. and northwestern Mexico.  Outspiraling winds from the Hawaiian high and Azores high keep the west coasts of North America and Asia warm and dry, and the east coasts of North America and Asia warm and moist.  In the southern hemisphere summer, the pattern is little different from winter, although pressure gradients are stronger.</a:t>
            </a:r>
            <a:endParaRPr lang="en-US" dirty="0"/>
          </a:p>
        </p:txBody>
      </p:sp>
    </p:spTree>
    <p:extLst>
      <p:ext uri="{BB962C8B-B14F-4D97-AF65-F5344CB8AC3E}">
        <p14:creationId xmlns:p14="http://schemas.microsoft.com/office/powerpoint/2010/main" val="29003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 and Altitude</a:t>
            </a:r>
            <a:endParaRPr lang="en-US" dirty="0"/>
          </a:p>
        </p:txBody>
      </p:sp>
      <p:grpSp>
        <p:nvGrpSpPr>
          <p:cNvPr id="4" name="Group 7"/>
          <p:cNvGrpSpPr/>
          <p:nvPr/>
        </p:nvGrpSpPr>
        <p:grpSpPr>
          <a:xfrm>
            <a:off x="6153829" y="1086805"/>
            <a:ext cx="2893506" cy="5771195"/>
            <a:chOff x="5803900" y="195263"/>
            <a:chExt cx="2824451" cy="6160822"/>
          </a:xfrm>
        </p:grpSpPr>
        <p:pic>
          <p:nvPicPr>
            <p:cNvPr id="5" name="Picture 4" descr="figure 5.3.jpg"/>
            <p:cNvPicPr>
              <a:picLocks noChangeAspect="1"/>
            </p:cNvPicPr>
            <p:nvPr/>
          </p:nvPicPr>
          <p:blipFill>
            <a:blip r:embed="rId2" cstate="print"/>
            <a:srcRect/>
            <a:stretch>
              <a:fillRect/>
            </a:stretch>
          </p:blipFill>
          <p:spPr bwMode="auto">
            <a:xfrm>
              <a:off x="5803900" y="195263"/>
              <a:ext cx="2771775" cy="5908675"/>
            </a:xfrm>
            <a:prstGeom prst="rect">
              <a:avLst/>
            </a:prstGeom>
            <a:noFill/>
            <a:ln w="9525">
              <a:noFill/>
              <a:miter lim="800000"/>
              <a:headEnd/>
              <a:tailEnd/>
            </a:ln>
          </p:spPr>
        </p:pic>
        <p:sp>
          <p:nvSpPr>
            <p:cNvPr id="6" name="Rectangle 5"/>
            <p:cNvSpPr/>
            <p:nvPr/>
          </p:nvSpPr>
          <p:spPr>
            <a:xfrm>
              <a:off x="6662748" y="6079086"/>
              <a:ext cx="1965603" cy="276999"/>
            </a:xfrm>
            <a:prstGeom prst="rect">
              <a:avLst/>
            </a:prstGeom>
          </p:spPr>
          <p:txBody>
            <a:bodyPr wrap="none">
              <a:spAutoFit/>
            </a:bodyPr>
            <a:lstStyle/>
            <a:p>
              <a:r>
                <a:rPr lang="en-US" sz="1200" dirty="0" smtClean="0"/>
                <a:t>© John Wiley &amp; Sons, Inc.</a:t>
              </a:r>
              <a:endParaRPr lang="en-US" sz="1200" dirty="0"/>
            </a:p>
          </p:txBody>
        </p:sp>
      </p:grpSp>
      <p:sp>
        <p:nvSpPr>
          <p:cNvPr id="7" name="Text Box 6"/>
          <p:cNvSpPr txBox="1">
            <a:spLocks noChangeArrowheads="1"/>
          </p:cNvSpPr>
          <p:nvPr/>
        </p:nvSpPr>
        <p:spPr bwMode="auto">
          <a:xfrm>
            <a:off x="457200" y="1253280"/>
            <a:ext cx="5468938" cy="5539978"/>
          </a:xfrm>
          <a:prstGeom prst="rect">
            <a:avLst/>
          </a:prstGeom>
          <a:noFill/>
          <a:ln w="9525">
            <a:noFill/>
            <a:miter lim="800000"/>
            <a:headEnd/>
            <a:tailEnd/>
          </a:ln>
        </p:spPr>
        <p:txBody>
          <a:bodyPr>
            <a:spAutoFit/>
          </a:bodyPr>
          <a:lstStyle/>
          <a:p>
            <a:pPr lvl="1" indent="-228600">
              <a:buFont typeface="Arial" charset="0"/>
              <a:buChar char="•"/>
            </a:pPr>
            <a:r>
              <a:rPr lang="en-US" sz="2400" dirty="0" smtClean="0"/>
              <a:t>Ever felt your ears pop?</a:t>
            </a:r>
          </a:p>
          <a:p>
            <a:pPr lvl="1" indent="-228600">
              <a:buFont typeface="Arial" charset="0"/>
              <a:buChar char="•"/>
            </a:pPr>
            <a:endParaRPr lang="en-US" sz="2400" dirty="0"/>
          </a:p>
          <a:p>
            <a:pPr lvl="1" indent="-228600">
              <a:buFont typeface="Arial" charset="0"/>
              <a:buChar char="•"/>
            </a:pPr>
            <a:r>
              <a:rPr lang="en-US" sz="2400" dirty="0" smtClean="0"/>
              <a:t>Pressure is determined by the mass of air molecules above </a:t>
            </a:r>
            <a:r>
              <a:rPr lang="en-US" sz="2400" dirty="0" smtClean="0"/>
              <a:t>that elevation</a:t>
            </a:r>
          </a:p>
          <a:p>
            <a:pPr lvl="1" indent="-228600">
              <a:buFont typeface="Arial" charset="0"/>
              <a:buChar char="•"/>
            </a:pPr>
            <a:endParaRPr lang="en-US" sz="2400" dirty="0"/>
          </a:p>
          <a:p>
            <a:pPr lvl="1" indent="-228600">
              <a:buFont typeface="Arial" charset="0"/>
              <a:buChar char="•"/>
            </a:pPr>
            <a:r>
              <a:rPr lang="en-US" sz="2400" dirty="0" smtClean="0"/>
              <a:t>The more mass, the higher the pressure</a:t>
            </a:r>
            <a:endParaRPr lang="en-US" sz="2400" dirty="0" smtClean="0"/>
          </a:p>
          <a:p>
            <a:pPr lvl="1" indent="-228600">
              <a:buFont typeface="Arial" charset="0"/>
              <a:buChar char="•"/>
            </a:pPr>
            <a:endParaRPr lang="en-US" sz="2400" dirty="0"/>
          </a:p>
          <a:p>
            <a:pPr lvl="1" indent="-228600">
              <a:buFont typeface="Arial" charset="0"/>
              <a:buChar char="•"/>
            </a:pPr>
            <a:r>
              <a:rPr lang="en-US" sz="2400" dirty="0" smtClean="0"/>
              <a:t>Air </a:t>
            </a:r>
            <a:r>
              <a:rPr lang="en-US" sz="2400" dirty="0" smtClean="0"/>
              <a:t>density </a:t>
            </a:r>
            <a:r>
              <a:rPr lang="en-US" sz="2400" dirty="0" smtClean="0"/>
              <a:t>also depends </a:t>
            </a:r>
            <a:r>
              <a:rPr lang="en-US" sz="2400" dirty="0" smtClean="0"/>
              <a:t>on pressure and temperature</a:t>
            </a:r>
            <a:r>
              <a:rPr lang="en-US" sz="2400" dirty="0" smtClean="0"/>
              <a:t>.</a:t>
            </a:r>
          </a:p>
          <a:p>
            <a:pPr lvl="1" indent="-228600">
              <a:buFont typeface="Arial" charset="0"/>
              <a:buChar char="•"/>
            </a:pPr>
            <a:endParaRPr lang="en-US" sz="2400" dirty="0" smtClean="0"/>
          </a:p>
          <a:p>
            <a:pPr lvl="1" indent="-228600">
              <a:buFont typeface="Arial" charset="0"/>
              <a:buChar char="•"/>
            </a:pPr>
            <a:r>
              <a:rPr lang="en-US" sz="2400" dirty="0" smtClean="0"/>
              <a:t>Atmospheric pressure </a:t>
            </a:r>
            <a:r>
              <a:rPr lang="en-US" sz="2400" dirty="0"/>
              <a:t>decreases with </a:t>
            </a:r>
            <a:r>
              <a:rPr lang="en-US" sz="2400" dirty="0" smtClean="0"/>
              <a:t>altitude</a:t>
            </a:r>
            <a:r>
              <a:rPr lang="en-US" sz="2400" dirty="0" smtClean="0"/>
              <a:t>.  Density decreases with altitude.</a:t>
            </a:r>
            <a:r>
              <a:rPr lang="en-US" dirty="0"/>
              <a:t/>
            </a:r>
            <a:br>
              <a:rPr lang="en-US" dirty="0"/>
            </a:br>
            <a:endParaRPr lang="en-US" dirty="0"/>
          </a:p>
        </p:txBody>
      </p:sp>
    </p:spTree>
    <p:extLst>
      <p:ext uri="{BB962C8B-B14F-4D97-AF65-F5344CB8AC3E}">
        <p14:creationId xmlns:p14="http://schemas.microsoft.com/office/powerpoint/2010/main" val="1253015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Winds	</a:t>
            </a:r>
            <a:endParaRPr lang="en-US" dirty="0"/>
          </a:p>
        </p:txBody>
      </p:sp>
      <p:sp>
        <p:nvSpPr>
          <p:cNvPr id="3" name="Content Placeholder 2"/>
          <p:cNvSpPr>
            <a:spLocks noGrp="1"/>
          </p:cNvSpPr>
          <p:nvPr>
            <p:ph idx="1"/>
          </p:nvPr>
        </p:nvSpPr>
        <p:spPr>
          <a:xfrm>
            <a:off x="457199" y="1216536"/>
            <a:ext cx="8418929" cy="5517435"/>
          </a:xfrm>
        </p:spPr>
        <p:txBody>
          <a:bodyPr/>
          <a:lstStyle/>
          <a:p>
            <a:r>
              <a:rPr lang="en-US" dirty="0" smtClean="0"/>
              <a:t>Daily Cycle of Winds</a:t>
            </a:r>
          </a:p>
          <a:p>
            <a:pPr lvl="1"/>
            <a:r>
              <a:rPr lang="en-US" dirty="0" smtClean="0"/>
              <a:t>Sea breeze:  during the day when land begins to warm more than ocean waters, creates low pressure over land, pulling in air from the sea</a:t>
            </a:r>
          </a:p>
          <a:p>
            <a:pPr lvl="1"/>
            <a:r>
              <a:rPr lang="en-US" dirty="0" smtClean="0"/>
              <a:t>Land breeze:  during evening, reversal of above</a:t>
            </a:r>
          </a:p>
          <a:p>
            <a:pPr lvl="1"/>
            <a:r>
              <a:rPr lang="en-US" dirty="0" smtClean="0"/>
              <a:t>Valley breeze:  during day air over mountain slopes becomes warmer than air at the valley floor, creating low pressure, pulling air up mountain slopes from the valley</a:t>
            </a:r>
          </a:p>
          <a:p>
            <a:pPr lvl="1"/>
            <a:r>
              <a:rPr lang="en-US" dirty="0" smtClean="0"/>
              <a:t>Mountain breeze:  during evening, reversal of above</a:t>
            </a:r>
            <a:endParaRPr lang="en-US" dirty="0"/>
          </a:p>
        </p:txBody>
      </p:sp>
    </p:spTree>
    <p:extLst>
      <p:ext uri="{BB962C8B-B14F-4D97-AF65-F5344CB8AC3E}">
        <p14:creationId xmlns:p14="http://schemas.microsoft.com/office/powerpoint/2010/main" val="1201316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20"/>
          <p:cNvPicPr>
            <a:picLocks noChangeAspect="1" noChangeArrowheads="1"/>
          </p:cNvPicPr>
          <p:nvPr/>
        </p:nvPicPr>
        <p:blipFill>
          <a:blip r:embed="rId2" cstate="print"/>
          <a:srcRect/>
          <a:stretch>
            <a:fillRect/>
          </a:stretch>
        </p:blipFill>
        <p:spPr bwMode="auto">
          <a:xfrm>
            <a:off x="304800" y="228600"/>
            <a:ext cx="8531225" cy="6410325"/>
          </a:xfrm>
          <a:prstGeom prst="rect">
            <a:avLst/>
          </a:prstGeom>
          <a:noFill/>
          <a:ln w="9525">
            <a:noFill/>
            <a:miter lim="800000"/>
            <a:headEnd/>
            <a:tailEnd/>
          </a:ln>
          <a:effectLst/>
        </p:spPr>
      </p:pic>
    </p:spTree>
    <p:extLst>
      <p:ext uri="{BB962C8B-B14F-4D97-AF65-F5344CB8AC3E}">
        <p14:creationId xmlns:p14="http://schemas.microsoft.com/office/powerpoint/2010/main" val="2100370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21"/>
          <p:cNvPicPr>
            <a:picLocks noChangeAspect="1" noChangeArrowheads="1"/>
          </p:cNvPicPr>
          <p:nvPr/>
        </p:nvPicPr>
        <p:blipFill>
          <a:blip r:embed="rId2" cstate="print"/>
          <a:srcRect/>
          <a:stretch>
            <a:fillRect/>
          </a:stretch>
        </p:blipFill>
        <p:spPr bwMode="auto">
          <a:xfrm>
            <a:off x="304800" y="1485900"/>
            <a:ext cx="8531225" cy="3887788"/>
          </a:xfrm>
          <a:prstGeom prst="rect">
            <a:avLst/>
          </a:prstGeom>
          <a:noFill/>
          <a:ln w="9525">
            <a:noFill/>
            <a:miter lim="800000"/>
            <a:headEnd/>
            <a:tailEnd/>
          </a:ln>
          <a:effectLst/>
        </p:spPr>
      </p:pic>
    </p:spTree>
    <p:extLst>
      <p:ext uri="{BB962C8B-B14F-4D97-AF65-F5344CB8AC3E}">
        <p14:creationId xmlns:p14="http://schemas.microsoft.com/office/powerpoint/2010/main" val="319075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Topographic Winds</a:t>
            </a:r>
          </a:p>
          <a:p>
            <a:pPr lvl="1"/>
            <a:r>
              <a:rPr lang="en-US" dirty="0" smtClean="0"/>
              <a:t>Santa </a:t>
            </a:r>
            <a:r>
              <a:rPr lang="en-US" dirty="0" err="1" smtClean="0"/>
              <a:t>Anas</a:t>
            </a:r>
            <a:r>
              <a:rPr lang="en-US" dirty="0" smtClean="0"/>
              <a:t>:  air drains from high-pressure in the Great Basin (between Rockies and Sierras), dry air flows downhill toward coast, warms adiabatically, rapidly dries-out the landscape</a:t>
            </a:r>
          </a:p>
        </p:txBody>
      </p:sp>
    </p:spTree>
    <p:extLst>
      <p:ext uri="{BB962C8B-B14F-4D97-AF65-F5344CB8AC3E}">
        <p14:creationId xmlns:p14="http://schemas.microsoft.com/office/powerpoint/2010/main" val="55708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un_05_p149"/>
          <p:cNvPicPr>
            <a:picLocks noChangeAspect="1" noChangeArrowheads="1"/>
          </p:cNvPicPr>
          <p:nvPr/>
        </p:nvPicPr>
        <p:blipFill>
          <a:blip r:embed="rId2" cstate="print"/>
          <a:srcRect/>
          <a:stretch>
            <a:fillRect/>
          </a:stretch>
        </p:blipFill>
        <p:spPr bwMode="auto">
          <a:xfrm>
            <a:off x="304800" y="495300"/>
            <a:ext cx="8531225" cy="5880100"/>
          </a:xfrm>
          <a:prstGeom prst="rect">
            <a:avLst/>
          </a:prstGeom>
          <a:noFill/>
          <a:ln w="9525">
            <a:noFill/>
            <a:miter lim="800000"/>
            <a:headEnd/>
            <a:tailEnd/>
          </a:ln>
          <a:effectLst/>
        </p:spPr>
      </p:pic>
    </p:spTree>
    <p:extLst>
      <p:ext uri="{BB962C8B-B14F-4D97-AF65-F5344CB8AC3E}">
        <p14:creationId xmlns:p14="http://schemas.microsoft.com/office/powerpoint/2010/main" val="4014085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a:t>
            </a:r>
            <a:endParaRPr lang="en-US" dirty="0"/>
          </a:p>
        </p:txBody>
      </p:sp>
      <p:pic>
        <p:nvPicPr>
          <p:cNvPr id="4" name="Picture 2" descr="vpg2e_fig_05_23"/>
          <p:cNvPicPr>
            <a:picLocks noChangeAspect="1" noChangeArrowheads="1"/>
          </p:cNvPicPr>
          <p:nvPr/>
        </p:nvPicPr>
        <p:blipFill>
          <a:blip r:embed="rId2" cstate="print"/>
          <a:srcRect/>
          <a:stretch>
            <a:fillRect/>
          </a:stretch>
        </p:blipFill>
        <p:spPr bwMode="auto">
          <a:xfrm>
            <a:off x="1045028" y="1411698"/>
            <a:ext cx="6589331" cy="5239927"/>
          </a:xfrm>
          <a:prstGeom prst="rect">
            <a:avLst/>
          </a:prstGeom>
          <a:noFill/>
          <a:ln w="9525">
            <a:noFill/>
            <a:miter lim="800000"/>
            <a:headEnd/>
            <a:tailEnd/>
          </a:ln>
          <a:effectLst/>
        </p:spPr>
      </p:pic>
    </p:spTree>
    <p:extLst>
      <p:ext uri="{BB962C8B-B14F-4D97-AF65-F5344CB8AC3E}">
        <p14:creationId xmlns:p14="http://schemas.microsoft.com/office/powerpoint/2010/main" val="424586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152400" y="152400"/>
            <a:ext cx="4632325" cy="584200"/>
          </a:xfrm>
          <a:prstGeom prst="rect">
            <a:avLst/>
          </a:prstGeom>
          <a:noFill/>
          <a:ln w="9525">
            <a:noFill/>
            <a:miter lim="800000"/>
            <a:headEnd/>
            <a:tailEnd/>
          </a:ln>
        </p:spPr>
        <p:txBody>
          <a:bodyPr wrap="none">
            <a:spAutoFit/>
          </a:bodyPr>
          <a:lstStyle/>
          <a:p>
            <a:r>
              <a:rPr lang="en-US" sz="3200">
                <a:latin typeface="Arial Black" charset="0"/>
              </a:rPr>
              <a:t>Oceanic Circulation</a:t>
            </a:r>
          </a:p>
        </p:txBody>
      </p:sp>
      <p:sp>
        <p:nvSpPr>
          <p:cNvPr id="49156" name="Text Box 6"/>
          <p:cNvSpPr txBox="1">
            <a:spLocks noChangeArrowheads="1"/>
          </p:cNvSpPr>
          <p:nvPr/>
        </p:nvSpPr>
        <p:spPr bwMode="auto">
          <a:xfrm>
            <a:off x="152400" y="838200"/>
            <a:ext cx="4572000" cy="2369880"/>
          </a:xfrm>
          <a:prstGeom prst="rect">
            <a:avLst/>
          </a:prstGeom>
          <a:noFill/>
          <a:ln w="9525">
            <a:noFill/>
            <a:miter lim="800000"/>
            <a:headEnd/>
            <a:tailEnd/>
          </a:ln>
        </p:spPr>
        <p:txBody>
          <a:bodyPr>
            <a:spAutoFit/>
          </a:bodyPr>
          <a:lstStyle/>
          <a:p>
            <a:r>
              <a:rPr lang="en-US" sz="2800" dirty="0"/>
              <a:t>Ocean Currents</a:t>
            </a:r>
          </a:p>
          <a:p>
            <a:pPr lvl="1" indent="-228600">
              <a:buFont typeface="Arial" charset="0"/>
              <a:buChar char="•"/>
            </a:pPr>
            <a:r>
              <a:rPr lang="en-US" dirty="0"/>
              <a:t>A persistent, dominantly horizontal flow of water controlled by wind patterns</a:t>
            </a:r>
          </a:p>
          <a:p>
            <a:pPr lvl="1" indent="-228600">
              <a:buFont typeface="Arial" charset="0"/>
              <a:buChar char="•"/>
            </a:pPr>
            <a:r>
              <a:rPr lang="en-US" dirty="0"/>
              <a:t>Gyres: large circular ocean movements</a:t>
            </a:r>
          </a:p>
        </p:txBody>
      </p:sp>
      <p:sp>
        <p:nvSpPr>
          <p:cNvPr id="49157" name="Rectangle 5"/>
          <p:cNvSpPr>
            <a:spLocks noChangeArrowheads="1"/>
          </p:cNvSpPr>
          <p:nvPr/>
        </p:nvSpPr>
        <p:spPr bwMode="auto">
          <a:xfrm>
            <a:off x="523168" y="5470104"/>
            <a:ext cx="8686800" cy="830263"/>
          </a:xfrm>
          <a:prstGeom prst="rect">
            <a:avLst/>
          </a:prstGeom>
          <a:noFill/>
          <a:ln w="9525">
            <a:solidFill>
              <a:schemeClr val="tx1"/>
            </a:solidFill>
            <a:miter lim="800000"/>
            <a:headEnd/>
            <a:tailEnd/>
          </a:ln>
        </p:spPr>
        <p:txBody>
          <a:bodyPr>
            <a:spAutoFit/>
          </a:bodyPr>
          <a:lstStyle/>
          <a:p>
            <a:r>
              <a:rPr lang="en-US" dirty="0"/>
              <a:t>What relationship do you notice with the northern hemisphere ocean current and the pressure type typically located at </a:t>
            </a:r>
            <a:r>
              <a:rPr lang="en-US" dirty="0" smtClean="0"/>
              <a:t>30</a:t>
            </a:r>
            <a:r>
              <a:rPr lang="en-US" baseline="30000" dirty="0" smtClean="0"/>
              <a:t>o </a:t>
            </a:r>
            <a:r>
              <a:rPr lang="en-US" dirty="0" smtClean="0"/>
              <a:t>N? </a:t>
            </a:r>
            <a:endParaRPr lang="en-US" dirty="0"/>
          </a:p>
        </p:txBody>
      </p:sp>
      <p:grpSp>
        <p:nvGrpSpPr>
          <p:cNvPr id="2" name="Group 8"/>
          <p:cNvGrpSpPr/>
          <p:nvPr/>
        </p:nvGrpSpPr>
        <p:grpSpPr>
          <a:xfrm>
            <a:off x="5080000" y="80963"/>
            <a:ext cx="3454400" cy="5195708"/>
            <a:chOff x="5080000" y="80963"/>
            <a:chExt cx="3454400" cy="5195708"/>
          </a:xfrm>
        </p:grpSpPr>
        <p:pic>
          <p:nvPicPr>
            <p:cNvPr id="49158" name="Picture 6" descr="figure 5.23 cop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080000" y="80963"/>
              <a:ext cx="3454400" cy="4956175"/>
            </a:xfrm>
            <a:prstGeom prst="rect">
              <a:avLst/>
            </a:prstGeom>
            <a:noFill/>
            <a:ln w="9525">
              <a:noFill/>
              <a:miter lim="800000"/>
              <a:headEnd/>
              <a:tailEnd/>
            </a:ln>
          </p:spPr>
        </p:pic>
        <p:sp>
          <p:nvSpPr>
            <p:cNvPr id="8" name="Rectangle 7"/>
            <p:cNvSpPr/>
            <p:nvPr/>
          </p:nvSpPr>
          <p:spPr>
            <a:xfrm>
              <a:off x="6459569" y="4999672"/>
              <a:ext cx="1922321" cy="276999"/>
            </a:xfrm>
            <a:prstGeom prst="rect">
              <a:avLst/>
            </a:prstGeom>
          </p:spPr>
          <p:txBody>
            <a:bodyPr wrap="none">
              <a:spAutoFit/>
            </a:bodyPr>
            <a:lstStyle/>
            <a:p>
              <a:r>
                <a:rPr lang="en-US" sz="1200" dirty="0" smtClean="0"/>
                <a:t>© John Wiley &amp; Sons, Inc</a:t>
              </a:r>
              <a:endParaRPr lang="en-US" sz="1200" dirty="0"/>
            </a:p>
          </p:txBody>
        </p:sp>
      </p:grpSp>
    </p:spTree>
    <p:extLst>
      <p:ext uri="{BB962C8B-B14F-4D97-AF65-F5344CB8AC3E}">
        <p14:creationId xmlns:p14="http://schemas.microsoft.com/office/powerpoint/2010/main" val="1338096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ChangeArrowheads="1"/>
          </p:cNvSpPr>
          <p:nvPr/>
        </p:nvSpPr>
        <p:spPr bwMode="auto">
          <a:xfrm>
            <a:off x="152400" y="152400"/>
            <a:ext cx="4632325" cy="584200"/>
          </a:xfrm>
          <a:prstGeom prst="rect">
            <a:avLst/>
          </a:prstGeom>
          <a:noFill/>
          <a:ln w="9525">
            <a:noFill/>
            <a:miter lim="800000"/>
            <a:headEnd/>
            <a:tailEnd/>
          </a:ln>
        </p:spPr>
        <p:txBody>
          <a:bodyPr wrap="none">
            <a:spAutoFit/>
          </a:bodyPr>
          <a:lstStyle/>
          <a:p>
            <a:r>
              <a:rPr lang="en-US" sz="3200">
                <a:latin typeface="Arial Black" charset="0"/>
              </a:rPr>
              <a:t>Oceanic Circulation</a:t>
            </a:r>
          </a:p>
        </p:txBody>
      </p:sp>
      <p:sp>
        <p:nvSpPr>
          <p:cNvPr id="7" name="Text Box 6"/>
          <p:cNvSpPr txBox="1">
            <a:spLocks noChangeArrowheads="1"/>
          </p:cNvSpPr>
          <p:nvPr/>
        </p:nvSpPr>
        <p:spPr bwMode="auto">
          <a:xfrm>
            <a:off x="152400" y="838200"/>
            <a:ext cx="8763000" cy="2800767"/>
          </a:xfrm>
          <a:prstGeom prst="rect">
            <a:avLst/>
          </a:prstGeom>
          <a:noFill/>
          <a:ln w="9525">
            <a:noFill/>
            <a:miter lim="800000"/>
            <a:headEnd/>
            <a:tailEnd/>
          </a:ln>
        </p:spPr>
        <p:txBody>
          <a:bodyPr>
            <a:spAutoFit/>
          </a:bodyPr>
          <a:lstStyle/>
          <a:p>
            <a:r>
              <a:rPr lang="en-US" sz="2800" dirty="0" smtClean="0"/>
              <a:t>Ocean Currents</a:t>
            </a:r>
          </a:p>
          <a:p>
            <a:r>
              <a:rPr lang="en-US" dirty="0" smtClean="0"/>
              <a:t>Ocean circulation and energy transport:</a:t>
            </a:r>
            <a:endParaRPr lang="en-US" dirty="0"/>
          </a:p>
          <a:p>
            <a:pPr lvl="1" indent="-228600">
              <a:buFont typeface="Arial" charset="0"/>
              <a:buChar char="•"/>
            </a:pPr>
            <a:r>
              <a:rPr lang="en-US" dirty="0"/>
              <a:t>Warm surface waters in the tropics move </a:t>
            </a:r>
            <a:r>
              <a:rPr lang="en-US" dirty="0" err="1" smtClean="0"/>
              <a:t>poleward</a:t>
            </a:r>
            <a:r>
              <a:rPr lang="en-US" dirty="0" smtClean="0"/>
              <a:t>.</a:t>
            </a:r>
            <a:endParaRPr lang="en-US" dirty="0"/>
          </a:p>
          <a:p>
            <a:pPr lvl="1" indent="-228600">
              <a:buFont typeface="Arial" charset="0"/>
              <a:buChar char="•"/>
            </a:pPr>
            <a:r>
              <a:rPr lang="en-US" dirty="0" err="1"/>
              <a:t>Thermohaline</a:t>
            </a:r>
            <a:r>
              <a:rPr lang="en-US" dirty="0"/>
              <a:t> </a:t>
            </a:r>
            <a:r>
              <a:rPr lang="en-US" dirty="0" smtClean="0"/>
              <a:t>circulation: </a:t>
            </a:r>
            <a:r>
              <a:rPr lang="en-US" dirty="0"/>
              <a:t>C</a:t>
            </a:r>
            <a:r>
              <a:rPr lang="en-US" dirty="0" smtClean="0"/>
              <a:t>old </a:t>
            </a:r>
            <a:r>
              <a:rPr lang="en-US" dirty="0"/>
              <a:t>and dense </a:t>
            </a:r>
            <a:r>
              <a:rPr lang="en-US" dirty="0" smtClean="0"/>
              <a:t>waters in </a:t>
            </a:r>
            <a:r>
              <a:rPr lang="en-US" dirty="0"/>
              <a:t>the N. </a:t>
            </a:r>
            <a:r>
              <a:rPr lang="en-US" dirty="0" smtClean="0"/>
              <a:t>Atlantic sink</a:t>
            </a:r>
            <a:r>
              <a:rPr lang="en-US" dirty="0"/>
              <a:t>, flow </a:t>
            </a:r>
            <a:r>
              <a:rPr lang="en-US" dirty="0" err="1"/>
              <a:t>equatorward</a:t>
            </a:r>
            <a:r>
              <a:rPr lang="en-US" dirty="0"/>
              <a:t>, and eventually upwell to the surface at far distant locations to </a:t>
            </a:r>
            <a:r>
              <a:rPr lang="en-US" dirty="0" smtClean="0"/>
              <a:t>cool surrounding </a:t>
            </a:r>
            <a:r>
              <a:rPr lang="en-US" dirty="0"/>
              <a:t>regions and complete the </a:t>
            </a:r>
            <a:r>
              <a:rPr lang="en-US" dirty="0" smtClean="0"/>
              <a:t>circuit.</a:t>
            </a:r>
            <a:endParaRPr lang="en-US" dirty="0"/>
          </a:p>
        </p:txBody>
      </p:sp>
      <p:grpSp>
        <p:nvGrpSpPr>
          <p:cNvPr id="2" name="Group 7"/>
          <p:cNvGrpSpPr/>
          <p:nvPr/>
        </p:nvGrpSpPr>
        <p:grpSpPr>
          <a:xfrm>
            <a:off x="3030538" y="3276600"/>
            <a:ext cx="5910262" cy="3310256"/>
            <a:chOff x="3030538" y="3276600"/>
            <a:chExt cx="5910262" cy="3310256"/>
          </a:xfrm>
        </p:grpSpPr>
        <p:pic>
          <p:nvPicPr>
            <p:cNvPr id="50178" name="Picture 4" descr="figure 5.24.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030538" y="3276600"/>
              <a:ext cx="5910262" cy="3030538"/>
            </a:xfrm>
            <a:prstGeom prst="rect">
              <a:avLst/>
            </a:prstGeom>
            <a:noFill/>
            <a:ln w="9525">
              <a:noFill/>
              <a:miter lim="800000"/>
              <a:headEnd/>
              <a:tailEnd/>
            </a:ln>
          </p:spPr>
        </p:pic>
        <p:sp>
          <p:nvSpPr>
            <p:cNvPr id="6" name="Rectangle 5"/>
            <p:cNvSpPr/>
            <p:nvPr/>
          </p:nvSpPr>
          <p:spPr>
            <a:xfrm>
              <a:off x="7910330" y="6309857"/>
              <a:ext cx="990977" cy="276999"/>
            </a:xfrm>
            <a:prstGeom prst="rect">
              <a:avLst/>
            </a:prstGeom>
          </p:spPr>
          <p:txBody>
            <a:bodyPr wrap="none">
              <a:spAutoFit/>
            </a:bodyPr>
            <a:lstStyle/>
            <a:p>
              <a:r>
                <a:rPr lang="en-US" sz="1200" dirty="0" smtClean="0"/>
                <a:t>© NG Maps</a:t>
              </a:r>
              <a:endParaRPr lang="en-US" sz="1200" dirty="0"/>
            </a:p>
          </p:txBody>
        </p:sp>
      </p:grpSp>
    </p:spTree>
    <p:extLst>
      <p:ext uri="{BB962C8B-B14F-4D97-AF65-F5344CB8AC3E}">
        <p14:creationId xmlns:p14="http://schemas.microsoft.com/office/powerpoint/2010/main" val="9043805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pg2e_fig_05_24"/>
          <p:cNvPicPr>
            <a:picLocks noChangeAspect="1" noChangeArrowheads="1"/>
          </p:cNvPicPr>
          <p:nvPr/>
        </p:nvPicPr>
        <p:blipFill>
          <a:blip r:embed="rId2" cstate="print"/>
          <a:srcRect/>
          <a:stretch>
            <a:fillRect/>
          </a:stretch>
        </p:blipFill>
        <p:spPr bwMode="auto">
          <a:xfrm>
            <a:off x="304800" y="1079500"/>
            <a:ext cx="8531225" cy="4716463"/>
          </a:xfrm>
          <a:prstGeom prst="rect">
            <a:avLst/>
          </a:prstGeom>
          <a:noFill/>
          <a:ln w="9525">
            <a:noFill/>
            <a:miter lim="800000"/>
            <a:headEnd/>
            <a:tailEnd/>
          </a:ln>
          <a:effectLst/>
        </p:spPr>
      </p:pic>
    </p:spTree>
    <p:extLst>
      <p:ext uri="{BB962C8B-B14F-4D97-AF65-F5344CB8AC3E}">
        <p14:creationId xmlns:p14="http://schemas.microsoft.com/office/powerpoint/2010/main" val="248656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vpg2e_fig_05_26b"/>
          <p:cNvPicPr>
            <a:picLocks noChangeAspect="1" noChangeArrowheads="1"/>
          </p:cNvPicPr>
          <p:nvPr/>
        </p:nvPicPr>
        <p:blipFill>
          <a:blip r:embed="rId2" cstate="print"/>
          <a:srcRect/>
          <a:stretch>
            <a:fillRect/>
          </a:stretch>
        </p:blipFill>
        <p:spPr bwMode="auto">
          <a:xfrm>
            <a:off x="304800" y="533400"/>
            <a:ext cx="8531225" cy="5802313"/>
          </a:xfrm>
          <a:prstGeom prst="rect">
            <a:avLst/>
          </a:prstGeom>
          <a:noFill/>
          <a:ln w="9525">
            <a:noFill/>
            <a:miter lim="800000"/>
            <a:headEnd/>
            <a:tailEnd/>
          </a:ln>
          <a:effectLst/>
        </p:spPr>
      </p:pic>
      <p:pic>
        <p:nvPicPr>
          <p:cNvPr id="5" name="Picture 2" descr="vpg2e_fig_05_27"/>
          <p:cNvPicPr>
            <a:picLocks noChangeAspect="1" noChangeArrowheads="1"/>
          </p:cNvPicPr>
          <p:nvPr/>
        </p:nvPicPr>
        <p:blipFill>
          <a:blip r:embed="rId3" cstate="print"/>
          <a:srcRect/>
          <a:stretch>
            <a:fillRect/>
          </a:stretch>
        </p:blipFill>
        <p:spPr bwMode="auto">
          <a:xfrm>
            <a:off x="304800" y="584200"/>
            <a:ext cx="8531225" cy="5703888"/>
          </a:xfrm>
          <a:prstGeom prst="rect">
            <a:avLst/>
          </a:prstGeom>
          <a:noFill/>
          <a:ln w="9525">
            <a:noFill/>
            <a:miter lim="800000"/>
            <a:headEnd/>
            <a:tailEnd/>
          </a:ln>
          <a:effectLst/>
        </p:spPr>
      </p:pic>
    </p:spTree>
    <p:extLst>
      <p:ext uri="{BB962C8B-B14F-4D97-AF65-F5344CB8AC3E}">
        <p14:creationId xmlns:p14="http://schemas.microsoft.com/office/powerpoint/2010/main" val="344278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 &amp; Wind</a:t>
            </a:r>
            <a:endParaRPr lang="en-US" dirty="0"/>
          </a:p>
        </p:txBody>
      </p:sp>
      <p:sp>
        <p:nvSpPr>
          <p:cNvPr id="4" name="Text Box 6"/>
          <p:cNvSpPr txBox="1">
            <a:spLocks noChangeArrowheads="1"/>
          </p:cNvSpPr>
          <p:nvPr/>
        </p:nvSpPr>
        <p:spPr bwMode="auto">
          <a:xfrm>
            <a:off x="387015" y="1417638"/>
            <a:ext cx="7140541" cy="5447645"/>
          </a:xfrm>
          <a:prstGeom prst="rect">
            <a:avLst/>
          </a:prstGeom>
          <a:noFill/>
          <a:ln w="9525">
            <a:noFill/>
            <a:miter lim="800000"/>
            <a:headEnd/>
            <a:tailEnd/>
          </a:ln>
        </p:spPr>
        <p:txBody>
          <a:bodyPr wrap="square">
            <a:spAutoFit/>
          </a:bodyPr>
          <a:lstStyle/>
          <a:p>
            <a:r>
              <a:rPr lang="en-US" sz="2400" dirty="0" smtClean="0"/>
              <a:t>Wind:</a:t>
            </a:r>
            <a:endParaRPr lang="en-US" sz="2400" dirty="0"/>
          </a:p>
          <a:p>
            <a:pPr lvl="1" indent="-228600">
              <a:buFont typeface="Arial" charset="0"/>
              <a:buChar char="•"/>
            </a:pPr>
            <a:r>
              <a:rPr lang="en-US" sz="2400" dirty="0"/>
              <a:t>Horizontal movement of air </a:t>
            </a:r>
          </a:p>
          <a:p>
            <a:pPr lvl="1" indent="-228600">
              <a:buFont typeface="Arial" charset="0"/>
              <a:buChar char="•"/>
            </a:pPr>
            <a:r>
              <a:rPr lang="en-US" sz="2400" dirty="0"/>
              <a:t>Renewable resource</a:t>
            </a:r>
          </a:p>
          <a:p>
            <a:pPr lvl="1" indent="-228600">
              <a:buFont typeface="Arial" charset="0"/>
              <a:buChar char="•"/>
            </a:pPr>
            <a:r>
              <a:rPr lang="en-US" sz="2400" dirty="0"/>
              <a:t>Measured with an anemometer</a:t>
            </a:r>
          </a:p>
          <a:p>
            <a:pPr>
              <a:buFont typeface="Arial" charset="0"/>
              <a:buChar char="•"/>
            </a:pPr>
            <a:endParaRPr lang="en-US" sz="2400" dirty="0"/>
          </a:p>
          <a:p>
            <a:r>
              <a:rPr lang="en-US" sz="2400" dirty="0"/>
              <a:t>Wind </a:t>
            </a:r>
            <a:r>
              <a:rPr lang="en-US" sz="2400" dirty="0" smtClean="0"/>
              <a:t>direction:</a:t>
            </a:r>
            <a:endParaRPr lang="en-US" sz="2400" dirty="0"/>
          </a:p>
          <a:p>
            <a:pPr lvl="1" indent="-228600">
              <a:buFont typeface="Arial" charset="0"/>
              <a:buChar char="•"/>
            </a:pPr>
            <a:r>
              <a:rPr lang="en-US" sz="2400" dirty="0"/>
              <a:t>Identified by the direction from </a:t>
            </a:r>
            <a:br>
              <a:rPr lang="en-US" sz="2400" dirty="0"/>
            </a:br>
            <a:r>
              <a:rPr lang="en-US" sz="2400" dirty="0"/>
              <a:t>which the wind comes</a:t>
            </a:r>
          </a:p>
          <a:p>
            <a:pPr lvl="1" indent="-228600">
              <a:buFont typeface="Arial" charset="0"/>
              <a:buChar char="•"/>
            </a:pPr>
            <a:r>
              <a:rPr lang="en-US" sz="2400" dirty="0"/>
              <a:t>West wind blows from west to east</a:t>
            </a:r>
          </a:p>
          <a:p>
            <a:endParaRPr lang="en-US" sz="2400" dirty="0" smtClean="0"/>
          </a:p>
          <a:p>
            <a:r>
              <a:rPr lang="en-US" sz="2400" dirty="0" smtClean="0"/>
              <a:t>Wind </a:t>
            </a:r>
            <a:r>
              <a:rPr lang="en-US" sz="2400" dirty="0"/>
              <a:t>speed and </a:t>
            </a:r>
            <a:r>
              <a:rPr lang="en-US" sz="2400" dirty="0" smtClean="0"/>
              <a:t>direction:</a:t>
            </a:r>
          </a:p>
          <a:p>
            <a:r>
              <a:rPr lang="en-US" sz="2400" dirty="0"/>
              <a:t>	</a:t>
            </a:r>
            <a:r>
              <a:rPr lang="en-US" sz="2400" dirty="0" smtClean="0"/>
              <a:t>determined </a:t>
            </a:r>
            <a:r>
              <a:rPr lang="en-US" sz="2400" dirty="0"/>
              <a:t>by </a:t>
            </a:r>
            <a:r>
              <a:rPr lang="en-US" sz="2400" dirty="0" smtClean="0"/>
              <a:t>three </a:t>
            </a:r>
            <a:r>
              <a:rPr lang="en-US" sz="2400" dirty="0"/>
              <a:t>factors: </a:t>
            </a:r>
            <a:endParaRPr lang="en-US" sz="2400" dirty="0" smtClean="0"/>
          </a:p>
          <a:p>
            <a:r>
              <a:rPr lang="en-US" sz="2400" dirty="0"/>
              <a:t>	</a:t>
            </a:r>
            <a:r>
              <a:rPr lang="en-US" sz="2400" dirty="0" smtClean="0"/>
              <a:t>	</a:t>
            </a:r>
            <a:r>
              <a:rPr lang="en-US" sz="2400" dirty="0" smtClean="0"/>
              <a:t>pressure </a:t>
            </a:r>
            <a:r>
              <a:rPr lang="en-US" sz="2400" dirty="0"/>
              <a:t>gradient, </a:t>
            </a:r>
            <a:r>
              <a:rPr lang="en-US" sz="2400" dirty="0" smtClean="0"/>
              <a:t>Coriolis </a:t>
            </a:r>
            <a:r>
              <a:rPr lang="en-US" sz="2400" dirty="0"/>
              <a:t>effect, and </a:t>
            </a:r>
            <a:r>
              <a:rPr lang="en-US" sz="2400" dirty="0" smtClean="0"/>
              <a:t>friction.</a:t>
            </a:r>
            <a:endParaRPr lang="en-US" sz="2400" dirty="0"/>
          </a:p>
          <a:p>
            <a:pPr lvl="1" indent="-228600"/>
            <a:r>
              <a:rPr lang="en-US" dirty="0"/>
              <a:t/>
            </a:r>
            <a:br>
              <a:rPr lang="en-US" dirty="0"/>
            </a:br>
            <a:endParaRPr lang="en-US" dirty="0"/>
          </a:p>
        </p:txBody>
      </p:sp>
      <p:grpSp>
        <p:nvGrpSpPr>
          <p:cNvPr id="5" name="Group 4"/>
          <p:cNvGrpSpPr/>
          <p:nvPr/>
        </p:nvGrpSpPr>
        <p:grpSpPr>
          <a:xfrm>
            <a:off x="6118725" y="1417638"/>
            <a:ext cx="2568075" cy="2999725"/>
            <a:chOff x="5766179" y="1404938"/>
            <a:chExt cx="3623480" cy="4210818"/>
          </a:xfrm>
        </p:grpSpPr>
        <p:pic>
          <p:nvPicPr>
            <p:cNvPr id="6" name="Picture 5" descr="figure 5.4.jpg"/>
            <p:cNvPicPr>
              <a:picLocks noChangeAspect="1"/>
            </p:cNvPicPr>
            <p:nvPr/>
          </p:nvPicPr>
          <p:blipFill>
            <a:blip r:embed="rId2" cstate="print"/>
            <a:srcRect/>
            <a:stretch>
              <a:fillRect/>
            </a:stretch>
          </p:blipFill>
          <p:spPr bwMode="auto">
            <a:xfrm>
              <a:off x="5776913" y="1404938"/>
              <a:ext cx="3049587" cy="3336925"/>
            </a:xfrm>
            <a:prstGeom prst="rect">
              <a:avLst/>
            </a:prstGeom>
            <a:noFill/>
            <a:ln w="9525">
              <a:noFill/>
              <a:miter lim="800000"/>
              <a:headEnd/>
              <a:tailEnd/>
            </a:ln>
          </p:spPr>
        </p:pic>
        <p:sp>
          <p:nvSpPr>
            <p:cNvPr id="7" name="Rectangle 6"/>
            <p:cNvSpPr/>
            <p:nvPr/>
          </p:nvSpPr>
          <p:spPr>
            <a:xfrm>
              <a:off x="5766179" y="4708479"/>
              <a:ext cx="3623480" cy="907277"/>
            </a:xfrm>
            <a:prstGeom prst="rect">
              <a:avLst/>
            </a:prstGeom>
          </p:spPr>
          <p:txBody>
            <a:bodyPr wrap="square">
              <a:spAutoFit/>
            </a:bodyPr>
            <a:lstStyle/>
            <a:p>
              <a:r>
                <a:rPr lang="en-US" sz="1200" dirty="0" smtClean="0"/>
                <a:t>Combination cup anemometer and wind vane.  Wind speed and direction are displayed on the meter.</a:t>
              </a:r>
              <a:endParaRPr lang="en-US" sz="1200" dirty="0"/>
            </a:p>
          </p:txBody>
        </p:sp>
      </p:grpSp>
    </p:spTree>
    <p:extLst>
      <p:ext uri="{BB962C8B-B14F-4D97-AF65-F5344CB8AC3E}">
        <p14:creationId xmlns:p14="http://schemas.microsoft.com/office/powerpoint/2010/main" val="668992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710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Gradients</a:t>
            </a:r>
            <a:endParaRPr lang="en-US" dirty="0"/>
          </a:p>
        </p:txBody>
      </p:sp>
      <p:grpSp>
        <p:nvGrpSpPr>
          <p:cNvPr id="4" name="Group 6"/>
          <p:cNvGrpSpPr/>
          <p:nvPr/>
        </p:nvGrpSpPr>
        <p:grpSpPr>
          <a:xfrm>
            <a:off x="1293572" y="2818950"/>
            <a:ext cx="6491528" cy="3752794"/>
            <a:chOff x="1358900" y="2570163"/>
            <a:chExt cx="6491528" cy="3752794"/>
          </a:xfrm>
        </p:grpSpPr>
        <p:pic>
          <p:nvPicPr>
            <p:cNvPr id="5" name="Picture 4" descr="figure 5.5.jpg"/>
            <p:cNvPicPr>
              <a:picLocks noChangeAspect="1"/>
            </p:cNvPicPr>
            <p:nvPr/>
          </p:nvPicPr>
          <p:blipFill>
            <a:blip r:embed="rId2" cstate="print"/>
            <a:srcRect/>
            <a:stretch>
              <a:fillRect/>
            </a:stretch>
          </p:blipFill>
          <p:spPr bwMode="auto">
            <a:xfrm>
              <a:off x="1358900" y="2570163"/>
              <a:ext cx="6426200" cy="3538537"/>
            </a:xfrm>
            <a:prstGeom prst="rect">
              <a:avLst/>
            </a:prstGeom>
            <a:noFill/>
            <a:ln w="9525">
              <a:noFill/>
              <a:miter lim="800000"/>
              <a:headEnd/>
              <a:tailEnd/>
            </a:ln>
          </p:spPr>
        </p:pic>
        <p:sp>
          <p:nvSpPr>
            <p:cNvPr id="6" name="Rectangle 5"/>
            <p:cNvSpPr/>
            <p:nvPr/>
          </p:nvSpPr>
          <p:spPr>
            <a:xfrm>
              <a:off x="5884825" y="6045958"/>
              <a:ext cx="1965603" cy="276999"/>
            </a:xfrm>
            <a:prstGeom prst="rect">
              <a:avLst/>
            </a:prstGeom>
          </p:spPr>
          <p:txBody>
            <a:bodyPr wrap="square">
              <a:spAutoFit/>
            </a:bodyPr>
            <a:lstStyle/>
            <a:p>
              <a:r>
                <a:rPr lang="en-US" sz="1200" dirty="0" smtClean="0"/>
                <a:t>© John Wiley &amp; Sons, Inc.</a:t>
              </a:r>
              <a:endParaRPr lang="en-US" sz="1200" dirty="0"/>
            </a:p>
          </p:txBody>
        </p:sp>
      </p:grpSp>
      <p:sp>
        <p:nvSpPr>
          <p:cNvPr id="7" name="Text Box 6"/>
          <p:cNvSpPr txBox="1">
            <a:spLocks noChangeArrowheads="1"/>
          </p:cNvSpPr>
          <p:nvPr/>
        </p:nvSpPr>
        <p:spPr bwMode="auto">
          <a:xfrm>
            <a:off x="152400" y="1077193"/>
            <a:ext cx="8763000" cy="1631216"/>
          </a:xfrm>
          <a:prstGeom prst="rect">
            <a:avLst/>
          </a:prstGeom>
          <a:noFill/>
          <a:ln w="9525">
            <a:noFill/>
            <a:miter lim="800000"/>
            <a:headEnd/>
            <a:tailEnd/>
          </a:ln>
        </p:spPr>
        <p:txBody>
          <a:bodyPr>
            <a:spAutoFit/>
          </a:bodyPr>
          <a:lstStyle/>
          <a:p>
            <a:r>
              <a:rPr lang="en-US" sz="2800" dirty="0"/>
              <a:t>Pressure Gradients</a:t>
            </a:r>
          </a:p>
          <a:p>
            <a:pPr lvl="1" indent="-287338">
              <a:buFont typeface="Arial" charset="0"/>
              <a:buChar char="•"/>
            </a:pPr>
            <a:r>
              <a:rPr lang="en-US" dirty="0" smtClean="0"/>
              <a:t>Caused by differences in pressure from region to region</a:t>
            </a:r>
          </a:p>
          <a:p>
            <a:pPr lvl="1" indent="-287338">
              <a:buFont typeface="Arial" charset="0"/>
              <a:buChar char="•"/>
            </a:pPr>
            <a:r>
              <a:rPr lang="en-US" dirty="0" smtClean="0"/>
              <a:t>Air is pushed down the gradient (from higher to lower pressure)</a:t>
            </a:r>
          </a:p>
          <a:p>
            <a:pPr lvl="1" indent="-287338">
              <a:buFont typeface="Arial" charset="0"/>
              <a:buChar char="•"/>
            </a:pPr>
            <a:r>
              <a:rPr lang="en-US" dirty="0" smtClean="0"/>
              <a:t>Causes of pressure gradients?</a:t>
            </a:r>
          </a:p>
          <a:p>
            <a:pPr lvl="2" indent="-287338">
              <a:buFont typeface="Arial" charset="0"/>
              <a:buChar char="•"/>
            </a:pPr>
            <a:r>
              <a:rPr lang="en-US" dirty="0" smtClean="0"/>
              <a:t>Uneven heating of the atmosphere—why?</a:t>
            </a:r>
            <a:endParaRPr lang="en-US" dirty="0" smtClean="0"/>
          </a:p>
        </p:txBody>
      </p:sp>
    </p:spTree>
    <p:extLst>
      <p:ext uri="{BB962C8B-B14F-4D97-AF65-F5344CB8AC3E}">
        <p14:creationId xmlns:p14="http://schemas.microsoft.com/office/powerpoint/2010/main" val="14774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2400" y="857250"/>
            <a:ext cx="8763000" cy="2000250"/>
          </a:xfrm>
          <a:prstGeom prst="rect">
            <a:avLst/>
          </a:prstGeom>
          <a:noFill/>
          <a:ln w="9525">
            <a:noFill/>
            <a:miter lim="800000"/>
            <a:headEnd/>
            <a:tailEnd/>
          </a:ln>
        </p:spPr>
        <p:txBody>
          <a:bodyPr>
            <a:spAutoFit/>
          </a:bodyPr>
          <a:lstStyle/>
          <a:p>
            <a:r>
              <a:rPr lang="en-US" sz="2800" dirty="0"/>
              <a:t>Pressure Gradients</a:t>
            </a:r>
          </a:p>
          <a:p>
            <a:pPr lvl="1" indent="-228600">
              <a:buFont typeface="Arial" charset="0"/>
              <a:buChar char="•"/>
            </a:pPr>
            <a:r>
              <a:rPr lang="en-US" sz="2400" dirty="0"/>
              <a:t>Isobar = line on a map drawn through all points having the same atmospheric pressure</a:t>
            </a:r>
          </a:p>
          <a:p>
            <a:pPr lvl="1" indent="-228600">
              <a:buFont typeface="Arial" charset="0"/>
              <a:buChar char="•"/>
            </a:pPr>
            <a:r>
              <a:rPr lang="en-US" sz="2400" dirty="0"/>
              <a:t>Widely spaced isobars </a:t>
            </a:r>
            <a:r>
              <a:rPr lang="en-US" sz="2400" dirty="0">
                <a:sym typeface="Wingdings" charset="2"/>
              </a:rPr>
              <a:t></a:t>
            </a:r>
            <a:r>
              <a:rPr lang="en-US" sz="2400" dirty="0"/>
              <a:t> weak gradient and weaker </a:t>
            </a:r>
            <a:r>
              <a:rPr lang="en-US" sz="2400" dirty="0" smtClean="0"/>
              <a:t>winds.</a:t>
            </a:r>
            <a:endParaRPr lang="en-US" sz="2400" dirty="0"/>
          </a:p>
          <a:p>
            <a:pPr lvl="1" indent="-228600">
              <a:buFont typeface="Arial" charset="0"/>
              <a:buChar char="•"/>
            </a:pPr>
            <a:r>
              <a:rPr lang="en-US" sz="2400" dirty="0"/>
              <a:t>Closely spaced isobars </a:t>
            </a:r>
            <a:r>
              <a:rPr lang="en-US" sz="2400" dirty="0">
                <a:sym typeface="Wingdings" charset="2"/>
              </a:rPr>
              <a:t></a:t>
            </a:r>
            <a:r>
              <a:rPr lang="en-US" sz="2400" dirty="0"/>
              <a:t> strong PG and stronger </a:t>
            </a:r>
            <a:r>
              <a:rPr lang="en-US" sz="2400" dirty="0" smtClean="0"/>
              <a:t>winds.</a:t>
            </a:r>
            <a:endParaRPr lang="en-US" sz="2400" dirty="0"/>
          </a:p>
        </p:txBody>
      </p:sp>
      <p:sp>
        <p:nvSpPr>
          <p:cNvPr id="5" name="TextBox 4"/>
          <p:cNvSpPr txBox="1"/>
          <p:nvPr/>
        </p:nvSpPr>
        <p:spPr>
          <a:xfrm>
            <a:off x="4661198" y="4949545"/>
            <a:ext cx="184666" cy="369332"/>
          </a:xfrm>
          <a:prstGeom prst="rect">
            <a:avLst/>
          </a:prstGeom>
          <a:noFill/>
        </p:spPr>
        <p:txBody>
          <a:bodyPr wrap="none" rtlCol="0">
            <a:spAutoFit/>
          </a:bodyPr>
          <a:lstStyle/>
          <a:p>
            <a:endParaRPr lang="en-US" dirty="0"/>
          </a:p>
        </p:txBody>
      </p:sp>
      <p:sp>
        <p:nvSpPr>
          <p:cNvPr id="6" name="Rectangle 4"/>
          <p:cNvSpPr>
            <a:spLocks noChangeArrowheads="1"/>
          </p:cNvSpPr>
          <p:nvPr/>
        </p:nvSpPr>
        <p:spPr bwMode="auto">
          <a:xfrm>
            <a:off x="228600" y="3276600"/>
            <a:ext cx="3810000" cy="2678113"/>
          </a:xfrm>
          <a:prstGeom prst="rect">
            <a:avLst/>
          </a:prstGeom>
          <a:noFill/>
          <a:ln w="9525">
            <a:solidFill>
              <a:schemeClr val="tx1"/>
            </a:solidFill>
            <a:miter lim="800000"/>
            <a:headEnd/>
            <a:tailEnd/>
          </a:ln>
        </p:spPr>
        <p:txBody>
          <a:bodyPr>
            <a:spAutoFit/>
          </a:bodyPr>
          <a:lstStyle/>
          <a:p>
            <a:r>
              <a:rPr lang="en-US" dirty="0"/>
              <a:t>Where would you find the greatest pressure gradient on this map?</a:t>
            </a:r>
          </a:p>
          <a:p>
            <a:r>
              <a:rPr lang="en-US" dirty="0"/>
              <a:t>a. Oklahoma City</a:t>
            </a:r>
          </a:p>
          <a:p>
            <a:r>
              <a:rPr lang="en-US" dirty="0"/>
              <a:t>b. Southwestern Missouri</a:t>
            </a:r>
          </a:p>
          <a:p>
            <a:r>
              <a:rPr lang="en-US" dirty="0"/>
              <a:t>c. Memphis</a:t>
            </a:r>
          </a:p>
          <a:p>
            <a:r>
              <a:rPr lang="en-US" dirty="0"/>
              <a:t>d. Nashville</a:t>
            </a:r>
          </a:p>
        </p:txBody>
      </p:sp>
      <p:grpSp>
        <p:nvGrpSpPr>
          <p:cNvPr id="8" name="Group 7"/>
          <p:cNvGrpSpPr/>
          <p:nvPr/>
        </p:nvGrpSpPr>
        <p:grpSpPr>
          <a:xfrm>
            <a:off x="4138613" y="3268663"/>
            <a:ext cx="4865687" cy="2908760"/>
            <a:chOff x="4138613" y="3268663"/>
            <a:chExt cx="4865687" cy="2908760"/>
          </a:xfrm>
        </p:grpSpPr>
        <p:pic>
          <p:nvPicPr>
            <p:cNvPr id="9" name="Picture 5" descr="figure 5.5.jpg"/>
            <p:cNvPicPr>
              <a:picLocks noChangeAspect="1"/>
            </p:cNvPicPr>
            <p:nvPr/>
          </p:nvPicPr>
          <p:blipFill>
            <a:blip r:embed="rId2" cstate="print"/>
            <a:srcRect/>
            <a:stretch>
              <a:fillRect/>
            </a:stretch>
          </p:blipFill>
          <p:spPr bwMode="auto">
            <a:xfrm>
              <a:off x="4138613" y="3268663"/>
              <a:ext cx="4865687" cy="2678112"/>
            </a:xfrm>
            <a:prstGeom prst="rect">
              <a:avLst/>
            </a:prstGeom>
            <a:noFill/>
            <a:ln w="9525">
              <a:noFill/>
              <a:miter lim="800000"/>
              <a:headEnd/>
              <a:tailEnd/>
            </a:ln>
          </p:spPr>
        </p:pic>
        <p:sp>
          <p:nvSpPr>
            <p:cNvPr id="10" name="Rectangle 9"/>
            <p:cNvSpPr/>
            <p:nvPr/>
          </p:nvSpPr>
          <p:spPr>
            <a:xfrm>
              <a:off x="6990295" y="5900424"/>
              <a:ext cx="1965603" cy="276999"/>
            </a:xfrm>
            <a:prstGeom prst="rect">
              <a:avLst/>
            </a:prstGeom>
          </p:spPr>
          <p:txBody>
            <a:bodyPr wrap="none">
              <a:spAutoFit/>
            </a:bodyPr>
            <a:lstStyle/>
            <a:p>
              <a:r>
                <a:rPr lang="en-US" sz="1200" dirty="0" smtClean="0"/>
                <a:t>© John Wiley &amp; Sons, Inc.</a:t>
              </a:r>
              <a:endParaRPr lang="en-US" sz="1200" dirty="0"/>
            </a:p>
          </p:txBody>
        </p:sp>
      </p:grpSp>
    </p:spTree>
    <p:extLst>
      <p:ext uri="{BB962C8B-B14F-4D97-AF65-F5344CB8AC3E}">
        <p14:creationId xmlns:p14="http://schemas.microsoft.com/office/powerpoint/2010/main" val="111337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6"/>
          <p:cNvSpPr txBox="1">
            <a:spLocks noChangeArrowheads="1"/>
          </p:cNvSpPr>
          <p:nvPr/>
        </p:nvSpPr>
        <p:spPr bwMode="auto">
          <a:xfrm>
            <a:off x="152400" y="857250"/>
            <a:ext cx="3649663" cy="4740275"/>
          </a:xfrm>
          <a:prstGeom prst="rect">
            <a:avLst/>
          </a:prstGeom>
          <a:noFill/>
          <a:ln w="9525">
            <a:noFill/>
            <a:miter lim="800000"/>
            <a:headEnd/>
            <a:tailEnd/>
          </a:ln>
        </p:spPr>
        <p:txBody>
          <a:bodyPr>
            <a:spAutoFit/>
          </a:bodyPr>
          <a:lstStyle/>
          <a:p>
            <a:pPr>
              <a:spcAft>
                <a:spcPts val="600"/>
              </a:spcAft>
            </a:pPr>
            <a:r>
              <a:rPr lang="en-US" sz="2800" dirty="0"/>
              <a:t>Pressure Gradients</a:t>
            </a:r>
          </a:p>
          <a:p>
            <a:pPr lvl="1" indent="-228600">
              <a:spcAft>
                <a:spcPts val="600"/>
              </a:spcAft>
              <a:buFont typeface="Arial" charset="0"/>
              <a:buChar char="•"/>
            </a:pPr>
            <a:r>
              <a:rPr lang="en-US" dirty="0" smtClean="0"/>
              <a:t>Unequal heating of the Earth’s surface leads to a pressure gradient and causes wind</a:t>
            </a:r>
            <a:r>
              <a:rPr lang="en-US" dirty="0"/>
              <a:t>.</a:t>
            </a:r>
          </a:p>
          <a:p>
            <a:pPr lvl="1" indent="-228600">
              <a:spcAft>
                <a:spcPts val="600"/>
              </a:spcAft>
              <a:buFont typeface="Arial" charset="0"/>
              <a:buChar char="•"/>
            </a:pPr>
            <a:r>
              <a:rPr lang="en-US" dirty="0"/>
              <a:t>Latitude, terrain differences, and land cover can cause uneven heating, pressure gradients and wind.</a:t>
            </a:r>
          </a:p>
        </p:txBody>
      </p:sp>
      <p:sp>
        <p:nvSpPr>
          <p:cNvPr id="18438" name="TextBox 5"/>
          <p:cNvSpPr txBox="1">
            <a:spLocks noChangeArrowheads="1"/>
          </p:cNvSpPr>
          <p:nvPr/>
        </p:nvSpPr>
        <p:spPr bwMode="auto">
          <a:xfrm>
            <a:off x="3763963" y="1668463"/>
            <a:ext cx="515937" cy="460375"/>
          </a:xfrm>
          <a:prstGeom prst="rect">
            <a:avLst/>
          </a:prstGeom>
          <a:noFill/>
          <a:ln w="9525">
            <a:noFill/>
            <a:miter lim="800000"/>
            <a:headEnd/>
            <a:tailEnd/>
          </a:ln>
        </p:spPr>
        <p:txBody>
          <a:bodyPr>
            <a:spAutoFit/>
          </a:bodyPr>
          <a:lstStyle/>
          <a:p>
            <a:pPr algn="ctr"/>
            <a:r>
              <a:rPr lang="en-US" b="1"/>
              <a:t>1</a:t>
            </a:r>
          </a:p>
        </p:txBody>
      </p:sp>
      <p:sp>
        <p:nvSpPr>
          <p:cNvPr id="18439" name="TextBox 6"/>
          <p:cNvSpPr txBox="1">
            <a:spLocks noChangeArrowheads="1"/>
          </p:cNvSpPr>
          <p:nvPr/>
        </p:nvSpPr>
        <p:spPr bwMode="auto">
          <a:xfrm>
            <a:off x="3763963" y="3268663"/>
            <a:ext cx="515937" cy="460375"/>
          </a:xfrm>
          <a:prstGeom prst="rect">
            <a:avLst/>
          </a:prstGeom>
          <a:noFill/>
          <a:ln w="9525">
            <a:noFill/>
            <a:miter lim="800000"/>
            <a:headEnd/>
            <a:tailEnd/>
          </a:ln>
        </p:spPr>
        <p:txBody>
          <a:bodyPr>
            <a:spAutoFit/>
          </a:bodyPr>
          <a:lstStyle/>
          <a:p>
            <a:pPr algn="ctr"/>
            <a:r>
              <a:rPr lang="en-US" b="1"/>
              <a:t>2</a:t>
            </a:r>
          </a:p>
        </p:txBody>
      </p:sp>
      <p:sp>
        <p:nvSpPr>
          <p:cNvPr id="18440" name="TextBox 7"/>
          <p:cNvSpPr txBox="1">
            <a:spLocks noChangeArrowheads="1"/>
          </p:cNvSpPr>
          <p:nvPr/>
        </p:nvSpPr>
        <p:spPr bwMode="auto">
          <a:xfrm>
            <a:off x="3763963" y="4859338"/>
            <a:ext cx="515937" cy="461962"/>
          </a:xfrm>
          <a:prstGeom prst="rect">
            <a:avLst/>
          </a:prstGeom>
          <a:noFill/>
          <a:ln w="9525">
            <a:noFill/>
            <a:miter lim="800000"/>
            <a:headEnd/>
            <a:tailEnd/>
          </a:ln>
        </p:spPr>
        <p:txBody>
          <a:bodyPr>
            <a:spAutoFit/>
          </a:bodyPr>
          <a:lstStyle/>
          <a:p>
            <a:pPr algn="ctr"/>
            <a:r>
              <a:rPr lang="en-US" b="1"/>
              <a:t>3</a:t>
            </a:r>
          </a:p>
        </p:txBody>
      </p:sp>
      <p:grpSp>
        <p:nvGrpSpPr>
          <p:cNvPr id="2" name="Group 9"/>
          <p:cNvGrpSpPr/>
          <p:nvPr/>
        </p:nvGrpSpPr>
        <p:grpSpPr>
          <a:xfrm>
            <a:off x="4275138" y="1008063"/>
            <a:ext cx="4557930" cy="5019235"/>
            <a:chOff x="4275138" y="1008063"/>
            <a:chExt cx="4557930" cy="5019235"/>
          </a:xfrm>
        </p:grpSpPr>
        <p:pic>
          <p:nvPicPr>
            <p:cNvPr id="18437" name="Picture 4" descr="figure 5.6.jpg"/>
            <p:cNvPicPr>
              <a:picLocks noChangeAspect="1"/>
            </p:cNvPicPr>
            <p:nvPr/>
          </p:nvPicPr>
          <p:blipFill>
            <a:blip r:embed="rId3" cstate="print"/>
            <a:srcRect l="39384"/>
            <a:stretch>
              <a:fillRect/>
            </a:stretch>
          </p:blipFill>
          <p:spPr bwMode="auto">
            <a:xfrm>
              <a:off x="4275138" y="1008063"/>
              <a:ext cx="4538662" cy="4833937"/>
            </a:xfrm>
            <a:prstGeom prst="rect">
              <a:avLst/>
            </a:prstGeom>
            <a:noFill/>
            <a:ln w="9525">
              <a:noFill/>
              <a:miter lim="800000"/>
              <a:headEnd/>
              <a:tailEnd/>
            </a:ln>
          </p:spPr>
        </p:pic>
        <p:sp>
          <p:nvSpPr>
            <p:cNvPr id="9" name="Rectangle 8"/>
            <p:cNvSpPr/>
            <p:nvPr/>
          </p:nvSpPr>
          <p:spPr>
            <a:xfrm>
              <a:off x="6867465" y="5750299"/>
              <a:ext cx="1965603" cy="276999"/>
            </a:xfrm>
            <a:prstGeom prst="rect">
              <a:avLst/>
            </a:prstGeom>
          </p:spPr>
          <p:txBody>
            <a:bodyPr wrap="none">
              <a:spAutoFit/>
            </a:bodyPr>
            <a:lstStyle/>
            <a:p>
              <a:r>
                <a:rPr lang="en-US" sz="1200" dirty="0" smtClean="0"/>
                <a:t>© John Wiley &amp; Sons, Inc.</a:t>
              </a:r>
              <a:endParaRPr lang="en-US" sz="1200" dirty="0"/>
            </a:p>
          </p:txBody>
        </p:sp>
      </p:grpSp>
      <p:sp>
        <p:nvSpPr>
          <p:cNvPr id="11" name="Rectangle 5"/>
          <p:cNvSpPr>
            <a:spLocks noChangeArrowheads="1"/>
          </p:cNvSpPr>
          <p:nvPr/>
        </p:nvSpPr>
        <p:spPr bwMode="auto">
          <a:xfrm>
            <a:off x="220663" y="4249923"/>
            <a:ext cx="3581400" cy="1938338"/>
          </a:xfrm>
          <a:prstGeom prst="rect">
            <a:avLst/>
          </a:prstGeom>
          <a:noFill/>
          <a:ln w="9525">
            <a:solidFill>
              <a:schemeClr val="tx1"/>
            </a:solidFill>
            <a:miter lim="800000"/>
            <a:headEnd/>
            <a:tailEnd/>
          </a:ln>
        </p:spPr>
        <p:txBody>
          <a:bodyPr>
            <a:spAutoFit/>
          </a:bodyPr>
          <a:lstStyle/>
          <a:p>
            <a:r>
              <a:rPr lang="en-US" dirty="0"/>
              <a:t>If the island were in the Arctic and covered by glacial ice, would the pressure gradient be the same or different?</a:t>
            </a:r>
          </a:p>
        </p:txBody>
      </p:sp>
    </p:spTree>
    <p:extLst>
      <p:ext uri="{BB962C8B-B14F-4D97-AF65-F5344CB8AC3E}">
        <p14:creationId xmlns:p14="http://schemas.microsoft.com/office/powerpoint/2010/main" val="4171292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Coriolis Effect</a:t>
            </a:r>
            <a:endParaRPr lang="en-US" dirty="0"/>
          </a:p>
        </p:txBody>
      </p:sp>
      <p:sp>
        <p:nvSpPr>
          <p:cNvPr id="4" name="Text Box 6"/>
          <p:cNvSpPr txBox="1">
            <a:spLocks noGrp="1" noChangeArrowheads="1"/>
          </p:cNvSpPr>
          <p:nvPr>
            <p:ph idx="1"/>
          </p:nvPr>
        </p:nvSpPr>
        <p:spPr bwMode="auto">
          <a:xfrm>
            <a:off x="0" y="1115721"/>
            <a:ext cx="8229600" cy="4525963"/>
          </a:xfrm>
          <a:prstGeom prst="rect">
            <a:avLst/>
          </a:prstGeom>
          <a:noFill/>
          <a:ln w="9525">
            <a:noFill/>
            <a:miter lim="800000"/>
            <a:headEnd/>
            <a:tailEnd/>
          </a:ln>
        </p:spPr>
        <p:txBody>
          <a:bodyPr>
            <a:spAutoFit/>
          </a:bodyPr>
          <a:lstStyle/>
          <a:p>
            <a:pPr>
              <a:spcAft>
                <a:spcPts val="400"/>
              </a:spcAft>
            </a:pPr>
            <a:r>
              <a:rPr lang="en-US" sz="2800" dirty="0"/>
              <a:t>The Coriolis Effect (CE)</a:t>
            </a:r>
          </a:p>
          <a:p>
            <a:pPr lvl="1" indent="-228600">
              <a:spcAft>
                <a:spcPts val="400"/>
              </a:spcAft>
              <a:buFont typeface="Arial" charset="0"/>
              <a:buChar char="•"/>
            </a:pPr>
            <a:r>
              <a:rPr lang="en-US" dirty="0"/>
              <a:t>An effect of the Earth’s rotation that acts like a force to deflect a moving object on the Earth’s surface to the:</a:t>
            </a:r>
          </a:p>
          <a:p>
            <a:pPr marL="804863" lvl="2" indent="-228600">
              <a:spcAft>
                <a:spcPts val="400"/>
              </a:spcAft>
              <a:buFont typeface="Arial" charset="0"/>
              <a:buChar char="•"/>
            </a:pPr>
            <a:r>
              <a:rPr lang="en-US" dirty="0"/>
              <a:t>Right in the northern hemisphere</a:t>
            </a:r>
          </a:p>
          <a:p>
            <a:pPr marL="804863" lvl="2" indent="-228600">
              <a:spcAft>
                <a:spcPts val="400"/>
              </a:spcAft>
              <a:buFont typeface="Arial" charset="0"/>
              <a:buChar char="•"/>
            </a:pPr>
            <a:r>
              <a:rPr lang="en-US" dirty="0"/>
              <a:t>Left in the southern hemisphere</a:t>
            </a:r>
          </a:p>
        </p:txBody>
      </p:sp>
      <p:pic>
        <p:nvPicPr>
          <p:cNvPr id="6" name="Picture 4" descr="figure 5.7b.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281613" y="2634755"/>
            <a:ext cx="3640137" cy="4089400"/>
          </a:xfrm>
          <a:prstGeom prst="rect">
            <a:avLst/>
          </a:prstGeom>
          <a:noFill/>
          <a:ln w="9525">
            <a:noFill/>
            <a:miter lim="800000"/>
            <a:headEnd/>
            <a:tailEnd/>
          </a:ln>
        </p:spPr>
      </p:pic>
      <p:sp>
        <p:nvSpPr>
          <p:cNvPr id="8" name="TextBox 7"/>
          <p:cNvSpPr txBox="1"/>
          <p:nvPr/>
        </p:nvSpPr>
        <p:spPr>
          <a:xfrm>
            <a:off x="1099833" y="5381648"/>
            <a:ext cx="2496822" cy="369332"/>
          </a:xfrm>
          <a:prstGeom prst="rect">
            <a:avLst/>
          </a:prstGeom>
          <a:noFill/>
        </p:spPr>
        <p:txBody>
          <a:bodyPr wrap="none" rtlCol="0">
            <a:spAutoFit/>
          </a:bodyPr>
          <a:lstStyle/>
          <a:p>
            <a:r>
              <a:rPr lang="en-US" dirty="0" smtClean="0">
                <a:hlinkClick r:id="rId3"/>
              </a:rPr>
              <a:t>Coriolis Effect Animation</a:t>
            </a:r>
            <a:endParaRPr lang="en-US" dirty="0"/>
          </a:p>
        </p:txBody>
      </p:sp>
    </p:spTree>
    <p:extLst>
      <p:ext uri="{BB962C8B-B14F-4D97-AF65-F5344CB8AC3E}">
        <p14:creationId xmlns:p14="http://schemas.microsoft.com/office/powerpoint/2010/main" val="107574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7" name="Picture 3" descr="MPG_11e_Figure_05_06a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639763"/>
            <a:ext cx="909955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2398883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TotalTime>
  <Words>1222</Words>
  <Application>Microsoft Macintosh PowerPoint</Application>
  <PresentationFormat>On-screen Show (4:3)</PresentationFormat>
  <Paragraphs>156</Paragraphs>
  <Slides>40</Slides>
  <Notes>12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Chapter 5:  Global Atmospheric &amp; Oceanic Circulation</vt:lpstr>
      <vt:lpstr>Atmospheric Pressure</vt:lpstr>
      <vt:lpstr>Atmospheric Pressure and Altitude</vt:lpstr>
      <vt:lpstr>Atmospheric Pressure &amp; Wind</vt:lpstr>
      <vt:lpstr>Pressure Gradients</vt:lpstr>
      <vt:lpstr>PowerPoint Presentation</vt:lpstr>
      <vt:lpstr>PowerPoint Presentation</vt:lpstr>
      <vt:lpstr>Coriolis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Winds &amp; Pressure Patterns</vt:lpstr>
      <vt:lpstr>Pressure and Winds in the Tropics</vt:lpstr>
      <vt:lpstr>PowerPoint Presentation</vt:lpstr>
      <vt:lpstr>PowerPoint Presentation</vt:lpstr>
      <vt:lpstr>PowerPoint Presentation</vt:lpstr>
      <vt:lpstr>Pressure and Winds in the Subtropics </vt:lpstr>
      <vt:lpstr>PowerPoint Presentation</vt:lpstr>
      <vt:lpstr>Midlatitude Winds and Pressure Patterns</vt:lpstr>
      <vt:lpstr>PowerPoint Presentation</vt:lpstr>
      <vt:lpstr>PowerPoint Presentation</vt:lpstr>
      <vt:lpstr>PowerPoint Presentation</vt:lpstr>
      <vt:lpstr>Local Winds </vt:lpstr>
      <vt:lpstr>PowerPoint Presentation</vt:lpstr>
      <vt:lpstr>PowerPoint Presentation</vt:lpstr>
      <vt:lpstr>PowerPoint Presentation</vt:lpstr>
      <vt:lpstr>PowerPoint Presentation</vt:lpstr>
      <vt:lpstr>Ocean Currents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Atmospheric Moisture &amp; Precipitation</dc:title>
  <dc:creator>Elizabeth Lobb</dc:creator>
  <cp:lastModifiedBy>Elizabeth Lobb</cp:lastModifiedBy>
  <cp:revision>44</cp:revision>
  <dcterms:created xsi:type="dcterms:W3CDTF">2015-09-02T18:13:11Z</dcterms:created>
  <dcterms:modified xsi:type="dcterms:W3CDTF">2015-09-14T22:05:43Z</dcterms:modified>
</cp:coreProperties>
</file>