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0" r:id="rId3"/>
    <p:sldId id="257" r:id="rId4"/>
    <p:sldId id="258" r:id="rId5"/>
    <p:sldId id="259" r:id="rId6"/>
    <p:sldId id="261" r:id="rId7"/>
    <p:sldId id="262" r:id="rId8"/>
    <p:sldId id="263" r:id="rId9"/>
    <p:sldId id="264" r:id="rId10"/>
    <p:sldId id="265" r:id="rId11"/>
    <p:sldId id="270" r:id="rId12"/>
    <p:sldId id="267" r:id="rId13"/>
    <p:sldId id="266" r:id="rId14"/>
    <p:sldId id="268" r:id="rId15"/>
    <p:sldId id="271" r:id="rId16"/>
    <p:sldId id="273" r:id="rId17"/>
    <p:sldId id="274" r:id="rId18"/>
    <p:sldId id="275" r:id="rId19"/>
    <p:sldId id="276" r:id="rId20"/>
    <p:sldId id="283" r:id="rId21"/>
    <p:sldId id="277" r:id="rId22"/>
    <p:sldId id="278" r:id="rId23"/>
    <p:sldId id="287" r:id="rId24"/>
    <p:sldId id="288" r:id="rId25"/>
    <p:sldId id="286" r:id="rId26"/>
    <p:sldId id="289" r:id="rId27"/>
    <p:sldId id="290" r:id="rId28"/>
    <p:sldId id="280" r:id="rId29"/>
    <p:sldId id="284" r:id="rId30"/>
    <p:sldId id="279" r:id="rId31"/>
    <p:sldId id="269" r:id="rId32"/>
    <p:sldId id="291" r:id="rId33"/>
    <p:sldId id="292" r:id="rId34"/>
    <p:sldId id="29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6" d="100"/>
          <a:sy n="126" d="100"/>
        </p:scale>
        <p:origin x="-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D40C6-D3DB-E14F-93A2-A91CA722FDFE}" type="datetimeFigureOut">
              <a:rPr lang="en-US" smtClean="0"/>
              <a:t>9/16/15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139EB-074E-804D-8EA5-8B1883496349}" type="slidenum">
              <a:rPr lang="en-US" smtClean="0"/>
              <a:t>‹#›</a:t>
            </a:fld>
            <a:endParaRPr lang="en-US"/>
          </a:p>
        </p:txBody>
      </p:sp>
    </p:spTree>
    <p:extLst>
      <p:ext uri="{BB962C8B-B14F-4D97-AF65-F5344CB8AC3E}">
        <p14:creationId xmlns:p14="http://schemas.microsoft.com/office/powerpoint/2010/main" val="1774156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72EEBC-0E4D-CE41-905E-6AC6359715CA}" type="slidenum">
              <a:rPr lang="en-US"/>
              <a:pPr>
                <a:defRPr/>
              </a:pPr>
              <a:t>11</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defRPr/>
            </a:pPr>
            <a:r>
              <a:rPr lang="en-US" b="1" smtClean="0">
                <a:cs typeface="+mn-cs"/>
              </a:rPr>
              <a:t>Chapter 7, Figure 7.5 Labeled   </a:t>
            </a:r>
          </a:p>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EFFCB6-5B9F-B648-8FE6-77D7CC50F2E1}" type="slidenum">
              <a:rPr lang="en-US"/>
              <a:pPr>
                <a:defRPr/>
              </a:pPr>
              <a:t>15</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xfrm>
            <a:off x="915116" y="4343169"/>
            <a:ext cx="5027769" cy="4114336"/>
          </a:xfrm>
        </p:spPr>
        <p:txBody>
          <a:bodyPr/>
          <a:lstStyle/>
          <a:p>
            <a:pPr eaLnBrk="1" hangingPunct="1">
              <a:defRPr/>
            </a:pPr>
            <a:r>
              <a:rPr lang="en-US" smtClean="0">
                <a:cs typeface="+mn-cs"/>
              </a:rPr>
              <a:t>Figure 7-6a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397DA2-3166-8740-81BA-DDA243BABF61}" type="slidenum">
              <a:rPr lang="en-US"/>
              <a:pPr>
                <a:defRPr/>
              </a:pPr>
              <a:t>16</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r>
              <a:rPr lang="en-US" b="1" smtClean="0">
                <a:cs typeface="+mn-cs"/>
              </a:rPr>
              <a:t>Chapter 7, Figure 7.6 Labeled   </a:t>
            </a:r>
          </a:p>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808A61-2F15-9041-9FA8-0A7791572171}" type="slidenum">
              <a:rPr lang="en-US"/>
              <a:pPr>
                <a:defRPr/>
              </a:pPr>
              <a:t>17</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r>
              <a:rPr lang="en-US" b="1" smtClean="0">
                <a:cs typeface="+mn-cs"/>
              </a:rPr>
              <a:t>Chapter 7, Figure 7.7 Labeled   </a:t>
            </a:r>
          </a:p>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8A826-BB09-BD43-B90F-C975B14CA7AF}" type="slidenum">
              <a:rPr lang="en-US"/>
              <a:pPr>
                <a:defRPr/>
              </a:pPr>
              <a:t>18</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xfrm>
            <a:off x="915116" y="4343169"/>
            <a:ext cx="5027769" cy="4114336"/>
          </a:xfrm>
        </p:spPr>
        <p:txBody>
          <a:bodyPr/>
          <a:lstStyle/>
          <a:p>
            <a:pPr eaLnBrk="1" hangingPunct="1">
              <a:defRPr/>
            </a:pPr>
            <a:r>
              <a:rPr lang="en-US" smtClean="0">
                <a:cs typeface="+mn-cs"/>
              </a:rPr>
              <a:t>Figure 7-10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C8EE1B-E375-8E4E-9ACF-8FB44A25E769}" type="slidenum">
              <a:rPr lang="en-US"/>
              <a:pPr>
                <a:defRPr/>
              </a:pPr>
              <a:t>19</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a:xfrm>
            <a:off x="915116" y="4343169"/>
            <a:ext cx="5027769" cy="4114336"/>
          </a:xfrm>
        </p:spPr>
        <p:txBody>
          <a:bodyPr/>
          <a:lstStyle/>
          <a:p>
            <a:pPr eaLnBrk="1" hangingPunct="1">
              <a:defRPr/>
            </a:pPr>
            <a:r>
              <a:rPr lang="en-US" smtClean="0">
                <a:cs typeface="+mn-cs"/>
              </a:rPr>
              <a:t>Figure 7-14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AA6144-F639-D44E-9C0F-710DF11D14CB}" type="slidenum">
              <a:rPr lang="en-US"/>
              <a:pPr>
                <a:defRPr/>
              </a:pPr>
              <a:t>22</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xfrm>
            <a:off x="915116" y="4343169"/>
            <a:ext cx="5027769" cy="4114336"/>
          </a:xfrm>
        </p:spPr>
        <p:txBody>
          <a:bodyPr/>
          <a:lstStyle/>
          <a:p>
            <a:pPr eaLnBrk="1" hangingPunct="1">
              <a:defRPr/>
            </a:pPr>
            <a:r>
              <a:rPr lang="en-US" smtClean="0">
                <a:cs typeface="+mn-cs"/>
              </a:rPr>
              <a:t>Figure 7-18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08162F-5A44-A640-AEAB-AF899B03CE24}" type="slidenum">
              <a:rPr lang="en-US"/>
              <a:pPr>
                <a:defRPr/>
              </a:pPr>
              <a:t>28</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xfrm>
            <a:off x="915116" y="4343169"/>
            <a:ext cx="5027769" cy="4114336"/>
          </a:xfrm>
        </p:spPr>
        <p:txBody>
          <a:bodyPr/>
          <a:lstStyle/>
          <a:p>
            <a:pPr eaLnBrk="1" hangingPunct="1">
              <a:defRPr/>
            </a:pPr>
            <a:r>
              <a:rPr lang="en-US" smtClean="0">
                <a:cs typeface="+mn-cs"/>
              </a:rPr>
              <a:t>Figure 7-A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8BD2B8-B6BE-F14E-97BB-21282D5B2C59}" type="slidenum">
              <a:rPr lang="en-US"/>
              <a:pPr>
                <a:defRPr/>
              </a:pPr>
              <a:t>29</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a:xfrm>
            <a:off x="915116" y="4343169"/>
            <a:ext cx="5027769" cy="4114336"/>
          </a:xfrm>
        </p:spPr>
        <p:txBody>
          <a:bodyPr/>
          <a:lstStyle/>
          <a:p>
            <a:pPr eaLnBrk="1" hangingPunct="1">
              <a:defRPr/>
            </a:pPr>
            <a:r>
              <a:rPr lang="en-US" smtClean="0">
                <a:cs typeface="+mn-cs"/>
              </a:rPr>
              <a:t>Figure 7-C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DA1A4C-6B16-B741-80F4-D2D7A0A2F98D}"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287612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A1A4C-6B16-B741-80F4-D2D7A0A2F98D}"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7130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A1A4C-6B16-B741-80F4-D2D7A0A2F98D}"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423505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A1A4C-6B16-B741-80F4-D2D7A0A2F98D}"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33502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A1A4C-6B16-B741-80F4-D2D7A0A2F98D}"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165689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A1A4C-6B16-B741-80F4-D2D7A0A2F98D}"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3552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A1A4C-6B16-B741-80F4-D2D7A0A2F98D}" type="datetimeFigureOut">
              <a:rPr lang="en-US" smtClean="0"/>
              <a:t>9/16/15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39521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A1A4C-6B16-B741-80F4-D2D7A0A2F98D}" type="datetimeFigureOut">
              <a:rPr lang="en-US" smtClean="0"/>
              <a:t>9/16/15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419109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A1A4C-6B16-B741-80F4-D2D7A0A2F98D}" type="datetimeFigureOut">
              <a:rPr lang="en-US" smtClean="0"/>
              <a:t>9/16/15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304466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A1A4C-6B16-B741-80F4-D2D7A0A2F98D}"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189119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A1A4C-6B16-B741-80F4-D2D7A0A2F98D}"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D8445-021B-6944-9A69-00C742195F45}" type="slidenum">
              <a:rPr lang="en-US" smtClean="0"/>
              <a:t>‹#›</a:t>
            </a:fld>
            <a:endParaRPr lang="en-US"/>
          </a:p>
        </p:txBody>
      </p:sp>
    </p:spTree>
    <p:extLst>
      <p:ext uri="{BB962C8B-B14F-4D97-AF65-F5344CB8AC3E}">
        <p14:creationId xmlns:p14="http://schemas.microsoft.com/office/powerpoint/2010/main" val="1795191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A1A4C-6B16-B741-80F4-D2D7A0A2F98D}" type="datetimeFigureOut">
              <a:rPr lang="en-US" smtClean="0"/>
              <a:t>9/16/15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D8445-021B-6944-9A69-00C742195F45}" type="slidenum">
              <a:rPr lang="en-US" smtClean="0"/>
              <a:t>‹#›</a:t>
            </a:fld>
            <a:endParaRPr lang="en-US"/>
          </a:p>
        </p:txBody>
      </p:sp>
    </p:spTree>
    <p:extLst>
      <p:ext uri="{BB962C8B-B14F-4D97-AF65-F5344CB8AC3E}">
        <p14:creationId xmlns:p14="http://schemas.microsoft.com/office/powerpoint/2010/main" val="220976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hyperlink" Target="http://media.pearsoncmg.com/bc/bc_0media_geo/interactiveanimations/noqzs/_swfs/056_MidlatCyclone_HS_GG.sw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media.pearsoncmg.com/bc/bc_0media_geo/interactiveanimations/noqzs/_swfs/056_MidlatCyclone_HS_GG.swf"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media.pearsoncmg.com/bc/bc_0media_geo/interactiveanimations/noqzs/_swfs/044_Hurricanes_HS_GG.swf"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ediaplayer.pearsoncmg.com/_cc_640x480/ph/streaming/esm/atmospheric_science/wim/HurricaneSandy.m4v" TargetMode="External"/><Relationship Id="rId3" Type="http://schemas.openxmlformats.org/officeDocument/2006/relationships/hyperlink" Target="http://media.pearsoncmg.com/ph/streaming/esm/atmospheric_science/wim/wim_video.htm?wim=2005HurricaneSeas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920"/>
            <a:ext cx="7772400" cy="1470025"/>
          </a:xfrm>
        </p:spPr>
        <p:txBody>
          <a:bodyPr/>
          <a:lstStyle/>
          <a:p>
            <a:r>
              <a:rPr lang="en-US" dirty="0" smtClean="0"/>
              <a:t>Chapter 6:  Weather Systems</a:t>
            </a:r>
            <a:endParaRPr lang="en-US" dirty="0"/>
          </a:p>
        </p:txBody>
      </p:sp>
      <p:pic>
        <p:nvPicPr>
          <p:cNvPr id="4" name="Picture 1" descr="MPG_10e_Figure_07_B_L.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836541" y="1300286"/>
            <a:ext cx="7666376" cy="527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1892" y="6488668"/>
            <a:ext cx="8820030" cy="369332"/>
          </a:xfrm>
          <a:prstGeom prst="rect">
            <a:avLst/>
          </a:prstGeom>
          <a:noFill/>
        </p:spPr>
        <p:txBody>
          <a:bodyPr wrap="none" rtlCol="0">
            <a:spAutoFit/>
          </a:bodyPr>
          <a:lstStyle/>
          <a:p>
            <a:r>
              <a:rPr lang="en-US" dirty="0" smtClean="0"/>
              <a:t>80% of the city New Orleans was under 20’ of water after Hurricane Katrina, in August, 2005</a:t>
            </a:r>
            <a:endParaRPr lang="en-US" dirty="0"/>
          </a:p>
        </p:txBody>
      </p:sp>
    </p:spTree>
    <p:extLst>
      <p:ext uri="{BB962C8B-B14F-4D97-AF65-F5344CB8AC3E}">
        <p14:creationId xmlns:p14="http://schemas.microsoft.com/office/powerpoint/2010/main" val="139655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00"/>
            <a:ext cx="8229600" cy="4525963"/>
          </a:xfrm>
        </p:spPr>
        <p:txBody>
          <a:bodyPr/>
          <a:lstStyle/>
          <a:p>
            <a:r>
              <a:rPr lang="en-US" dirty="0" smtClean="0"/>
              <a:t>Occluded Fronts</a:t>
            </a:r>
          </a:p>
          <a:p>
            <a:pPr lvl="1"/>
            <a:r>
              <a:rPr lang="en-US" dirty="0" smtClean="0"/>
              <a:t>Cold front overtaking a warm front—all the warm air is pushed aloft</a:t>
            </a:r>
            <a:endParaRPr lang="en-US" dirty="0"/>
          </a:p>
        </p:txBody>
      </p:sp>
      <p:pic>
        <p:nvPicPr>
          <p:cNvPr id="4" name="Picture 1" descr="MPG_10e_Figure_07_11_L.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149305" y="1560799"/>
            <a:ext cx="7071620" cy="289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p:nvPr/>
        </p:nvGrpSpPr>
        <p:grpSpPr>
          <a:xfrm>
            <a:off x="1185125" y="4795904"/>
            <a:ext cx="7071620" cy="2338989"/>
            <a:chOff x="1054100" y="2514600"/>
            <a:chExt cx="7071620" cy="2338989"/>
          </a:xfrm>
        </p:grpSpPr>
        <p:pic>
          <p:nvPicPr>
            <p:cNvPr id="6" name="Picture 4" descr="vpg2e_fig_06_06.jpg"/>
            <p:cNvPicPr>
              <a:picLocks noChangeAspect="1"/>
            </p:cNvPicPr>
            <p:nvPr/>
          </p:nvPicPr>
          <p:blipFill>
            <a:blip r:embed="rId3" cstate="print"/>
            <a:srcRect t="54720" b="5367"/>
            <a:stretch>
              <a:fillRect/>
            </a:stretch>
          </p:blipFill>
          <p:spPr bwMode="auto">
            <a:xfrm>
              <a:off x="1054100" y="2514600"/>
              <a:ext cx="7035800" cy="2065338"/>
            </a:xfrm>
            <a:prstGeom prst="rect">
              <a:avLst/>
            </a:prstGeom>
            <a:noFill/>
            <a:ln w="9525">
              <a:noFill/>
              <a:miter lim="800000"/>
              <a:headEnd/>
              <a:tailEnd/>
            </a:ln>
          </p:spPr>
        </p:pic>
        <p:sp>
          <p:nvSpPr>
            <p:cNvPr id="7" name="Rectangle 6"/>
            <p:cNvSpPr/>
            <p:nvPr/>
          </p:nvSpPr>
          <p:spPr>
            <a:xfrm>
              <a:off x="6116837" y="4576590"/>
              <a:ext cx="2008883" cy="276999"/>
            </a:xfrm>
            <a:prstGeom prst="rect">
              <a:avLst/>
            </a:prstGeom>
          </p:spPr>
          <p:txBody>
            <a:bodyPr wrap="none">
              <a:spAutoFit/>
            </a:bodyPr>
            <a:lstStyle/>
            <a:p>
              <a:r>
                <a:rPr lang="en-US" sz="1200" dirty="0" smtClean="0"/>
                <a:t> © John Wiley &amp; Sons, Inc.</a:t>
              </a:r>
              <a:endParaRPr lang="en-US" sz="1200" dirty="0"/>
            </a:p>
          </p:txBody>
        </p:sp>
      </p:grpSp>
    </p:spTree>
    <p:extLst>
      <p:ext uri="{BB962C8B-B14F-4D97-AF65-F5344CB8AC3E}">
        <p14:creationId xmlns:p14="http://schemas.microsoft.com/office/powerpoint/2010/main" val="353939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descr="MPG_11e_Figure_07_05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762000"/>
            <a:ext cx="90995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70" name="TextBox 1"/>
          <p:cNvSpPr txBox="1">
            <a:spLocks noChangeArrowheads="1"/>
          </p:cNvSpPr>
          <p:nvPr/>
        </p:nvSpPr>
        <p:spPr bwMode="auto">
          <a:xfrm>
            <a:off x="381000" y="4343400"/>
            <a:ext cx="853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Stationary Front:  neither air mass is displaced.  Might be enough lifting to create precipitation and can last for awhile.</a:t>
            </a:r>
          </a:p>
          <a:p>
            <a:pPr eaLnBrk="1" hangingPunct="1"/>
            <a:endParaRPr lang="en-US" sz="1800"/>
          </a:p>
          <a:p>
            <a:pPr eaLnBrk="1" hangingPunct="1"/>
            <a:r>
              <a:rPr lang="en-US" sz="1800"/>
              <a:t>Occluded Front:  cold front overtakes the slower moving warm front;  all warm air has been lifted, leaving cold air at the surface.</a:t>
            </a:r>
          </a:p>
        </p:txBody>
      </p:sp>
    </p:spTree>
    <p:extLst>
      <p:ext uri="{BB962C8B-B14F-4D97-AF65-F5344CB8AC3E}">
        <p14:creationId xmlns:p14="http://schemas.microsoft.com/office/powerpoint/2010/main" val="15183877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Midlatitude Cyclones &amp; Anticyclones</a:t>
            </a:r>
          </a:p>
          <a:p>
            <a:pPr lvl="1"/>
            <a:r>
              <a:rPr lang="en-US" dirty="0" smtClean="0"/>
              <a:t>Cyclone:  low pressure, air rising, converging, adiabatic cooling, condensation, precipitation, counter clockwise rotation (nor. hem.)</a:t>
            </a:r>
          </a:p>
          <a:p>
            <a:pPr lvl="1"/>
            <a:endParaRPr lang="en-US" dirty="0"/>
          </a:p>
          <a:p>
            <a:pPr lvl="1"/>
            <a:r>
              <a:rPr lang="en-US" dirty="0" smtClean="0"/>
              <a:t>Anticyclone:  high pressure, air diverging, sinking, adiabatic warming, no condensation, clockwise (nor. hem.)</a:t>
            </a:r>
            <a:endParaRPr lang="en-US" dirty="0"/>
          </a:p>
        </p:txBody>
      </p:sp>
    </p:spTree>
    <p:extLst>
      <p:ext uri="{BB962C8B-B14F-4D97-AF65-F5344CB8AC3E}">
        <p14:creationId xmlns:p14="http://schemas.microsoft.com/office/powerpoint/2010/main" val="62854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descr="vpg2e_figun_06_p16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7638"/>
            <a:ext cx="8531225"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99378" y="3860539"/>
            <a:ext cx="407884" cy="584776"/>
          </a:xfrm>
          <a:prstGeom prst="rect">
            <a:avLst/>
          </a:prstGeom>
          <a:noFill/>
        </p:spPr>
        <p:txBody>
          <a:bodyPr wrap="none" rtlCol="0">
            <a:spAutoFit/>
          </a:bodyPr>
          <a:lstStyle/>
          <a:p>
            <a:r>
              <a:rPr lang="en-US" sz="3200" dirty="0" smtClean="0">
                <a:solidFill>
                  <a:schemeClr val="bg1"/>
                </a:solidFill>
              </a:rPr>
              <a:t>B</a:t>
            </a:r>
            <a:endParaRPr lang="en-US" sz="3200" dirty="0">
              <a:solidFill>
                <a:schemeClr val="bg1"/>
              </a:solidFill>
            </a:endParaRPr>
          </a:p>
        </p:txBody>
      </p:sp>
      <p:sp>
        <p:nvSpPr>
          <p:cNvPr id="6" name="TextBox 5"/>
          <p:cNvSpPr txBox="1"/>
          <p:nvPr/>
        </p:nvSpPr>
        <p:spPr>
          <a:xfrm>
            <a:off x="4212942" y="2217542"/>
            <a:ext cx="403476" cy="584776"/>
          </a:xfrm>
          <a:prstGeom prst="rect">
            <a:avLst/>
          </a:prstGeom>
          <a:noFill/>
        </p:spPr>
        <p:txBody>
          <a:bodyPr wrap="none" rtlCol="0">
            <a:spAutoFit/>
          </a:bodyPr>
          <a:lstStyle/>
          <a:p>
            <a:r>
              <a:rPr lang="en-US" sz="3200" dirty="0" smtClean="0">
                <a:solidFill>
                  <a:srgbClr val="FFFFFF"/>
                </a:solidFill>
              </a:rPr>
              <a:t>C</a:t>
            </a:r>
            <a:endParaRPr lang="en-US" sz="3200" dirty="0">
              <a:solidFill>
                <a:srgbClr val="FFFFFF"/>
              </a:solidFill>
            </a:endParaRPr>
          </a:p>
        </p:txBody>
      </p:sp>
      <p:sp>
        <p:nvSpPr>
          <p:cNvPr id="7" name="TextBox 6"/>
          <p:cNvSpPr txBox="1"/>
          <p:nvPr/>
        </p:nvSpPr>
        <p:spPr>
          <a:xfrm>
            <a:off x="4405362" y="3406875"/>
            <a:ext cx="422111" cy="584776"/>
          </a:xfrm>
          <a:prstGeom prst="rect">
            <a:avLst/>
          </a:prstGeom>
          <a:noFill/>
        </p:spPr>
        <p:txBody>
          <a:bodyPr wrap="none" rtlCol="0">
            <a:spAutoFit/>
          </a:bodyPr>
          <a:lstStyle/>
          <a:p>
            <a:r>
              <a:rPr lang="en-US" sz="3200" dirty="0" smtClean="0">
                <a:solidFill>
                  <a:srgbClr val="FFFFFF"/>
                </a:solidFill>
              </a:rPr>
              <a:t>A</a:t>
            </a:r>
            <a:endParaRPr lang="en-US" sz="3200" dirty="0">
              <a:solidFill>
                <a:srgbClr val="FFFFFF"/>
              </a:solidFill>
            </a:endParaRPr>
          </a:p>
        </p:txBody>
      </p:sp>
    </p:spTree>
    <p:extLst>
      <p:ext uri="{BB962C8B-B14F-4D97-AF65-F5344CB8AC3E}">
        <p14:creationId xmlns:p14="http://schemas.microsoft.com/office/powerpoint/2010/main" val="163662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vpg2e_fig_06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4200"/>
            <a:ext cx="8531225" cy="56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367162"/>
            <a:ext cx="2648644" cy="369332"/>
          </a:xfrm>
          <a:prstGeom prst="rect">
            <a:avLst/>
          </a:prstGeom>
          <a:noFill/>
        </p:spPr>
        <p:txBody>
          <a:bodyPr wrap="none" rtlCol="0">
            <a:spAutoFit/>
          </a:bodyPr>
          <a:lstStyle/>
          <a:p>
            <a:r>
              <a:rPr lang="en-US" dirty="0" smtClean="0">
                <a:hlinkClick r:id="rId3"/>
              </a:rPr>
              <a:t>Animation of </a:t>
            </a:r>
            <a:r>
              <a:rPr lang="en-US" dirty="0" err="1" smtClean="0">
                <a:hlinkClick r:id="rId3"/>
              </a:rPr>
              <a:t>Cyclogenesis</a:t>
            </a:r>
            <a:endParaRPr lang="en-US" dirty="0"/>
          </a:p>
        </p:txBody>
      </p:sp>
    </p:spTree>
    <p:extLst>
      <p:ext uri="{BB962C8B-B14F-4D97-AF65-F5344CB8AC3E}">
        <p14:creationId xmlns:p14="http://schemas.microsoft.com/office/powerpoint/2010/main" val="422936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MPG_10e_Figure_07_06a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1"/>
          <p:cNvSpPr txBox="1">
            <a:spLocks noChangeArrowheads="1"/>
          </p:cNvSpPr>
          <p:nvPr/>
        </p:nvSpPr>
        <p:spPr bwMode="auto">
          <a:xfrm>
            <a:off x="381000" y="20638"/>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Midlatitude cyclones, while rotating counter clockwise, are being moved by global wind patterns, so are moving eastward.</a:t>
            </a:r>
          </a:p>
          <a:p>
            <a:pPr eaLnBrk="1" hangingPunct="1"/>
            <a:endParaRPr lang="en-US" sz="1800"/>
          </a:p>
          <a:p>
            <a:pPr eaLnBrk="1" hangingPunct="1"/>
            <a:r>
              <a:rPr lang="en-US" sz="1800"/>
              <a:t>Also, each front is advancing (moving forward) and the cold front will move faster than the warm front.  </a:t>
            </a:r>
          </a:p>
          <a:p>
            <a:pPr eaLnBrk="1" hangingPunct="1"/>
            <a:endParaRPr lang="en-US" sz="1800"/>
          </a:p>
          <a:p>
            <a:pPr eaLnBrk="1" hangingPunct="1"/>
            <a:r>
              <a:rPr lang="en-US" sz="1800"/>
              <a:t>So there are four movements going on: 2 frontal advances, counter-clockwise low, eastward with global winds</a:t>
            </a:r>
          </a:p>
        </p:txBody>
      </p:sp>
    </p:spTree>
    <p:extLst>
      <p:ext uri="{BB962C8B-B14F-4D97-AF65-F5344CB8AC3E}">
        <p14:creationId xmlns:p14="http://schemas.microsoft.com/office/powerpoint/2010/main" val="80472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descr="MPG_11e_Figure_07_06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763"/>
            <a:ext cx="5680075" cy="658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2" name="TextBox 1"/>
          <p:cNvSpPr txBox="1">
            <a:spLocks noChangeArrowheads="1"/>
          </p:cNvSpPr>
          <p:nvPr/>
        </p:nvSpPr>
        <p:spPr bwMode="auto">
          <a:xfrm>
            <a:off x="2133600" y="6488113"/>
            <a:ext cx="377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hlinkClick r:id="rId4"/>
              </a:rPr>
              <a:t>Animation of a mid-latitude cyclone</a:t>
            </a:r>
            <a:endParaRPr lang="en-US" sz="1800" dirty="0"/>
          </a:p>
        </p:txBody>
      </p:sp>
    </p:spTree>
    <p:extLst>
      <p:ext uri="{BB962C8B-B14F-4D97-AF65-F5344CB8AC3E}">
        <p14:creationId xmlns:p14="http://schemas.microsoft.com/office/powerpoint/2010/main" val="4186302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descr="MPG_11e_Figure_07_07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515938"/>
            <a:ext cx="9099550"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93981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MPG_10e_Figure_07_10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0638" y="1447800"/>
            <a:ext cx="91440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1"/>
          <p:cNvSpPr txBox="1">
            <a:spLocks noChangeArrowheads="1"/>
          </p:cNvSpPr>
          <p:nvPr/>
        </p:nvSpPr>
        <p:spPr bwMode="auto">
          <a:xfrm>
            <a:off x="152400" y="0"/>
            <a:ext cx="883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formation of midlatitude cyclones is impacted by upper atmosphere winds:  the polar jet stream.  If the jet stream is moving from ridge to trough, this causes divergence at the surface, so storm formation unlikely.</a:t>
            </a:r>
          </a:p>
          <a:p>
            <a:pPr eaLnBrk="1" hangingPunct="1"/>
            <a:endParaRPr lang="en-US" sz="1800"/>
          </a:p>
          <a:p>
            <a:pPr eaLnBrk="1" hangingPunct="1"/>
            <a:r>
              <a:rPr lang="en-US" sz="1800"/>
              <a:t>If the jet stream is moving from trough to ridge, this causes convergence at the surface, so storm formation accelerated.</a:t>
            </a:r>
          </a:p>
        </p:txBody>
      </p:sp>
    </p:spTree>
    <p:extLst>
      <p:ext uri="{BB962C8B-B14F-4D97-AF65-F5344CB8AC3E}">
        <p14:creationId xmlns:p14="http://schemas.microsoft.com/office/powerpoint/2010/main" val="3300184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MPG_10e_Figure_07_14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219200" y="0"/>
            <a:ext cx="670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1"/>
          <p:cNvSpPr txBox="1">
            <a:spLocks noChangeArrowheads="1"/>
          </p:cNvSpPr>
          <p:nvPr/>
        </p:nvSpPr>
        <p:spPr bwMode="auto">
          <a:xfrm>
            <a:off x="609600" y="107643"/>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With every </a:t>
            </a:r>
            <a:r>
              <a:rPr lang="en-US" sz="1800" dirty="0" err="1"/>
              <a:t>midlatitude</a:t>
            </a:r>
            <a:r>
              <a:rPr lang="en-US" sz="1800" dirty="0"/>
              <a:t> cyclone, there is also an area of high pressure—mid latitude anticyclones which are usually larger in area.  They bring calm conditions.  In the winter can mean very cold temperatures and air stagnation which can make smog worse in areas.</a:t>
            </a:r>
          </a:p>
        </p:txBody>
      </p:sp>
    </p:spTree>
    <p:extLst>
      <p:ext uri="{BB962C8B-B14F-4D97-AF65-F5344CB8AC3E}">
        <p14:creationId xmlns:p14="http://schemas.microsoft.com/office/powerpoint/2010/main" val="382758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Weather?</a:t>
            </a:r>
          </a:p>
          <a:p>
            <a:pPr lvl="1"/>
            <a:r>
              <a:rPr lang="en-US" dirty="0" smtClean="0"/>
              <a:t>State of the atmosphere in one location at one point in time</a:t>
            </a:r>
          </a:p>
          <a:p>
            <a:pPr lvl="1"/>
            <a:r>
              <a:rPr lang="en-US" dirty="0" smtClean="0"/>
              <a:t>Determined by temperature, moisture (RH!), precipitation and winds</a:t>
            </a:r>
          </a:p>
          <a:p>
            <a:pPr lvl="1"/>
            <a:r>
              <a:rPr lang="en-US" dirty="0" smtClean="0"/>
              <a:t>How does this differ from Climate?</a:t>
            </a:r>
            <a:endParaRPr lang="en-US" dirty="0"/>
          </a:p>
        </p:txBody>
      </p:sp>
    </p:spTree>
    <p:extLst>
      <p:ext uri="{BB962C8B-B14F-4D97-AF65-F5344CB8AC3E}">
        <p14:creationId xmlns:p14="http://schemas.microsoft.com/office/powerpoint/2010/main" val="149703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0792"/>
            <a:ext cx="8229600" cy="4525963"/>
          </a:xfrm>
        </p:spPr>
        <p:txBody>
          <a:bodyPr/>
          <a:lstStyle/>
          <a:p>
            <a:r>
              <a:rPr lang="en-US" dirty="0" smtClean="0"/>
              <a:t>Tropical Cyclones</a:t>
            </a:r>
          </a:p>
          <a:p>
            <a:pPr lvl="1"/>
            <a:r>
              <a:rPr lang="en-US" dirty="0" smtClean="0"/>
              <a:t>Air mass movement is different in the tropics</a:t>
            </a:r>
          </a:p>
          <a:p>
            <a:pPr lvl="1"/>
            <a:r>
              <a:rPr lang="en-US" dirty="0" smtClean="0"/>
              <a:t>Slower, less movement</a:t>
            </a:r>
          </a:p>
          <a:p>
            <a:pPr lvl="1"/>
            <a:r>
              <a:rPr lang="en-US" dirty="0" smtClean="0"/>
              <a:t>But full of moisture</a:t>
            </a:r>
          </a:p>
          <a:p>
            <a:pPr lvl="1"/>
            <a:r>
              <a:rPr lang="en-US" dirty="0" smtClean="0"/>
              <a:t>Doesn’t take much lifting to produce precipitation and powerful storms—hurricanes (typhoons in the western Pacific)!</a:t>
            </a:r>
            <a:endParaRPr lang="en-US" dirty="0"/>
          </a:p>
        </p:txBody>
      </p:sp>
    </p:spTree>
    <p:extLst>
      <p:ext uri="{BB962C8B-B14F-4D97-AF65-F5344CB8AC3E}">
        <p14:creationId xmlns:p14="http://schemas.microsoft.com/office/powerpoint/2010/main" val="382888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33400" y="533400"/>
            <a:ext cx="8507292" cy="6078906"/>
          </a:xfrm>
        </p:spPr>
        <p:txBody>
          <a:bodyPr>
            <a:normAutofit fontScale="92500" lnSpcReduction="20000"/>
          </a:bodyPr>
          <a:lstStyle/>
          <a:p>
            <a:pPr eaLnBrk="1" hangingPunct="1">
              <a:defRPr/>
            </a:pPr>
            <a:r>
              <a:rPr lang="en-US" dirty="0" smtClean="0">
                <a:cs typeface="+mn-cs"/>
              </a:rPr>
              <a:t>Hurricanes</a:t>
            </a:r>
            <a:endParaRPr lang="en-US" dirty="0" smtClean="0">
              <a:cs typeface="+mn-cs"/>
            </a:endParaRPr>
          </a:p>
          <a:p>
            <a:pPr lvl="1" eaLnBrk="1" hangingPunct="1">
              <a:defRPr/>
            </a:pPr>
            <a:r>
              <a:rPr lang="en-US" dirty="0" smtClean="0">
                <a:cs typeface="+mn-cs"/>
              </a:rPr>
              <a:t>Unlike midlatitude</a:t>
            </a:r>
            <a:r>
              <a:rPr lang="en-US" dirty="0" smtClean="0">
                <a:cs typeface="+mn-cs"/>
              </a:rPr>
              <a:t> cyclones, these form in tropical waters along the </a:t>
            </a:r>
            <a:r>
              <a:rPr lang="en-US" dirty="0" smtClean="0">
                <a:cs typeface="+mn-cs"/>
              </a:rPr>
              <a:t>ITCZ, usually 8-15degrees N/S.  </a:t>
            </a:r>
            <a:endParaRPr lang="en-US" dirty="0" smtClean="0">
              <a:cs typeface="+mn-cs"/>
            </a:endParaRPr>
          </a:p>
          <a:p>
            <a:pPr lvl="1" eaLnBrk="1" hangingPunct="1">
              <a:defRPr/>
            </a:pPr>
            <a:r>
              <a:rPr lang="en-US" dirty="0" smtClean="0">
                <a:cs typeface="+mn-cs"/>
              </a:rPr>
              <a:t>Areas </a:t>
            </a:r>
            <a:r>
              <a:rPr lang="en-US" dirty="0" smtClean="0">
                <a:cs typeface="+mn-cs"/>
              </a:rPr>
              <a:t>of low </a:t>
            </a:r>
            <a:r>
              <a:rPr lang="en-US" dirty="0" smtClean="0">
                <a:cs typeface="+mn-cs"/>
              </a:rPr>
              <a:t>pressure (950mb), with a steep pressure gradient, so winds spiral inward (converge) at very high speeds (65-135 mph).</a:t>
            </a:r>
          </a:p>
          <a:p>
            <a:pPr lvl="1" eaLnBrk="1" hangingPunct="1">
              <a:defRPr/>
            </a:pPr>
            <a:r>
              <a:rPr lang="en-US" dirty="0" smtClean="0"/>
              <a:t>Convergence, uplift and condensation are intense with very heavy rainfall.</a:t>
            </a:r>
            <a:r>
              <a:rPr lang="en-US" dirty="0" smtClean="0">
                <a:cs typeface="+mn-cs"/>
              </a:rPr>
              <a:t>  </a:t>
            </a:r>
          </a:p>
          <a:p>
            <a:pPr lvl="1" eaLnBrk="1" hangingPunct="1">
              <a:defRPr/>
            </a:pPr>
            <a:r>
              <a:rPr lang="en-US" dirty="0" smtClean="0"/>
              <a:t>Latent heat released by condensation warms the air more, fueling more uplift and condensation.</a:t>
            </a:r>
            <a:endParaRPr lang="en-US" dirty="0" smtClean="0">
              <a:cs typeface="+mn-cs"/>
            </a:endParaRPr>
          </a:p>
          <a:p>
            <a:pPr lvl="1" eaLnBrk="1" hangingPunct="1">
              <a:defRPr/>
            </a:pPr>
            <a:r>
              <a:rPr lang="en-US" dirty="0" smtClean="0">
                <a:cs typeface="+mn-cs"/>
              </a:rPr>
              <a:t>Unlike midlatitude</a:t>
            </a:r>
            <a:r>
              <a:rPr lang="en-US" dirty="0" smtClean="0">
                <a:cs typeface="+mn-cs"/>
              </a:rPr>
              <a:t> cyclones, their trajectory is not eastward, but westward as they are influenced by the trade winds</a:t>
            </a:r>
            <a:r>
              <a:rPr lang="en-US" dirty="0" smtClean="0">
                <a:cs typeface="+mn-cs"/>
              </a:rPr>
              <a:t>.</a:t>
            </a:r>
          </a:p>
          <a:p>
            <a:pPr lvl="1" eaLnBrk="1" hangingPunct="1">
              <a:defRPr/>
            </a:pPr>
            <a:r>
              <a:rPr lang="en-US" dirty="0" smtClean="0"/>
              <a:t>Eye---clear skies, calm winds in the vortex.  In the eye, air descends from high altitudes and is warmed adiabatically</a:t>
            </a:r>
            <a:endParaRPr lang="en-US" dirty="0" smtClean="0">
              <a:cs typeface="+mn-cs"/>
            </a:endParaRPr>
          </a:p>
        </p:txBody>
      </p:sp>
    </p:spTree>
    <p:extLst>
      <p:ext uri="{BB962C8B-B14F-4D97-AF65-F5344CB8AC3E}">
        <p14:creationId xmlns:p14="http://schemas.microsoft.com/office/powerpoint/2010/main" val="126188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MPG_10e_Figure_07_18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87325" y="0"/>
            <a:ext cx="8769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Box 1"/>
          <p:cNvSpPr txBox="1">
            <a:spLocks noChangeArrowheads="1"/>
          </p:cNvSpPr>
          <p:nvPr/>
        </p:nvSpPr>
        <p:spPr bwMode="auto">
          <a:xfrm>
            <a:off x="457200" y="304800"/>
            <a:ext cx="353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hlinkClick r:id="rId4"/>
              </a:rPr>
              <a:t>Animation of hurricane formation</a:t>
            </a:r>
            <a:endParaRPr lang="en-US" sz="1800"/>
          </a:p>
        </p:txBody>
      </p:sp>
    </p:spTree>
    <p:extLst>
      <p:ext uri="{BB962C8B-B14F-4D97-AF65-F5344CB8AC3E}">
        <p14:creationId xmlns:p14="http://schemas.microsoft.com/office/powerpoint/2010/main" val="71584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99"/>
            <a:ext cx="8229600" cy="4525963"/>
          </a:xfrm>
        </p:spPr>
        <p:txBody>
          <a:bodyPr/>
          <a:lstStyle/>
          <a:p>
            <a:r>
              <a:rPr lang="en-US" dirty="0" smtClean="0"/>
              <a:t>Formation and Movement of Hurricanes</a:t>
            </a:r>
          </a:p>
          <a:p>
            <a:pPr lvl="1"/>
            <a:r>
              <a:rPr lang="en-US" dirty="0" smtClean="0"/>
              <a:t>Four Conditions:  low pressure, high humidity, high temps, weak Coriolis force</a:t>
            </a:r>
            <a:endParaRPr lang="en-US" dirty="0"/>
          </a:p>
        </p:txBody>
      </p:sp>
      <p:pic>
        <p:nvPicPr>
          <p:cNvPr id="4" name="Picture 2" descr="vpg2e_fig_06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14352"/>
            <a:ext cx="4653152" cy="460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40981" y="2096585"/>
            <a:ext cx="3809790" cy="1754327"/>
          </a:xfrm>
          <a:prstGeom prst="rect">
            <a:avLst/>
          </a:prstGeom>
          <a:noFill/>
        </p:spPr>
        <p:txBody>
          <a:bodyPr wrap="square" rtlCol="0">
            <a:spAutoFit/>
          </a:bodyPr>
          <a:lstStyle/>
          <a:p>
            <a:r>
              <a:rPr lang="en-US" dirty="0" smtClean="0"/>
              <a:t>Low pressure, moving slowly, intensifies into an easterly wave.</a:t>
            </a:r>
          </a:p>
          <a:p>
            <a:endParaRPr lang="en-US" dirty="0"/>
          </a:p>
          <a:p>
            <a:r>
              <a:rPr lang="en-US" dirty="0" smtClean="0"/>
              <a:t>Occurs within the belt of the tropical easterlies, or trade winds, usually 5-30degrees N or S.</a:t>
            </a:r>
            <a:endParaRPr lang="en-US" dirty="0"/>
          </a:p>
        </p:txBody>
      </p:sp>
      <p:sp>
        <p:nvSpPr>
          <p:cNvPr id="6" name="TextBox 5"/>
          <p:cNvSpPr txBox="1"/>
          <p:nvPr/>
        </p:nvSpPr>
        <p:spPr>
          <a:xfrm>
            <a:off x="5240980" y="4132691"/>
            <a:ext cx="3517505" cy="1477328"/>
          </a:xfrm>
          <a:prstGeom prst="rect">
            <a:avLst/>
          </a:prstGeom>
          <a:noFill/>
        </p:spPr>
        <p:txBody>
          <a:bodyPr wrap="square" rtlCol="0">
            <a:spAutoFit/>
          </a:bodyPr>
          <a:lstStyle/>
          <a:p>
            <a:r>
              <a:rPr lang="en-US" dirty="0" smtClean="0"/>
              <a:t>A weakened Coriolis force causes the winds around the low pressure to be faster.</a:t>
            </a:r>
          </a:p>
          <a:p>
            <a:endParaRPr lang="en-US" dirty="0"/>
          </a:p>
          <a:p>
            <a:endParaRPr lang="en-US" dirty="0"/>
          </a:p>
        </p:txBody>
      </p:sp>
    </p:spTree>
    <p:extLst>
      <p:ext uri="{BB962C8B-B14F-4D97-AF65-F5344CB8AC3E}">
        <p14:creationId xmlns:p14="http://schemas.microsoft.com/office/powerpoint/2010/main" val="268634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pg2e_fig_06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215901"/>
            <a:ext cx="6544477" cy="555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3309" y="5870024"/>
            <a:ext cx="8304940" cy="923330"/>
          </a:xfrm>
          <a:prstGeom prst="rect">
            <a:avLst/>
          </a:prstGeom>
          <a:noFill/>
        </p:spPr>
        <p:txBody>
          <a:bodyPr wrap="square" rtlCol="0">
            <a:spAutoFit/>
          </a:bodyPr>
          <a:lstStyle/>
          <a:p>
            <a:r>
              <a:rPr lang="en-US" dirty="0" smtClean="0"/>
              <a:t>Hurricanes always form over oceans.  But not in the southeast Pacific.</a:t>
            </a:r>
          </a:p>
          <a:p>
            <a:r>
              <a:rPr lang="en-US" dirty="0" smtClean="0"/>
              <a:t>High sea-surface temps are also required (81F), so there is a seasonal pattern to their formation. North Atlantic:  May – Nov. Opposite pattern in the southern hemisphere.  </a:t>
            </a:r>
            <a:endParaRPr lang="en-US" dirty="0"/>
          </a:p>
        </p:txBody>
      </p:sp>
    </p:spTree>
    <p:extLst>
      <p:ext uri="{BB962C8B-B14F-4D97-AF65-F5344CB8AC3E}">
        <p14:creationId xmlns:p14="http://schemas.microsoft.com/office/powerpoint/2010/main" val="223301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6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855" y="215901"/>
            <a:ext cx="3400158" cy="624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0946" y="594703"/>
            <a:ext cx="2620490" cy="3970318"/>
          </a:xfrm>
          <a:prstGeom prst="rect">
            <a:avLst/>
          </a:prstGeom>
          <a:noFill/>
        </p:spPr>
        <p:txBody>
          <a:bodyPr wrap="square" rtlCol="0">
            <a:spAutoFit/>
          </a:bodyPr>
          <a:lstStyle/>
          <a:p>
            <a:r>
              <a:rPr lang="en-US" dirty="0" smtClean="0"/>
              <a:t>Number of cyclones has been increasing each season.  By 2005, the average number of named storms had increased to 13 per year, compared to 8.6 from 1970-1994.  </a:t>
            </a:r>
          </a:p>
          <a:p>
            <a:endParaRPr lang="en-US" dirty="0"/>
          </a:p>
          <a:p>
            <a:r>
              <a:rPr lang="en-US" dirty="0" smtClean="0"/>
              <a:t>In 2010 19 storms were named with a total of 12 hurricanes.</a:t>
            </a:r>
          </a:p>
          <a:p>
            <a:endParaRPr lang="en-US" dirty="0"/>
          </a:p>
          <a:p>
            <a:endParaRPr lang="en-US" dirty="0"/>
          </a:p>
        </p:txBody>
      </p:sp>
    </p:spTree>
    <p:extLst>
      <p:ext uri="{BB962C8B-B14F-4D97-AF65-F5344CB8AC3E}">
        <p14:creationId xmlns:p14="http://schemas.microsoft.com/office/powerpoint/2010/main" val="1564691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vpg2e_fig_06_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9400"/>
            <a:ext cx="8531225" cy="629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15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vpg2e_fig_06_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122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915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MPG_10e_Figure_07_A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471488"/>
            <a:ext cx="91440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p:nvPr>
        </p:nvSpPr>
        <p:spPr>
          <a:xfrm>
            <a:off x="457200" y="6019800"/>
            <a:ext cx="8229600" cy="1143000"/>
          </a:xfrm>
        </p:spPr>
        <p:txBody>
          <a:bodyPr/>
          <a:lstStyle/>
          <a:p>
            <a:pPr algn="l" eaLnBrk="1" hangingPunct="1">
              <a:defRPr/>
            </a:pPr>
            <a:r>
              <a:rPr lang="en-US" sz="1600" smtClean="0">
                <a:cs typeface="+mj-cs"/>
              </a:rPr>
              <a:t>Hurricane Katrina, 9am, 8/29/2005</a:t>
            </a:r>
          </a:p>
        </p:txBody>
      </p:sp>
      <p:sp>
        <p:nvSpPr>
          <p:cNvPr id="2" name="TextBox 1"/>
          <p:cNvSpPr txBox="1"/>
          <p:nvPr/>
        </p:nvSpPr>
        <p:spPr>
          <a:xfrm>
            <a:off x="2297968" y="4465321"/>
            <a:ext cx="6127916" cy="1477328"/>
          </a:xfrm>
          <a:prstGeom prst="rect">
            <a:avLst/>
          </a:prstGeom>
          <a:noFill/>
        </p:spPr>
        <p:txBody>
          <a:bodyPr wrap="square" rtlCol="0">
            <a:spAutoFit/>
          </a:bodyPr>
          <a:lstStyle/>
          <a:p>
            <a:r>
              <a:rPr lang="en-US" dirty="0" smtClean="0">
                <a:solidFill>
                  <a:srgbClr val="FFFFFF"/>
                </a:solidFill>
              </a:rPr>
              <a:t>Once the cyclone has formed, it moves westward along the trade winds (tropical easterlies).  It can then curve northwest, north and northeast influenced by upper level winds.  </a:t>
            </a:r>
          </a:p>
          <a:p>
            <a:endParaRPr lang="en-US" dirty="0">
              <a:solidFill>
                <a:srgbClr val="FFFFFF"/>
              </a:solidFill>
            </a:endParaRPr>
          </a:p>
          <a:p>
            <a:r>
              <a:rPr lang="en-US" dirty="0" smtClean="0">
                <a:solidFill>
                  <a:srgbClr val="FFFFFF"/>
                </a:solidFill>
              </a:rPr>
              <a:t>Florida can be attacked from both the east and west!</a:t>
            </a:r>
            <a:endParaRPr lang="en-US" dirty="0">
              <a:solidFill>
                <a:srgbClr val="FFFFFF"/>
              </a:solidFill>
            </a:endParaRPr>
          </a:p>
        </p:txBody>
      </p:sp>
    </p:spTree>
    <p:extLst>
      <p:ext uri="{BB962C8B-B14F-4D97-AF65-F5344CB8AC3E}">
        <p14:creationId xmlns:p14="http://schemas.microsoft.com/office/powerpoint/2010/main" val="2313237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MPG_10e_Figure_07_C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86106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a:xfrm>
            <a:off x="457200" y="5715000"/>
            <a:ext cx="8229600" cy="1143000"/>
          </a:xfrm>
        </p:spPr>
        <p:txBody>
          <a:bodyPr/>
          <a:lstStyle/>
          <a:p>
            <a:pPr algn="l" eaLnBrk="1" hangingPunct="1">
              <a:defRPr/>
            </a:pPr>
            <a:r>
              <a:rPr lang="en-US" sz="2000" smtClean="0">
                <a:cs typeface="+mj-cs"/>
              </a:rPr>
              <a:t>Hurricane Wilma, strongest North Atlantic hurricane ever recorded, approaching Yucatan, Mexico, 10/20/2005</a:t>
            </a:r>
          </a:p>
        </p:txBody>
      </p:sp>
    </p:spTree>
    <p:extLst>
      <p:ext uri="{BB962C8B-B14F-4D97-AF65-F5344CB8AC3E}">
        <p14:creationId xmlns:p14="http://schemas.microsoft.com/office/powerpoint/2010/main" val="277461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74"/>
            <a:ext cx="8432310" cy="5485854"/>
          </a:xfrm>
        </p:spPr>
        <p:txBody>
          <a:bodyPr/>
          <a:lstStyle/>
          <a:p>
            <a:r>
              <a:rPr lang="en-US" dirty="0" smtClean="0"/>
              <a:t>What are Weather Systems?</a:t>
            </a:r>
          </a:p>
          <a:p>
            <a:pPr lvl="1"/>
            <a:r>
              <a:rPr lang="en-US" dirty="0" smtClean="0"/>
              <a:t>Patterns of atmospheric circulation that lead to distinctive weather events</a:t>
            </a:r>
          </a:p>
          <a:p>
            <a:pPr lvl="1"/>
            <a:r>
              <a:rPr lang="en-US" dirty="0" smtClean="0"/>
              <a:t>Associated with the movement of </a:t>
            </a:r>
            <a:r>
              <a:rPr lang="en-US" b="1" dirty="0" smtClean="0"/>
              <a:t>air masses</a:t>
            </a:r>
            <a:endParaRPr lang="en-US" dirty="0" smtClean="0"/>
          </a:p>
          <a:p>
            <a:pPr lvl="1"/>
            <a:r>
              <a:rPr lang="en-US" b="1" dirty="0" smtClean="0"/>
              <a:t>Air Masses</a:t>
            </a:r>
            <a:r>
              <a:rPr lang="en-US" dirty="0" smtClean="0"/>
              <a:t> are large areas of air with uniform characteristics (temp, moisture)</a:t>
            </a:r>
          </a:p>
          <a:p>
            <a:pPr lvl="1"/>
            <a:r>
              <a:rPr lang="en-US" dirty="0" smtClean="0"/>
              <a:t>Can be HUGE!  1000s of miles long and as high as the top of the troposphere!</a:t>
            </a:r>
          </a:p>
        </p:txBody>
      </p:sp>
    </p:spTree>
    <p:extLst>
      <p:ext uri="{BB962C8B-B14F-4D97-AF65-F5344CB8AC3E}">
        <p14:creationId xmlns:p14="http://schemas.microsoft.com/office/powerpoint/2010/main" val="333658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hlinkClick r:id="rId2"/>
              </a:rPr>
              <a:t>Hurricane Sandy, October, 2012</a:t>
            </a:r>
            <a:endParaRPr lang="en-US" dirty="0" smtClean="0"/>
          </a:p>
          <a:p>
            <a:pPr>
              <a:defRPr/>
            </a:pPr>
            <a:endParaRPr lang="en-US" dirty="0"/>
          </a:p>
          <a:p>
            <a:pPr>
              <a:defRPr/>
            </a:pPr>
            <a:r>
              <a:rPr lang="en-US" dirty="0" smtClean="0">
                <a:hlinkClick r:id="rId3"/>
              </a:rPr>
              <a:t>The 2005 Hurricane Season in the Atlantic</a:t>
            </a:r>
            <a:endParaRPr lang="en-US" dirty="0" smtClean="0"/>
          </a:p>
        </p:txBody>
      </p:sp>
    </p:spTree>
    <p:extLst>
      <p:ext uri="{BB962C8B-B14F-4D97-AF65-F5344CB8AC3E}">
        <p14:creationId xmlns:p14="http://schemas.microsoft.com/office/powerpoint/2010/main" val="3981676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67" y="330154"/>
            <a:ext cx="8229600" cy="4525963"/>
          </a:xfrm>
        </p:spPr>
        <p:txBody>
          <a:bodyPr/>
          <a:lstStyle/>
          <a:p>
            <a:r>
              <a:rPr lang="en-US" dirty="0" smtClean="0"/>
              <a:t>Intensity and Damage</a:t>
            </a:r>
          </a:p>
          <a:p>
            <a:pPr lvl="1"/>
            <a:r>
              <a:rPr lang="en-US" dirty="0" smtClean="0"/>
              <a:t>Use the </a:t>
            </a:r>
            <a:r>
              <a:rPr lang="en-US" dirty="0" err="1" smtClean="0"/>
              <a:t>Saffir</a:t>
            </a:r>
            <a:r>
              <a:rPr lang="en-US" dirty="0" smtClean="0"/>
              <a:t>-Simpson Scale</a:t>
            </a:r>
          </a:p>
          <a:p>
            <a:pPr lvl="1"/>
            <a:r>
              <a:rPr lang="en-US" dirty="0" smtClean="0"/>
              <a:t>Remember that hurricanes can gain or lose intensity depending on the surfaces they are traveling over (Hurricane Katrina).</a:t>
            </a:r>
            <a:endParaRPr lang="en-US" dirty="0"/>
          </a:p>
        </p:txBody>
      </p:sp>
      <p:pic>
        <p:nvPicPr>
          <p:cNvPr id="5" name="Picture 2" descr="vpg2e_fig_06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415" y="2933203"/>
            <a:ext cx="4941610" cy="365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5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425" y="17682"/>
            <a:ext cx="8229600" cy="4525963"/>
          </a:xfrm>
        </p:spPr>
        <p:txBody>
          <a:bodyPr/>
          <a:lstStyle/>
          <a:p>
            <a:r>
              <a:rPr lang="en-US" dirty="0" smtClean="0"/>
              <a:t>Storm surges</a:t>
            </a:r>
          </a:p>
          <a:p>
            <a:pPr lvl="1"/>
            <a:r>
              <a:rPr lang="en-US" dirty="0" smtClean="0"/>
              <a:t>The very low pressure at the center of the hurricane pushes sea level up, toward center of the storm</a:t>
            </a:r>
          </a:p>
          <a:p>
            <a:pPr lvl="1"/>
            <a:r>
              <a:rPr lang="en-US" dirty="0" smtClean="0"/>
              <a:t>High winds can then push that water on shore, carrying the surf far inland</a:t>
            </a:r>
          </a:p>
          <a:p>
            <a:pPr lvl="1"/>
            <a:endParaRPr lang="en-US" dirty="0" smtClean="0"/>
          </a:p>
          <a:p>
            <a:pPr lvl="1"/>
            <a:endParaRPr lang="en-US" dirty="0"/>
          </a:p>
        </p:txBody>
      </p:sp>
      <p:pic>
        <p:nvPicPr>
          <p:cNvPr id="4" name="Picture 2" descr="vpg2e_fig_06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639" y="3059784"/>
            <a:ext cx="7475386" cy="398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6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vpg2e_fig_06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5900"/>
            <a:ext cx="7775575"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435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85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67" y="148718"/>
            <a:ext cx="4189677" cy="5989841"/>
          </a:xfrm>
        </p:spPr>
        <p:txBody>
          <a:bodyPr>
            <a:normAutofit/>
          </a:bodyPr>
          <a:lstStyle/>
          <a:p>
            <a:r>
              <a:rPr lang="en-US" dirty="0" smtClean="0"/>
              <a:t>Air masses are defined by the </a:t>
            </a:r>
            <a:r>
              <a:rPr lang="en-US" b="1" dirty="0" smtClean="0"/>
              <a:t>temperature and moisture</a:t>
            </a:r>
            <a:endParaRPr lang="en-US" dirty="0" smtClean="0"/>
          </a:p>
          <a:p>
            <a:r>
              <a:rPr lang="en-US" dirty="0" smtClean="0"/>
              <a:t>These characteristics are determined by their </a:t>
            </a:r>
            <a:r>
              <a:rPr lang="en-US" b="1" dirty="0" smtClean="0"/>
              <a:t>source area</a:t>
            </a:r>
            <a:r>
              <a:rPr lang="en-US" dirty="0" smtClean="0"/>
              <a:t> (arctic, tropical, ocean, land)</a:t>
            </a:r>
          </a:p>
        </p:txBody>
      </p:sp>
      <p:pic>
        <p:nvPicPr>
          <p:cNvPr id="4" name="Picture 2" descr="vpg2e_fig_06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44" y="148718"/>
            <a:ext cx="3967163"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2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6_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3" y="322550"/>
            <a:ext cx="3707071" cy="262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vpg2e_fig_06_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587" y="322550"/>
            <a:ext cx="3645438" cy="259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pg2e_fig_06_01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13" y="3225515"/>
            <a:ext cx="3826959" cy="326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vpg2e_fig_06_01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678" y="2943851"/>
            <a:ext cx="2369720" cy="370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587" y="215900"/>
            <a:ext cx="6094413"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2285" y="413269"/>
            <a:ext cx="2757302" cy="2862323"/>
          </a:xfrm>
          <a:prstGeom prst="rect">
            <a:avLst/>
          </a:prstGeom>
          <a:noFill/>
        </p:spPr>
        <p:txBody>
          <a:bodyPr wrap="square" rtlCol="0">
            <a:spAutoFit/>
          </a:bodyPr>
          <a:lstStyle/>
          <a:p>
            <a:r>
              <a:rPr lang="en-US" dirty="0" smtClean="0"/>
              <a:t>Air masses often leave their source areas.</a:t>
            </a:r>
          </a:p>
          <a:p>
            <a:endParaRPr lang="en-US" dirty="0"/>
          </a:p>
          <a:p>
            <a:r>
              <a:rPr lang="en-US" dirty="0" smtClean="0"/>
              <a:t>When it moves to a new area two things happen:</a:t>
            </a:r>
          </a:p>
          <a:p>
            <a:r>
              <a:rPr lang="en-US" dirty="0"/>
              <a:t>	</a:t>
            </a:r>
            <a:r>
              <a:rPr lang="en-US" dirty="0" smtClean="0"/>
              <a:t>--its properties change</a:t>
            </a:r>
          </a:p>
          <a:p>
            <a:r>
              <a:rPr lang="en-US" dirty="0"/>
              <a:t>	</a:t>
            </a:r>
            <a:r>
              <a:rPr lang="en-US" dirty="0" smtClean="0"/>
              <a:t>--it influences the new 	area</a:t>
            </a:r>
          </a:p>
          <a:p>
            <a:endParaRPr lang="en-US" dirty="0"/>
          </a:p>
          <a:p>
            <a:endParaRPr lang="en-US" dirty="0"/>
          </a:p>
        </p:txBody>
      </p:sp>
    </p:spTree>
    <p:extLst>
      <p:ext uri="{BB962C8B-B14F-4D97-AF65-F5344CB8AC3E}">
        <p14:creationId xmlns:p14="http://schemas.microsoft.com/office/powerpoint/2010/main" val="271586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PG_10e_Figure_07_02_L.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498850" y="9525"/>
            <a:ext cx="5645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457200" y="304800"/>
            <a:ext cx="2667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a:p>
            <a:pPr eaLnBrk="1" hangingPunct="1"/>
            <a:r>
              <a:rPr lang="en-US" sz="1800" dirty="0"/>
              <a:t>A </a:t>
            </a:r>
            <a:r>
              <a:rPr lang="en-US" sz="1800" dirty="0" err="1"/>
              <a:t>cP</a:t>
            </a:r>
            <a:r>
              <a:rPr lang="en-US" sz="1800" dirty="0"/>
              <a:t> air mass leaves northern central Canada very cold.  It warms as it moves south, but also brings very cold temperatures to the northern plains—some of the coldest temperatures these areas will see all year.</a:t>
            </a:r>
          </a:p>
        </p:txBody>
      </p:sp>
      <p:sp>
        <p:nvSpPr>
          <p:cNvPr id="6" name="TextBox 8"/>
          <p:cNvSpPr txBox="1">
            <a:spLocks noChangeArrowheads="1"/>
          </p:cNvSpPr>
          <p:nvPr/>
        </p:nvSpPr>
        <p:spPr bwMode="auto">
          <a:xfrm>
            <a:off x="228600" y="4297363"/>
            <a:ext cx="3057092" cy="1200329"/>
          </a:xfrm>
          <a:prstGeom prst="rect">
            <a:avLst/>
          </a:prstGeom>
          <a:noFill/>
          <a:ln w="9525">
            <a:solidFill>
              <a:schemeClr val="tx1"/>
            </a:solidFill>
            <a:miter lim="800000"/>
            <a:headEnd/>
            <a:tailEnd/>
          </a:ln>
        </p:spPr>
        <p:txBody>
          <a:bodyPr wrap="square">
            <a:spAutoFit/>
          </a:bodyPr>
          <a:lstStyle/>
          <a:p>
            <a:pPr marL="457200" indent="-457200">
              <a:buFont typeface="+mj-lt"/>
              <a:buAutoNum type="arabicPeriod"/>
            </a:pPr>
            <a:r>
              <a:rPr lang="en-US" dirty="0" smtClean="0"/>
              <a:t>Based </a:t>
            </a:r>
            <a:r>
              <a:rPr lang="en-US" dirty="0"/>
              <a:t>on today’s weather, where do you think the air mass came from?</a:t>
            </a:r>
          </a:p>
        </p:txBody>
      </p:sp>
    </p:spTree>
    <p:extLst>
      <p:ext uri="{BB962C8B-B14F-4D97-AF65-F5344CB8AC3E}">
        <p14:creationId xmlns:p14="http://schemas.microsoft.com/office/powerpoint/2010/main" val="8794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52" y="27761"/>
            <a:ext cx="8229600" cy="4525963"/>
          </a:xfrm>
        </p:spPr>
        <p:txBody>
          <a:bodyPr/>
          <a:lstStyle/>
          <a:p>
            <a:r>
              <a:rPr lang="en-US" dirty="0" smtClean="0"/>
              <a:t>Fronts:  the boundary between two different air masses</a:t>
            </a:r>
          </a:p>
          <a:p>
            <a:pPr lvl="1"/>
            <a:r>
              <a:rPr lang="en-US" dirty="0" smtClean="0"/>
              <a:t>Cold Front</a:t>
            </a:r>
            <a:endParaRPr lang="en-US" dirty="0"/>
          </a:p>
        </p:txBody>
      </p:sp>
      <p:pic>
        <p:nvPicPr>
          <p:cNvPr id="4" name="Picture 2" descr="vpg2e_fig_06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40720"/>
            <a:ext cx="8531225"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37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240"/>
            <a:ext cx="8229600" cy="4525963"/>
          </a:xfrm>
        </p:spPr>
        <p:txBody>
          <a:bodyPr/>
          <a:lstStyle/>
          <a:p>
            <a:r>
              <a:rPr lang="en-US" dirty="0" smtClean="0"/>
              <a:t>Warm Front</a:t>
            </a:r>
            <a:endParaRPr lang="en-US" dirty="0"/>
          </a:p>
        </p:txBody>
      </p:sp>
      <p:pic>
        <p:nvPicPr>
          <p:cNvPr id="4" name="Picture 2" descr="vpg2e_fig_06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6792"/>
            <a:ext cx="8531225"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492950" y="4838272"/>
            <a:ext cx="3527583" cy="2123658"/>
          </a:xfrm>
          <a:prstGeom prst="rect">
            <a:avLst/>
          </a:prstGeom>
          <a:noFill/>
          <a:ln w="9525">
            <a:solidFill>
              <a:schemeClr val="tx1"/>
            </a:solidFill>
            <a:miter lim="800000"/>
            <a:headEnd/>
            <a:tailEnd/>
          </a:ln>
        </p:spPr>
        <p:txBody>
          <a:bodyPr wrap="square">
            <a:spAutoFit/>
          </a:bodyPr>
          <a:lstStyle/>
          <a:p>
            <a:r>
              <a:rPr lang="en-US" sz="2200" dirty="0"/>
              <a:t>Which type of clouds first indicates an approaching warm front?</a:t>
            </a:r>
          </a:p>
          <a:p>
            <a:r>
              <a:rPr lang="en-US" sz="2200" dirty="0"/>
              <a:t>a. nimbostratus</a:t>
            </a:r>
          </a:p>
          <a:p>
            <a:r>
              <a:rPr lang="en-US" sz="2200" dirty="0"/>
              <a:t>b. stratus</a:t>
            </a:r>
          </a:p>
          <a:p>
            <a:r>
              <a:rPr lang="en-US" sz="2200" dirty="0"/>
              <a:t>c. </a:t>
            </a:r>
            <a:r>
              <a:rPr lang="en-US" sz="2200" dirty="0" smtClean="0"/>
              <a:t>Altostratus   d. cirrus</a:t>
            </a:r>
            <a:endParaRPr lang="en-US" sz="2200" dirty="0"/>
          </a:p>
        </p:txBody>
      </p:sp>
    </p:spTree>
    <p:extLst>
      <p:ext uri="{BB962C8B-B14F-4D97-AF65-F5344CB8AC3E}">
        <p14:creationId xmlns:p14="http://schemas.microsoft.com/office/powerpoint/2010/main" val="561951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TotalTime>
  <Words>1107</Words>
  <Application>Microsoft Macintosh PowerPoint</Application>
  <PresentationFormat>On-screen Show (4:3)</PresentationFormat>
  <Paragraphs>108</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Chapter 6:  Weather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Hurricane Katrina, 9am, 8/29/2005</vt:lpstr>
      <vt:lpstr>Hurricane Wilma, strongest North Atlantic hurricane ever recorded, approaching Yucatan, Mexico, 10/20/2005</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Weather Systems</dc:title>
  <dc:creator>Elizabeth Lobb</dc:creator>
  <cp:lastModifiedBy>Elizabeth Lobb</cp:lastModifiedBy>
  <cp:revision>24</cp:revision>
  <dcterms:created xsi:type="dcterms:W3CDTF">2015-09-16T18:37:11Z</dcterms:created>
  <dcterms:modified xsi:type="dcterms:W3CDTF">2015-09-16T20:48:38Z</dcterms:modified>
</cp:coreProperties>
</file>