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7" r:id="rId7"/>
    <p:sldId id="269" r:id="rId8"/>
    <p:sldId id="268" r:id="rId9"/>
    <p:sldId id="270" r:id="rId10"/>
    <p:sldId id="262" r:id="rId11"/>
    <p:sldId id="263" r:id="rId12"/>
    <p:sldId id="264" r:id="rId13"/>
    <p:sldId id="265" r:id="rId14"/>
    <p:sldId id="271" r:id="rId15"/>
    <p:sldId id="266" r:id="rId16"/>
    <p:sldId id="273" r:id="rId17"/>
    <p:sldId id="272" r:id="rId18"/>
    <p:sldId id="277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3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3" d="100"/>
          <a:sy n="123" d="100"/>
        </p:scale>
        <p:origin x="-96" y="-5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956241-4F89-4541-BB5B-078CB75B968F}" type="datetimeFigureOut">
              <a:rPr lang="en-US" smtClean="0"/>
              <a:t>9/30/15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066B15-E047-E041-914F-CD3709A77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94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A6A093-5438-444A-993D-E33D78CE31F0}" type="slidenum">
              <a:rPr lang="en-US"/>
              <a:pPr/>
              <a:t>6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Insert Figure 8.4 (no captions)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18D8EA-3AB8-4C65-9A0F-630249713F81}" type="slidenum">
              <a:rPr lang="en-US"/>
              <a:pPr/>
              <a:t>8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Insert Figure 8.4 (no captions)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A3ACB5-F3DF-427E-8989-05624C4850A4}" type="slidenum">
              <a:rPr lang="en-US"/>
              <a:pPr/>
              <a:t>9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Insert Figure 8.5 (no captions)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B074FE-8060-4D88-9511-24AA939F8D0E}" type="slidenum">
              <a:rPr lang="en-US"/>
              <a:pPr/>
              <a:t>35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Insert Figure 8.24.  </a:t>
            </a:r>
            <a:br>
              <a:rPr lang="en-US" dirty="0" smtClean="0"/>
            </a:br>
            <a:r>
              <a:rPr lang="en-US" dirty="0" smtClean="0"/>
              <a:t>Insert http://www.wiley.com/college/strahler/0471480533/animations/ch13_animations/divergent_plates.html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3D41-C34A-CB42-A8CC-131B8E352A1D}" type="datetimeFigureOut">
              <a:rPr lang="en-US" smtClean="0"/>
              <a:t>9/30/15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3216-68D2-6746-B4D1-850C7373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65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3D41-C34A-CB42-A8CC-131B8E352A1D}" type="datetimeFigureOut">
              <a:rPr lang="en-US" smtClean="0"/>
              <a:t>9/30/15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3216-68D2-6746-B4D1-850C7373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82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3D41-C34A-CB42-A8CC-131B8E352A1D}" type="datetimeFigureOut">
              <a:rPr lang="en-US" smtClean="0"/>
              <a:t>9/30/15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3216-68D2-6746-B4D1-850C7373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27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3D41-C34A-CB42-A8CC-131B8E352A1D}" type="datetimeFigureOut">
              <a:rPr lang="en-US" smtClean="0"/>
              <a:t>9/30/15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3216-68D2-6746-B4D1-850C7373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02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3D41-C34A-CB42-A8CC-131B8E352A1D}" type="datetimeFigureOut">
              <a:rPr lang="en-US" smtClean="0"/>
              <a:t>9/30/15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3216-68D2-6746-B4D1-850C7373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64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3D41-C34A-CB42-A8CC-131B8E352A1D}" type="datetimeFigureOut">
              <a:rPr lang="en-US" smtClean="0"/>
              <a:t>9/30/15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3216-68D2-6746-B4D1-850C7373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24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3D41-C34A-CB42-A8CC-131B8E352A1D}" type="datetimeFigureOut">
              <a:rPr lang="en-US" smtClean="0"/>
              <a:t>9/30/15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3216-68D2-6746-B4D1-850C7373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28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3D41-C34A-CB42-A8CC-131B8E352A1D}" type="datetimeFigureOut">
              <a:rPr lang="en-US" smtClean="0"/>
              <a:t>9/30/15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3216-68D2-6746-B4D1-850C7373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82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3D41-C34A-CB42-A8CC-131B8E352A1D}" type="datetimeFigureOut">
              <a:rPr lang="en-US" smtClean="0"/>
              <a:t>9/30/15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3216-68D2-6746-B4D1-850C7373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16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3D41-C34A-CB42-A8CC-131B8E352A1D}" type="datetimeFigureOut">
              <a:rPr lang="en-US" smtClean="0"/>
              <a:t>9/30/15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3216-68D2-6746-B4D1-850C7373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7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3D41-C34A-CB42-A8CC-131B8E352A1D}" type="datetimeFigureOut">
              <a:rPr lang="en-US" smtClean="0"/>
              <a:t>9/30/15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3216-68D2-6746-B4D1-850C7373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81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53D41-C34A-CB42-A8CC-131B8E352A1D}" type="datetimeFigureOut">
              <a:rPr lang="en-US" smtClean="0"/>
              <a:t>9/30/15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93216-68D2-6746-B4D1-850C7373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45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hyperlink" Target="http://media.pearsoncmg.com/bc/bc_0media_geo/interactiveanimations/noqzs/_swfs/036_GlacIsostasy_HS_GG.swf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8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hyperlink" Target="http://www.wiley.com/college/strahler/0471480533/animations/ch13_animations/divergent_plates.html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6598"/>
            <a:ext cx="9145145" cy="1470025"/>
          </a:xfrm>
        </p:spPr>
        <p:txBody>
          <a:bodyPr/>
          <a:lstStyle/>
          <a:p>
            <a:r>
              <a:rPr lang="en-US" dirty="0" smtClean="0"/>
              <a:t>Chapter 8:  Earth From the Inside Out</a:t>
            </a:r>
            <a:endParaRPr lang="en-US" dirty="0"/>
          </a:p>
        </p:txBody>
      </p:sp>
      <p:pic>
        <p:nvPicPr>
          <p:cNvPr id="4" name="Picture 2" descr="vpg2e_fig_08_01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61" y="1693932"/>
            <a:ext cx="7236207" cy="507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1147" y="5897911"/>
            <a:ext cx="6235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Yosemite’s Half Dome, part of the Sierra Nevada mountain chain.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209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74" y="185754"/>
            <a:ext cx="8229600" cy="4525963"/>
          </a:xfrm>
        </p:spPr>
        <p:txBody>
          <a:bodyPr/>
          <a:lstStyle/>
          <a:p>
            <a:pPr marL="342900" lvl="2" indent="-342900"/>
            <a:r>
              <a:rPr lang="en-US" dirty="0" smtClean="0"/>
              <a:t>Isostasy</a:t>
            </a:r>
            <a:r>
              <a:rPr lang="en-US" dirty="0" smtClean="0"/>
              <a:t>—lithosphere floats on asthenosphere much like an iceberg floats in water, in an equilibrium state (isostasy)</a:t>
            </a:r>
          </a:p>
          <a:p>
            <a:pPr marL="342900" lvl="2" indent="-342900"/>
            <a:r>
              <a:rPr lang="en-US" dirty="0" smtClean="0"/>
              <a:t>Isostatic adjustment—response of the lithosphere to addition or subtraction of material</a:t>
            </a:r>
          </a:p>
          <a:p>
            <a:pPr marL="342900" lvl="2" indent="-342900"/>
            <a:endParaRPr lang="en-US" dirty="0" smtClean="0"/>
          </a:p>
          <a:p>
            <a:pPr marL="342900" lvl="2" indent="-342900"/>
            <a:endParaRPr lang="en-US" dirty="0" smtClean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57200" y="4527777"/>
            <a:ext cx="8610600" cy="1938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If a large series of glaciers formed in this mountain range, the elevation of the surface underneath the glacier would ______.</a:t>
            </a:r>
          </a:p>
          <a:p>
            <a:r>
              <a:rPr lang="en-US" dirty="0"/>
              <a:t>	a. increase		c. stay the same 	</a:t>
            </a:r>
          </a:p>
          <a:p>
            <a:r>
              <a:rPr lang="en-US" dirty="0"/>
              <a:t>	b. decrease		d. stay the same but shift laterally </a:t>
            </a:r>
          </a:p>
          <a:p>
            <a:r>
              <a:rPr lang="en-US" dirty="0"/>
              <a:t>	</a:t>
            </a:r>
          </a:p>
        </p:txBody>
      </p:sp>
      <p:pic>
        <p:nvPicPr>
          <p:cNvPr id="5" name="Picture 4" descr="vpg2e_fig_08_05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19600" y="1371600"/>
            <a:ext cx="4553465" cy="21661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57474" y="3283167"/>
            <a:ext cx="26948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As the mountain erodes and weighs less, it rises, gaining back elevation until the erosion process again reduces its mass.  This is called </a:t>
            </a:r>
            <a:r>
              <a:rPr lang="en-US" sz="1400" i="1" dirty="0" err="1" smtClean="0"/>
              <a:t>isostatic</a:t>
            </a:r>
            <a:r>
              <a:rPr lang="en-US" sz="1400" i="1" dirty="0" smtClean="0"/>
              <a:t> adjustment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088536" y="2601756"/>
            <a:ext cx="1954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Isostasy Animation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452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63"/>
            <a:ext cx="8229600" cy="4525963"/>
          </a:xfrm>
        </p:spPr>
        <p:txBody>
          <a:bodyPr/>
          <a:lstStyle/>
          <a:p>
            <a:r>
              <a:rPr lang="en-US" dirty="0" smtClean="0"/>
              <a:t>Lithosphere is divided into plates</a:t>
            </a:r>
            <a:endParaRPr lang="en-US" dirty="0"/>
          </a:p>
        </p:txBody>
      </p:sp>
      <p:pic>
        <p:nvPicPr>
          <p:cNvPr id="5" name="Picture 2" descr="vpg2e_fig_08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10" y="577255"/>
            <a:ext cx="6094413" cy="643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38917" y="856926"/>
            <a:ext cx="23850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Move independently.</a:t>
            </a:r>
          </a:p>
          <a:p>
            <a:endParaRPr lang="en-US" dirty="0" smtClean="0"/>
          </a:p>
          <a:p>
            <a:r>
              <a:rPr lang="en-US" dirty="0" smtClean="0"/>
              <a:t>Can separate from each other.</a:t>
            </a:r>
          </a:p>
          <a:p>
            <a:endParaRPr lang="en-US" dirty="0"/>
          </a:p>
          <a:p>
            <a:r>
              <a:rPr lang="en-US" dirty="0" smtClean="0"/>
              <a:t>Can collide with each other.</a:t>
            </a:r>
          </a:p>
          <a:p>
            <a:endParaRPr lang="en-US" dirty="0"/>
          </a:p>
          <a:p>
            <a:r>
              <a:rPr lang="en-US" dirty="0" smtClean="0"/>
              <a:t>Major relief of Earth created by such movements.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109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Earth Materials &amp; the Rock Cycle</a:t>
            </a:r>
            <a:endParaRPr lang="en-US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52400" y="1260475"/>
            <a:ext cx="4191000" cy="446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3038" indent="-173038">
              <a:spcBef>
                <a:spcPct val="10000"/>
              </a:spcBef>
              <a:buFontTx/>
              <a:buChar char="•"/>
            </a:pPr>
            <a:r>
              <a:rPr lang="en-US" dirty="0"/>
              <a:t>Most abundant elements in crust:</a:t>
            </a:r>
          </a:p>
          <a:p>
            <a:pPr marL="625475" lvl="1" indent="-168275">
              <a:spcBef>
                <a:spcPct val="10000"/>
              </a:spcBef>
              <a:buFontTx/>
              <a:buChar char="•"/>
            </a:pPr>
            <a:r>
              <a:rPr lang="en-US" dirty="0"/>
              <a:t>Oxygen, silicon, aluminum, iron, calcium, sodium, potassium, magnesium</a:t>
            </a:r>
          </a:p>
          <a:p>
            <a:pPr marL="625475" lvl="1" indent="-168275">
              <a:spcBef>
                <a:spcPct val="10000"/>
              </a:spcBef>
            </a:pPr>
            <a:endParaRPr lang="en-US" dirty="0"/>
          </a:p>
          <a:p>
            <a:pPr marL="173038" indent="-173038">
              <a:spcBef>
                <a:spcPct val="10000"/>
              </a:spcBef>
              <a:buFontTx/>
              <a:buChar char="•"/>
            </a:pPr>
            <a:r>
              <a:rPr lang="en-US" dirty="0" smtClean="0"/>
              <a:t>Exist in a variety of rock combinations</a:t>
            </a:r>
          </a:p>
          <a:p>
            <a:pPr marL="173038" indent="-173038">
              <a:spcBef>
                <a:spcPct val="10000"/>
              </a:spcBef>
              <a:buFontTx/>
              <a:buChar char="•"/>
            </a:pPr>
            <a:endParaRPr lang="en-US" dirty="0"/>
          </a:p>
          <a:p>
            <a:pPr marL="173038" indent="-173038">
              <a:spcBef>
                <a:spcPct val="10000"/>
              </a:spcBef>
              <a:buFontTx/>
              <a:buChar char="•"/>
            </a:pPr>
            <a:r>
              <a:rPr lang="en-US" dirty="0" smtClean="0"/>
              <a:t>Elements can form chemical compounds---minerals</a:t>
            </a:r>
          </a:p>
          <a:p>
            <a:pPr marL="173038" indent="-173038">
              <a:spcBef>
                <a:spcPct val="10000"/>
              </a:spcBef>
              <a:buFontTx/>
              <a:buChar char="•"/>
            </a:pPr>
            <a:endParaRPr lang="en-US" dirty="0" smtClean="0"/>
          </a:p>
          <a:p>
            <a:pPr marL="173038" indent="-173038">
              <a:spcBef>
                <a:spcPct val="10000"/>
              </a:spcBef>
              <a:buFontTx/>
              <a:buChar char="•"/>
            </a:pPr>
            <a:r>
              <a:rPr lang="en-US" dirty="0" smtClean="0"/>
              <a:t>Minerals</a:t>
            </a:r>
            <a:r>
              <a:rPr lang="en-US" dirty="0"/>
              <a:t>: naturally </a:t>
            </a:r>
            <a:r>
              <a:rPr lang="en-US" dirty="0" smtClean="0"/>
              <a:t> formed; inorganic; solid; has a characteristic (recognizable) crystal structure and chemical composition.</a:t>
            </a:r>
            <a:endParaRPr lang="en-US" dirty="0"/>
          </a:p>
          <a:p>
            <a:pPr marL="173038" indent="-173038">
              <a:spcBef>
                <a:spcPct val="10000"/>
              </a:spcBef>
            </a:pPr>
            <a:endParaRPr lang="en-US" dirty="0"/>
          </a:p>
        </p:txBody>
      </p:sp>
      <p:pic>
        <p:nvPicPr>
          <p:cNvPr id="5" name="Picture 4" descr="vpg2e_fig_08_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0419" y="1260475"/>
            <a:ext cx="3496974" cy="3124200"/>
          </a:xfrm>
          <a:prstGeom prst="rect">
            <a:avLst/>
          </a:prstGeom>
        </p:spPr>
      </p:pic>
      <p:pic>
        <p:nvPicPr>
          <p:cNvPr id="6" name="Picture 5" descr="vpg2e_fig_08_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731" y="4384675"/>
            <a:ext cx="2819399" cy="21266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2418" y="6141976"/>
            <a:ext cx="50567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Quartz, silicon dioxide.  Very common.  Clear, light-colored.  Often found in sediment like sand or gravel.  These are unusual because of their six-sided crystal shape.  From Venezuela.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27875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4456"/>
            <a:ext cx="8453199" cy="6246364"/>
          </a:xfrm>
        </p:spPr>
        <p:txBody>
          <a:bodyPr>
            <a:normAutofit/>
          </a:bodyPr>
          <a:lstStyle/>
          <a:p>
            <a:r>
              <a:rPr lang="en-US" dirty="0" smtClean="0"/>
              <a:t>Rocks:  usually two or more minerals</a:t>
            </a:r>
          </a:p>
          <a:p>
            <a:r>
              <a:rPr lang="en-US" dirty="0" smtClean="0"/>
              <a:t>Most rock in Earth’s crust is very old (millions), but rock is always being formed, too.</a:t>
            </a:r>
          </a:p>
          <a:p>
            <a:r>
              <a:rPr lang="en-US" dirty="0" smtClean="0"/>
              <a:t>Rock Classes:</a:t>
            </a:r>
          </a:p>
          <a:p>
            <a:pPr lvl="1"/>
            <a:r>
              <a:rPr lang="en-US" dirty="0" smtClean="0"/>
              <a:t>Igneous</a:t>
            </a:r>
          </a:p>
          <a:p>
            <a:pPr lvl="1"/>
            <a:r>
              <a:rPr lang="en-US" dirty="0" smtClean="0"/>
              <a:t>Sedimentary</a:t>
            </a:r>
          </a:p>
          <a:p>
            <a:pPr lvl="1"/>
            <a:r>
              <a:rPr lang="en-US" dirty="0" smtClean="0"/>
              <a:t>Metamorphic</a:t>
            </a:r>
          </a:p>
          <a:p>
            <a:r>
              <a:rPr lang="en-US" dirty="0" smtClean="0"/>
              <a:t>Each class of rock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smtClean="0"/>
              <a:t>has unique properties, which determine how      fast/slow they are eroded.</a:t>
            </a:r>
            <a:endParaRPr lang="en-US" dirty="0" smtClean="0"/>
          </a:p>
        </p:txBody>
      </p:sp>
      <p:pic>
        <p:nvPicPr>
          <p:cNvPr id="5" name="Picture 4" descr="vpg2e_fig_08_09a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51815" y="1783573"/>
            <a:ext cx="5006644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96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774" y="41212"/>
            <a:ext cx="8229600" cy="4525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Igneous</a:t>
            </a:r>
          </a:p>
          <a:p>
            <a:pPr lvl="1">
              <a:defRPr/>
            </a:pPr>
            <a:r>
              <a:rPr lang="en-US" dirty="0" smtClean="0"/>
              <a:t>Rock that cools and hardens from molten material (magma or lava</a:t>
            </a:r>
            <a:r>
              <a:rPr lang="en-US" dirty="0" smtClean="0"/>
              <a:t>)</a:t>
            </a:r>
          </a:p>
          <a:p>
            <a:pPr lvl="1">
              <a:defRPr/>
            </a:pPr>
            <a:r>
              <a:rPr lang="en-US" dirty="0" smtClean="0"/>
              <a:t>Often very resistant to erosion</a:t>
            </a:r>
          </a:p>
          <a:p>
            <a:pPr lvl="1">
              <a:defRPr/>
            </a:pPr>
            <a:r>
              <a:rPr lang="en-US" dirty="0" smtClean="0"/>
              <a:t>Typically form uplands or mountains</a:t>
            </a:r>
          </a:p>
          <a:p>
            <a:pPr lvl="2">
              <a:defRPr/>
            </a:pPr>
            <a:r>
              <a:rPr lang="en-US" dirty="0" smtClean="0"/>
              <a:t>Two types:  intrusive &amp; extrusive</a:t>
            </a:r>
            <a:endParaRPr lang="en-US" dirty="0" smtClean="0"/>
          </a:p>
          <a:p>
            <a:pPr lvl="2">
              <a:defRPr/>
            </a:pPr>
            <a:r>
              <a:rPr lang="en-US" dirty="0" smtClean="0"/>
              <a:t>Magma is molten rock below surface</a:t>
            </a:r>
          </a:p>
          <a:p>
            <a:pPr lvl="2">
              <a:defRPr/>
            </a:pPr>
            <a:r>
              <a:rPr lang="en-US" dirty="0" smtClean="0"/>
              <a:t>Lava is molten rock above </a:t>
            </a:r>
            <a:r>
              <a:rPr lang="en-US" dirty="0" smtClean="0"/>
              <a:t>surface</a:t>
            </a:r>
            <a:endParaRPr lang="en-US" dirty="0" smtClean="0"/>
          </a:p>
        </p:txBody>
      </p:sp>
      <p:pic>
        <p:nvPicPr>
          <p:cNvPr id="5" name="Picture 4" descr="vpg2e_fig_08_09a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89088" y="3886200"/>
            <a:ext cx="5006644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26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774" y="288998"/>
            <a:ext cx="8229600" cy="4525963"/>
          </a:xfrm>
        </p:spPr>
        <p:txBody>
          <a:bodyPr/>
          <a:lstStyle/>
          <a:p>
            <a:r>
              <a:rPr lang="en-US" dirty="0" smtClean="0"/>
              <a:t>Granite is a type of igneous (intrusive), that is very resistant to erosion and decay.</a:t>
            </a:r>
          </a:p>
          <a:p>
            <a:r>
              <a:rPr lang="en-US" dirty="0" smtClean="0"/>
              <a:t>Intrusive igneous cool slowly, so develop visible mineral crystals</a:t>
            </a:r>
            <a:endParaRPr lang="en-US" dirty="0"/>
          </a:p>
        </p:txBody>
      </p:sp>
      <p:pic>
        <p:nvPicPr>
          <p:cNvPr id="4" name="Picture 3" descr="vpg2e_fig_08_09b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7979" y="2795402"/>
            <a:ext cx="2620172" cy="411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66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766" y="464513"/>
            <a:ext cx="8229600" cy="4525963"/>
          </a:xfrm>
        </p:spPr>
        <p:txBody>
          <a:bodyPr/>
          <a:lstStyle/>
          <a:p>
            <a:r>
              <a:rPr lang="en-US" dirty="0" smtClean="0"/>
              <a:t>Lava—igneous rock that cools and hardens above Earth’s surface.</a:t>
            </a:r>
          </a:p>
          <a:p>
            <a:r>
              <a:rPr lang="en-US" dirty="0" smtClean="0"/>
              <a:t>Extrusive igneous rock cools much faster and only has microscopic crystals</a:t>
            </a:r>
            <a:endParaRPr lang="en-US" dirty="0"/>
          </a:p>
        </p:txBody>
      </p:sp>
      <p:pic>
        <p:nvPicPr>
          <p:cNvPr id="4" name="Picture 3" descr="vpg2e_fig_08_10b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8891A0"/>
              </a:clrFrom>
              <a:clrTo>
                <a:srgbClr val="8891A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17177" y="2522544"/>
            <a:ext cx="3352512" cy="3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vpg2e_fig_08_10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8891A0"/>
              </a:clrFrom>
              <a:clrTo>
                <a:srgbClr val="8891A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0" y="3733800"/>
            <a:ext cx="4156364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362888" y="6477000"/>
            <a:ext cx="7317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Volcanic eruption, Hawaii’s Kilauea volcano, Hawaii Volcanoes National Park.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484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igneous rocks contain silicates—minerals containing silicon and oxygen</a:t>
            </a:r>
          </a:p>
          <a:p>
            <a:r>
              <a:rPr lang="en-US" dirty="0" smtClean="0"/>
              <a:t>Very hard rock</a:t>
            </a:r>
          </a:p>
          <a:p>
            <a:r>
              <a:rPr lang="en-US" dirty="0" smtClean="0"/>
              <a:t>Quartz, silicon dioxide most common</a:t>
            </a:r>
          </a:p>
          <a:p>
            <a:r>
              <a:rPr lang="en-US" dirty="0" smtClean="0"/>
              <a:t>How much silica is present determines its appearance:  felsic (more silica, so less dense and lighter in color) or mafic (less silica, so more dense, and darker)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537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pg2e_fig_08_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549" y="378460"/>
            <a:ext cx="5994802" cy="64795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2347" y="722709"/>
            <a:ext cx="2612202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Felsic:  more silica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Grain size determined by intrusive (larger/coarser grain--granite) or extrusive (smaller/finer grain--rhyolite)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Mafic:  less silica</a:t>
            </a:r>
            <a:endParaRPr lang="en-US" dirty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402650" y="5525862"/>
            <a:ext cx="16772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/>
              <a:t>Basalt—most common type</a:t>
            </a:r>
          </a:p>
          <a:p>
            <a:pPr eaLnBrk="1" hangingPunct="1"/>
            <a:r>
              <a:rPr lang="en-US" sz="1200" b="1" dirty="0"/>
              <a:t>Of </a:t>
            </a:r>
            <a:r>
              <a:rPr lang="en-US" sz="1200" b="1" dirty="0" smtClean="0"/>
              <a:t>volcanic rock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145679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Intrusive Igneous Rock Forms</a:t>
            </a:r>
          </a:p>
          <a:p>
            <a:pPr lvl="1"/>
            <a:r>
              <a:rPr lang="en-US" dirty="0" smtClean="0"/>
              <a:t>Plutons</a:t>
            </a:r>
          </a:p>
          <a:p>
            <a:pPr lvl="1"/>
            <a:r>
              <a:rPr lang="en-US" dirty="0" smtClean="0"/>
              <a:t>Batholiths</a:t>
            </a:r>
          </a:p>
          <a:p>
            <a:pPr lvl="1"/>
            <a:r>
              <a:rPr lang="en-US" dirty="0" smtClean="0"/>
              <a:t>Sills</a:t>
            </a:r>
          </a:p>
          <a:p>
            <a:pPr lvl="1"/>
            <a:r>
              <a:rPr lang="en-US" dirty="0" smtClean="0"/>
              <a:t>Dikes</a:t>
            </a:r>
          </a:p>
          <a:p>
            <a:pPr lvl="1"/>
            <a:r>
              <a:rPr lang="en-US" dirty="0" smtClean="0"/>
              <a:t>Laccoliths</a:t>
            </a:r>
            <a:endParaRPr lang="en-US" dirty="0"/>
          </a:p>
        </p:txBody>
      </p:sp>
      <p:pic>
        <p:nvPicPr>
          <p:cNvPr id="4" name="Picture 3" descr="vpg2e_fig_08_12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76315" y="1751438"/>
            <a:ext cx="4810485" cy="3760084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21524" y="5383530"/>
            <a:ext cx="8610600" cy="1280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The grain sizes in the rock formed by the surface lava flow would be ______________ compared to the grain sizes found in the rock formed in a sill.	</a:t>
            </a:r>
          </a:p>
        </p:txBody>
      </p:sp>
    </p:spTree>
    <p:extLst>
      <p:ext uri="{BB962C8B-B14F-4D97-AF65-F5344CB8AC3E}">
        <p14:creationId xmlns:p14="http://schemas.microsoft.com/office/powerpoint/2010/main" val="1370211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71"/>
            <a:ext cx="8457818" cy="6263680"/>
          </a:xfrm>
        </p:spPr>
        <p:txBody>
          <a:bodyPr>
            <a:normAutofit/>
          </a:bodyPr>
          <a:lstStyle/>
          <a:p>
            <a:r>
              <a:rPr lang="en-US" dirty="0" smtClean="0"/>
              <a:t>Geomorphology:  study of the shape of the Earth’s features and how they change over time</a:t>
            </a:r>
          </a:p>
          <a:p>
            <a:r>
              <a:rPr lang="en-US" dirty="0" smtClean="0"/>
              <a:t>Uniformitarianism: James Hutton, 1795: the same geologic processes observable today have operated since the beginning of Earth’s history, </a:t>
            </a:r>
            <a:r>
              <a:rPr lang="en-US" i="1" dirty="0" smtClean="0"/>
              <a:t>the present is the key to the past</a:t>
            </a:r>
          </a:p>
          <a:p>
            <a:r>
              <a:rPr lang="en-US" i="1" dirty="0" smtClean="0"/>
              <a:t>Catastrophism</a:t>
            </a:r>
            <a:r>
              <a:rPr lang="en-US" dirty="0" smtClean="0"/>
              <a:t>—previous theory that argued change came through sudden upheavals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027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pg2e_fig_08_13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28" y="182679"/>
            <a:ext cx="5763344" cy="4054925"/>
          </a:xfrm>
          <a:prstGeom prst="rect">
            <a:avLst/>
          </a:prstGeom>
        </p:spPr>
      </p:pic>
      <p:pic>
        <p:nvPicPr>
          <p:cNvPr id="5" name="Picture 4" descr="vpg2e_fig_08_13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4400" y="4114800"/>
            <a:ext cx="4160867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7472" y="4594369"/>
            <a:ext cx="3975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Batholiths can be exposed with erosion.</a:t>
            </a:r>
          </a:p>
          <a:p>
            <a:endParaRPr lang="en-US" dirty="0"/>
          </a:p>
          <a:p>
            <a:r>
              <a:rPr lang="en-US" dirty="0" smtClean="0"/>
              <a:t>Examples:  Idaho batholith, Sierra Nevada batholith (high central).</a:t>
            </a:r>
          </a:p>
          <a:p>
            <a:endParaRPr lang="en-US" dirty="0"/>
          </a:p>
          <a:p>
            <a:r>
              <a:rPr lang="en-US" dirty="0" smtClean="0"/>
              <a:t>Sugar Loaf Mountain, Rio de Janeiro, Brazil, small granite dome-like projection of a batholith.</a:t>
            </a:r>
          </a:p>
        </p:txBody>
      </p:sp>
    </p:spTree>
    <p:extLst>
      <p:ext uri="{BB962C8B-B14F-4D97-AF65-F5344CB8AC3E}">
        <p14:creationId xmlns:p14="http://schemas.microsoft.com/office/powerpoint/2010/main" val="3604714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353" y="30887"/>
            <a:ext cx="8597746" cy="628766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Sedimentary Rock</a:t>
            </a:r>
          </a:p>
          <a:p>
            <a:pPr lvl="1"/>
            <a:r>
              <a:rPr lang="en-US" dirty="0" smtClean="0"/>
              <a:t>Made from layers of mineral particles found in other rocks</a:t>
            </a:r>
          </a:p>
          <a:p>
            <a:pPr lvl="1"/>
            <a:r>
              <a:rPr lang="en-US" dirty="0" smtClean="0"/>
              <a:t>Have been carried by weathering</a:t>
            </a:r>
          </a:p>
          <a:p>
            <a:pPr lvl="1"/>
            <a:r>
              <a:rPr lang="en-US" dirty="0" smtClean="0"/>
              <a:t>Can include newly formed material, plant and animal material</a:t>
            </a:r>
          </a:p>
          <a:p>
            <a:pPr lvl="1"/>
            <a:r>
              <a:rPr lang="en-US" dirty="0" smtClean="0"/>
              <a:t>Physical weathering break down rock at the Earth’s surface</a:t>
            </a:r>
          </a:p>
          <a:p>
            <a:pPr lvl="1"/>
            <a:r>
              <a:rPr lang="en-US" dirty="0" smtClean="0"/>
              <a:t>Chemical weathering actually changes the chemical composition of mineral grains (usually through exposure to oxygen and water).</a:t>
            </a:r>
          </a:p>
          <a:p>
            <a:pPr lvl="1"/>
            <a:r>
              <a:rPr lang="en-US" dirty="0" smtClean="0"/>
              <a:t>When these particles are transported, they’re called sediment</a:t>
            </a:r>
          </a:p>
          <a:p>
            <a:pPr lvl="1"/>
            <a:r>
              <a:rPr lang="en-US" dirty="0" smtClean="0"/>
              <a:t>Have distinctive layers or strata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181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pg2e_fig_08_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5029"/>
            <a:ext cx="7886817" cy="625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44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536"/>
            <a:ext cx="8229600" cy="4525963"/>
          </a:xfrm>
        </p:spPr>
        <p:txBody>
          <a:bodyPr/>
          <a:lstStyle/>
          <a:p>
            <a:r>
              <a:rPr lang="en-US" dirty="0" err="1" smtClean="0"/>
              <a:t>Clastic</a:t>
            </a:r>
            <a:r>
              <a:rPr lang="en-US" dirty="0" smtClean="0"/>
              <a:t> sedimentary rock</a:t>
            </a:r>
          </a:p>
          <a:p>
            <a:pPr lvl="1"/>
            <a:r>
              <a:rPr lang="en-US" dirty="0" smtClean="0"/>
              <a:t>Inorganic rock and mineral fragments</a:t>
            </a:r>
          </a:p>
          <a:p>
            <a:pPr lvl="1"/>
            <a:r>
              <a:rPr lang="en-US" dirty="0" smtClean="0"/>
              <a:t>Varying size and sources (become sorted)</a:t>
            </a:r>
          </a:p>
          <a:p>
            <a:pPr lvl="1"/>
            <a:r>
              <a:rPr lang="en-US" dirty="0" smtClean="0"/>
              <a:t>Layers build until they become cemented—pressure compacts the sediments, squeezing out water and dissolved minerals recrystallize.</a:t>
            </a:r>
          </a:p>
          <a:p>
            <a:pPr lvl="1"/>
            <a:endParaRPr lang="en-US" dirty="0"/>
          </a:p>
        </p:txBody>
      </p:sp>
      <p:pic>
        <p:nvPicPr>
          <p:cNvPr id="4" name="Picture 2" descr="vpg2e_fig_08_1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31" y="2963110"/>
            <a:ext cx="3757935" cy="275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2" descr="vpg2e_fig_08_15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109" y="2963110"/>
            <a:ext cx="4065916" cy="276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6174" y="5957194"/>
            <a:ext cx="8301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Sandstone.  Colorado Plateau.  Originally		Shale.  Fine textured particles</a:t>
            </a:r>
          </a:p>
          <a:p>
            <a:r>
              <a:rPr lang="en-US" dirty="0" smtClean="0"/>
              <a:t>deposited in layers by moving sand dunes.		deposited in calm waters.  Antelope</a:t>
            </a:r>
          </a:p>
          <a:p>
            <a:r>
              <a:rPr lang="en-US" dirty="0"/>
              <a:t>	</a:t>
            </a:r>
            <a:r>
              <a:rPr lang="en-US" dirty="0" smtClean="0"/>
              <a:t>									Springs, Utah.  Many contain fossils.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895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099" y="113482"/>
            <a:ext cx="8229600" cy="4525963"/>
          </a:xfrm>
        </p:spPr>
        <p:txBody>
          <a:bodyPr/>
          <a:lstStyle/>
          <a:p>
            <a:r>
              <a:rPr lang="en-US" dirty="0" smtClean="0"/>
              <a:t>Chemically Precipitated Sedimentary Rock</a:t>
            </a:r>
          </a:p>
          <a:p>
            <a:pPr lvl="1"/>
            <a:r>
              <a:rPr lang="en-US" dirty="0" smtClean="0"/>
              <a:t>Solid, inorganic mineral compounds that separate out from saltwater solutions or from the shells of microorganisms</a:t>
            </a:r>
          </a:p>
          <a:p>
            <a:pPr lvl="1"/>
            <a:r>
              <a:rPr lang="en-US" dirty="0" smtClean="0"/>
              <a:t>Limestone—shells of microscopic organisms</a:t>
            </a:r>
            <a:endParaRPr lang="en-US" dirty="0"/>
          </a:p>
        </p:txBody>
      </p:sp>
      <p:pic>
        <p:nvPicPr>
          <p:cNvPr id="4" name="Picture 2" descr="vpg2e_fig_08_1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1" y="2903177"/>
            <a:ext cx="3666011" cy="2372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357" y="5665763"/>
            <a:ext cx="875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Rugen Island, Germany, white chalk cliffs.                  The White Cliffs of Dover,   England.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033" y="2927604"/>
            <a:ext cx="3671797" cy="254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31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652" y="247700"/>
            <a:ext cx="8229600" cy="4525963"/>
          </a:xfrm>
        </p:spPr>
        <p:txBody>
          <a:bodyPr/>
          <a:lstStyle/>
          <a:p>
            <a:r>
              <a:rPr lang="en-US" dirty="0" smtClean="0"/>
              <a:t>Organic Sedimentary Rock</a:t>
            </a:r>
          </a:p>
          <a:p>
            <a:pPr lvl="1"/>
            <a:r>
              <a:rPr lang="en-US" dirty="0" smtClean="0"/>
              <a:t>Made up of tissues or biomass of plants &amp; animals</a:t>
            </a:r>
          </a:p>
          <a:p>
            <a:pPr lvl="1"/>
            <a:r>
              <a:rPr lang="en-US" dirty="0" smtClean="0"/>
              <a:t>Peat—found in bogs/marshes where acidic water prevents total decay</a:t>
            </a:r>
          </a:p>
          <a:p>
            <a:pPr lvl="1"/>
            <a:r>
              <a:rPr lang="en-US" dirty="0" smtClean="0"/>
              <a:t>Peat is a hydrocarbon, the most important type of organic sediment—source of fossil fuel (can be solid, liquid, or gas)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52" y="3541278"/>
            <a:ext cx="4285323" cy="2901164"/>
          </a:xfrm>
          <a:prstGeom prst="rect">
            <a:avLst/>
          </a:prstGeom>
        </p:spPr>
      </p:pic>
      <p:pic>
        <p:nvPicPr>
          <p:cNvPr id="6" name="Picture 2" descr="vpg2e_fig_08_17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719" y="3618477"/>
            <a:ext cx="4015306" cy="2896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2652" y="6515266"/>
            <a:ext cx="8831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Irish peat for fuel.							Strip mining for coal.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5391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449" y="30887"/>
            <a:ext cx="8229600" cy="5915982"/>
          </a:xfrm>
        </p:spPr>
        <p:txBody>
          <a:bodyPr>
            <a:normAutofit/>
          </a:bodyPr>
          <a:lstStyle/>
          <a:p>
            <a:r>
              <a:rPr lang="en-US" dirty="0" smtClean="0"/>
              <a:t>Metamorphic Rock</a:t>
            </a:r>
          </a:p>
          <a:p>
            <a:pPr lvl="1"/>
            <a:r>
              <a:rPr lang="en-US" dirty="0" smtClean="0"/>
              <a:t>Altering of rock due to very high pressure and temperature resulting from mountain-building processes</a:t>
            </a:r>
          </a:p>
          <a:p>
            <a:pPr lvl="1"/>
            <a:r>
              <a:rPr lang="en-US" dirty="0" smtClean="0"/>
              <a:t>Rock is changed in texture and structure</a:t>
            </a:r>
          </a:p>
          <a:p>
            <a:pPr lvl="1"/>
            <a:r>
              <a:rPr lang="en-US" dirty="0" smtClean="0"/>
              <a:t>More resistant to weathering than their parent rocks:  Shale becomes Slate; Sandstone becomes Quartzite; Limestone becomes Marble</a:t>
            </a:r>
          </a:p>
          <a:p>
            <a:pPr lvl="1"/>
            <a:r>
              <a:rPr lang="en-US" dirty="0" smtClean="0"/>
              <a:t>Occurs where magma intrudes into crustal rocks, and where tectonic activities are occurring—slate, schist, gneiss.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860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pg2e_fig_08_1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215900"/>
            <a:ext cx="7758113" cy="643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0657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vpg2e_fig_08_18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7500"/>
            <a:ext cx="8531225" cy="621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13805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Rock Cycle</a:t>
            </a:r>
          </a:p>
          <a:p>
            <a:pPr lvl="1"/>
            <a:r>
              <a:rPr lang="en-US" dirty="0" smtClean="0"/>
              <a:t>Rocks are constantly</a:t>
            </a:r>
          </a:p>
          <a:p>
            <a:pPr marL="457200" lvl="1" indent="0">
              <a:buNone/>
            </a:pPr>
            <a:r>
              <a:rPr lang="en-US" dirty="0" smtClean="0"/>
              <a:t>being transformed</a:t>
            </a:r>
            <a:endParaRPr lang="en-US" dirty="0"/>
          </a:p>
        </p:txBody>
      </p:sp>
      <p:pic>
        <p:nvPicPr>
          <p:cNvPr id="4" name="Picture 3" descr="vpg2e_fig_08_19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1433268"/>
            <a:ext cx="4407731" cy="444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83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60" y="1166990"/>
            <a:ext cx="8535987" cy="239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441680"/>
            <a:ext cx="90340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Priscoan Eon (Hadean)—earliest known rocks on Earth, 4.3 billion years old, Northwest Territories, Canada.</a:t>
            </a:r>
          </a:p>
          <a:p>
            <a:endParaRPr lang="en-US" dirty="0" smtClean="0"/>
          </a:p>
          <a:p>
            <a:r>
              <a:rPr lang="en-US" dirty="0" smtClean="0"/>
              <a:t>Proterozoic Eon—oxygen added to atmosphere, 2.8-2.4 billion years ago, through photosynthetic bacteria.  </a:t>
            </a:r>
          </a:p>
          <a:p>
            <a:endParaRPr lang="en-US" dirty="0" smtClean="0"/>
          </a:p>
          <a:p>
            <a:r>
              <a:rPr lang="en-US" dirty="0" smtClean="0"/>
              <a:t>Ordovician Period (Paleozoic Era, Phanerozoic Eon)—480 </a:t>
            </a:r>
            <a:r>
              <a:rPr lang="en-US" dirty="0" err="1" smtClean="0"/>
              <a:t>mya</a:t>
            </a:r>
            <a:r>
              <a:rPr lang="en-US" dirty="0" smtClean="0"/>
              <a:t> Appalachians form, </a:t>
            </a:r>
            <a:r>
              <a:rPr lang="en-US" dirty="0" err="1" smtClean="0"/>
              <a:t>Pangea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Triassic Period (Mesozoic Era, Phanerozoic Eon)—Sierra </a:t>
            </a:r>
            <a:r>
              <a:rPr lang="en-US" dirty="0" err="1" smtClean="0"/>
              <a:t>Nevadas</a:t>
            </a:r>
            <a:r>
              <a:rPr lang="en-US" dirty="0" smtClean="0"/>
              <a:t> form</a:t>
            </a:r>
          </a:p>
          <a:p>
            <a:endParaRPr lang="en-US" dirty="0"/>
          </a:p>
          <a:p>
            <a:r>
              <a:rPr lang="en-US" dirty="0" smtClean="0"/>
              <a:t>Quaternary Period (Mesozoic Era, Phanerozoic Eon)—glaciers, 2.5mya – 10,000 years ago.  Ice Age climate variability meant proliferation of plants and animals and rise of Homo sapiens.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7343" y="341908"/>
            <a:ext cx="825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geologic timescale:  4.5 billion years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170906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Earth’s Topography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Topography—major surface features of crust</a:t>
            </a:r>
          </a:p>
          <a:p>
            <a:r>
              <a:rPr lang="en-US" dirty="0" smtClean="0"/>
              <a:t>Relief features—mountain chains, </a:t>
            </a:r>
            <a:r>
              <a:rPr lang="en-US" dirty="0" err="1" smtClean="0"/>
              <a:t>midoceanic</a:t>
            </a:r>
            <a:r>
              <a:rPr lang="en-US" dirty="0" smtClean="0"/>
              <a:t> ridges, high plateaus, ocean trenches</a:t>
            </a:r>
          </a:p>
          <a:p>
            <a:r>
              <a:rPr lang="en-US" dirty="0" smtClean="0"/>
              <a:t>Continental &amp; Oceanic Features</a:t>
            </a:r>
          </a:p>
        </p:txBody>
      </p:sp>
    </p:spTree>
    <p:extLst>
      <p:ext uri="{BB962C8B-B14F-4D97-AF65-F5344CB8AC3E}">
        <p14:creationId xmlns:p14="http://schemas.microsoft.com/office/powerpoint/2010/main" val="4293181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424" y="175430"/>
            <a:ext cx="8349950" cy="6318634"/>
          </a:xfrm>
        </p:spPr>
        <p:txBody>
          <a:bodyPr>
            <a:normAutofit/>
          </a:bodyPr>
          <a:lstStyle/>
          <a:p>
            <a:r>
              <a:rPr lang="en-US" dirty="0" smtClean="0"/>
              <a:t>Continental Features</a:t>
            </a:r>
          </a:p>
          <a:p>
            <a:pPr lvl="1"/>
            <a:r>
              <a:rPr lang="en-US" dirty="0" smtClean="0"/>
              <a:t>Alpine Chains</a:t>
            </a:r>
          </a:p>
          <a:p>
            <a:pPr lvl="2"/>
            <a:r>
              <a:rPr lang="en-US" dirty="0" smtClean="0"/>
              <a:t>Active</a:t>
            </a:r>
          </a:p>
          <a:p>
            <a:pPr lvl="2"/>
            <a:r>
              <a:rPr lang="en-US" dirty="0" smtClean="0"/>
              <a:t>Narrow zones on margins of plates</a:t>
            </a:r>
          </a:p>
          <a:p>
            <a:pPr lvl="2"/>
            <a:r>
              <a:rPr lang="en-US" dirty="0" smtClean="0"/>
              <a:t>High, rugged</a:t>
            </a:r>
          </a:p>
          <a:p>
            <a:pPr lvl="2"/>
            <a:r>
              <a:rPr lang="en-US" dirty="0" smtClean="0"/>
              <a:t>Can grow two ways:  volcanism, tectonic activity</a:t>
            </a:r>
          </a:p>
          <a:p>
            <a:pPr lvl="1"/>
            <a:r>
              <a:rPr lang="en-US" dirty="0" smtClean="0"/>
              <a:t>Continental Shields</a:t>
            </a:r>
          </a:p>
          <a:p>
            <a:pPr lvl="2"/>
            <a:r>
              <a:rPr lang="en-US" dirty="0" smtClean="0"/>
              <a:t>Older, inactive</a:t>
            </a:r>
          </a:p>
          <a:p>
            <a:pPr lvl="2"/>
            <a:r>
              <a:rPr lang="en-US" dirty="0" smtClean="0"/>
              <a:t>Areas of low-lying igneous and metamorphic rock that haven’t eroded</a:t>
            </a:r>
          </a:p>
          <a:p>
            <a:pPr lvl="2"/>
            <a:r>
              <a:rPr lang="en-US" dirty="0" smtClean="0"/>
              <a:t>Continent building material</a:t>
            </a:r>
          </a:p>
          <a:p>
            <a:pPr lvl="1"/>
            <a:r>
              <a:rPr lang="en-US" dirty="0" smtClean="0"/>
              <a:t>Continental landforms</a:t>
            </a:r>
          </a:p>
          <a:p>
            <a:pPr lvl="2"/>
            <a:r>
              <a:rPr lang="en-US" dirty="0" smtClean="0"/>
              <a:t>Six types: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3161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pg2e_fig_08_21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22" y="160556"/>
            <a:ext cx="2786705" cy="2317134"/>
          </a:xfrm>
          <a:prstGeom prst="rect">
            <a:avLst/>
          </a:prstGeom>
        </p:spPr>
      </p:pic>
      <p:pic>
        <p:nvPicPr>
          <p:cNvPr id="6" name="Picture 5" descr="vpg2e_fig_08_21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770" y="160556"/>
            <a:ext cx="2844600" cy="2305370"/>
          </a:xfrm>
          <a:prstGeom prst="rect">
            <a:avLst/>
          </a:prstGeom>
        </p:spPr>
      </p:pic>
      <p:pic>
        <p:nvPicPr>
          <p:cNvPr id="7" name="Picture 6" descr="vpg2e_fig_08_21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22" y="2502723"/>
            <a:ext cx="2786705" cy="21019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38341" y="46046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vpg2e_fig_08_21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7112" y="2717049"/>
            <a:ext cx="2844600" cy="2007474"/>
          </a:xfrm>
          <a:prstGeom prst="rect">
            <a:avLst/>
          </a:prstGeom>
        </p:spPr>
      </p:pic>
      <p:pic>
        <p:nvPicPr>
          <p:cNvPr id="10" name="Picture 9" descr="vpg2e_fig_08_21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722" y="4724523"/>
            <a:ext cx="2729317" cy="2058685"/>
          </a:xfrm>
          <a:prstGeom prst="rect">
            <a:avLst/>
          </a:prstGeom>
        </p:spPr>
      </p:pic>
      <p:pic>
        <p:nvPicPr>
          <p:cNvPr id="11" name="Picture 10" descr="vpg2e_fig_08_21b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7112" y="4757745"/>
            <a:ext cx="2799258" cy="2025463"/>
          </a:xfrm>
          <a:prstGeom prst="rect">
            <a:avLst/>
          </a:prstGeom>
        </p:spPr>
      </p:pic>
      <p:pic>
        <p:nvPicPr>
          <p:cNvPr id="12" name="Picture 11" descr="vpg2e_fig_08_21a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6489" y="2717049"/>
            <a:ext cx="2677511" cy="188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245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099" y="216727"/>
            <a:ext cx="8229600" cy="4525963"/>
          </a:xfrm>
        </p:spPr>
        <p:txBody>
          <a:bodyPr/>
          <a:lstStyle/>
          <a:p>
            <a:r>
              <a:rPr lang="en-US" dirty="0" smtClean="0"/>
              <a:t>Oceanic Landforms</a:t>
            </a:r>
          </a:p>
          <a:p>
            <a:pPr lvl="1"/>
            <a:r>
              <a:rPr lang="en-US" dirty="0" smtClean="0"/>
              <a:t>Younger material (less than 60 my old)</a:t>
            </a:r>
          </a:p>
          <a:p>
            <a:pPr lvl="1"/>
            <a:r>
              <a:rPr lang="en-US" dirty="0" err="1" smtClean="0"/>
              <a:t>Midoceanic</a:t>
            </a:r>
            <a:r>
              <a:rPr lang="en-US" dirty="0" smtClean="0"/>
              <a:t> ridges</a:t>
            </a:r>
          </a:p>
          <a:p>
            <a:pPr lvl="1"/>
            <a:r>
              <a:rPr lang="en-US" dirty="0" smtClean="0"/>
              <a:t>Deep ocean trenches</a:t>
            </a:r>
            <a:endParaRPr lang="en-US" dirty="0"/>
          </a:p>
        </p:txBody>
      </p:sp>
      <p:pic>
        <p:nvPicPr>
          <p:cNvPr id="4" name="Picture 3" descr="figure 8.22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8300" y="3154475"/>
            <a:ext cx="5867400" cy="3889248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527926" y="2294403"/>
            <a:ext cx="3048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Two tectonic plates are spreading apart along the Mid-Atlantic Ridge.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648200" y="2138475"/>
            <a:ext cx="3505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Active continental margins: deep offshore trenches, volcanic activity</a:t>
            </a:r>
          </a:p>
        </p:txBody>
      </p:sp>
    </p:spTree>
    <p:extLst>
      <p:ext uri="{BB962C8B-B14F-4D97-AF65-F5344CB8AC3E}">
        <p14:creationId xmlns:p14="http://schemas.microsoft.com/office/powerpoint/2010/main" val="16224966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pg2e_fig_08_23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520" y="453729"/>
            <a:ext cx="3378500" cy="5413803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745470" y="465975"/>
            <a:ext cx="4080814" cy="184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Configuration of the Continents</a:t>
            </a:r>
          </a:p>
          <a:p>
            <a:pPr>
              <a:spcBef>
                <a:spcPct val="10000"/>
              </a:spcBef>
              <a:buFontTx/>
              <a:buChar char="•"/>
            </a:pPr>
            <a:r>
              <a:rPr lang="en-US" dirty="0"/>
              <a:t>The Theory of continental drift</a:t>
            </a:r>
          </a:p>
          <a:p>
            <a:pPr>
              <a:spcBef>
                <a:spcPct val="10000"/>
              </a:spcBef>
              <a:buFontTx/>
              <a:buChar char="•"/>
            </a:pPr>
            <a:r>
              <a:rPr lang="en-US" dirty="0"/>
              <a:t>Wegener’s </a:t>
            </a:r>
            <a:r>
              <a:rPr lang="en-US" dirty="0" err="1"/>
              <a:t>Pangea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figure 8.25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81857" y="2064885"/>
            <a:ext cx="3773394" cy="433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72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pg2e_fig_08_24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4995" y="1066800"/>
            <a:ext cx="5674010" cy="5330743"/>
          </a:xfrm>
          <a:prstGeom prst="rect">
            <a:avLst/>
          </a:prstGeom>
        </p:spPr>
      </p:pic>
      <p:sp>
        <p:nvSpPr>
          <p:cNvPr id="50178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© 2012 John Wiley &amp; Sons, Inc. All rights reserved.</a:t>
            </a:r>
            <a:endParaRPr lang="en-US"/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152400" y="152400"/>
            <a:ext cx="8610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Arial Black" pitchFamily="34" charset="0"/>
              </a:rPr>
              <a:t>Topography of the Earth</a:t>
            </a: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152400" y="838200"/>
            <a:ext cx="46482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Seafloor Spreading</a:t>
            </a:r>
          </a:p>
          <a:p>
            <a:endParaRPr lang="en-US"/>
          </a:p>
        </p:txBody>
      </p:sp>
      <p:sp>
        <p:nvSpPr>
          <p:cNvPr id="6" name="Action Button: Movie 5">
            <a:hlinkClick r:id="rId4" highlightClick="1"/>
          </p:cNvPr>
          <p:cNvSpPr/>
          <p:nvPr/>
        </p:nvSpPr>
        <p:spPr>
          <a:xfrm>
            <a:off x="7924800" y="6248400"/>
            <a:ext cx="1066800" cy="503237"/>
          </a:xfrm>
          <a:prstGeom prst="actionButtonMovie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alpha val="92000"/>
                </a:schemeClr>
              </a:gs>
              <a:gs pos="100000">
                <a:srgbClr val="3366FF"/>
              </a:gs>
            </a:gsLst>
            <a:lin ang="5700000" scaled="0"/>
            <a:tileRect/>
          </a:gra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603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822" y="390752"/>
            <a:ext cx="8133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Earth’s history in a 24 hour day or a 12 month year</a:t>
            </a:r>
            <a:endParaRPr lang="en-US" sz="2800" dirty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19822" y="913972"/>
            <a:ext cx="332818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The Earth in 1 Year:</a:t>
            </a:r>
          </a:p>
          <a:p>
            <a:pPr eaLnBrk="1" hangingPunct="1"/>
            <a:r>
              <a:rPr lang="en-US" sz="1800" dirty="0"/>
              <a:t>  1 cell by May-Nov</a:t>
            </a:r>
          </a:p>
          <a:p>
            <a:pPr eaLnBrk="1" hangingPunct="1"/>
            <a:r>
              <a:rPr lang="en-US" sz="1800" dirty="0" smtClean="0"/>
              <a:t>  </a:t>
            </a:r>
            <a:r>
              <a:rPr lang="en-US" sz="1800" dirty="0"/>
              <a:t>Multi-cell in Nov.</a:t>
            </a:r>
          </a:p>
          <a:p>
            <a:pPr eaLnBrk="1" hangingPunct="1"/>
            <a:r>
              <a:rPr lang="en-US" sz="1800" dirty="0" smtClean="0"/>
              <a:t>  </a:t>
            </a:r>
            <a:r>
              <a:rPr lang="en-US" sz="1800" dirty="0"/>
              <a:t>Nov.21—fish, vertebrates</a:t>
            </a:r>
          </a:p>
          <a:p>
            <a:pPr eaLnBrk="1" hangingPunct="1"/>
            <a:r>
              <a:rPr lang="en-US" sz="1800" dirty="0" smtClean="0"/>
              <a:t>  </a:t>
            </a:r>
            <a:r>
              <a:rPr lang="en-US" sz="1800" dirty="0"/>
              <a:t>Nov. 27—plants</a:t>
            </a:r>
          </a:p>
          <a:p>
            <a:pPr eaLnBrk="1" hangingPunct="1"/>
            <a:r>
              <a:rPr lang="en-US" sz="1800" dirty="0" smtClean="0"/>
              <a:t>  </a:t>
            </a:r>
            <a:r>
              <a:rPr lang="en-US" sz="1800" dirty="0"/>
              <a:t>Dec. 7—reptiles</a:t>
            </a:r>
          </a:p>
          <a:p>
            <a:pPr eaLnBrk="1" hangingPunct="1"/>
            <a:r>
              <a:rPr lang="en-US" sz="1800" dirty="0" smtClean="0"/>
              <a:t>  </a:t>
            </a:r>
            <a:r>
              <a:rPr lang="en-US" sz="1800" dirty="0"/>
              <a:t>Dec. 14—mammals, birds</a:t>
            </a:r>
          </a:p>
          <a:p>
            <a:pPr eaLnBrk="1" hangingPunct="1"/>
            <a:r>
              <a:rPr lang="en-US" sz="1800" dirty="0" smtClean="0"/>
              <a:t>  </a:t>
            </a:r>
            <a:r>
              <a:rPr lang="en-US" sz="1800" dirty="0"/>
              <a:t>Dec. 21—flowers</a:t>
            </a:r>
          </a:p>
          <a:p>
            <a:pPr eaLnBrk="1" hangingPunct="1"/>
            <a:r>
              <a:rPr lang="en-US" sz="1800" dirty="0" smtClean="0"/>
              <a:t>  </a:t>
            </a:r>
            <a:r>
              <a:rPr lang="en-US" sz="1800" dirty="0"/>
              <a:t>Dec. 24—grass, primates</a:t>
            </a:r>
          </a:p>
          <a:p>
            <a:pPr eaLnBrk="1" hangingPunct="1"/>
            <a:r>
              <a:rPr lang="en-US" sz="1800" dirty="0" smtClean="0"/>
              <a:t>  </a:t>
            </a:r>
            <a:r>
              <a:rPr lang="en-US" sz="1800" dirty="0"/>
              <a:t>Dec. 31—upright walking</a:t>
            </a:r>
          </a:p>
          <a:p>
            <a:pPr eaLnBrk="1" hangingPunct="1"/>
            <a:r>
              <a:rPr lang="en-US" sz="1800" dirty="0" smtClean="0"/>
              <a:t>  </a:t>
            </a:r>
            <a:r>
              <a:rPr lang="en-US" sz="1800" dirty="0"/>
              <a:t>12am, Jan.1—Homo Sapiens</a:t>
            </a:r>
          </a:p>
        </p:txBody>
      </p:sp>
      <p:pic>
        <p:nvPicPr>
          <p:cNvPr id="6" name="Picture 2" descr="vpg2e_fig_08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393" y="913972"/>
            <a:ext cx="4484640" cy="540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12393" y="6337211"/>
            <a:ext cx="4480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Life emerges in the last 2 hours &amp; 50 minutes.</a:t>
            </a:r>
            <a:endParaRPr lang="en-US" dirty="0"/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357143" y="4053293"/>
            <a:ext cx="319085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Modern humans appear about 200,000 years ago…in Earth’s 4.6 billion year history.</a:t>
            </a:r>
          </a:p>
        </p:txBody>
      </p:sp>
    </p:spTree>
    <p:extLst>
      <p:ext uri="{BB962C8B-B14F-4D97-AF65-F5344CB8AC3E}">
        <p14:creationId xmlns:p14="http://schemas.microsoft.com/office/powerpoint/2010/main" val="1232740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111" y="366890"/>
            <a:ext cx="8229600" cy="6491110"/>
          </a:xfrm>
        </p:spPr>
        <p:txBody>
          <a:bodyPr>
            <a:normAutofit/>
          </a:bodyPr>
          <a:lstStyle/>
          <a:p>
            <a:r>
              <a:rPr lang="en-US" dirty="0" smtClean="0"/>
              <a:t>Forces of Geologic Change</a:t>
            </a:r>
          </a:p>
          <a:p>
            <a:pPr lvl="1"/>
            <a:r>
              <a:rPr lang="en-US" dirty="0" smtClean="0"/>
              <a:t>Endogenic processes (internal); processes working from within the Earth to change the Earth’s surface.  Volcanic &amp; tectonic activity.</a:t>
            </a:r>
          </a:p>
          <a:p>
            <a:pPr lvl="1"/>
            <a:r>
              <a:rPr lang="en-US" dirty="0" smtClean="0"/>
              <a:t>Exogenic processes (external); processes at work at Earth’s surface.  Weathering by wind, water.</a:t>
            </a:r>
          </a:p>
          <a:p>
            <a:pPr lvl="1"/>
            <a:r>
              <a:rPr lang="en-US" dirty="0" smtClean="0"/>
              <a:t>Landforms—specific shapes of Earth’s surface</a:t>
            </a:r>
          </a:p>
          <a:p>
            <a:pPr lvl="2"/>
            <a:r>
              <a:rPr lang="en-US" dirty="0" smtClean="0"/>
              <a:t>Freshly created landforms:  initial landforms</a:t>
            </a:r>
          </a:p>
          <a:p>
            <a:pPr lvl="2"/>
            <a:r>
              <a:rPr lang="en-US" dirty="0" smtClean="0"/>
              <a:t>Older landforms shaped by weathering/erosion:  sequential landforms.	</a:t>
            </a:r>
          </a:p>
          <a:p>
            <a:endParaRPr lang="en-US" dirty="0"/>
          </a:p>
        </p:txBody>
      </p:sp>
      <p:pic>
        <p:nvPicPr>
          <p:cNvPr id="5" name="Picture 4" descr="vpg2e_fig_08_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200" y="4977732"/>
            <a:ext cx="7125082" cy="207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02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152400" y="857250"/>
            <a:ext cx="37338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5425" indent="-225425">
              <a:spcBef>
                <a:spcPct val="50000"/>
              </a:spcBef>
              <a:buFontTx/>
              <a:buChar char="•"/>
            </a:pPr>
            <a:r>
              <a:rPr lang="en-US" sz="2000" dirty="0" smtClean="0"/>
              <a:t>Core:  Is about 2200 miles in radius, and is very hot, 5400-9000F;  </a:t>
            </a:r>
          </a:p>
          <a:p>
            <a:pPr marL="225425" indent="-225425">
              <a:spcBef>
                <a:spcPct val="50000"/>
              </a:spcBef>
              <a:buFontTx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Has 2 distinct layers</a:t>
            </a:r>
            <a:r>
              <a:rPr lang="en-US" sz="2000" dirty="0" smtClean="0"/>
              <a:t> an outer liquid zone and an inner solid zone . </a:t>
            </a:r>
          </a:p>
          <a:p>
            <a:pPr marL="225425" indent="-225425">
              <a:spcBef>
                <a:spcPct val="50000"/>
              </a:spcBef>
              <a:buFontTx/>
              <a:buChar char="•"/>
            </a:pPr>
            <a:r>
              <a:rPr lang="en-US" sz="2000" dirty="0" smtClean="0"/>
              <a:t>Known through measurements of waves of earthquakes.</a:t>
            </a:r>
          </a:p>
          <a:p>
            <a:pPr marL="225425" indent="-225425">
              <a:spcBef>
                <a:spcPct val="50000"/>
              </a:spcBef>
              <a:buFontTx/>
              <a:buChar char="•"/>
            </a:pPr>
            <a:r>
              <a:rPr lang="en-US" sz="2000" dirty="0" smtClean="0"/>
              <a:t>Inner core is solid—iron, and some nickel.</a:t>
            </a:r>
          </a:p>
          <a:p>
            <a:pPr marL="225425" indent="-225425">
              <a:spcBef>
                <a:spcPct val="50000"/>
              </a:spcBef>
              <a:buFontTx/>
              <a:buChar char="•"/>
            </a:pPr>
            <a:r>
              <a:rPr lang="en-US" sz="2000" dirty="0" smtClean="0"/>
              <a:t>Despite heat, inner core is solid because of the tremendous pressure exerted on it.</a:t>
            </a:r>
            <a:endParaRPr lang="en-US" sz="2000" dirty="0"/>
          </a:p>
        </p:txBody>
      </p:sp>
      <p:sp>
        <p:nvSpPr>
          <p:cNvPr id="22532" name="Rectangle 3"/>
          <p:cNvSpPr>
            <a:spLocks noChangeArrowheads="1"/>
          </p:cNvSpPr>
          <p:nvPr/>
        </p:nvSpPr>
        <p:spPr bwMode="auto">
          <a:xfrm>
            <a:off x="152400" y="152400"/>
            <a:ext cx="6149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Arial Black" pitchFamily="34" charset="0"/>
              </a:rPr>
              <a:t>The Structure of the Earth</a:t>
            </a:r>
          </a:p>
        </p:txBody>
      </p:sp>
      <p:pic>
        <p:nvPicPr>
          <p:cNvPr id="5" name="Picture 4" descr="vpg2e_fig_08_04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4800" y="990600"/>
            <a:ext cx="4792518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09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MPG_11e_Figure_13_01_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5"/>
          <a:stretch>
            <a:fillRect/>
          </a:stretch>
        </p:blipFill>
        <p:spPr bwMode="auto">
          <a:xfrm>
            <a:off x="2949375" y="378540"/>
            <a:ext cx="6194625" cy="439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52400" y="63493"/>
            <a:ext cx="37338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5425" indent="-225425">
              <a:spcBef>
                <a:spcPct val="10000"/>
              </a:spcBef>
              <a:buFontTx/>
              <a:buChar char="•"/>
            </a:pPr>
            <a:r>
              <a:rPr lang="en-US" sz="2000" dirty="0" smtClean="0"/>
              <a:t>Mantle—surrounds the core.  About 1800 miles thick.</a:t>
            </a:r>
          </a:p>
          <a:p>
            <a:pPr marL="225425" indent="-225425">
              <a:spcBef>
                <a:spcPct val="10000"/>
              </a:spcBef>
              <a:buFontTx/>
              <a:buChar char="•"/>
            </a:pPr>
            <a:r>
              <a:rPr lang="en-US" sz="2000" dirty="0" smtClean="0"/>
              <a:t>Made of mafic—magnesium &amp; iron minerals</a:t>
            </a:r>
          </a:p>
          <a:p>
            <a:pPr marL="225425" indent="-225425">
              <a:spcBef>
                <a:spcPct val="10000"/>
              </a:spcBef>
              <a:buFontTx/>
              <a:buChar char="•"/>
            </a:pPr>
            <a:r>
              <a:rPr lang="en-US" sz="2000" dirty="0" smtClean="0"/>
              <a:t>5100-3300F</a:t>
            </a:r>
          </a:p>
          <a:p>
            <a:pPr marL="225425" indent="-225425">
              <a:spcBef>
                <a:spcPct val="10000"/>
              </a:spcBef>
              <a:buFontTx/>
              <a:buChar char="•"/>
            </a:pPr>
            <a:r>
              <a:rPr lang="en-US" sz="2000" dirty="0" smtClean="0"/>
              <a:t>80% of Earth’s total volume</a:t>
            </a:r>
          </a:p>
          <a:p>
            <a:pPr marL="225425" indent="-225425">
              <a:spcBef>
                <a:spcPct val="10000"/>
              </a:spcBef>
              <a:buFontTx/>
              <a:buChar char="•"/>
            </a:pPr>
            <a:r>
              <a:rPr lang="en-US" sz="2000" dirty="0" smtClean="0"/>
              <a:t>Lower mantle is hotter, but largely rigid</a:t>
            </a:r>
          </a:p>
          <a:p>
            <a:pPr marL="225425" indent="-225425">
              <a:spcBef>
                <a:spcPct val="10000"/>
              </a:spcBef>
              <a:buFontTx/>
              <a:buChar char="•"/>
            </a:pPr>
            <a:r>
              <a:rPr lang="en-US" sz="2000" dirty="0" smtClean="0"/>
              <a:t>Upper mantle temp is lower and so is pressure, so less rigid:  </a:t>
            </a:r>
            <a:r>
              <a:rPr lang="en-US" sz="2000" b="1" dirty="0" smtClean="0"/>
              <a:t>asthenosphere</a:t>
            </a:r>
            <a:endParaRPr lang="en-US" sz="2000" dirty="0" smtClean="0"/>
          </a:p>
          <a:p>
            <a:pPr marL="225425" indent="-225425">
              <a:spcBef>
                <a:spcPct val="10000"/>
              </a:spcBef>
              <a:buFontTx/>
              <a:buChar char="•"/>
            </a:pPr>
            <a:r>
              <a:rPr lang="en-US" sz="2000" dirty="0" smtClean="0"/>
              <a:t>This is the molten layer of the mantle—hot spots from radioactive decay</a:t>
            </a:r>
          </a:p>
          <a:p>
            <a:pPr marL="225425" indent="-225425">
              <a:spcBef>
                <a:spcPct val="10000"/>
              </a:spcBef>
              <a:buFontTx/>
              <a:buChar char="•"/>
            </a:pPr>
            <a:r>
              <a:rPr lang="en-US" sz="2000" dirty="0" smtClean="0"/>
              <a:t>This energy drives earthquake and volcanic activity at the surface</a:t>
            </a:r>
            <a:endParaRPr lang="en-US" sz="2000" dirty="0" smtClean="0"/>
          </a:p>
          <a:p>
            <a:pPr marL="225425" indent="-225425">
              <a:spcBef>
                <a:spcPct val="10000"/>
              </a:spcBef>
              <a:buFontTx/>
              <a:buChar char="•"/>
            </a:pPr>
            <a:endParaRPr lang="en-US" sz="2000" dirty="0"/>
          </a:p>
          <a:p>
            <a:pPr marL="225425" indent="-225425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12897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104700" y="63122"/>
            <a:ext cx="4355661" cy="692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5425" indent="-225425">
              <a:spcBef>
                <a:spcPct val="10000"/>
              </a:spcBef>
              <a:buFontTx/>
              <a:buChar char="•"/>
            </a:pPr>
            <a:r>
              <a:rPr lang="en-US" sz="2000" dirty="0"/>
              <a:t>Crust </a:t>
            </a:r>
            <a:r>
              <a:rPr lang="en-US" sz="2000" dirty="0" smtClean="0"/>
              <a:t>--</a:t>
            </a:r>
            <a:r>
              <a:rPr lang="en-US" sz="2000" dirty="0" smtClean="0"/>
              <a:t>outermost </a:t>
            </a:r>
            <a:r>
              <a:rPr lang="en-US" sz="2000" dirty="0"/>
              <a:t>solid layer of the </a:t>
            </a:r>
            <a:r>
              <a:rPr lang="en-US" sz="2000" dirty="0" smtClean="0"/>
              <a:t>Earth</a:t>
            </a:r>
          </a:p>
          <a:p>
            <a:pPr marL="225425" indent="-225425">
              <a:spcBef>
                <a:spcPct val="10000"/>
              </a:spcBef>
              <a:buFontTx/>
              <a:buChar char="•"/>
            </a:pPr>
            <a:endParaRPr lang="en-US" sz="2000" dirty="0" smtClean="0"/>
          </a:p>
          <a:p>
            <a:pPr marL="225425" indent="-225425">
              <a:spcBef>
                <a:spcPct val="10000"/>
              </a:spcBef>
              <a:buFontTx/>
              <a:buChar char="•"/>
            </a:pPr>
            <a:r>
              <a:rPr lang="en-US" sz="2000" dirty="0" smtClean="0"/>
              <a:t>Separated from the mantle by the </a:t>
            </a:r>
            <a:r>
              <a:rPr lang="en-US" sz="2000" b="1" dirty="0" err="1" smtClean="0"/>
              <a:t>Moho</a:t>
            </a:r>
            <a:r>
              <a:rPr lang="en-US" sz="2000" dirty="0" smtClean="0"/>
              <a:t>, where density changes</a:t>
            </a:r>
          </a:p>
          <a:p>
            <a:pPr marL="225425" indent="-225425">
              <a:spcBef>
                <a:spcPct val="10000"/>
              </a:spcBef>
              <a:buFontTx/>
              <a:buChar char="•"/>
            </a:pPr>
            <a:endParaRPr lang="en-US" sz="2000" dirty="0" smtClean="0"/>
          </a:p>
          <a:p>
            <a:pPr marL="225425" indent="-225425">
              <a:spcBef>
                <a:spcPct val="10000"/>
              </a:spcBef>
              <a:buFontTx/>
              <a:buChar char="•"/>
            </a:pPr>
            <a:r>
              <a:rPr lang="en-US" sz="2000" dirty="0" smtClean="0"/>
              <a:t>Crust is 4-25 miles thick</a:t>
            </a:r>
          </a:p>
          <a:p>
            <a:pPr marL="225425" indent="-225425">
              <a:spcBef>
                <a:spcPct val="10000"/>
              </a:spcBef>
              <a:buFontTx/>
              <a:buChar char="•"/>
            </a:pPr>
            <a:endParaRPr lang="en-US" sz="2000" dirty="0" smtClean="0"/>
          </a:p>
          <a:p>
            <a:pPr marL="225425" indent="-225425">
              <a:spcBef>
                <a:spcPct val="10000"/>
              </a:spcBef>
              <a:buFontTx/>
              <a:buChar char="•"/>
            </a:pPr>
            <a:r>
              <a:rPr lang="en-US" sz="2000" dirty="0" smtClean="0"/>
              <a:t>Contains continents and ocean basins</a:t>
            </a:r>
          </a:p>
          <a:p>
            <a:pPr marL="225425" indent="-225425">
              <a:spcBef>
                <a:spcPct val="10000"/>
              </a:spcBef>
              <a:buFontTx/>
              <a:buChar char="•"/>
            </a:pPr>
            <a:endParaRPr lang="en-US" sz="2000" dirty="0" smtClean="0"/>
          </a:p>
          <a:p>
            <a:pPr marL="225425" indent="-225425">
              <a:spcBef>
                <a:spcPct val="10000"/>
              </a:spcBef>
              <a:buFontTx/>
              <a:buChar char="•"/>
            </a:pPr>
            <a:r>
              <a:rPr lang="en-US" sz="2000" dirty="0" smtClean="0"/>
              <a:t>Oceanic crust is almost entirely made up of mafic rocks (magnesium &amp; iron)</a:t>
            </a:r>
          </a:p>
          <a:p>
            <a:pPr marL="225425" indent="-225425">
              <a:spcBef>
                <a:spcPct val="10000"/>
              </a:spcBef>
              <a:buFontTx/>
              <a:buChar char="•"/>
            </a:pPr>
            <a:endParaRPr lang="en-US" sz="2000" dirty="0" smtClean="0"/>
          </a:p>
          <a:p>
            <a:pPr marL="225425" indent="-225425">
              <a:spcBef>
                <a:spcPct val="10000"/>
              </a:spcBef>
              <a:buFontTx/>
              <a:buChar char="•"/>
            </a:pPr>
            <a:r>
              <a:rPr lang="en-US" sz="2000" dirty="0" smtClean="0"/>
              <a:t>Continental crust has two zones, the lower one is more dense and is largely mafic and the upper one that is lighter, felsic (aluminum, sodium, potassium, calcium)</a:t>
            </a:r>
          </a:p>
          <a:p>
            <a:pPr marL="225425" indent="-225425">
              <a:spcBef>
                <a:spcPct val="10000"/>
              </a:spcBef>
              <a:buFontTx/>
              <a:buChar char="•"/>
            </a:pPr>
            <a:endParaRPr lang="en-US" sz="2000" dirty="0" smtClean="0"/>
          </a:p>
          <a:p>
            <a:pPr marL="225425" indent="-225425">
              <a:spcBef>
                <a:spcPct val="10000"/>
              </a:spcBef>
              <a:buFontTx/>
              <a:buChar char="•"/>
            </a:pPr>
            <a:r>
              <a:rPr lang="en-US" sz="2000" dirty="0" smtClean="0"/>
              <a:t>Crust beneath continents much thicker than beneath oceans</a:t>
            </a:r>
          </a:p>
        </p:txBody>
      </p:sp>
      <p:pic>
        <p:nvPicPr>
          <p:cNvPr id="5" name="Picture 4" descr="vpg2e_fig_08_04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1482" y="990600"/>
            <a:ext cx="4792518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52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152400" y="857250"/>
            <a:ext cx="4343400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5425" indent="-225425">
              <a:spcBef>
                <a:spcPct val="10000"/>
              </a:spcBef>
              <a:buFontTx/>
              <a:buChar char="•"/>
            </a:pPr>
            <a:r>
              <a:rPr lang="en-US" sz="2800" dirty="0"/>
              <a:t>Lithosphere </a:t>
            </a:r>
          </a:p>
          <a:p>
            <a:pPr marL="225425" indent="-225425">
              <a:spcBef>
                <a:spcPct val="10000"/>
              </a:spcBef>
              <a:buFontTx/>
              <a:buChar char="•"/>
            </a:pPr>
            <a:r>
              <a:rPr lang="en-US" sz="2000" dirty="0" smtClean="0"/>
              <a:t>includes the outer crust and the upper mantle. 40-95 miles thick.</a:t>
            </a:r>
          </a:p>
          <a:p>
            <a:pPr marL="225425" indent="-225425">
              <a:spcBef>
                <a:spcPct val="10000"/>
              </a:spcBef>
              <a:buFontTx/>
              <a:buChar char="•"/>
            </a:pPr>
            <a:r>
              <a:rPr lang="en-US" sz="2000" dirty="0" smtClean="0"/>
              <a:t>Hard, brittle shell on top of soft, plastic </a:t>
            </a:r>
            <a:r>
              <a:rPr lang="en-US" sz="2000" dirty="0" err="1" smtClean="0"/>
              <a:t>underlayer</a:t>
            </a:r>
            <a:r>
              <a:rPr lang="en-US" sz="2000" dirty="0" smtClean="0"/>
              <a:t> (lithosphere on top of the asthensophere)</a:t>
            </a:r>
          </a:p>
          <a:p>
            <a:pPr marL="225425" indent="-225425">
              <a:spcBef>
                <a:spcPct val="10000"/>
              </a:spcBef>
              <a:buFontTx/>
              <a:buChar char="•"/>
            </a:pPr>
            <a:r>
              <a:rPr lang="en-US" sz="2000" dirty="0" smtClean="0"/>
              <a:t>Lithosphere moves over asthenosphere</a:t>
            </a:r>
            <a:endParaRPr lang="en-US" dirty="0" smtClean="0"/>
          </a:p>
        </p:txBody>
      </p:sp>
      <p:pic>
        <p:nvPicPr>
          <p:cNvPr id="6" name="Picture 5" descr="vpg2e_fig_08_05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19600" y="1371600"/>
            <a:ext cx="4553465" cy="216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88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1662</Words>
  <Application>Microsoft Macintosh PowerPoint</Application>
  <PresentationFormat>On-screen Show (4:3)</PresentationFormat>
  <Paragraphs>215</Paragraphs>
  <Slides>35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Chapter 8:  Earth From the Inside 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Earth Materials &amp; the Rock Cycle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Earth’s Topography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Lobb</dc:creator>
  <cp:lastModifiedBy>Elizabeth Lobb</cp:lastModifiedBy>
  <cp:revision>27</cp:revision>
  <dcterms:created xsi:type="dcterms:W3CDTF">2015-09-30T15:38:35Z</dcterms:created>
  <dcterms:modified xsi:type="dcterms:W3CDTF">2015-09-30T18:09:28Z</dcterms:modified>
</cp:coreProperties>
</file>