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9"/>
  </p:notesMasterIdLst>
  <p:sldIdLst>
    <p:sldId id="257" r:id="rId2"/>
    <p:sldId id="258" r:id="rId3"/>
    <p:sldId id="259" r:id="rId4"/>
    <p:sldId id="277" r:id="rId5"/>
    <p:sldId id="278"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60" r:id="rId21"/>
    <p:sldId id="261" r:id="rId22"/>
    <p:sldId id="265" r:id="rId23"/>
    <p:sldId id="266" r:id="rId24"/>
    <p:sldId id="267" r:id="rId25"/>
    <p:sldId id="293" r:id="rId26"/>
    <p:sldId id="294" r:id="rId27"/>
    <p:sldId id="295" r:id="rId28"/>
    <p:sldId id="262" r:id="rId29"/>
    <p:sldId id="296" r:id="rId30"/>
    <p:sldId id="263" r:id="rId31"/>
    <p:sldId id="297" r:id="rId32"/>
    <p:sldId id="298" r:id="rId33"/>
    <p:sldId id="300" r:id="rId34"/>
    <p:sldId id="268" r:id="rId35"/>
    <p:sldId id="299" r:id="rId36"/>
    <p:sldId id="276" r:id="rId37"/>
    <p:sldId id="269" r:id="rId38"/>
    <p:sldId id="270" r:id="rId39"/>
    <p:sldId id="271" r:id="rId40"/>
    <p:sldId id="272" r:id="rId41"/>
    <p:sldId id="273" r:id="rId42"/>
    <p:sldId id="301" r:id="rId43"/>
    <p:sldId id="274" r:id="rId44"/>
    <p:sldId id="302" r:id="rId45"/>
    <p:sldId id="303" r:id="rId46"/>
    <p:sldId id="305" r:id="rId47"/>
    <p:sldId id="306" r:id="rId48"/>
    <p:sldId id="307" r:id="rId49"/>
    <p:sldId id="275" r:id="rId50"/>
    <p:sldId id="311" r:id="rId51"/>
    <p:sldId id="312" r:id="rId52"/>
    <p:sldId id="313" r:id="rId53"/>
    <p:sldId id="314" r:id="rId54"/>
    <p:sldId id="308" r:id="rId55"/>
    <p:sldId id="310" r:id="rId56"/>
    <p:sldId id="309" r:id="rId57"/>
    <p:sldId id="315" r:id="rId58"/>
    <p:sldId id="319" r:id="rId59"/>
    <p:sldId id="317" r:id="rId60"/>
    <p:sldId id="331" r:id="rId61"/>
    <p:sldId id="332" r:id="rId62"/>
    <p:sldId id="333" r:id="rId63"/>
    <p:sldId id="318" r:id="rId64"/>
    <p:sldId id="335" r:id="rId65"/>
    <p:sldId id="320" r:id="rId66"/>
    <p:sldId id="321" r:id="rId67"/>
    <p:sldId id="323" r:id="rId68"/>
    <p:sldId id="336" r:id="rId69"/>
    <p:sldId id="334" r:id="rId70"/>
    <p:sldId id="324" r:id="rId71"/>
    <p:sldId id="338" r:id="rId72"/>
    <p:sldId id="339" r:id="rId73"/>
    <p:sldId id="340" r:id="rId74"/>
    <p:sldId id="325" r:id="rId75"/>
    <p:sldId id="326" r:id="rId76"/>
    <p:sldId id="327" r:id="rId77"/>
    <p:sldId id="337" r:id="rId78"/>
    <p:sldId id="329" r:id="rId79"/>
    <p:sldId id="341" r:id="rId80"/>
    <p:sldId id="342" r:id="rId81"/>
    <p:sldId id="343" r:id="rId82"/>
    <p:sldId id="330" r:id="rId83"/>
    <p:sldId id="344" r:id="rId84"/>
    <p:sldId id="345" r:id="rId85"/>
    <p:sldId id="346" r:id="rId86"/>
    <p:sldId id="347" r:id="rId87"/>
    <p:sldId id="348" r:id="rId88"/>
    <p:sldId id="349" r:id="rId89"/>
    <p:sldId id="350" r:id="rId90"/>
    <p:sldId id="351" r:id="rId91"/>
    <p:sldId id="352" r:id="rId92"/>
    <p:sldId id="353" r:id="rId93"/>
    <p:sldId id="354" r:id="rId94"/>
    <p:sldId id="355" r:id="rId95"/>
    <p:sldId id="356" r:id="rId96"/>
    <p:sldId id="357" r:id="rId97"/>
    <p:sldId id="358" r:id="rId9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0" d="100"/>
          <a:sy n="140" d="100"/>
        </p:scale>
        <p:origin x="-110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presProps" Target="presProps.xml"/><Relationship Id="rId102" Type="http://schemas.openxmlformats.org/officeDocument/2006/relationships/viewProps" Target="viewProps.xml"/><Relationship Id="rId103" Type="http://schemas.openxmlformats.org/officeDocument/2006/relationships/theme" Target="theme/theme1.xml"/><Relationship Id="rId10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printerSettings" Target="printerSettings/printerSettings1.bin"/><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7612D5-67C0-674B-B490-6D6ABB920705}" type="datetimeFigureOut">
              <a:rPr lang="en-US" smtClean="0"/>
              <a:t>10/5/15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E354AD-5C38-D441-A211-967C94A93B44}" type="slidenum">
              <a:rPr lang="en-US" smtClean="0"/>
              <a:t>‹#›</a:t>
            </a:fld>
            <a:endParaRPr lang="en-US"/>
          </a:p>
        </p:txBody>
      </p:sp>
    </p:spTree>
    <p:extLst>
      <p:ext uri="{BB962C8B-B14F-4D97-AF65-F5344CB8AC3E}">
        <p14:creationId xmlns:p14="http://schemas.microsoft.com/office/powerpoint/2010/main" val="24278173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2C8F87FD-8994-4C9F-A1A9-D8EA6E23594F}" type="slidenum">
              <a:rPr lang="en-US"/>
              <a:pPr/>
              <a:t>1</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1106A5CD-7C14-CF45-97B2-16B44A9C6CC9}" type="slidenum">
              <a:rPr lang="en-US"/>
              <a:pPr>
                <a:defRPr/>
              </a:pPr>
              <a:t>15</a:t>
            </a:fld>
            <a:endParaRPr lang="en-US"/>
          </a:p>
        </p:txBody>
      </p:sp>
      <p:sp>
        <p:nvSpPr>
          <p:cNvPr id="19458"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 uri="{FAA26D3D-D897-4be2-8F04-BA451C77F1D7}">
              <ma14:placeholderFlag xmlns:ma14="http://schemas.microsoft.com/office/mac/drawingml/2011/main" val="1"/>
            </a:ext>
          </a:extLst>
        </p:spPr>
      </p:sp>
      <p:sp>
        <p:nvSpPr>
          <p:cNvPr id="19459" name="Notes Placeholder 2"/>
          <p:cNvSpPr>
            <a:spLocks noGrp="1"/>
          </p:cNvSpPr>
          <p:nvPr>
            <p:ph type="body" idx="1"/>
          </p:nvPr>
        </p:nvSpPr>
        <p:spPr/>
        <p:txBody>
          <a:bodyPr/>
          <a:lstStyle/>
          <a:p>
            <a:pPr eaLnBrk="1" hangingPunct="1">
              <a:defRPr/>
            </a:pPr>
            <a:r>
              <a:rPr lang="en-US" smtClean="0">
                <a:cs typeface="+mn-cs"/>
              </a:rPr>
              <a:t>Figure 14-6</a:t>
            </a:r>
          </a:p>
        </p:txBody>
      </p:sp>
      <p:sp>
        <p:nvSpPr>
          <p:cNvPr id="337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FFE5BAF-D899-9B44-8443-38D577D83054}" type="slidenum">
              <a:rPr lang="en-US" sz="1200">
                <a:cs typeface="Arial" charset="0"/>
              </a:rPr>
              <a:pPr algn="r" eaLnBrk="1" hangingPunct="1"/>
              <a:t>15</a:t>
            </a:fld>
            <a:endParaRPr lang="en-US" sz="120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EE268BE3-D3B4-7943-869E-407CE6FBCE7B}" type="slidenum">
              <a:rPr lang="en-US"/>
              <a:pPr>
                <a:defRPr/>
              </a:pPr>
              <a:t>16</a:t>
            </a:fld>
            <a:endParaRPr lang="en-US"/>
          </a:p>
        </p:txBody>
      </p:sp>
      <p:sp>
        <p:nvSpPr>
          <p:cNvPr id="21506"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 uri="{FAA26D3D-D897-4be2-8F04-BA451C77F1D7}">
              <ma14:placeholderFlag xmlns:ma14="http://schemas.microsoft.com/office/mac/drawingml/2011/main" val="1"/>
            </a:ext>
          </a:extLst>
        </p:spPr>
      </p:sp>
      <p:sp>
        <p:nvSpPr>
          <p:cNvPr id="21507" name="Notes Placeholder 2"/>
          <p:cNvSpPr>
            <a:spLocks noGrp="1"/>
          </p:cNvSpPr>
          <p:nvPr>
            <p:ph type="body" idx="1"/>
          </p:nvPr>
        </p:nvSpPr>
        <p:spPr/>
        <p:txBody>
          <a:bodyPr/>
          <a:lstStyle/>
          <a:p>
            <a:pPr eaLnBrk="1" hangingPunct="1">
              <a:defRPr/>
            </a:pPr>
            <a:r>
              <a:rPr lang="en-US" smtClean="0">
                <a:cs typeface="+mn-cs"/>
              </a:rPr>
              <a:t>Figure 14-7</a:t>
            </a:r>
          </a:p>
        </p:txBody>
      </p:sp>
      <p:sp>
        <p:nvSpPr>
          <p:cNvPr id="3584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ACF6BC0E-E8F4-4945-9063-053B9B0FD55C}" type="slidenum">
              <a:rPr lang="en-US" sz="1200">
                <a:cs typeface="Arial" charset="0"/>
              </a:rPr>
              <a:pPr algn="r" eaLnBrk="1" hangingPunct="1"/>
              <a:t>16</a:t>
            </a:fld>
            <a:endParaRPr lang="en-US" sz="120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C96FB9B-F6E8-A840-949B-14F070398044}" type="slidenum">
              <a:rPr lang="en-US"/>
              <a:pPr>
                <a:defRPr/>
              </a:pPr>
              <a:t>18</a:t>
            </a:fld>
            <a:endParaRPr lang="en-US"/>
          </a:p>
        </p:txBody>
      </p:sp>
      <p:sp>
        <p:nvSpPr>
          <p:cNvPr id="193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3539" name="Rectangle 3"/>
          <p:cNvSpPr>
            <a:spLocks noGrp="1" noChangeArrowheads="1"/>
          </p:cNvSpPr>
          <p:nvPr>
            <p:ph type="body" idx="1"/>
          </p:nvPr>
        </p:nvSpPr>
        <p:spPr/>
        <p:txBody>
          <a:bodyPr/>
          <a:lstStyle/>
          <a:p>
            <a:pPr eaLnBrk="1" hangingPunct="1">
              <a:defRPr/>
            </a:pPr>
            <a:r>
              <a:rPr lang="en-US" b="1" smtClean="0">
                <a:cs typeface="+mn-cs"/>
              </a:rPr>
              <a:t>Chapter 14, Figure 14.8 Labeled   </a:t>
            </a:r>
          </a:p>
          <a:p>
            <a:pPr eaLnBrk="1" hangingPunct="1">
              <a:defRPr/>
            </a:pPr>
            <a:endParaRPr lang="en-US"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8FF5FDD-3F39-BF4C-9DA5-F2AD1651E3ED}" type="slidenum">
              <a:rPr lang="en-US"/>
              <a:pPr>
                <a:defRPr/>
              </a:pPr>
              <a:t>19</a:t>
            </a:fld>
            <a:endParaRPr lang="en-US"/>
          </a:p>
        </p:txBody>
      </p:sp>
      <p:sp>
        <p:nvSpPr>
          <p:cNvPr id="187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7395" name="Rectangle 3"/>
          <p:cNvSpPr>
            <a:spLocks noGrp="1" noChangeArrowheads="1"/>
          </p:cNvSpPr>
          <p:nvPr>
            <p:ph type="body" idx="1"/>
          </p:nvPr>
        </p:nvSpPr>
        <p:spPr/>
        <p:txBody>
          <a:bodyPr/>
          <a:lstStyle/>
          <a:p>
            <a:pPr eaLnBrk="1" hangingPunct="1">
              <a:defRPr/>
            </a:pPr>
            <a:r>
              <a:rPr lang="en-US" b="1" smtClean="0">
                <a:cs typeface="+mn-cs"/>
              </a:rPr>
              <a:t>Chapter 14, Figure 14.11 Labeled   </a:t>
            </a:r>
          </a:p>
          <a:p>
            <a:pPr eaLnBrk="1" hangingPunct="1">
              <a:defRPr/>
            </a:pPr>
            <a:endParaRPr lang="en-US"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0DD378DC-3B5E-4F51-BD3B-3E35F6AF7B14}" type="slidenum">
              <a:rPr lang="en-US"/>
              <a:pPr/>
              <a:t>20</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97FF1D63-444E-47FC-84A1-F7EC263398E6}" type="slidenum">
              <a:rPr lang="en-US"/>
              <a:pPr/>
              <a:t>21</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51DFC9-8F23-486D-A7EE-65868EF578DE}" type="slidenum">
              <a:rPr lang="en-US"/>
              <a:pPr/>
              <a:t>22</a:t>
            </a:fld>
            <a:endParaRPr 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55FC04-7176-4639-A7AD-56DF3131E866}" type="slidenum">
              <a:rPr lang="en-US"/>
              <a:pPr/>
              <a:t>23</a:t>
            </a:fld>
            <a:endParaRPr lang="en-US"/>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1A8AC7-933C-45E8-AB59-8E7373109F52}" type="slidenum">
              <a:rPr lang="en-US"/>
              <a:pPr/>
              <a:t>24</a:t>
            </a:fld>
            <a:endParaRPr lang="en-US"/>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F7131FC-0DF7-BC4C-A4C1-EB831DE59734}" type="slidenum">
              <a:rPr lang="en-US"/>
              <a:pPr>
                <a:defRPr/>
              </a:pPr>
              <a:t>25</a:t>
            </a:fld>
            <a:endParaRPr lang="en-US"/>
          </a:p>
        </p:txBody>
      </p:sp>
      <p:sp>
        <p:nvSpPr>
          <p:cNvPr id="183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3299" name="Rectangle 3"/>
          <p:cNvSpPr>
            <a:spLocks noGrp="1" noChangeArrowheads="1"/>
          </p:cNvSpPr>
          <p:nvPr>
            <p:ph type="body" idx="1"/>
          </p:nvPr>
        </p:nvSpPr>
        <p:spPr/>
        <p:txBody>
          <a:bodyPr/>
          <a:lstStyle/>
          <a:p>
            <a:pPr eaLnBrk="1" hangingPunct="1">
              <a:defRPr/>
            </a:pPr>
            <a:r>
              <a:rPr lang="en-US" b="1" smtClean="0">
                <a:cs typeface="+mn-cs"/>
              </a:rPr>
              <a:t>Chapter 14, Figure 14.13 Labeled   </a:t>
            </a:r>
          </a:p>
          <a:p>
            <a:pPr eaLnBrk="1" hangingPunct="1">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AD6AB8E6-4DFC-4000-BAE7-14ABBC4989A7}" type="slidenum">
              <a:rPr lang="en-US"/>
              <a:pPr/>
              <a:t>2</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7D7894-551B-D847-93FD-C5E8E75493EA}" type="slidenum">
              <a:rPr lang="en-US"/>
              <a:pPr>
                <a:defRPr/>
              </a:pPr>
              <a:t>26</a:t>
            </a:fld>
            <a:endParaRPr lang="en-US"/>
          </a:p>
        </p:txBody>
      </p:sp>
      <p:sp>
        <p:nvSpPr>
          <p:cNvPr id="181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1251" name="Rectangle 3"/>
          <p:cNvSpPr>
            <a:spLocks noGrp="1" noChangeArrowheads="1"/>
          </p:cNvSpPr>
          <p:nvPr>
            <p:ph type="body" idx="1"/>
          </p:nvPr>
        </p:nvSpPr>
        <p:spPr/>
        <p:txBody>
          <a:bodyPr/>
          <a:lstStyle/>
          <a:p>
            <a:pPr eaLnBrk="1" hangingPunct="1">
              <a:defRPr/>
            </a:pPr>
            <a:r>
              <a:rPr lang="en-US" b="1" smtClean="0">
                <a:cs typeface="+mn-cs"/>
              </a:rPr>
              <a:t>Chapter 14, Figure 14.14 Labeled   </a:t>
            </a:r>
          </a:p>
          <a:p>
            <a:pPr eaLnBrk="1" hangingPunct="1">
              <a:defRPr/>
            </a:pPr>
            <a:endParaRPr lang="en-US"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15FB4C69-EFD6-504D-8E2B-596C1ABE926A}" type="slidenum">
              <a:rPr lang="en-US"/>
              <a:pPr>
                <a:defRPr/>
              </a:pPr>
              <a:t>27</a:t>
            </a:fld>
            <a:endParaRPr lang="en-US"/>
          </a:p>
        </p:txBody>
      </p:sp>
      <p:sp>
        <p:nvSpPr>
          <p:cNvPr id="38914"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 uri="{FAA26D3D-D897-4be2-8F04-BA451C77F1D7}">
              <ma14:placeholderFlag xmlns:ma14="http://schemas.microsoft.com/office/mac/drawingml/2011/main" val="1"/>
            </a:ext>
          </a:extLst>
        </p:spPr>
      </p:sp>
      <p:sp>
        <p:nvSpPr>
          <p:cNvPr id="38915" name="Notes Placeholder 2"/>
          <p:cNvSpPr>
            <a:spLocks noGrp="1"/>
          </p:cNvSpPr>
          <p:nvPr>
            <p:ph type="body" idx="1"/>
          </p:nvPr>
        </p:nvSpPr>
        <p:spPr/>
        <p:txBody>
          <a:bodyPr/>
          <a:lstStyle/>
          <a:p>
            <a:pPr eaLnBrk="1" hangingPunct="1">
              <a:defRPr/>
            </a:pPr>
            <a:r>
              <a:rPr lang="en-US" smtClean="0">
                <a:cs typeface="+mn-cs"/>
              </a:rPr>
              <a:t>Figure 14-14</a:t>
            </a:r>
          </a:p>
        </p:txBody>
      </p:sp>
      <p:sp>
        <p:nvSpPr>
          <p:cNvPr id="6246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A92FB935-5431-D84A-AAC4-C681C4123EE9}" type="slidenum">
              <a:rPr lang="en-US" sz="1200">
                <a:cs typeface="Arial" charset="0"/>
              </a:rPr>
              <a:pPr algn="r" eaLnBrk="1" hangingPunct="1"/>
              <a:t>27</a:t>
            </a:fld>
            <a:endParaRPr lang="en-US" sz="1200">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C5CD3FB6-E554-41BA-BB12-3DBDDE5AAE58}" type="slidenum">
              <a:rPr lang="en-US"/>
              <a:pPr/>
              <a:t>28</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2600B01-5BBB-D947-99F6-570FF6B71E45}" type="slidenum">
              <a:rPr lang="en-US"/>
              <a:pPr>
                <a:defRPr/>
              </a:pPr>
              <a:t>29</a:t>
            </a:fld>
            <a:endParaRPr lang="en-US"/>
          </a:p>
        </p:txBody>
      </p:sp>
      <p:sp>
        <p:nvSpPr>
          <p:cNvPr id="166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6915" name="Rectangle 3"/>
          <p:cNvSpPr>
            <a:spLocks noGrp="1" noChangeArrowheads="1"/>
          </p:cNvSpPr>
          <p:nvPr>
            <p:ph type="body" idx="1"/>
          </p:nvPr>
        </p:nvSpPr>
        <p:spPr/>
        <p:txBody>
          <a:bodyPr/>
          <a:lstStyle/>
          <a:p>
            <a:pPr eaLnBrk="1" hangingPunct="1">
              <a:defRPr/>
            </a:pPr>
            <a:r>
              <a:rPr lang="en-US" b="1" smtClean="0">
                <a:cs typeface="+mn-cs"/>
              </a:rPr>
              <a:t>Chapter 14, Figure 14.18 Labeled   </a:t>
            </a:r>
          </a:p>
          <a:p>
            <a:pPr eaLnBrk="1" hangingPunct="1">
              <a:defRPr/>
            </a:pPr>
            <a:endParaRPr lang="en-US" smtClean="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6AD9040B-5434-461E-96CB-FCF3B1E8E612}" type="slidenum">
              <a:rPr lang="en-US"/>
              <a:pPr/>
              <a:t>30</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5E2BAAF-C58B-E84B-A207-9734A9ADD0E5}" type="slidenum">
              <a:rPr lang="en-US"/>
              <a:pPr>
                <a:defRPr/>
              </a:pPr>
              <a:t>31</a:t>
            </a:fld>
            <a:endParaRPr lang="en-US"/>
          </a:p>
        </p:txBody>
      </p:sp>
      <p:sp>
        <p:nvSpPr>
          <p:cNvPr id="177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7155" name="Rectangle 3"/>
          <p:cNvSpPr>
            <a:spLocks noGrp="1" noChangeArrowheads="1"/>
          </p:cNvSpPr>
          <p:nvPr>
            <p:ph type="body" idx="1"/>
          </p:nvPr>
        </p:nvSpPr>
        <p:spPr/>
        <p:txBody>
          <a:bodyPr/>
          <a:lstStyle/>
          <a:p>
            <a:pPr eaLnBrk="1" hangingPunct="1">
              <a:defRPr/>
            </a:pPr>
            <a:r>
              <a:rPr lang="en-US" b="1" smtClean="0">
                <a:cs typeface="+mn-cs"/>
              </a:rPr>
              <a:t>Chapter 14, Figure 14.15a Labeled   </a:t>
            </a:r>
          </a:p>
          <a:p>
            <a:pPr eaLnBrk="1" hangingPunct="1">
              <a:defRPr/>
            </a:pPr>
            <a:endParaRPr lang="en-US" smtClean="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C05DD6-DEF5-1F44-B455-38B4BD2DDCA2}" type="slidenum">
              <a:rPr lang="en-US"/>
              <a:pPr>
                <a:defRPr/>
              </a:pPr>
              <a:t>32</a:t>
            </a:fld>
            <a:endParaRPr lang="en-US"/>
          </a:p>
        </p:txBody>
      </p:sp>
      <p:sp>
        <p:nvSpPr>
          <p:cNvPr id="175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5107" name="Rectangle 3"/>
          <p:cNvSpPr>
            <a:spLocks noGrp="1" noChangeArrowheads="1"/>
          </p:cNvSpPr>
          <p:nvPr>
            <p:ph type="body" idx="1"/>
          </p:nvPr>
        </p:nvSpPr>
        <p:spPr/>
        <p:txBody>
          <a:bodyPr/>
          <a:lstStyle/>
          <a:p>
            <a:pPr eaLnBrk="1" hangingPunct="1">
              <a:defRPr/>
            </a:pPr>
            <a:r>
              <a:rPr lang="en-US" b="1" smtClean="0">
                <a:cs typeface="+mn-cs"/>
              </a:rPr>
              <a:t>Chapter 14, Figure 14.15b Labeled   </a:t>
            </a:r>
          </a:p>
          <a:p>
            <a:pPr eaLnBrk="1" hangingPunct="1">
              <a:defRPr/>
            </a:pPr>
            <a:endParaRPr lang="en-US" smtClean="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6A3C0D8-AB3A-9E41-AC02-C9849FA4C634}" type="slidenum">
              <a:rPr lang="en-US"/>
              <a:pPr>
                <a:defRPr/>
              </a:pPr>
              <a:t>33</a:t>
            </a:fld>
            <a:endParaRPr lang="en-US"/>
          </a:p>
        </p:txBody>
      </p:sp>
      <p:sp>
        <p:nvSpPr>
          <p:cNvPr id="171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1011" name="Rectangle 3"/>
          <p:cNvSpPr>
            <a:spLocks noGrp="1" noChangeArrowheads="1"/>
          </p:cNvSpPr>
          <p:nvPr>
            <p:ph type="body" idx="1"/>
          </p:nvPr>
        </p:nvSpPr>
        <p:spPr/>
        <p:txBody>
          <a:bodyPr/>
          <a:lstStyle/>
          <a:p>
            <a:pPr eaLnBrk="1" hangingPunct="1">
              <a:defRPr/>
            </a:pPr>
            <a:r>
              <a:rPr lang="en-US" b="1" smtClean="0">
                <a:cs typeface="+mn-cs"/>
              </a:rPr>
              <a:t>Chapter 14, Figure 14.16 Labeled   </a:t>
            </a:r>
          </a:p>
          <a:p>
            <a:pPr eaLnBrk="1" hangingPunct="1">
              <a:defRPr/>
            </a:pPr>
            <a:endParaRPr lang="en-US"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9E5FDF48-56E8-4CA0-AD97-E8A9FFFCFCBD}" type="slidenum">
              <a:rPr lang="en-US"/>
              <a:pPr/>
              <a:t>34</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6DC2B8F-35F0-724F-92F2-546210616C81}" type="slidenum">
              <a:rPr lang="en-US"/>
              <a:pPr>
                <a:defRPr/>
              </a:pPr>
              <a:t>35</a:t>
            </a:fld>
            <a:endParaRPr lang="en-US"/>
          </a:p>
        </p:txBody>
      </p:sp>
      <p:sp>
        <p:nvSpPr>
          <p:cNvPr id="173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3059" name="Rectangle 3"/>
          <p:cNvSpPr>
            <a:spLocks noGrp="1" noChangeArrowheads="1"/>
          </p:cNvSpPr>
          <p:nvPr>
            <p:ph type="body" idx="1"/>
          </p:nvPr>
        </p:nvSpPr>
        <p:spPr/>
        <p:txBody>
          <a:bodyPr/>
          <a:lstStyle/>
          <a:p>
            <a:pPr eaLnBrk="1" hangingPunct="1">
              <a:defRPr/>
            </a:pPr>
            <a:r>
              <a:rPr lang="en-US" b="1" smtClean="0">
                <a:cs typeface="+mn-cs"/>
              </a:rPr>
              <a:t>Chapter 14, Figure 14.15c Labeled   </a:t>
            </a:r>
          </a:p>
          <a:p>
            <a:pPr eaLnBrk="1" hangingPunct="1">
              <a:defRPr/>
            </a:pPr>
            <a:endParaRPr lang="en-U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0B89BF29-2A29-47BA-A79E-D857217B1852}" type="slidenum">
              <a:rPr lang="en-US"/>
              <a:pPr/>
              <a:t>3</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B450F17B-76F6-4688-A6B2-841B61C6FAF8}" type="slidenum">
              <a:rPr lang="en-US"/>
              <a:pPr/>
              <a:t>37</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5386EB07-F565-4B0E-9C54-78BDF509CDD4}" type="slidenum">
              <a:rPr lang="en-US"/>
              <a:pPr/>
              <a:t>38</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F9951BE-7EA3-4E14-84E5-79E5452509AE}" type="slidenum">
              <a:rPr lang="en-US"/>
              <a:pPr/>
              <a:t>39</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DE635F03-3AEB-4DAB-9B64-78407D270FA1}" type="slidenum">
              <a:rPr lang="en-US"/>
              <a:pPr/>
              <a:t>40</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794EEAD6-52CA-4F78-B192-39A32D577F9D}" type="slidenum">
              <a:rPr lang="en-US"/>
              <a:pPr/>
              <a:t>41</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557A7D26-A93C-AA44-B98F-DA08C072A44E}" type="slidenum">
              <a:rPr lang="en-US"/>
              <a:pPr>
                <a:defRPr/>
              </a:pPr>
              <a:t>42</a:t>
            </a:fld>
            <a:endParaRPr lang="en-US"/>
          </a:p>
        </p:txBody>
      </p:sp>
      <p:sp>
        <p:nvSpPr>
          <p:cNvPr id="147458" name="Slide Image Placeholder 1"/>
          <p:cNvSpPr>
            <a:spLocks noGrp="1" noRot="1" noChangeAspect="1" noTextEdit="1"/>
          </p:cNvSpPr>
          <p:nvPr>
            <p:ph type="sldImg"/>
          </p:nvPr>
        </p:nvSpPr>
        <p:spPr>
          <a:ln/>
          <a:extLst>
            <a:ext uri="{FAA26D3D-D897-4be2-8F04-BA451C77F1D7}">
              <ma14:placeholderFlag xmlns:ma14="http://schemas.microsoft.com/office/mac/drawingml/2011/main" val="1"/>
            </a:ext>
          </a:extLst>
        </p:spPr>
      </p:sp>
      <p:sp>
        <p:nvSpPr>
          <p:cNvPr id="147459" name="Notes Placeholder 2"/>
          <p:cNvSpPr>
            <a:spLocks noGrp="1"/>
          </p:cNvSpPr>
          <p:nvPr>
            <p:ph type="body" idx="1"/>
          </p:nvPr>
        </p:nvSpPr>
        <p:spPr/>
        <p:txBody>
          <a:bodyPr/>
          <a:lstStyle/>
          <a:p>
            <a:pPr eaLnBrk="1" hangingPunct="1">
              <a:defRPr/>
            </a:pPr>
            <a:r>
              <a:rPr lang="en-US" smtClean="0">
                <a:cs typeface="+mn-cs"/>
              </a:rPr>
              <a:t>Figure 14-55</a:t>
            </a:r>
          </a:p>
        </p:txBody>
      </p:sp>
      <p:sp>
        <p:nvSpPr>
          <p:cNvPr id="19456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A09FEECB-B8D4-2D49-BD6B-2C122A7CD89C}" type="slidenum">
              <a:rPr lang="en-US" sz="1200">
                <a:cs typeface="Arial" charset="0"/>
              </a:rPr>
              <a:pPr algn="r" eaLnBrk="1" hangingPunct="1"/>
              <a:t>42</a:t>
            </a:fld>
            <a:endParaRPr lang="en-US" sz="1200">
              <a:cs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EDAFF3D0-9C6D-40EB-8ACF-9D3D516414A4}" type="slidenum">
              <a:rPr lang="en-US"/>
              <a:pPr/>
              <a:t>43</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dirty="0" smtClean="0"/>
          </a:p>
          <a:p>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46339E59-7397-B143-BFB2-92950E2B5D4E}" type="slidenum">
              <a:rPr lang="en-US"/>
              <a:pPr>
                <a:defRPr/>
              </a:pPr>
              <a:t>44</a:t>
            </a:fld>
            <a:endParaRPr lang="en-US"/>
          </a:p>
        </p:txBody>
      </p:sp>
      <p:sp>
        <p:nvSpPr>
          <p:cNvPr id="149506" name="Slide Image Placeholder 1"/>
          <p:cNvSpPr>
            <a:spLocks noGrp="1" noRot="1" noChangeAspect="1" noTextEdit="1"/>
          </p:cNvSpPr>
          <p:nvPr>
            <p:ph type="sldImg"/>
          </p:nvPr>
        </p:nvSpPr>
        <p:spPr>
          <a:ln/>
          <a:extLst>
            <a:ext uri="{FAA26D3D-D897-4be2-8F04-BA451C77F1D7}">
              <ma14:placeholderFlag xmlns:ma14="http://schemas.microsoft.com/office/mac/drawingml/2011/main" val="1"/>
            </a:ext>
          </a:extLst>
        </p:spPr>
      </p:sp>
      <p:sp>
        <p:nvSpPr>
          <p:cNvPr id="149507" name="Notes Placeholder 2"/>
          <p:cNvSpPr>
            <a:spLocks noGrp="1"/>
          </p:cNvSpPr>
          <p:nvPr>
            <p:ph type="body" idx="1"/>
          </p:nvPr>
        </p:nvSpPr>
        <p:spPr/>
        <p:txBody>
          <a:bodyPr/>
          <a:lstStyle/>
          <a:p>
            <a:pPr eaLnBrk="1" hangingPunct="1">
              <a:defRPr/>
            </a:pPr>
            <a:r>
              <a:rPr lang="en-US" smtClean="0">
                <a:cs typeface="+mn-cs"/>
              </a:rPr>
              <a:t>Figure 14-57</a:t>
            </a:r>
          </a:p>
        </p:txBody>
      </p:sp>
      <p:sp>
        <p:nvSpPr>
          <p:cNvPr id="1966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2683FE43-A7E4-ED42-92AA-6A92ABF1F8FA}" type="slidenum">
              <a:rPr lang="en-US" sz="1200">
                <a:cs typeface="Arial" charset="0"/>
              </a:rPr>
              <a:pPr algn="r" eaLnBrk="1" hangingPunct="1"/>
              <a:t>44</a:t>
            </a:fld>
            <a:endParaRPr lang="en-US" sz="1200">
              <a:cs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9348E877-E6E1-9144-AEEB-9E2A47B83FAA}" type="slidenum">
              <a:rPr lang="en-US"/>
              <a:pPr>
                <a:defRPr/>
              </a:pPr>
              <a:t>45</a:t>
            </a:fld>
            <a:endParaRPr lang="en-US"/>
          </a:p>
        </p:txBody>
      </p:sp>
      <p:sp>
        <p:nvSpPr>
          <p:cNvPr id="151554" name="Slide Image Placeholder 1"/>
          <p:cNvSpPr>
            <a:spLocks noGrp="1" noRot="1" noChangeAspect="1" noTextEdit="1"/>
          </p:cNvSpPr>
          <p:nvPr>
            <p:ph type="sldImg"/>
          </p:nvPr>
        </p:nvSpPr>
        <p:spPr>
          <a:ln/>
          <a:extLst>
            <a:ext uri="{FAA26D3D-D897-4be2-8F04-BA451C77F1D7}">
              <ma14:placeholderFlag xmlns:ma14="http://schemas.microsoft.com/office/mac/drawingml/2011/main" val="1"/>
            </a:ext>
          </a:extLst>
        </p:spPr>
      </p:sp>
      <p:sp>
        <p:nvSpPr>
          <p:cNvPr id="151555" name="Notes Placeholder 2"/>
          <p:cNvSpPr>
            <a:spLocks noGrp="1"/>
          </p:cNvSpPr>
          <p:nvPr>
            <p:ph type="body" idx="1"/>
          </p:nvPr>
        </p:nvSpPr>
        <p:spPr/>
        <p:txBody>
          <a:bodyPr/>
          <a:lstStyle/>
          <a:p>
            <a:pPr eaLnBrk="1" hangingPunct="1">
              <a:defRPr/>
            </a:pPr>
            <a:r>
              <a:rPr lang="en-US" smtClean="0">
                <a:cs typeface="+mn-cs"/>
              </a:rPr>
              <a:t>Figure 14-58</a:t>
            </a:r>
          </a:p>
        </p:txBody>
      </p:sp>
      <p:sp>
        <p:nvSpPr>
          <p:cNvPr id="19866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5231316E-7817-D841-B13A-7E815C90B7B8}" type="slidenum">
              <a:rPr lang="en-US" sz="1200">
                <a:cs typeface="Arial" charset="0"/>
              </a:rPr>
              <a:pPr algn="r" eaLnBrk="1" hangingPunct="1"/>
              <a:t>45</a:t>
            </a:fld>
            <a:endParaRPr lang="en-US" sz="1200">
              <a:cs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5502008A-B8A6-AD44-ADA7-DBB374F83FB2}" type="slidenum">
              <a:rPr lang="en-US"/>
              <a:pPr>
                <a:defRPr/>
              </a:pPr>
              <a:t>46</a:t>
            </a:fld>
            <a:endParaRPr lang="en-US"/>
          </a:p>
        </p:txBody>
      </p:sp>
      <p:sp>
        <p:nvSpPr>
          <p:cNvPr id="153602" name="Slide Image Placeholder 1"/>
          <p:cNvSpPr>
            <a:spLocks noGrp="1" noRot="1" noChangeAspect="1" noTextEdit="1"/>
          </p:cNvSpPr>
          <p:nvPr>
            <p:ph type="sldImg"/>
          </p:nvPr>
        </p:nvSpPr>
        <p:spPr>
          <a:ln/>
          <a:extLst>
            <a:ext uri="{FAA26D3D-D897-4be2-8F04-BA451C77F1D7}">
              <ma14:placeholderFlag xmlns:ma14="http://schemas.microsoft.com/office/mac/drawingml/2011/main" val="1"/>
            </a:ext>
          </a:extLst>
        </p:spPr>
      </p:sp>
      <p:sp>
        <p:nvSpPr>
          <p:cNvPr id="153603" name="Notes Placeholder 2"/>
          <p:cNvSpPr>
            <a:spLocks noGrp="1"/>
          </p:cNvSpPr>
          <p:nvPr>
            <p:ph type="body" idx="1"/>
          </p:nvPr>
        </p:nvSpPr>
        <p:spPr/>
        <p:txBody>
          <a:bodyPr/>
          <a:lstStyle/>
          <a:p>
            <a:pPr eaLnBrk="1" hangingPunct="1">
              <a:defRPr/>
            </a:pPr>
            <a:r>
              <a:rPr lang="en-US" smtClean="0">
                <a:cs typeface="+mn-cs"/>
              </a:rPr>
              <a:t>Figure 14-59</a:t>
            </a:r>
          </a:p>
        </p:txBody>
      </p:sp>
      <p:sp>
        <p:nvSpPr>
          <p:cNvPr id="20070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AB9C6DB8-0BBC-A14A-A3FE-981CF3151C22}" type="slidenum">
              <a:rPr lang="en-US" sz="1200">
                <a:cs typeface="Arial" charset="0"/>
              </a:rPr>
              <a:pPr algn="r" eaLnBrk="1" hangingPunct="1"/>
              <a:t>46</a:t>
            </a:fld>
            <a:endParaRPr lang="en-US" sz="120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0F8B4B7-A933-6946-B919-35BE671EDADA}" type="slidenum">
              <a:rPr lang="en-US"/>
              <a:pPr>
                <a:defRPr/>
              </a:pPr>
              <a:t>5</a:t>
            </a:fld>
            <a:endParaRPr lang="en-US"/>
          </a:p>
        </p:txBody>
      </p:sp>
      <p:sp>
        <p:nvSpPr>
          <p:cNvPr id="211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1971" name="Rectangle 3"/>
          <p:cNvSpPr>
            <a:spLocks noGrp="1" noChangeArrowheads="1"/>
          </p:cNvSpPr>
          <p:nvPr>
            <p:ph type="body" idx="1"/>
          </p:nvPr>
        </p:nvSpPr>
        <p:spPr/>
        <p:txBody>
          <a:bodyPr/>
          <a:lstStyle/>
          <a:p>
            <a:pPr eaLnBrk="1" hangingPunct="1">
              <a:defRPr/>
            </a:pPr>
            <a:r>
              <a:rPr lang="en-US" b="1" smtClean="0">
                <a:cs typeface="+mn-cs"/>
              </a:rPr>
              <a:t>Chapter 14, Figure 14.1 Labeled   </a:t>
            </a:r>
          </a:p>
          <a:p>
            <a:pPr eaLnBrk="1" hangingPunct="1">
              <a:defRPr/>
            </a:pPr>
            <a:endParaRPr lang="en-US" smtClean="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1FBAF243-26D1-9C43-B768-783DEE56DBA7}" type="slidenum">
              <a:rPr lang="en-US"/>
              <a:pPr>
                <a:defRPr/>
              </a:pPr>
              <a:t>47</a:t>
            </a:fld>
            <a:endParaRPr lang="en-US"/>
          </a:p>
        </p:txBody>
      </p:sp>
      <p:sp>
        <p:nvSpPr>
          <p:cNvPr id="155650" name="Slide Image Placeholder 1"/>
          <p:cNvSpPr>
            <a:spLocks noGrp="1" noRot="1" noChangeAspect="1" noTextEdit="1"/>
          </p:cNvSpPr>
          <p:nvPr>
            <p:ph type="sldImg"/>
          </p:nvPr>
        </p:nvSpPr>
        <p:spPr>
          <a:ln/>
          <a:extLst>
            <a:ext uri="{FAA26D3D-D897-4be2-8F04-BA451C77F1D7}">
              <ma14:placeholderFlag xmlns:ma14="http://schemas.microsoft.com/office/mac/drawingml/2011/main" val="1"/>
            </a:ext>
          </a:extLst>
        </p:spPr>
      </p:sp>
      <p:sp>
        <p:nvSpPr>
          <p:cNvPr id="155651" name="Notes Placeholder 2"/>
          <p:cNvSpPr>
            <a:spLocks noGrp="1"/>
          </p:cNvSpPr>
          <p:nvPr>
            <p:ph type="body" idx="1"/>
          </p:nvPr>
        </p:nvSpPr>
        <p:spPr/>
        <p:txBody>
          <a:bodyPr/>
          <a:lstStyle/>
          <a:p>
            <a:pPr eaLnBrk="1" hangingPunct="1">
              <a:defRPr/>
            </a:pPr>
            <a:r>
              <a:rPr lang="en-US" smtClean="0">
                <a:cs typeface="+mn-cs"/>
              </a:rPr>
              <a:t>Figure 14-60</a:t>
            </a:r>
          </a:p>
        </p:txBody>
      </p:sp>
      <p:sp>
        <p:nvSpPr>
          <p:cNvPr id="20275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9815A1F-5921-4242-90AB-0946893FAC57}" type="slidenum">
              <a:rPr lang="en-US" sz="1200">
                <a:cs typeface="Arial" charset="0"/>
              </a:rPr>
              <a:pPr algn="r" eaLnBrk="1" hangingPunct="1"/>
              <a:t>47</a:t>
            </a:fld>
            <a:endParaRPr lang="en-US" sz="1200">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D3DDAF52-8AEC-8F4C-8C78-ADA8D2F1E6CB}" type="slidenum">
              <a:rPr lang="en-US"/>
              <a:pPr>
                <a:defRPr/>
              </a:pPr>
              <a:t>48</a:t>
            </a:fld>
            <a:endParaRPr lang="en-US"/>
          </a:p>
        </p:txBody>
      </p:sp>
      <p:sp>
        <p:nvSpPr>
          <p:cNvPr id="157698" name="Slide Image Placeholder 1"/>
          <p:cNvSpPr>
            <a:spLocks noGrp="1" noRot="1" noChangeAspect="1" noTextEdit="1"/>
          </p:cNvSpPr>
          <p:nvPr>
            <p:ph type="sldImg"/>
          </p:nvPr>
        </p:nvSpPr>
        <p:spPr>
          <a:ln/>
          <a:extLst>
            <a:ext uri="{FAA26D3D-D897-4be2-8F04-BA451C77F1D7}">
              <ma14:placeholderFlag xmlns:ma14="http://schemas.microsoft.com/office/mac/drawingml/2011/main" val="1"/>
            </a:ext>
          </a:extLst>
        </p:spPr>
      </p:sp>
      <p:sp>
        <p:nvSpPr>
          <p:cNvPr id="157699" name="Notes Placeholder 2"/>
          <p:cNvSpPr>
            <a:spLocks noGrp="1"/>
          </p:cNvSpPr>
          <p:nvPr>
            <p:ph type="body" idx="1"/>
          </p:nvPr>
        </p:nvSpPr>
        <p:spPr/>
        <p:txBody>
          <a:bodyPr/>
          <a:lstStyle/>
          <a:p>
            <a:pPr eaLnBrk="1" hangingPunct="1">
              <a:defRPr/>
            </a:pPr>
            <a:r>
              <a:rPr lang="en-US" smtClean="0">
                <a:cs typeface="+mn-cs"/>
              </a:rPr>
              <a:t>Figure 14-61</a:t>
            </a:r>
          </a:p>
        </p:txBody>
      </p:sp>
      <p:sp>
        <p:nvSpPr>
          <p:cNvPr id="20480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E727D31-C277-8C40-8320-7CD02D2B019F}" type="slidenum">
              <a:rPr lang="en-US" sz="1200">
                <a:cs typeface="Arial" charset="0"/>
              </a:rPr>
              <a:pPr algn="r" eaLnBrk="1" hangingPunct="1"/>
              <a:t>48</a:t>
            </a:fld>
            <a:endParaRPr lang="en-US" sz="1200">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E8DC504D-4A6C-4230-B719-2EAE446DCAB1}" type="slidenum">
              <a:rPr lang="en-US"/>
              <a:pPr/>
              <a:t>49</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823077EA-CB32-4151-9943-9AF0FAC01F67}" type="slidenum">
              <a:rPr lang="en-US"/>
              <a:pPr/>
              <a:t>50</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BA0B0412-A35E-4F52-911A-5A87A4BFFCD7}" type="slidenum">
              <a:rPr lang="en-US"/>
              <a:pPr/>
              <a:t>51</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1927A91C-742C-461C-B888-20629A3B65A4}" type="slidenum">
              <a:rPr lang="en-US"/>
              <a:pPr/>
              <a:t>52</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38420A08-C4B9-43CF-8720-8A0264CEA6E2}" type="slidenum">
              <a:rPr lang="en-US"/>
              <a:pPr/>
              <a:t>53</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E5E601BF-06F1-084A-BC8E-0638B4F27EAF}" type="slidenum">
              <a:rPr lang="en-US"/>
              <a:pPr>
                <a:defRPr/>
              </a:pPr>
              <a:t>54</a:t>
            </a:fld>
            <a:endParaRPr lang="en-US"/>
          </a:p>
        </p:txBody>
      </p:sp>
      <p:sp>
        <p:nvSpPr>
          <p:cNvPr id="161794" name="Slide Image Placeholder 1"/>
          <p:cNvSpPr>
            <a:spLocks noGrp="1" noRot="1" noChangeAspect="1" noTextEdit="1"/>
          </p:cNvSpPr>
          <p:nvPr>
            <p:ph type="sldImg"/>
          </p:nvPr>
        </p:nvSpPr>
        <p:spPr>
          <a:ln/>
          <a:extLst>
            <a:ext uri="{FAA26D3D-D897-4be2-8F04-BA451C77F1D7}">
              <ma14:placeholderFlag xmlns:ma14="http://schemas.microsoft.com/office/mac/drawingml/2011/main" val="1"/>
            </a:ext>
          </a:extLst>
        </p:spPr>
      </p:sp>
      <p:sp>
        <p:nvSpPr>
          <p:cNvPr id="161795" name="Notes Placeholder 2"/>
          <p:cNvSpPr>
            <a:spLocks noGrp="1"/>
          </p:cNvSpPr>
          <p:nvPr>
            <p:ph type="body" idx="1"/>
          </p:nvPr>
        </p:nvSpPr>
        <p:spPr/>
        <p:txBody>
          <a:bodyPr/>
          <a:lstStyle/>
          <a:p>
            <a:pPr eaLnBrk="1" hangingPunct="1">
              <a:defRPr/>
            </a:pPr>
            <a:r>
              <a:rPr lang="en-US" smtClean="0">
                <a:cs typeface="+mn-cs"/>
              </a:rPr>
              <a:t>Table 14-2</a:t>
            </a:r>
          </a:p>
        </p:txBody>
      </p:sp>
      <p:sp>
        <p:nvSpPr>
          <p:cNvPr id="20890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F165DEAC-6784-544E-B9F9-0F399D39A369}" type="slidenum">
              <a:rPr lang="en-US" sz="1200">
                <a:cs typeface="Arial" charset="0"/>
              </a:rPr>
              <a:pPr algn="r" eaLnBrk="1" hangingPunct="1"/>
              <a:t>54</a:t>
            </a:fld>
            <a:endParaRPr lang="en-US" sz="1200">
              <a:cs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31584D0C-2CAE-44AD-867D-781E8CC63396}" type="slidenum">
              <a:rPr lang="en-US"/>
              <a:pPr/>
              <a:t>55</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8E3E4740-732F-9549-B20D-5B0A4795442A}" type="slidenum">
              <a:rPr lang="en-US"/>
              <a:pPr>
                <a:defRPr/>
              </a:pPr>
              <a:t>56</a:t>
            </a:fld>
            <a:endParaRPr lang="en-US"/>
          </a:p>
        </p:txBody>
      </p:sp>
      <p:sp>
        <p:nvSpPr>
          <p:cNvPr id="163842" name="Slide Image Placeholder 1"/>
          <p:cNvSpPr>
            <a:spLocks noGrp="1" noRot="1" noChangeAspect="1" noTextEdit="1"/>
          </p:cNvSpPr>
          <p:nvPr>
            <p:ph type="sldImg"/>
          </p:nvPr>
        </p:nvSpPr>
        <p:spPr>
          <a:ln/>
          <a:extLst>
            <a:ext uri="{FAA26D3D-D897-4be2-8F04-BA451C77F1D7}">
              <ma14:placeholderFlag xmlns:ma14="http://schemas.microsoft.com/office/mac/drawingml/2011/main" val="1"/>
            </a:ext>
          </a:extLst>
        </p:spPr>
      </p:sp>
      <p:sp>
        <p:nvSpPr>
          <p:cNvPr id="163843" name="Notes Placeholder 2"/>
          <p:cNvSpPr>
            <a:spLocks noGrp="1"/>
          </p:cNvSpPr>
          <p:nvPr>
            <p:ph type="body" idx="1"/>
          </p:nvPr>
        </p:nvSpPr>
        <p:spPr/>
        <p:txBody>
          <a:bodyPr/>
          <a:lstStyle/>
          <a:p>
            <a:pPr eaLnBrk="1" hangingPunct="1">
              <a:defRPr/>
            </a:pPr>
            <a:r>
              <a:rPr lang="en-US" smtClean="0">
                <a:cs typeface="+mn-cs"/>
              </a:rPr>
              <a:t>Figure 14-63</a:t>
            </a:r>
          </a:p>
        </p:txBody>
      </p:sp>
      <p:sp>
        <p:nvSpPr>
          <p:cNvPr id="21094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6267B4F8-ECAD-B040-916E-9BB9577AAF87}" type="slidenum">
              <a:rPr lang="en-US" sz="1200">
                <a:cs typeface="Arial" charset="0"/>
              </a:rPr>
              <a:pPr algn="r" eaLnBrk="1" hangingPunct="1"/>
              <a:t>56</a:t>
            </a:fld>
            <a:endParaRPr lang="en-US" sz="120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C3AB0FC-585E-7A47-8D42-C6733F4DB02D}" type="slidenum">
              <a:rPr lang="en-US"/>
              <a:pPr>
                <a:defRPr/>
              </a:pPr>
              <a:t>7</a:t>
            </a:fld>
            <a:endParaRPr lang="en-US"/>
          </a:p>
        </p:txBody>
      </p:sp>
      <p:sp>
        <p:nvSpPr>
          <p:cNvPr id="209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9923" name="Rectangle 3"/>
          <p:cNvSpPr>
            <a:spLocks noGrp="1" noChangeArrowheads="1"/>
          </p:cNvSpPr>
          <p:nvPr>
            <p:ph type="body" idx="1"/>
          </p:nvPr>
        </p:nvSpPr>
        <p:spPr/>
        <p:txBody>
          <a:bodyPr/>
          <a:lstStyle/>
          <a:p>
            <a:pPr eaLnBrk="1" hangingPunct="1">
              <a:defRPr/>
            </a:pPr>
            <a:r>
              <a:rPr lang="en-US" b="1" smtClean="0">
                <a:cs typeface="+mn-cs"/>
              </a:rPr>
              <a:t>Chapter 14, Figure 14.2 Labeled   </a:t>
            </a:r>
          </a:p>
          <a:p>
            <a:pPr eaLnBrk="1" hangingPunct="1">
              <a:defRPr/>
            </a:pPr>
            <a:endParaRPr lang="en-US" smtClean="0">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8F646013-5DBB-41FE-9EA9-18C0E92EEDF7}" type="slidenum">
              <a:rPr lang="en-US"/>
              <a:pPr/>
              <a:t>57</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DF20A66A-000F-4F9B-AEAF-87D654E3D0CD}" type="slidenum">
              <a:rPr lang="en-US"/>
              <a:pPr/>
              <a:t>63</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E7618D7B-5967-5A41-80A8-66804F08640C}" type="slidenum">
              <a:rPr lang="en-US"/>
              <a:pPr>
                <a:defRPr/>
              </a:pPr>
              <a:t>64</a:t>
            </a:fld>
            <a:endParaRPr lang="en-US"/>
          </a:p>
        </p:txBody>
      </p:sp>
      <p:sp>
        <p:nvSpPr>
          <p:cNvPr id="74754"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 uri="{FAA26D3D-D897-4be2-8F04-BA451C77F1D7}">
              <ma14:placeholderFlag xmlns:ma14="http://schemas.microsoft.com/office/mac/drawingml/2011/main" val="1"/>
            </a:ext>
          </a:extLst>
        </p:spPr>
      </p:sp>
      <p:sp>
        <p:nvSpPr>
          <p:cNvPr id="74755" name="Notes Placeholder 2"/>
          <p:cNvSpPr>
            <a:spLocks noGrp="1"/>
          </p:cNvSpPr>
          <p:nvPr>
            <p:ph type="body" idx="1"/>
          </p:nvPr>
        </p:nvSpPr>
        <p:spPr/>
        <p:txBody>
          <a:bodyPr/>
          <a:lstStyle/>
          <a:p>
            <a:pPr eaLnBrk="1" hangingPunct="1">
              <a:defRPr/>
            </a:pPr>
            <a:r>
              <a:rPr lang="en-US" smtClean="0">
                <a:cs typeface="+mn-cs"/>
              </a:rPr>
              <a:t>Figure 14-26</a:t>
            </a:r>
          </a:p>
        </p:txBody>
      </p:sp>
      <p:sp>
        <p:nvSpPr>
          <p:cNvPr id="1075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FBAADAA0-95D0-6643-91BA-BB92B8C16D5C}" type="slidenum">
              <a:rPr lang="en-US" sz="1200">
                <a:cs typeface="Arial" charset="0"/>
              </a:rPr>
              <a:pPr algn="r" eaLnBrk="1" hangingPunct="1"/>
              <a:t>64</a:t>
            </a:fld>
            <a:endParaRPr lang="en-US" sz="1200">
              <a:cs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68B6BB03-66AC-4B62-A7B3-AC80AF95B7AB}" type="slidenum">
              <a:rPr lang="en-US"/>
              <a:pPr/>
              <a:t>65</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58F23E29-DC7F-47F3-90C5-C62E9B5760BF}" type="slidenum">
              <a:rPr lang="en-US"/>
              <a:pPr/>
              <a:t>66</a:t>
            </a:fld>
            <a:endParaRPr 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C5EAF20D-0391-427F-816F-AA31757C968F}" type="slidenum">
              <a:rPr lang="en-US"/>
              <a:pPr/>
              <a:t>67</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02138090-887F-435D-A8AE-27D9C56B2CB5}" type="slidenum">
              <a:rPr lang="en-US"/>
              <a:pPr/>
              <a:t>70</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3E89E9C-3F54-4047-99F5-71CA0F35F4AA}" type="slidenum">
              <a:rPr lang="en-US"/>
              <a:pPr>
                <a:defRPr/>
              </a:pPr>
              <a:t>71</a:t>
            </a:fld>
            <a:endParaRPr lang="en-US"/>
          </a:p>
        </p:txBody>
      </p:sp>
      <p:sp>
        <p:nvSpPr>
          <p:cNvPr id="103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3427" name="Rectangle 3"/>
          <p:cNvSpPr>
            <a:spLocks noGrp="1" noChangeArrowheads="1"/>
          </p:cNvSpPr>
          <p:nvPr>
            <p:ph type="body" idx="1"/>
          </p:nvPr>
        </p:nvSpPr>
        <p:spPr/>
        <p:txBody>
          <a:bodyPr/>
          <a:lstStyle/>
          <a:p>
            <a:pPr eaLnBrk="1" hangingPunct="1">
              <a:defRPr/>
            </a:pPr>
            <a:r>
              <a:rPr lang="en-US" b="1" smtClean="0">
                <a:cs typeface="+mn-cs"/>
              </a:rPr>
              <a:t>Chapter 14, Figure 14.35 Labeled   </a:t>
            </a:r>
          </a:p>
          <a:p>
            <a:pPr eaLnBrk="1" hangingPunct="1">
              <a:defRPr/>
            </a:pPr>
            <a:endParaRPr lang="en-US" smtClean="0">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4D0F523-71BA-DC4A-B37F-B6F6A6CEE695}" type="slidenum">
              <a:rPr lang="en-US"/>
              <a:pPr>
                <a:defRPr/>
              </a:pPr>
              <a:t>72</a:t>
            </a:fld>
            <a:endParaRPr lang="en-US"/>
          </a:p>
        </p:txBody>
      </p:sp>
      <p:sp>
        <p:nvSpPr>
          <p:cNvPr id="101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1379" name="Rectangle 3"/>
          <p:cNvSpPr>
            <a:spLocks noGrp="1" noChangeArrowheads="1"/>
          </p:cNvSpPr>
          <p:nvPr>
            <p:ph type="body" idx="1"/>
          </p:nvPr>
        </p:nvSpPr>
        <p:spPr/>
        <p:txBody>
          <a:bodyPr/>
          <a:lstStyle/>
          <a:p>
            <a:pPr eaLnBrk="1" hangingPunct="1">
              <a:defRPr/>
            </a:pPr>
            <a:r>
              <a:rPr lang="en-US" b="1" smtClean="0">
                <a:cs typeface="+mn-cs"/>
              </a:rPr>
              <a:t>Chapter 14, Figure 14.36 Labeled   </a:t>
            </a:r>
          </a:p>
          <a:p>
            <a:pPr eaLnBrk="1" hangingPunct="1">
              <a:defRPr/>
            </a:pPr>
            <a:endParaRPr lang="en-US" smtClean="0">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789FE4D2-F51C-6A48-B008-3D0869EF39BD}" type="slidenum">
              <a:rPr lang="en-US"/>
              <a:pPr>
                <a:defRPr/>
              </a:pPr>
              <a:t>73</a:t>
            </a:fld>
            <a:endParaRPr lang="en-US"/>
          </a:p>
        </p:txBody>
      </p:sp>
      <p:sp>
        <p:nvSpPr>
          <p:cNvPr id="93186"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 uri="{FAA26D3D-D897-4be2-8F04-BA451C77F1D7}">
              <ma14:placeholderFlag xmlns:ma14="http://schemas.microsoft.com/office/mac/drawingml/2011/main" val="1"/>
            </a:ext>
          </a:extLst>
        </p:spPr>
      </p:sp>
      <p:sp>
        <p:nvSpPr>
          <p:cNvPr id="93187" name="Notes Placeholder 2"/>
          <p:cNvSpPr>
            <a:spLocks noGrp="1"/>
          </p:cNvSpPr>
          <p:nvPr>
            <p:ph type="body" idx="1"/>
          </p:nvPr>
        </p:nvSpPr>
        <p:spPr/>
        <p:txBody>
          <a:bodyPr/>
          <a:lstStyle/>
          <a:p>
            <a:pPr eaLnBrk="1" hangingPunct="1">
              <a:defRPr/>
            </a:pPr>
            <a:r>
              <a:rPr lang="en-US" smtClean="0">
                <a:cs typeface="+mn-cs"/>
              </a:rPr>
              <a:t>Figure 14-35</a:t>
            </a:r>
          </a:p>
        </p:txBody>
      </p:sp>
      <p:sp>
        <p:nvSpPr>
          <p:cNvPr id="13005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C4C8444-61E6-8B49-9DD6-C58CF2928258}" type="slidenum">
              <a:rPr lang="en-US" sz="1200">
                <a:cs typeface="Arial" charset="0"/>
              </a:rPr>
              <a:pPr algn="r" eaLnBrk="1" hangingPunct="1"/>
              <a:t>73</a:t>
            </a:fld>
            <a:endParaRPr lang="en-US" sz="120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A48B747-215D-3745-8366-D479154FC13D}" type="slidenum">
              <a:rPr lang="en-US"/>
              <a:pPr>
                <a:defRPr/>
              </a:pPr>
              <a:t>9</a:t>
            </a:fld>
            <a:endParaRPr lang="en-US"/>
          </a:p>
        </p:txBody>
      </p:sp>
      <p:sp>
        <p:nvSpPr>
          <p:cNvPr id="207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7875" name="Rectangle 3"/>
          <p:cNvSpPr>
            <a:spLocks noGrp="1" noChangeArrowheads="1"/>
          </p:cNvSpPr>
          <p:nvPr>
            <p:ph type="body" idx="1"/>
          </p:nvPr>
        </p:nvSpPr>
        <p:spPr/>
        <p:txBody>
          <a:bodyPr/>
          <a:lstStyle/>
          <a:p>
            <a:pPr eaLnBrk="1" hangingPunct="1">
              <a:defRPr/>
            </a:pPr>
            <a:r>
              <a:rPr lang="en-US" b="1" smtClean="0">
                <a:cs typeface="+mn-cs"/>
              </a:rPr>
              <a:t>Chapter 14, Figure 14.3 Labeled   </a:t>
            </a:r>
          </a:p>
          <a:p>
            <a:pPr eaLnBrk="1" hangingPunct="1">
              <a:defRPr/>
            </a:pPr>
            <a:endParaRPr lang="en-US" smtClean="0">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3C48CEB0-9746-49CD-9DFE-5586ECE05C0A}" type="slidenum">
              <a:rPr lang="en-US"/>
              <a:pPr/>
              <a:t>74</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E1369F72-FAF1-4455-A23A-D32D76C740C8}" type="slidenum">
              <a:rPr lang="en-US"/>
              <a:pPr/>
              <a:t>75</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7C3038A-CABC-47B3-98D6-8D894351321B}" type="slidenum">
              <a:rPr lang="en-US"/>
              <a:pPr/>
              <a:t>76</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1260124-9A21-EF4E-8152-D6FCB7424D08}" type="slidenum">
              <a:rPr lang="en-US"/>
              <a:pPr>
                <a:defRPr/>
              </a:pPr>
              <a:t>77</a:t>
            </a:fld>
            <a:endParaRPr lang="en-US"/>
          </a:p>
        </p:txBody>
      </p:sp>
      <p:sp>
        <p:nvSpPr>
          <p:cNvPr id="117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7763" name="Rectangle 3"/>
          <p:cNvSpPr>
            <a:spLocks noGrp="1" noChangeArrowheads="1"/>
          </p:cNvSpPr>
          <p:nvPr>
            <p:ph type="body" idx="1"/>
          </p:nvPr>
        </p:nvSpPr>
        <p:spPr/>
        <p:txBody>
          <a:bodyPr/>
          <a:lstStyle/>
          <a:p>
            <a:pPr eaLnBrk="1" hangingPunct="1">
              <a:defRPr/>
            </a:pPr>
            <a:r>
              <a:rPr lang="en-US" b="1" smtClean="0">
                <a:cs typeface="+mn-cs"/>
              </a:rPr>
              <a:t>Chapter 14, Figure 14.32 Labeled   </a:t>
            </a:r>
          </a:p>
          <a:p>
            <a:pPr eaLnBrk="1" hangingPunct="1">
              <a:defRPr/>
            </a:pPr>
            <a:endParaRPr lang="en-US" smtClean="0">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721605DA-E14F-4B73-9145-48D0675C8895}" type="slidenum">
              <a:rPr lang="en-US"/>
              <a:pPr/>
              <a:t>78</a:t>
            </a:fld>
            <a:endParaRPr 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EA07E3B-F5F8-4743-BCB1-6FD2F44D72A8}" type="slidenum">
              <a:rPr lang="en-US"/>
              <a:pPr>
                <a:defRPr/>
              </a:pPr>
              <a:t>79</a:t>
            </a:fld>
            <a:endParaRPr lang="en-US"/>
          </a:p>
        </p:txBody>
      </p:sp>
      <p:sp>
        <p:nvSpPr>
          <p:cNvPr id="99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9331" name="Rectangle 3"/>
          <p:cNvSpPr>
            <a:spLocks noGrp="1" noChangeArrowheads="1"/>
          </p:cNvSpPr>
          <p:nvPr>
            <p:ph type="body" idx="1"/>
          </p:nvPr>
        </p:nvSpPr>
        <p:spPr/>
        <p:txBody>
          <a:bodyPr/>
          <a:lstStyle/>
          <a:p>
            <a:pPr eaLnBrk="1" hangingPunct="1">
              <a:defRPr/>
            </a:pPr>
            <a:r>
              <a:rPr lang="en-US" b="1" smtClean="0">
                <a:cs typeface="+mn-cs"/>
              </a:rPr>
              <a:t>Chapter 14, Figure 14.37 Labeled   </a:t>
            </a:r>
          </a:p>
          <a:p>
            <a:pPr eaLnBrk="1" hangingPunct="1">
              <a:defRPr/>
            </a:pPr>
            <a:endParaRPr lang="en-US" smtClean="0">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FD06741-A36A-064E-AE3F-3EE1AEDAB013}" type="slidenum">
              <a:rPr lang="en-US"/>
              <a:pPr>
                <a:defRPr/>
              </a:pPr>
              <a:t>80</a:t>
            </a:fld>
            <a:endParaRPr lang="en-US"/>
          </a:p>
        </p:txBody>
      </p:sp>
      <p:sp>
        <p:nvSpPr>
          <p:cNvPr id="97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7283" name="Rectangle 3"/>
          <p:cNvSpPr>
            <a:spLocks noGrp="1" noChangeArrowheads="1"/>
          </p:cNvSpPr>
          <p:nvPr>
            <p:ph type="body" idx="1"/>
          </p:nvPr>
        </p:nvSpPr>
        <p:spPr/>
        <p:txBody>
          <a:bodyPr/>
          <a:lstStyle/>
          <a:p>
            <a:pPr eaLnBrk="1" hangingPunct="1">
              <a:defRPr/>
            </a:pPr>
            <a:r>
              <a:rPr lang="en-US" b="1" smtClean="0">
                <a:cs typeface="+mn-cs"/>
              </a:rPr>
              <a:t>Chapter 14, Figure 14.38 Labeled   </a:t>
            </a:r>
          </a:p>
          <a:p>
            <a:pPr eaLnBrk="1" hangingPunct="1">
              <a:defRPr/>
            </a:pPr>
            <a:endParaRPr lang="en-US" smtClean="0">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DE3DA399-AADE-AD48-AD05-BC7DD1E88151}" type="slidenum">
              <a:rPr lang="en-US"/>
              <a:pPr>
                <a:defRPr/>
              </a:pPr>
              <a:t>81</a:t>
            </a:fld>
            <a:endParaRPr lang="en-US"/>
          </a:p>
        </p:txBody>
      </p:sp>
      <p:sp>
        <p:nvSpPr>
          <p:cNvPr id="97282"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 uri="{FAA26D3D-D897-4be2-8F04-BA451C77F1D7}">
              <ma14:placeholderFlag xmlns:ma14="http://schemas.microsoft.com/office/mac/drawingml/2011/main" val="1"/>
            </a:ext>
          </a:extLst>
        </p:spPr>
      </p:sp>
      <p:sp>
        <p:nvSpPr>
          <p:cNvPr id="97283" name="Notes Placeholder 2"/>
          <p:cNvSpPr>
            <a:spLocks noGrp="1"/>
          </p:cNvSpPr>
          <p:nvPr>
            <p:ph type="body" idx="1"/>
          </p:nvPr>
        </p:nvSpPr>
        <p:spPr/>
        <p:txBody>
          <a:bodyPr/>
          <a:lstStyle/>
          <a:p>
            <a:pPr eaLnBrk="1" hangingPunct="1">
              <a:defRPr/>
            </a:pPr>
            <a:r>
              <a:rPr lang="en-US" smtClean="0">
                <a:cs typeface="+mn-cs"/>
              </a:rPr>
              <a:t>Figure 14-37</a:t>
            </a:r>
          </a:p>
        </p:txBody>
      </p:sp>
      <p:sp>
        <p:nvSpPr>
          <p:cNvPr id="1361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445C6FE-9582-E646-AD60-E06F6608C4A5}" type="slidenum">
              <a:rPr lang="en-US" sz="1200">
                <a:cs typeface="Arial" charset="0"/>
              </a:rPr>
              <a:pPr algn="r" eaLnBrk="1" hangingPunct="1"/>
              <a:t>81</a:t>
            </a:fld>
            <a:endParaRPr lang="en-US" sz="1200">
              <a:cs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142F59A4-383E-442A-82A0-1386EC386F27}" type="slidenum">
              <a:rPr lang="en-US"/>
              <a:pPr/>
              <a:t>82</a:t>
            </a:fld>
            <a:endParaRPr 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817AA59-13AF-9F4F-97A4-927BC69321FB}" type="slidenum">
              <a:rPr lang="en-US"/>
              <a:pPr>
                <a:defRPr/>
              </a:pPr>
              <a:t>83</a:t>
            </a:fld>
            <a:endParaRPr lang="en-US"/>
          </a:p>
        </p:txBody>
      </p:sp>
      <p:sp>
        <p:nvSpPr>
          <p:cNvPr id="89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9091" name="Rectangle 3"/>
          <p:cNvSpPr>
            <a:spLocks noGrp="1" noChangeArrowheads="1"/>
          </p:cNvSpPr>
          <p:nvPr>
            <p:ph type="body" idx="1"/>
          </p:nvPr>
        </p:nvSpPr>
        <p:spPr/>
        <p:txBody>
          <a:bodyPr/>
          <a:lstStyle/>
          <a:p>
            <a:pPr eaLnBrk="1" hangingPunct="1">
              <a:defRPr/>
            </a:pPr>
            <a:r>
              <a:rPr lang="en-US" b="1" smtClean="0">
                <a:cs typeface="+mn-cs"/>
              </a:rPr>
              <a:t>Chapter 14, Figure 14.42 Labeled   </a:t>
            </a:r>
          </a:p>
          <a:p>
            <a:pPr eaLnBrk="1" hangingPunct="1">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2063E59-060C-214F-AF29-49C93EA82D18}" type="slidenum">
              <a:rPr lang="en-US"/>
              <a:pPr>
                <a:defRPr/>
              </a:pPr>
              <a:t>11</a:t>
            </a:fld>
            <a:endParaRPr lang="en-US"/>
          </a:p>
        </p:txBody>
      </p:sp>
      <p:sp>
        <p:nvSpPr>
          <p:cNvPr id="205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5827" name="Rectangle 3"/>
          <p:cNvSpPr>
            <a:spLocks noGrp="1" noChangeArrowheads="1"/>
          </p:cNvSpPr>
          <p:nvPr>
            <p:ph type="body" idx="1"/>
          </p:nvPr>
        </p:nvSpPr>
        <p:spPr/>
        <p:txBody>
          <a:bodyPr/>
          <a:lstStyle/>
          <a:p>
            <a:pPr eaLnBrk="1" hangingPunct="1">
              <a:defRPr/>
            </a:pPr>
            <a:r>
              <a:rPr lang="en-US" b="1" smtClean="0">
                <a:cs typeface="+mn-cs"/>
              </a:rPr>
              <a:t>Chapter 14, Figure 14.4 Labeled   </a:t>
            </a:r>
          </a:p>
          <a:p>
            <a:pPr eaLnBrk="1" hangingPunct="1">
              <a:defRPr/>
            </a:pPr>
            <a:endParaRPr lang="en-US" smtClean="0">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54103B7F-B64F-6B4D-A024-5F0667A16E2C}" type="slidenum">
              <a:rPr lang="en-US"/>
              <a:pPr>
                <a:defRPr/>
              </a:pPr>
              <a:t>84</a:t>
            </a:fld>
            <a:endParaRPr lang="en-US"/>
          </a:p>
        </p:txBody>
      </p:sp>
      <p:sp>
        <p:nvSpPr>
          <p:cNvPr id="103426"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 uri="{FAA26D3D-D897-4be2-8F04-BA451C77F1D7}">
              <ma14:placeholderFlag xmlns:ma14="http://schemas.microsoft.com/office/mac/drawingml/2011/main" val="1"/>
            </a:ext>
          </a:extLst>
        </p:spPr>
      </p:sp>
      <p:sp>
        <p:nvSpPr>
          <p:cNvPr id="103427" name="Notes Placeholder 2"/>
          <p:cNvSpPr>
            <a:spLocks noGrp="1"/>
          </p:cNvSpPr>
          <p:nvPr>
            <p:ph type="body" idx="1"/>
          </p:nvPr>
        </p:nvSpPr>
        <p:spPr/>
        <p:txBody>
          <a:bodyPr/>
          <a:lstStyle/>
          <a:p>
            <a:pPr eaLnBrk="1" hangingPunct="1">
              <a:defRPr/>
            </a:pPr>
            <a:r>
              <a:rPr lang="en-US" smtClean="0">
                <a:cs typeface="+mn-cs"/>
              </a:rPr>
              <a:t>Figure 14-40</a:t>
            </a:r>
          </a:p>
        </p:txBody>
      </p:sp>
      <p:sp>
        <p:nvSpPr>
          <p:cNvPr id="14848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49BF5AFC-E2C0-A84B-9E29-A70D16AF6179}" type="slidenum">
              <a:rPr lang="en-US" sz="1200">
                <a:cs typeface="Arial" charset="0"/>
              </a:rPr>
              <a:pPr algn="r" eaLnBrk="1" hangingPunct="1"/>
              <a:t>84</a:t>
            </a:fld>
            <a:endParaRPr lang="en-US" sz="1200">
              <a:cs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5C62B25-C69A-4B49-A9FC-68F3056980CE}" type="slidenum">
              <a:rPr lang="en-US"/>
              <a:pPr>
                <a:defRPr/>
              </a:pPr>
              <a:t>85</a:t>
            </a:fld>
            <a:endParaRPr lang="en-US"/>
          </a:p>
        </p:txBody>
      </p:sp>
      <p:sp>
        <p:nvSpPr>
          <p:cNvPr id="87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7043" name="Rectangle 3"/>
          <p:cNvSpPr>
            <a:spLocks noGrp="1" noChangeArrowheads="1"/>
          </p:cNvSpPr>
          <p:nvPr>
            <p:ph type="body" idx="1"/>
          </p:nvPr>
        </p:nvSpPr>
        <p:spPr/>
        <p:txBody>
          <a:bodyPr/>
          <a:lstStyle/>
          <a:p>
            <a:pPr eaLnBrk="1" hangingPunct="1">
              <a:defRPr/>
            </a:pPr>
            <a:r>
              <a:rPr lang="en-US" b="1" smtClean="0">
                <a:cs typeface="+mn-cs"/>
              </a:rPr>
              <a:t>Chapter 14, Figure 14.42a Labeled   </a:t>
            </a:r>
          </a:p>
          <a:p>
            <a:pPr eaLnBrk="1" hangingPunct="1">
              <a:defRPr/>
            </a:pPr>
            <a:endParaRPr lang="en-US" smtClean="0">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8302D6C-BA0B-544D-8415-2553DD624750}" type="slidenum">
              <a:rPr lang="en-US"/>
              <a:pPr>
                <a:defRPr/>
              </a:pPr>
              <a:t>86</a:t>
            </a:fld>
            <a:endParaRPr lang="en-US"/>
          </a:p>
        </p:txBody>
      </p:sp>
      <p:sp>
        <p:nvSpPr>
          <p:cNvPr id="84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4995" name="Rectangle 3"/>
          <p:cNvSpPr>
            <a:spLocks noGrp="1" noChangeArrowheads="1"/>
          </p:cNvSpPr>
          <p:nvPr>
            <p:ph type="body" idx="1"/>
          </p:nvPr>
        </p:nvSpPr>
        <p:spPr/>
        <p:txBody>
          <a:bodyPr/>
          <a:lstStyle/>
          <a:p>
            <a:pPr eaLnBrk="1" hangingPunct="1">
              <a:defRPr/>
            </a:pPr>
            <a:r>
              <a:rPr lang="en-US" b="1" smtClean="0">
                <a:cs typeface="+mn-cs"/>
              </a:rPr>
              <a:t>Chapter 14, Figure 14.42b Labeled   </a:t>
            </a:r>
          </a:p>
          <a:p>
            <a:pPr eaLnBrk="1" hangingPunct="1">
              <a:defRPr/>
            </a:pPr>
            <a:endParaRPr lang="en-US" smtClean="0">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A138982-D1A1-2040-8441-5DD8F373CEDC}" type="slidenum">
              <a:rPr lang="en-US"/>
              <a:pPr>
                <a:defRPr/>
              </a:pPr>
              <a:t>87</a:t>
            </a:fld>
            <a:endParaRPr lang="en-US"/>
          </a:p>
        </p:txBody>
      </p:sp>
      <p:sp>
        <p:nvSpPr>
          <p:cNvPr id="82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2947" name="Rectangle 3"/>
          <p:cNvSpPr>
            <a:spLocks noGrp="1" noChangeArrowheads="1"/>
          </p:cNvSpPr>
          <p:nvPr>
            <p:ph type="body" idx="1"/>
          </p:nvPr>
        </p:nvSpPr>
        <p:spPr/>
        <p:txBody>
          <a:bodyPr/>
          <a:lstStyle/>
          <a:p>
            <a:pPr eaLnBrk="1" hangingPunct="1">
              <a:defRPr/>
            </a:pPr>
            <a:r>
              <a:rPr lang="en-US" b="1" smtClean="0">
                <a:cs typeface="+mn-cs"/>
              </a:rPr>
              <a:t>Chapter 14, Figure 14.42c Labeled   </a:t>
            </a:r>
          </a:p>
          <a:p>
            <a:pPr eaLnBrk="1" hangingPunct="1">
              <a:defRPr/>
            </a:pPr>
            <a:endParaRPr lang="en-US" smtClean="0">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81F9241F-E457-B64B-833A-DB0930E389A9}" type="slidenum">
              <a:rPr lang="en-US"/>
              <a:pPr>
                <a:defRPr/>
              </a:pPr>
              <a:t>88</a:t>
            </a:fld>
            <a:endParaRPr lang="en-US"/>
          </a:p>
        </p:txBody>
      </p:sp>
      <p:sp>
        <p:nvSpPr>
          <p:cNvPr id="111618" name="Slide Image Placeholder 1"/>
          <p:cNvSpPr>
            <a:spLocks noGrp="1" noRot="1" noChangeAspect="1" noTextEdit="1"/>
          </p:cNvSpPr>
          <p:nvPr>
            <p:ph type="sldImg"/>
          </p:nvPr>
        </p:nvSpPr>
        <p:spPr>
          <a:ln/>
          <a:extLst>
            <a:ext uri="{FAA26D3D-D897-4be2-8F04-BA451C77F1D7}">
              <ma14:placeholderFlag xmlns:ma14="http://schemas.microsoft.com/office/mac/drawingml/2011/main" val="1"/>
            </a:ext>
          </a:extLst>
        </p:spPr>
      </p:sp>
      <p:sp>
        <p:nvSpPr>
          <p:cNvPr id="111619" name="Notes Placeholder 2"/>
          <p:cNvSpPr>
            <a:spLocks noGrp="1"/>
          </p:cNvSpPr>
          <p:nvPr>
            <p:ph type="body" idx="1"/>
          </p:nvPr>
        </p:nvSpPr>
        <p:spPr/>
        <p:txBody>
          <a:bodyPr/>
          <a:lstStyle/>
          <a:p>
            <a:pPr eaLnBrk="1" hangingPunct="1">
              <a:defRPr/>
            </a:pPr>
            <a:r>
              <a:rPr lang="en-US" smtClean="0">
                <a:cs typeface="+mn-cs"/>
              </a:rPr>
              <a:t>Figure 14-42</a:t>
            </a:r>
          </a:p>
        </p:txBody>
      </p:sp>
      <p:sp>
        <p:nvSpPr>
          <p:cNvPr id="15667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C10A6049-386E-EE44-9F76-96C757617A7D}" type="slidenum">
              <a:rPr lang="en-US" sz="1200">
                <a:cs typeface="Arial" charset="0"/>
              </a:rPr>
              <a:pPr algn="r" eaLnBrk="1" hangingPunct="1"/>
              <a:t>88</a:t>
            </a:fld>
            <a:endParaRPr lang="en-US" sz="1200">
              <a:cs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0DF21B1-320E-4B45-967D-02B2F5FEFEE8}" type="slidenum">
              <a:rPr lang="en-US"/>
              <a:pPr>
                <a:defRPr/>
              </a:pPr>
              <a:t>89</a:t>
            </a:fld>
            <a:endParaRPr lang="en-US"/>
          </a:p>
        </p:txBody>
      </p:sp>
      <p:sp>
        <p:nvSpPr>
          <p:cNvPr id="78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8851" name="Rectangle 3"/>
          <p:cNvSpPr>
            <a:spLocks noGrp="1" noChangeArrowheads="1"/>
          </p:cNvSpPr>
          <p:nvPr>
            <p:ph type="body" idx="1"/>
          </p:nvPr>
        </p:nvSpPr>
        <p:spPr/>
        <p:txBody>
          <a:bodyPr/>
          <a:lstStyle/>
          <a:p>
            <a:pPr eaLnBrk="1" hangingPunct="1">
              <a:defRPr/>
            </a:pPr>
            <a:r>
              <a:rPr lang="en-US" b="1" smtClean="0">
                <a:cs typeface="+mn-cs"/>
              </a:rPr>
              <a:t>Chapter 14, Figure 14.44 Labeled   </a:t>
            </a:r>
          </a:p>
          <a:p>
            <a:pPr eaLnBrk="1" hangingPunct="1">
              <a:defRPr/>
            </a:pPr>
            <a:endParaRPr lang="en-US" smtClean="0">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43306AB-99BB-0745-84E7-5D67F1D019D5}" type="slidenum">
              <a:rPr lang="en-US"/>
              <a:pPr>
                <a:defRPr/>
              </a:pPr>
              <a:t>92</a:t>
            </a:fld>
            <a:endParaRPr lang="en-US"/>
          </a:p>
        </p:txBody>
      </p:sp>
      <p:sp>
        <p:nvSpPr>
          <p:cNvPr id="76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6803" name="Rectangle 3"/>
          <p:cNvSpPr>
            <a:spLocks noGrp="1" noChangeArrowheads="1"/>
          </p:cNvSpPr>
          <p:nvPr>
            <p:ph type="body" idx="1"/>
          </p:nvPr>
        </p:nvSpPr>
        <p:spPr/>
        <p:txBody>
          <a:bodyPr/>
          <a:lstStyle/>
          <a:p>
            <a:pPr eaLnBrk="1" hangingPunct="1">
              <a:defRPr/>
            </a:pPr>
            <a:r>
              <a:rPr lang="en-US" b="1" smtClean="0">
                <a:cs typeface="+mn-cs"/>
              </a:rPr>
              <a:t>Chapter 14, Figure 14.45 Labeled   </a:t>
            </a:r>
          </a:p>
          <a:p>
            <a:pPr eaLnBrk="1" hangingPunct="1">
              <a:defRPr/>
            </a:pPr>
            <a:endParaRPr lang="en-US" smtClean="0">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88B6C1C6-F4E6-C44F-8957-2493268E2CB8}" type="slidenum">
              <a:rPr lang="en-US"/>
              <a:pPr>
                <a:defRPr/>
              </a:pPr>
              <a:t>93</a:t>
            </a:fld>
            <a:endParaRPr lang="en-US"/>
          </a:p>
        </p:txBody>
      </p:sp>
      <p:sp>
        <p:nvSpPr>
          <p:cNvPr id="117762" name="Slide Image Placeholder 1"/>
          <p:cNvSpPr>
            <a:spLocks noGrp="1" noRot="1" noChangeAspect="1" noTextEdit="1"/>
          </p:cNvSpPr>
          <p:nvPr>
            <p:ph type="sldImg"/>
          </p:nvPr>
        </p:nvSpPr>
        <p:spPr>
          <a:ln/>
          <a:extLst>
            <a:ext uri="{FAA26D3D-D897-4be2-8F04-BA451C77F1D7}">
              <ma14:placeholderFlag xmlns:ma14="http://schemas.microsoft.com/office/mac/drawingml/2011/main" val="1"/>
            </a:ext>
          </a:extLst>
        </p:spPr>
      </p:sp>
      <p:sp>
        <p:nvSpPr>
          <p:cNvPr id="117763" name="Notes Placeholder 2"/>
          <p:cNvSpPr>
            <a:spLocks noGrp="1"/>
          </p:cNvSpPr>
          <p:nvPr>
            <p:ph type="body" idx="1"/>
          </p:nvPr>
        </p:nvSpPr>
        <p:spPr/>
        <p:txBody>
          <a:bodyPr/>
          <a:lstStyle/>
          <a:p>
            <a:pPr eaLnBrk="1" hangingPunct="1">
              <a:defRPr/>
            </a:pPr>
            <a:r>
              <a:rPr lang="en-US" smtClean="0">
                <a:cs typeface="+mn-cs"/>
              </a:rPr>
              <a:t>Figure 14-45a</a:t>
            </a:r>
          </a:p>
        </p:txBody>
      </p:sp>
      <p:sp>
        <p:nvSpPr>
          <p:cNvPr id="16486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233168F3-62D6-0C46-B58F-B321209697CD}" type="slidenum">
              <a:rPr lang="en-US" sz="1200">
                <a:cs typeface="Arial" charset="0"/>
              </a:rPr>
              <a:pPr algn="r" eaLnBrk="1" hangingPunct="1"/>
              <a:t>93</a:t>
            </a:fld>
            <a:endParaRPr lang="en-US" sz="1200">
              <a:cs typeface="Arial"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D3D79899-9222-814D-8116-33414A5AE2FE}" type="slidenum">
              <a:rPr lang="en-US"/>
              <a:pPr>
                <a:defRPr/>
              </a:pPr>
              <a:t>94</a:t>
            </a:fld>
            <a:endParaRPr lang="en-US"/>
          </a:p>
        </p:txBody>
      </p:sp>
      <p:sp>
        <p:nvSpPr>
          <p:cNvPr id="119810" name="Slide Image Placeholder 1"/>
          <p:cNvSpPr>
            <a:spLocks noGrp="1" noRot="1" noChangeAspect="1" noTextEdit="1"/>
          </p:cNvSpPr>
          <p:nvPr>
            <p:ph type="sldImg"/>
          </p:nvPr>
        </p:nvSpPr>
        <p:spPr>
          <a:ln/>
          <a:extLst>
            <a:ext uri="{FAA26D3D-D897-4be2-8F04-BA451C77F1D7}">
              <ma14:placeholderFlag xmlns:ma14="http://schemas.microsoft.com/office/mac/drawingml/2011/main" val="1"/>
            </a:ext>
          </a:extLst>
        </p:spPr>
      </p:sp>
      <p:sp>
        <p:nvSpPr>
          <p:cNvPr id="119811" name="Notes Placeholder 2"/>
          <p:cNvSpPr>
            <a:spLocks noGrp="1"/>
          </p:cNvSpPr>
          <p:nvPr>
            <p:ph type="body" idx="1"/>
          </p:nvPr>
        </p:nvSpPr>
        <p:spPr/>
        <p:txBody>
          <a:bodyPr/>
          <a:lstStyle/>
          <a:p>
            <a:pPr eaLnBrk="1" hangingPunct="1">
              <a:defRPr/>
            </a:pPr>
            <a:r>
              <a:rPr lang="en-US" smtClean="0">
                <a:cs typeface="+mn-cs"/>
              </a:rPr>
              <a:t>Figure 14-45b</a:t>
            </a:r>
          </a:p>
        </p:txBody>
      </p:sp>
      <p:sp>
        <p:nvSpPr>
          <p:cNvPr id="16691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DFE12A93-2859-4C4D-A229-CFC7DB3BFB6E}" type="slidenum">
              <a:rPr lang="en-US" sz="1200">
                <a:cs typeface="Arial" charset="0"/>
              </a:rPr>
              <a:pPr algn="r" eaLnBrk="1" hangingPunct="1"/>
              <a:t>94</a:t>
            </a:fld>
            <a:endParaRPr lang="en-US" sz="1200">
              <a:cs typeface="Arial"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267E16EA-01E0-F242-B771-1562658B0E05}" type="slidenum">
              <a:rPr lang="en-US"/>
              <a:pPr>
                <a:defRPr/>
              </a:pPr>
              <a:t>95</a:t>
            </a:fld>
            <a:endParaRPr lang="en-US"/>
          </a:p>
        </p:txBody>
      </p:sp>
      <p:sp>
        <p:nvSpPr>
          <p:cNvPr id="121858" name="Slide Image Placeholder 1"/>
          <p:cNvSpPr>
            <a:spLocks noGrp="1" noRot="1" noChangeAspect="1" noTextEdit="1"/>
          </p:cNvSpPr>
          <p:nvPr>
            <p:ph type="sldImg"/>
          </p:nvPr>
        </p:nvSpPr>
        <p:spPr>
          <a:ln/>
          <a:extLst>
            <a:ext uri="{FAA26D3D-D897-4be2-8F04-BA451C77F1D7}">
              <ma14:placeholderFlag xmlns:ma14="http://schemas.microsoft.com/office/mac/drawingml/2011/main" val="1"/>
            </a:ext>
          </a:extLst>
        </p:spPr>
      </p:sp>
      <p:sp>
        <p:nvSpPr>
          <p:cNvPr id="121859" name="Notes Placeholder 2"/>
          <p:cNvSpPr>
            <a:spLocks noGrp="1"/>
          </p:cNvSpPr>
          <p:nvPr>
            <p:ph type="body" idx="1"/>
          </p:nvPr>
        </p:nvSpPr>
        <p:spPr/>
        <p:txBody>
          <a:bodyPr/>
          <a:lstStyle/>
          <a:p>
            <a:pPr eaLnBrk="1" hangingPunct="1">
              <a:defRPr/>
            </a:pPr>
            <a:r>
              <a:rPr lang="en-US" smtClean="0">
                <a:cs typeface="+mn-cs"/>
              </a:rPr>
              <a:t>Figure 14-46</a:t>
            </a:r>
          </a:p>
        </p:txBody>
      </p:sp>
      <p:sp>
        <p:nvSpPr>
          <p:cNvPr id="16896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C8EF2688-BA51-5248-B8FD-78FB3C32B8C8}" type="slidenum">
              <a:rPr lang="en-US" sz="1200">
                <a:cs typeface="Arial" charset="0"/>
              </a:rPr>
              <a:pPr algn="r" eaLnBrk="1" hangingPunct="1"/>
              <a:t>95</a:t>
            </a:fld>
            <a:endParaRPr lang="en-US" sz="120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DA15090-FE78-A04C-8571-FFBD7EDC000C}" type="slidenum">
              <a:rPr lang="en-US"/>
              <a:pPr>
                <a:defRPr/>
              </a:pPr>
              <a:t>12</a:t>
            </a:fld>
            <a:endParaRPr lang="en-US"/>
          </a:p>
        </p:txBody>
      </p:sp>
      <p:sp>
        <p:nvSpPr>
          <p:cNvPr id="201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1731" name="Rectangle 3"/>
          <p:cNvSpPr>
            <a:spLocks noGrp="1" noChangeArrowheads="1"/>
          </p:cNvSpPr>
          <p:nvPr>
            <p:ph type="body" idx="1"/>
          </p:nvPr>
        </p:nvSpPr>
        <p:spPr/>
        <p:txBody>
          <a:bodyPr/>
          <a:lstStyle/>
          <a:p>
            <a:pPr eaLnBrk="1" hangingPunct="1">
              <a:defRPr/>
            </a:pPr>
            <a:r>
              <a:rPr lang="en-US" b="1" smtClean="0">
                <a:cs typeface="+mn-cs"/>
              </a:rPr>
              <a:t>Chapter 14, Figure 14.5a Labeled   </a:t>
            </a:r>
          </a:p>
          <a:p>
            <a:pPr eaLnBrk="1" hangingPunct="1">
              <a:defRPr/>
            </a:pPr>
            <a:endParaRPr lang="en-US" smtClean="0">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93FDAE0-078B-944D-874E-AB3C7DF9D132}" type="slidenum">
              <a:rPr lang="en-US"/>
              <a:pPr>
                <a:defRPr/>
              </a:pPr>
              <a:t>96</a:t>
            </a:fld>
            <a:endParaRPr lang="en-US"/>
          </a:p>
        </p:txBody>
      </p:sp>
      <p:sp>
        <p:nvSpPr>
          <p:cNvPr id="7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4755" name="Rectangle 3"/>
          <p:cNvSpPr>
            <a:spLocks noGrp="1" noChangeArrowheads="1"/>
          </p:cNvSpPr>
          <p:nvPr>
            <p:ph type="body" idx="1"/>
          </p:nvPr>
        </p:nvSpPr>
        <p:spPr/>
        <p:txBody>
          <a:bodyPr/>
          <a:lstStyle/>
          <a:p>
            <a:pPr eaLnBrk="1" hangingPunct="1">
              <a:defRPr/>
            </a:pPr>
            <a:r>
              <a:rPr lang="en-US" b="1" smtClean="0">
                <a:cs typeface="+mn-cs"/>
              </a:rPr>
              <a:t>Chapter 14, Figure 14.46 Labeled   </a:t>
            </a:r>
          </a:p>
          <a:p>
            <a:pPr eaLnBrk="1" hangingPunct="1">
              <a:defRPr/>
            </a:pPr>
            <a:endParaRPr lang="en-US" smtClean="0">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55D3044-55F7-354E-8432-F2B5E1919805}" type="slidenum">
              <a:rPr lang="en-US"/>
              <a:pPr>
                <a:defRPr/>
              </a:pPr>
              <a:t>97</a:t>
            </a:fld>
            <a:endParaRPr lang="en-US"/>
          </a:p>
        </p:txBody>
      </p:sp>
      <p:sp>
        <p:nvSpPr>
          <p:cNvPr id="72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2707" name="Rectangle 3"/>
          <p:cNvSpPr>
            <a:spLocks noGrp="1" noChangeArrowheads="1"/>
          </p:cNvSpPr>
          <p:nvPr>
            <p:ph type="body" idx="1"/>
          </p:nvPr>
        </p:nvSpPr>
        <p:spPr/>
        <p:txBody>
          <a:bodyPr/>
          <a:lstStyle/>
          <a:p>
            <a:pPr eaLnBrk="1" hangingPunct="1">
              <a:defRPr/>
            </a:pPr>
            <a:r>
              <a:rPr lang="en-US" b="1" smtClean="0">
                <a:cs typeface="+mn-cs"/>
              </a:rPr>
              <a:t>Chapter 14, Figure 14.47 Labeled   </a:t>
            </a:r>
          </a:p>
          <a:p>
            <a:pPr eaLnBrk="1" hangingPunct="1">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7544EF7-F733-954E-92DE-8177CC82FF34}" type="slidenum">
              <a:rPr lang="en-US"/>
              <a:pPr>
                <a:defRPr/>
              </a:pPr>
              <a:t>13</a:t>
            </a:fld>
            <a:endParaRPr lang="en-US"/>
          </a:p>
        </p:txBody>
      </p:sp>
      <p:sp>
        <p:nvSpPr>
          <p:cNvPr id="199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9683" name="Rectangle 3"/>
          <p:cNvSpPr>
            <a:spLocks noGrp="1" noChangeArrowheads="1"/>
          </p:cNvSpPr>
          <p:nvPr>
            <p:ph type="body" idx="1"/>
          </p:nvPr>
        </p:nvSpPr>
        <p:spPr/>
        <p:txBody>
          <a:bodyPr/>
          <a:lstStyle/>
          <a:p>
            <a:pPr eaLnBrk="1" hangingPunct="1">
              <a:defRPr/>
            </a:pPr>
            <a:r>
              <a:rPr lang="en-US" b="1" smtClean="0">
                <a:cs typeface="+mn-cs"/>
              </a:rPr>
              <a:t>Chapter 14, Figure 14.5b Labeled   </a:t>
            </a:r>
          </a:p>
          <a:p>
            <a:pPr eaLnBrk="1" hangingPunct="1">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B9A3BE-6984-3045-BDFF-16AADA8119D5}" type="datetimeFigureOut">
              <a:rPr lang="en-US" smtClean="0"/>
              <a:t>10/5/15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F2ACCA-4228-F74F-A2C3-8291FF3841B1}" type="slidenum">
              <a:rPr lang="en-US" smtClean="0"/>
              <a:t>‹#›</a:t>
            </a:fld>
            <a:endParaRPr lang="en-US"/>
          </a:p>
        </p:txBody>
      </p:sp>
    </p:spTree>
    <p:extLst>
      <p:ext uri="{BB962C8B-B14F-4D97-AF65-F5344CB8AC3E}">
        <p14:creationId xmlns:p14="http://schemas.microsoft.com/office/powerpoint/2010/main" val="151910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B9A3BE-6984-3045-BDFF-16AADA8119D5}" type="datetimeFigureOut">
              <a:rPr lang="en-US" smtClean="0"/>
              <a:t>10/5/15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F2ACCA-4228-F74F-A2C3-8291FF3841B1}" type="slidenum">
              <a:rPr lang="en-US" smtClean="0"/>
              <a:t>‹#›</a:t>
            </a:fld>
            <a:endParaRPr lang="en-US"/>
          </a:p>
        </p:txBody>
      </p:sp>
    </p:spTree>
    <p:extLst>
      <p:ext uri="{BB962C8B-B14F-4D97-AF65-F5344CB8AC3E}">
        <p14:creationId xmlns:p14="http://schemas.microsoft.com/office/powerpoint/2010/main" val="2747462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B9A3BE-6984-3045-BDFF-16AADA8119D5}" type="datetimeFigureOut">
              <a:rPr lang="en-US" smtClean="0"/>
              <a:t>10/5/15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F2ACCA-4228-F74F-A2C3-8291FF3841B1}" type="slidenum">
              <a:rPr lang="en-US" smtClean="0"/>
              <a:t>‹#›</a:t>
            </a:fld>
            <a:endParaRPr lang="en-US"/>
          </a:p>
        </p:txBody>
      </p:sp>
    </p:spTree>
    <p:extLst>
      <p:ext uri="{BB962C8B-B14F-4D97-AF65-F5344CB8AC3E}">
        <p14:creationId xmlns:p14="http://schemas.microsoft.com/office/powerpoint/2010/main" val="1529923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B9A3BE-6984-3045-BDFF-16AADA8119D5}" type="datetimeFigureOut">
              <a:rPr lang="en-US" smtClean="0"/>
              <a:t>10/5/15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F2ACCA-4228-F74F-A2C3-8291FF3841B1}" type="slidenum">
              <a:rPr lang="en-US" smtClean="0"/>
              <a:t>‹#›</a:t>
            </a:fld>
            <a:endParaRPr lang="en-US"/>
          </a:p>
        </p:txBody>
      </p:sp>
    </p:spTree>
    <p:extLst>
      <p:ext uri="{BB962C8B-B14F-4D97-AF65-F5344CB8AC3E}">
        <p14:creationId xmlns:p14="http://schemas.microsoft.com/office/powerpoint/2010/main" val="2846308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B9A3BE-6984-3045-BDFF-16AADA8119D5}" type="datetimeFigureOut">
              <a:rPr lang="en-US" smtClean="0"/>
              <a:t>10/5/15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F2ACCA-4228-F74F-A2C3-8291FF3841B1}" type="slidenum">
              <a:rPr lang="en-US" smtClean="0"/>
              <a:t>‹#›</a:t>
            </a:fld>
            <a:endParaRPr lang="en-US"/>
          </a:p>
        </p:txBody>
      </p:sp>
    </p:spTree>
    <p:extLst>
      <p:ext uri="{BB962C8B-B14F-4D97-AF65-F5344CB8AC3E}">
        <p14:creationId xmlns:p14="http://schemas.microsoft.com/office/powerpoint/2010/main" val="1142970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B9A3BE-6984-3045-BDFF-16AADA8119D5}" type="datetimeFigureOut">
              <a:rPr lang="en-US" smtClean="0"/>
              <a:t>10/5/15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F2ACCA-4228-F74F-A2C3-8291FF3841B1}" type="slidenum">
              <a:rPr lang="en-US" smtClean="0"/>
              <a:t>‹#›</a:t>
            </a:fld>
            <a:endParaRPr lang="en-US"/>
          </a:p>
        </p:txBody>
      </p:sp>
    </p:spTree>
    <p:extLst>
      <p:ext uri="{BB962C8B-B14F-4D97-AF65-F5344CB8AC3E}">
        <p14:creationId xmlns:p14="http://schemas.microsoft.com/office/powerpoint/2010/main" val="2990802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B9A3BE-6984-3045-BDFF-16AADA8119D5}" type="datetimeFigureOut">
              <a:rPr lang="en-US" smtClean="0"/>
              <a:t>10/5/15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F2ACCA-4228-F74F-A2C3-8291FF3841B1}" type="slidenum">
              <a:rPr lang="en-US" smtClean="0"/>
              <a:t>‹#›</a:t>
            </a:fld>
            <a:endParaRPr lang="en-US"/>
          </a:p>
        </p:txBody>
      </p:sp>
    </p:spTree>
    <p:extLst>
      <p:ext uri="{BB962C8B-B14F-4D97-AF65-F5344CB8AC3E}">
        <p14:creationId xmlns:p14="http://schemas.microsoft.com/office/powerpoint/2010/main" val="3371907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B9A3BE-6984-3045-BDFF-16AADA8119D5}" type="datetimeFigureOut">
              <a:rPr lang="en-US" smtClean="0"/>
              <a:t>10/5/15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F2ACCA-4228-F74F-A2C3-8291FF3841B1}" type="slidenum">
              <a:rPr lang="en-US" smtClean="0"/>
              <a:t>‹#›</a:t>
            </a:fld>
            <a:endParaRPr lang="en-US"/>
          </a:p>
        </p:txBody>
      </p:sp>
    </p:spTree>
    <p:extLst>
      <p:ext uri="{BB962C8B-B14F-4D97-AF65-F5344CB8AC3E}">
        <p14:creationId xmlns:p14="http://schemas.microsoft.com/office/powerpoint/2010/main" val="3168539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B9A3BE-6984-3045-BDFF-16AADA8119D5}" type="datetimeFigureOut">
              <a:rPr lang="en-US" smtClean="0"/>
              <a:t>10/5/15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F2ACCA-4228-F74F-A2C3-8291FF3841B1}" type="slidenum">
              <a:rPr lang="en-US" smtClean="0"/>
              <a:t>‹#›</a:t>
            </a:fld>
            <a:endParaRPr lang="en-US"/>
          </a:p>
        </p:txBody>
      </p:sp>
    </p:spTree>
    <p:extLst>
      <p:ext uri="{BB962C8B-B14F-4D97-AF65-F5344CB8AC3E}">
        <p14:creationId xmlns:p14="http://schemas.microsoft.com/office/powerpoint/2010/main" val="2602901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B9A3BE-6984-3045-BDFF-16AADA8119D5}" type="datetimeFigureOut">
              <a:rPr lang="en-US" smtClean="0"/>
              <a:t>10/5/15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F2ACCA-4228-F74F-A2C3-8291FF3841B1}" type="slidenum">
              <a:rPr lang="en-US" smtClean="0"/>
              <a:t>‹#›</a:t>
            </a:fld>
            <a:endParaRPr lang="en-US"/>
          </a:p>
        </p:txBody>
      </p:sp>
    </p:spTree>
    <p:extLst>
      <p:ext uri="{BB962C8B-B14F-4D97-AF65-F5344CB8AC3E}">
        <p14:creationId xmlns:p14="http://schemas.microsoft.com/office/powerpoint/2010/main" val="4077847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B9A3BE-6984-3045-BDFF-16AADA8119D5}" type="datetimeFigureOut">
              <a:rPr lang="en-US" smtClean="0"/>
              <a:t>10/5/15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F2ACCA-4228-F74F-A2C3-8291FF3841B1}" type="slidenum">
              <a:rPr lang="en-US" smtClean="0"/>
              <a:t>‹#›</a:t>
            </a:fld>
            <a:endParaRPr lang="en-US"/>
          </a:p>
        </p:txBody>
      </p:sp>
    </p:spTree>
    <p:extLst>
      <p:ext uri="{BB962C8B-B14F-4D97-AF65-F5344CB8AC3E}">
        <p14:creationId xmlns:p14="http://schemas.microsoft.com/office/powerpoint/2010/main" val="3824655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B9A3BE-6984-3045-BDFF-16AADA8119D5}" type="datetimeFigureOut">
              <a:rPr lang="en-US" smtClean="0"/>
              <a:t>10/5/15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F2ACCA-4228-F74F-A2C3-8291FF3841B1}" type="slidenum">
              <a:rPr lang="en-US" smtClean="0"/>
              <a:t>‹#›</a:t>
            </a:fld>
            <a:endParaRPr lang="en-US"/>
          </a:p>
        </p:txBody>
      </p:sp>
    </p:spTree>
    <p:extLst>
      <p:ext uri="{BB962C8B-B14F-4D97-AF65-F5344CB8AC3E}">
        <p14:creationId xmlns:p14="http://schemas.microsoft.com/office/powerpoint/2010/main" val="2147675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45.jpeg"/></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4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4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5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5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5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5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5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5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56.jpeg"/></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5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6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61.jpeg"/></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jpeg"/><Relationship Id="rId3" Type="http://schemas.openxmlformats.org/officeDocument/2006/relationships/image" Target="../media/image6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jpe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71.jpeg"/></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74.jpeg"/></Relationships>
</file>

<file path=ppt/slides/_rels/slide67.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71.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hyperlink" Target="http://media.pearsoncmg.com/bc/bc_0media_geo/interactiveanimations/noqzs/_swfs/093_VolcanoTypes_HS_GG.swf" TargetMode="External"/><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79.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80.jpeg"/></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jpe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86.png"/><Relationship Id="rId8" Type="http://schemas.openxmlformats.org/officeDocument/2006/relationships/image" Target="../media/image87.png"/><Relationship Id="rId9" Type="http://schemas.openxmlformats.org/officeDocument/2006/relationships/image" Target="../media/image88.png"/><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77.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hyperlink" Target="http://media.pearsoncmg.com/bc/bc_0media_geo/interactiveanimations/noqzs/_swfs/093_VolcanoTypes_HS_GG.swf" TargetMode="External"/><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78.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png"/><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79.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hyperlink" Target="http://media.pearsoncmg.com/bc/bc_0media_geo/interactiveanimations/noqzs/_swfs/093_VolcanoTypes_HS_GG.swf" TargetMode="External"/><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95.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image" Target="../media/image96.jpeg"/></Relationships>
</file>

<file path=ppt/slides/_rels/slide82.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97.jpeg"/><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98.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99.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100.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101.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02.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103.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10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105.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106.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107.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9.xml"/><Relationship Id="rId3" Type="http://schemas.openxmlformats.org/officeDocument/2006/relationships/image" Target="../media/image108.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109.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1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idx="4294967295"/>
          </p:nvPr>
        </p:nvSpPr>
        <p:spPr>
          <a:xfrm>
            <a:off x="609600" y="138355"/>
            <a:ext cx="7772400" cy="990600"/>
          </a:xfrm>
        </p:spPr>
        <p:txBody>
          <a:bodyPr/>
          <a:lstStyle/>
          <a:p>
            <a:pPr eaLnBrk="1" hangingPunct="1"/>
            <a:r>
              <a:rPr lang="en-GB" sz="2800" dirty="0" smtClean="0">
                <a:solidFill>
                  <a:schemeClr val="tx1"/>
                </a:solidFill>
                <a:latin typeface="Arial Black" pitchFamily="34" charset="0"/>
                <a:cs typeface="Arial" charset="0"/>
              </a:rPr>
              <a:t>Chapter 9</a:t>
            </a:r>
            <a:r>
              <a:rPr lang="it-IT" sz="2800" dirty="0" smtClean="0">
                <a:solidFill>
                  <a:schemeClr val="tx1"/>
                </a:solidFill>
                <a:latin typeface="Arial Black" pitchFamily="34" charset="0"/>
                <a:cs typeface="Arial" charset="0"/>
              </a:rPr>
              <a:t/>
            </a:r>
            <a:br>
              <a:rPr lang="it-IT" sz="2800" dirty="0" smtClean="0">
                <a:solidFill>
                  <a:schemeClr val="tx1"/>
                </a:solidFill>
                <a:latin typeface="Arial Black" pitchFamily="34" charset="0"/>
                <a:cs typeface="Arial" charset="0"/>
              </a:rPr>
            </a:br>
            <a:r>
              <a:rPr lang="en-GB" sz="2800" dirty="0" smtClean="0">
                <a:solidFill>
                  <a:schemeClr val="tx1"/>
                </a:solidFill>
                <a:latin typeface="Arial Black" pitchFamily="34" charset="0"/>
                <a:cs typeface="Arial" charset="0"/>
              </a:rPr>
              <a:t>Volcanic and Tectonic Landforms</a:t>
            </a:r>
            <a:endParaRPr lang="en-GB" sz="2800" dirty="0" smtClean="0">
              <a:latin typeface="Arial Black" pitchFamily="34" charset="0"/>
            </a:endParaRPr>
          </a:p>
        </p:txBody>
      </p:sp>
      <p:grpSp>
        <p:nvGrpSpPr>
          <p:cNvPr id="8" name="Group 7"/>
          <p:cNvGrpSpPr/>
          <p:nvPr/>
        </p:nvGrpSpPr>
        <p:grpSpPr>
          <a:xfrm>
            <a:off x="1905000" y="1316236"/>
            <a:ext cx="5486400" cy="4285460"/>
            <a:chOff x="1905000" y="1962940"/>
            <a:chExt cx="4724400" cy="4105259"/>
          </a:xfrm>
        </p:grpSpPr>
        <p:pic>
          <p:nvPicPr>
            <p:cNvPr id="5" name="Picture 4" descr="unnumbered 9 p272.jpg"/>
            <p:cNvPicPr>
              <a:picLocks noChangeAspect="1"/>
            </p:cNvPicPr>
            <p:nvPr/>
          </p:nvPicPr>
          <p:blipFill>
            <a:blip r:embed="rId3" cstate="print"/>
            <a:stretch>
              <a:fillRect/>
            </a:stretch>
          </p:blipFill>
          <p:spPr>
            <a:xfrm>
              <a:off x="1905000" y="1962940"/>
              <a:ext cx="4724400" cy="3837855"/>
            </a:xfrm>
            <a:prstGeom prst="rect">
              <a:avLst/>
            </a:prstGeom>
          </p:spPr>
        </p:pic>
        <p:sp>
          <p:nvSpPr>
            <p:cNvPr id="6" name="TextBox 5"/>
            <p:cNvSpPr txBox="1"/>
            <p:nvPr/>
          </p:nvSpPr>
          <p:spPr>
            <a:xfrm>
              <a:off x="5257800" y="5791200"/>
              <a:ext cx="1371600" cy="276999"/>
            </a:xfrm>
            <a:prstGeom prst="rect">
              <a:avLst/>
            </a:prstGeom>
            <a:noFill/>
          </p:spPr>
          <p:txBody>
            <a:bodyPr wrap="square" rtlCol="0">
              <a:spAutoFit/>
            </a:bodyPr>
            <a:lstStyle/>
            <a:p>
              <a:r>
                <a:rPr lang="en-US" sz="1200" dirty="0" smtClean="0"/>
                <a:t>© Getty Images</a:t>
              </a:r>
              <a:endParaRPr lang="en-US" sz="1200" dirty="0"/>
            </a:p>
          </p:txBody>
        </p:sp>
      </p:grpSp>
    </p:spTree>
    <p:extLst>
      <p:ext uri="{BB962C8B-B14F-4D97-AF65-F5344CB8AC3E}">
        <p14:creationId xmlns:p14="http://schemas.microsoft.com/office/powerpoint/2010/main" val="291782995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r>
              <a:rPr lang="en-US" dirty="0" smtClean="0"/>
              <a:t>Evidence?</a:t>
            </a:r>
          </a:p>
          <a:p>
            <a:pPr lvl="1">
              <a:defRPr/>
            </a:pPr>
            <a:r>
              <a:rPr lang="en-US" dirty="0" smtClean="0"/>
              <a:t>Fossil Record</a:t>
            </a:r>
          </a:p>
          <a:p>
            <a:pPr lvl="2">
              <a:defRPr/>
            </a:pPr>
            <a:r>
              <a:rPr lang="en-US" dirty="0" smtClean="0"/>
              <a:t>Dinosaurs</a:t>
            </a:r>
          </a:p>
          <a:p>
            <a:pPr lvl="2">
              <a:defRPr/>
            </a:pPr>
            <a:r>
              <a:rPr lang="en-US" dirty="0" smtClean="0"/>
              <a:t>Plant species</a:t>
            </a:r>
          </a:p>
          <a:p>
            <a:pPr lvl="1">
              <a:defRPr/>
            </a:pPr>
            <a:endParaRPr lang="en-US" dirty="0" smtClean="0"/>
          </a:p>
          <a:p>
            <a:pPr lvl="1">
              <a:defRPr/>
            </a:pPr>
            <a:r>
              <a:rPr lang="en-US" dirty="0" smtClean="0"/>
              <a:t>Reconstruction of Past Climates with Koppen</a:t>
            </a:r>
          </a:p>
          <a:p>
            <a:pPr lvl="2">
              <a:defRPr/>
            </a:pPr>
            <a:r>
              <a:rPr lang="en-US" dirty="0" smtClean="0"/>
              <a:t>Evidence of glaciation in large areas of the southern continents &amp; India (300 mya)</a:t>
            </a:r>
          </a:p>
        </p:txBody>
      </p:sp>
    </p:spTree>
    <p:extLst>
      <p:ext uri="{BB962C8B-B14F-4D97-AF65-F5344CB8AC3E}">
        <p14:creationId xmlns:p14="http://schemas.microsoft.com/office/powerpoint/2010/main" val="3809920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3" name="Picture 3" descr="MPG_11e_Figure_14_04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44450"/>
            <a:ext cx="8707438" cy="658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4699011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7" name="Picture 3" descr="MPG_11e_Figure_14_05a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606425"/>
            <a:ext cx="9099550" cy="546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Rectangle 3"/>
          <p:cNvSpPr txBox="1">
            <a:spLocks noChangeArrowheads="1"/>
          </p:cNvSpPr>
          <p:nvPr/>
        </p:nvSpPr>
        <p:spPr bwMode="auto">
          <a:xfrm>
            <a:off x="609600" y="57150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lgn="l" eaLnBrk="1" hangingPunct="1">
              <a:defRPr/>
            </a:pPr>
            <a:r>
              <a:rPr lang="en-US" sz="1600" smtClean="0">
                <a:cs typeface="+mj-cs"/>
              </a:rPr>
              <a:t>300 mya large areas of Pangaea were heavily glaciated.  </a:t>
            </a:r>
            <a:endParaRPr lang="en-US" sz="1600" dirty="0" smtClean="0">
              <a:cs typeface="+mj-cs"/>
            </a:endParaRPr>
          </a:p>
        </p:txBody>
      </p:sp>
    </p:spTree>
    <p:extLst>
      <p:ext uri="{BB962C8B-B14F-4D97-AF65-F5344CB8AC3E}">
        <p14:creationId xmlns:p14="http://schemas.microsoft.com/office/powerpoint/2010/main" val="247331178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9" name="Picture 3" descr="MPG_11e_Figure_14_05b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228600"/>
            <a:ext cx="9099550" cy="540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Rectangle 3"/>
          <p:cNvSpPr txBox="1">
            <a:spLocks noChangeArrowheads="1"/>
          </p:cNvSpPr>
          <p:nvPr/>
        </p:nvSpPr>
        <p:spPr bwMode="auto">
          <a:xfrm>
            <a:off x="304800" y="57150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lgn="l" eaLnBrk="1" hangingPunct="1">
              <a:defRPr/>
            </a:pPr>
            <a:r>
              <a:rPr lang="en-US" sz="1600" dirty="0" smtClean="0">
                <a:cs typeface="+mj-cs"/>
              </a:rPr>
              <a:t>Patterns of glaciation and ice movement make sense when their former positions are considered.  </a:t>
            </a:r>
          </a:p>
        </p:txBody>
      </p:sp>
    </p:spTree>
    <p:extLst>
      <p:ext uri="{BB962C8B-B14F-4D97-AF65-F5344CB8AC3E}">
        <p14:creationId xmlns:p14="http://schemas.microsoft.com/office/powerpoint/2010/main" val="323528496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r>
              <a:rPr lang="en-US" dirty="0" smtClean="0"/>
              <a:t>Wegener’s theory, Continental Drift, was largely rejected by the scientific community</a:t>
            </a:r>
          </a:p>
          <a:p>
            <a:pPr>
              <a:defRPr/>
            </a:pPr>
            <a:r>
              <a:rPr lang="en-US" dirty="0" smtClean="0"/>
              <a:t>What fuels this movement of land?</a:t>
            </a:r>
          </a:p>
          <a:p>
            <a:pPr>
              <a:defRPr/>
            </a:pPr>
            <a:r>
              <a:rPr lang="en-US" dirty="0" smtClean="0"/>
              <a:t>How does rigid rock move and plow through other areas of rigid rock?</a:t>
            </a:r>
          </a:p>
          <a:p>
            <a:pPr>
              <a:defRPr/>
            </a:pPr>
            <a:r>
              <a:rPr lang="en-US" dirty="0" smtClean="0"/>
              <a:t>Died on an Arctic expedition in 1930</a:t>
            </a:r>
            <a:endParaRPr lang="en-US" dirty="0"/>
          </a:p>
        </p:txBody>
      </p:sp>
    </p:spTree>
    <p:extLst>
      <p:ext uri="{BB962C8B-B14F-4D97-AF65-F5344CB8AC3E}">
        <p14:creationId xmlns:p14="http://schemas.microsoft.com/office/powerpoint/2010/main" val="1635372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MPG_10e_Figure_14_06_L.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1090613"/>
            <a:ext cx="91440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nvPr>
        </p:nvSpPr>
        <p:spPr>
          <a:xfrm>
            <a:off x="304800" y="5715000"/>
            <a:ext cx="8229600" cy="1143000"/>
          </a:xfrm>
        </p:spPr>
        <p:txBody>
          <a:bodyPr/>
          <a:lstStyle/>
          <a:p>
            <a:pPr algn="l" eaLnBrk="1" hangingPunct="1">
              <a:defRPr/>
            </a:pPr>
            <a:r>
              <a:rPr lang="en-US" sz="1800" dirty="0" smtClean="0">
                <a:cs typeface="+mj-cs"/>
              </a:rPr>
              <a:t>A clear pattern emerged:  a continuous system of ridges and deep ocean trenches.</a:t>
            </a:r>
          </a:p>
        </p:txBody>
      </p:sp>
      <p:sp>
        <p:nvSpPr>
          <p:cNvPr id="32771" name="TextBox 1"/>
          <p:cNvSpPr txBox="1">
            <a:spLocks noChangeArrowheads="1"/>
          </p:cNvSpPr>
          <p:nvPr/>
        </p:nvSpPr>
        <p:spPr bwMode="auto">
          <a:xfrm>
            <a:off x="381000" y="228600"/>
            <a:ext cx="853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1950s—new evidence.  Mapping of the sea floor leads to ‘discovery’ of underwater volcanoes, deep ocean trenches, ocean ridges.   </a:t>
            </a:r>
          </a:p>
        </p:txBody>
      </p:sp>
    </p:spTree>
    <p:extLst>
      <p:ext uri="{BB962C8B-B14F-4D97-AF65-F5344CB8AC3E}">
        <p14:creationId xmlns:p14="http://schemas.microsoft.com/office/powerpoint/2010/main" val="3041778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MPG_10e_Figure_14_07_L.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950913"/>
            <a:ext cx="9144000"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
          <p:cNvSpPr>
            <a:spLocks noGrp="1" noChangeArrowheads="1"/>
          </p:cNvSpPr>
          <p:nvPr>
            <p:ph type="title"/>
          </p:nvPr>
        </p:nvSpPr>
        <p:spPr>
          <a:xfrm>
            <a:off x="304800" y="5715000"/>
            <a:ext cx="8229600" cy="1143000"/>
          </a:xfrm>
        </p:spPr>
        <p:txBody>
          <a:bodyPr/>
          <a:lstStyle/>
          <a:p>
            <a:pPr algn="l" eaLnBrk="1" hangingPunct="1">
              <a:defRPr/>
            </a:pPr>
            <a:r>
              <a:rPr lang="en-US" sz="1600" dirty="0" smtClean="0">
                <a:cs typeface="+mj-cs"/>
              </a:rPr>
              <a:t>When a map of earthquake epicenters (5.0 or greater) is overlaid on the map of the ocean floor, striking overlaps appear.</a:t>
            </a:r>
          </a:p>
        </p:txBody>
      </p:sp>
    </p:spTree>
    <p:extLst>
      <p:ext uri="{BB962C8B-B14F-4D97-AF65-F5344CB8AC3E}">
        <p14:creationId xmlns:p14="http://schemas.microsoft.com/office/powerpoint/2010/main" val="632718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33400" y="228600"/>
            <a:ext cx="8382000" cy="6172200"/>
          </a:xfrm>
        </p:spPr>
        <p:txBody>
          <a:bodyPr/>
          <a:lstStyle/>
          <a:p>
            <a:pPr>
              <a:defRPr/>
            </a:pPr>
            <a:r>
              <a:rPr lang="en-US" dirty="0" smtClean="0"/>
              <a:t>Harry Hess</a:t>
            </a:r>
          </a:p>
          <a:p>
            <a:pPr lvl="1">
              <a:defRPr/>
            </a:pPr>
            <a:r>
              <a:rPr lang="en-US" dirty="0" smtClean="0"/>
              <a:t>How to explain this overlap?</a:t>
            </a:r>
          </a:p>
          <a:p>
            <a:pPr lvl="1">
              <a:defRPr/>
            </a:pPr>
            <a:r>
              <a:rPr lang="en-US" dirty="0" smtClean="0"/>
              <a:t>Sea-floor spreading</a:t>
            </a:r>
          </a:p>
          <a:p>
            <a:pPr lvl="1">
              <a:defRPr/>
            </a:pPr>
            <a:r>
              <a:rPr lang="en-US" dirty="0" smtClean="0"/>
              <a:t>Ridges are evidence of new ocean rock, older rock is being dragged downwards at trenches</a:t>
            </a:r>
          </a:p>
          <a:p>
            <a:pPr lvl="1">
              <a:defRPr/>
            </a:pPr>
            <a:r>
              <a:rPr lang="en-US" dirty="0" smtClean="0"/>
              <a:t>Rocks on continents cannot be subducted.</a:t>
            </a:r>
          </a:p>
          <a:p>
            <a:pPr lvl="1">
              <a:defRPr/>
            </a:pPr>
            <a:r>
              <a:rPr lang="en-US" dirty="0" smtClean="0"/>
              <a:t>Only oceanic rock is ‘recycled’</a:t>
            </a:r>
          </a:p>
          <a:p>
            <a:pPr lvl="1">
              <a:defRPr/>
            </a:pPr>
            <a:r>
              <a:rPr lang="en-US" dirty="0" smtClean="0"/>
              <a:t>So Wegener’s theory was only wrong about one thing:</a:t>
            </a:r>
          </a:p>
          <a:p>
            <a:pPr lvl="2">
              <a:defRPr/>
            </a:pPr>
            <a:r>
              <a:rPr lang="en-US" dirty="0" smtClean="0"/>
              <a:t>The continents are not drifting but are on a conveyor belt (the thicker lithospheric plates) moving out from the oceanic ridges toward the trenches.</a:t>
            </a:r>
            <a:endParaRPr lang="en-US" dirty="0"/>
          </a:p>
        </p:txBody>
      </p:sp>
    </p:spTree>
    <p:extLst>
      <p:ext uri="{BB962C8B-B14F-4D97-AF65-F5344CB8AC3E}">
        <p14:creationId xmlns:p14="http://schemas.microsoft.com/office/powerpoint/2010/main" val="1642561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5" name="Picture 3" descr="MPG_11e_Figure_14_08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228600"/>
            <a:ext cx="9099550"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9938" name="TextBox 1"/>
          <p:cNvSpPr txBox="1">
            <a:spLocks noChangeArrowheads="1"/>
          </p:cNvSpPr>
          <p:nvPr/>
        </p:nvSpPr>
        <p:spPr bwMode="auto">
          <a:xfrm>
            <a:off x="76200" y="4724400"/>
            <a:ext cx="7727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Plate tectonics, 1968</a:t>
            </a:r>
          </a:p>
          <a:p>
            <a:pPr eaLnBrk="1" hangingPunct="1"/>
            <a:r>
              <a:rPr lang="en-US" sz="1800"/>
              <a:t>	The lithosphere is a series of rigid plates.</a:t>
            </a:r>
          </a:p>
          <a:p>
            <a:pPr eaLnBrk="1" hangingPunct="1"/>
            <a:r>
              <a:rPr lang="en-US" sz="1800"/>
              <a:t>	These plates float over the more flexible asthenosphere (plastic).</a:t>
            </a:r>
          </a:p>
          <a:p>
            <a:pPr eaLnBrk="1" hangingPunct="1"/>
            <a:r>
              <a:rPr lang="en-US" sz="1800"/>
              <a:t>	</a:t>
            </a:r>
          </a:p>
        </p:txBody>
      </p:sp>
    </p:spTree>
    <p:extLst>
      <p:ext uri="{BB962C8B-B14F-4D97-AF65-F5344CB8AC3E}">
        <p14:creationId xmlns:p14="http://schemas.microsoft.com/office/powerpoint/2010/main" val="258445924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1" name="Picture 3" descr="MPG_11e_Figure_14_11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228600"/>
            <a:ext cx="9099550" cy="538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1986" name="Rectangle 1"/>
          <p:cNvSpPr>
            <a:spLocks noChangeArrowheads="1"/>
          </p:cNvSpPr>
          <p:nvPr/>
        </p:nvSpPr>
        <p:spPr bwMode="auto">
          <a:xfrm>
            <a:off x="152400" y="5715000"/>
            <a:ext cx="8763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--The number of plates and their boundaries not totally clear.</a:t>
            </a:r>
          </a:p>
          <a:p>
            <a:r>
              <a:rPr lang="en-US"/>
              <a:t>--7 major and 7 intermediate sized plates;  12 smaller (many remnants of once-larger plates)</a:t>
            </a:r>
          </a:p>
          <a:p>
            <a:r>
              <a:rPr lang="en-US"/>
              <a:t>--Energy from convective currents in Earth’s mantle.</a:t>
            </a:r>
          </a:p>
        </p:txBody>
      </p:sp>
    </p:spTree>
    <p:extLst>
      <p:ext uri="{BB962C8B-B14F-4D97-AF65-F5344CB8AC3E}">
        <p14:creationId xmlns:p14="http://schemas.microsoft.com/office/powerpoint/2010/main" val="360306730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5"/>
          <p:cNvSpPr txBox="1">
            <a:spLocks noChangeArrowheads="1"/>
          </p:cNvSpPr>
          <p:nvPr/>
        </p:nvSpPr>
        <p:spPr bwMode="auto">
          <a:xfrm>
            <a:off x="152400" y="762000"/>
            <a:ext cx="4267200" cy="3386138"/>
          </a:xfrm>
          <a:prstGeom prst="rect">
            <a:avLst/>
          </a:prstGeom>
          <a:noFill/>
          <a:ln w="9525">
            <a:noFill/>
            <a:miter lim="800000"/>
            <a:headEnd/>
            <a:tailEnd/>
          </a:ln>
        </p:spPr>
        <p:txBody>
          <a:bodyPr>
            <a:spAutoFit/>
          </a:bodyPr>
          <a:lstStyle/>
          <a:p>
            <a:pPr marL="347663" indent="-347663">
              <a:spcBef>
                <a:spcPct val="50000"/>
              </a:spcBef>
            </a:pPr>
            <a:r>
              <a:rPr lang="en-US" sz="3200">
                <a:latin typeface="Arial Black" pitchFamily="34" charset="0"/>
              </a:rPr>
              <a:t>Chapter Overview</a:t>
            </a:r>
          </a:p>
          <a:p>
            <a:pPr marL="347663" indent="-347663">
              <a:spcBef>
                <a:spcPct val="50000"/>
              </a:spcBef>
              <a:buFontTx/>
              <a:buBlip>
                <a:blip r:embed="rId3"/>
              </a:buBlip>
            </a:pPr>
            <a:r>
              <a:rPr lang="en-US" sz="2800"/>
              <a:t>Plate Tectonics</a:t>
            </a:r>
          </a:p>
          <a:p>
            <a:pPr marL="347663" indent="-347663">
              <a:spcBef>
                <a:spcPct val="50000"/>
              </a:spcBef>
              <a:buFontTx/>
              <a:buBlip>
                <a:blip r:embed="rId3"/>
              </a:buBlip>
            </a:pPr>
            <a:r>
              <a:rPr lang="en-US" sz="2800"/>
              <a:t>Tectonic Activity and Earthquakes</a:t>
            </a:r>
          </a:p>
          <a:p>
            <a:pPr marL="347663" indent="-347663">
              <a:spcBef>
                <a:spcPct val="50000"/>
              </a:spcBef>
              <a:buFontTx/>
              <a:buBlip>
                <a:blip r:embed="rId3"/>
              </a:buBlip>
            </a:pPr>
            <a:r>
              <a:rPr lang="en-US" sz="2800"/>
              <a:t>Volcanic Activity and Landforms</a:t>
            </a:r>
          </a:p>
        </p:txBody>
      </p:sp>
      <p:grpSp>
        <p:nvGrpSpPr>
          <p:cNvPr id="6" name="Group 5"/>
          <p:cNvGrpSpPr/>
          <p:nvPr/>
        </p:nvGrpSpPr>
        <p:grpSpPr>
          <a:xfrm>
            <a:off x="4356100" y="914400"/>
            <a:ext cx="4635500" cy="3553599"/>
            <a:chOff x="4356100" y="914400"/>
            <a:chExt cx="4635500" cy="3553599"/>
          </a:xfrm>
        </p:grpSpPr>
        <p:pic>
          <p:nvPicPr>
            <p:cNvPr id="11268" name="Picture 5"/>
            <p:cNvPicPr>
              <a:picLocks noChangeAspect="1" noChangeArrowheads="1"/>
            </p:cNvPicPr>
            <p:nvPr/>
          </p:nvPicPr>
          <p:blipFill>
            <a:blip r:embed="rId4" cstate="print"/>
            <a:srcRect/>
            <a:stretch>
              <a:fillRect/>
            </a:stretch>
          </p:blipFill>
          <p:spPr bwMode="auto">
            <a:xfrm>
              <a:off x="4356100" y="914400"/>
              <a:ext cx="4635500" cy="3276600"/>
            </a:xfrm>
            <a:prstGeom prst="rect">
              <a:avLst/>
            </a:prstGeom>
            <a:noFill/>
            <a:ln w="9525">
              <a:noFill/>
              <a:miter lim="800000"/>
              <a:headEnd/>
              <a:tailEnd/>
            </a:ln>
          </p:spPr>
        </p:pic>
        <p:sp>
          <p:nvSpPr>
            <p:cNvPr id="5" name="TextBox 4"/>
            <p:cNvSpPr txBox="1"/>
            <p:nvPr/>
          </p:nvSpPr>
          <p:spPr>
            <a:xfrm>
              <a:off x="5257800" y="4191000"/>
              <a:ext cx="3733800" cy="276999"/>
            </a:xfrm>
            <a:prstGeom prst="rect">
              <a:avLst/>
            </a:prstGeom>
            <a:noFill/>
          </p:spPr>
          <p:txBody>
            <a:bodyPr wrap="square" rtlCol="0">
              <a:spAutoFit/>
            </a:bodyPr>
            <a:lstStyle/>
            <a:p>
              <a:pPr algn="r"/>
              <a:r>
                <a:rPr lang="en-US" sz="1200" dirty="0" smtClean="0"/>
                <a:t>© Aurora Photos/</a:t>
              </a:r>
              <a:r>
                <a:rPr lang="en-US" sz="1200" dirty="0" err="1" smtClean="0"/>
                <a:t>Alamy</a:t>
              </a:r>
              <a:endParaRPr lang="en-US" sz="1200" dirty="0"/>
            </a:p>
          </p:txBody>
        </p:sp>
      </p:grpSp>
    </p:spTree>
    <p:extLst>
      <p:ext uri="{BB962C8B-B14F-4D97-AF65-F5344CB8AC3E}">
        <p14:creationId xmlns:p14="http://schemas.microsoft.com/office/powerpoint/2010/main" val="273548547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ChangeArrowheads="1"/>
          </p:cNvSpPr>
          <p:nvPr/>
        </p:nvSpPr>
        <p:spPr bwMode="auto">
          <a:xfrm>
            <a:off x="304800" y="152400"/>
            <a:ext cx="3689350" cy="584200"/>
          </a:xfrm>
          <a:prstGeom prst="rect">
            <a:avLst/>
          </a:prstGeom>
          <a:noFill/>
          <a:ln w="9525">
            <a:noFill/>
            <a:miter lim="800000"/>
            <a:headEnd/>
            <a:tailEnd/>
          </a:ln>
        </p:spPr>
        <p:txBody>
          <a:bodyPr wrap="none">
            <a:spAutoFit/>
          </a:bodyPr>
          <a:lstStyle/>
          <a:p>
            <a:r>
              <a:rPr lang="en-US" sz="3200">
                <a:latin typeface="Arial Black" pitchFamily="34" charset="0"/>
              </a:rPr>
              <a:t>Plate Tectonics</a:t>
            </a:r>
          </a:p>
        </p:txBody>
      </p:sp>
      <p:sp>
        <p:nvSpPr>
          <p:cNvPr id="177158" name="Text Box 6"/>
          <p:cNvSpPr txBox="1">
            <a:spLocks noChangeArrowheads="1"/>
          </p:cNvSpPr>
          <p:nvPr/>
        </p:nvSpPr>
        <p:spPr bwMode="auto">
          <a:xfrm>
            <a:off x="304800" y="857250"/>
            <a:ext cx="4648200" cy="5733877"/>
          </a:xfrm>
          <a:prstGeom prst="rect">
            <a:avLst/>
          </a:prstGeom>
          <a:noFill/>
          <a:ln w="9525">
            <a:noFill/>
            <a:miter lim="800000"/>
            <a:headEnd/>
            <a:tailEnd/>
          </a:ln>
        </p:spPr>
        <p:txBody>
          <a:bodyPr>
            <a:spAutoFit/>
          </a:bodyPr>
          <a:lstStyle/>
          <a:p>
            <a:pPr marL="173038" indent="-173038">
              <a:spcBef>
                <a:spcPct val="50000"/>
              </a:spcBef>
            </a:pPr>
            <a:r>
              <a:rPr lang="en-US" sz="2800" dirty="0"/>
              <a:t>Types of Plate Boundaries</a:t>
            </a:r>
          </a:p>
          <a:p>
            <a:pPr marL="173038" indent="-173038">
              <a:spcBef>
                <a:spcPct val="10000"/>
              </a:spcBef>
              <a:buFontTx/>
              <a:buChar char="•"/>
            </a:pPr>
            <a:r>
              <a:rPr lang="en-US" dirty="0"/>
              <a:t>Extensional tectonic activity</a:t>
            </a:r>
          </a:p>
          <a:p>
            <a:pPr marL="568325" lvl="1" indent="-111125">
              <a:spcBef>
                <a:spcPct val="10000"/>
              </a:spcBef>
              <a:buFontTx/>
              <a:buChar char="•"/>
            </a:pPr>
            <a:r>
              <a:rPr lang="en-US" dirty="0" smtClean="0"/>
              <a:t>Spreading or Divergent </a:t>
            </a:r>
            <a:r>
              <a:rPr lang="en-US" dirty="0"/>
              <a:t>boundary</a:t>
            </a:r>
          </a:p>
          <a:p>
            <a:pPr marL="568325" lvl="1" indent="-111125">
              <a:spcBef>
                <a:spcPct val="10000"/>
              </a:spcBef>
              <a:buFontTx/>
              <a:buChar char="•"/>
            </a:pPr>
            <a:r>
              <a:rPr lang="en-US" dirty="0"/>
              <a:t>Plates pulled apart</a:t>
            </a:r>
          </a:p>
          <a:p>
            <a:pPr marL="173038" indent="-173038">
              <a:spcBef>
                <a:spcPct val="10000"/>
              </a:spcBef>
              <a:buFontTx/>
              <a:buChar char="•"/>
            </a:pPr>
            <a:r>
              <a:rPr lang="en-US" dirty="0"/>
              <a:t>Compressional tectonic activity</a:t>
            </a:r>
          </a:p>
          <a:p>
            <a:pPr marL="568325" lvl="1" indent="-111125">
              <a:spcBef>
                <a:spcPct val="10000"/>
              </a:spcBef>
              <a:buFontTx/>
              <a:buChar char="•"/>
            </a:pPr>
            <a:r>
              <a:rPr lang="en-US" dirty="0"/>
              <a:t>Converging boundary</a:t>
            </a:r>
          </a:p>
          <a:p>
            <a:pPr marL="568325" lvl="1" indent="-111125">
              <a:spcBef>
                <a:spcPct val="10000"/>
              </a:spcBef>
              <a:buFontTx/>
              <a:buChar char="•"/>
            </a:pPr>
            <a:r>
              <a:rPr lang="en-US" dirty="0"/>
              <a:t>Plates pushed together</a:t>
            </a:r>
          </a:p>
          <a:p>
            <a:pPr marL="173038" indent="-173038">
              <a:spcBef>
                <a:spcPct val="10000"/>
              </a:spcBef>
              <a:buFontTx/>
              <a:buChar char="•"/>
            </a:pPr>
            <a:r>
              <a:rPr lang="en-US" dirty="0"/>
              <a:t>Plates move past each other</a:t>
            </a:r>
          </a:p>
          <a:p>
            <a:pPr marL="568325" lvl="1" indent="-111125">
              <a:spcBef>
                <a:spcPct val="10000"/>
              </a:spcBef>
              <a:buFontTx/>
              <a:buChar char="•"/>
            </a:pPr>
            <a:r>
              <a:rPr lang="en-US" dirty="0"/>
              <a:t>Transform boundary</a:t>
            </a:r>
          </a:p>
          <a:p>
            <a:pPr marL="568325" lvl="1" indent="-111125">
              <a:spcBef>
                <a:spcPct val="10000"/>
              </a:spcBef>
              <a:buFontTx/>
              <a:buChar char="•"/>
            </a:pPr>
            <a:r>
              <a:rPr lang="en-US" dirty="0"/>
              <a:t>Transform faults</a:t>
            </a:r>
          </a:p>
          <a:p>
            <a:pPr marL="173038" indent="-173038">
              <a:spcBef>
                <a:spcPct val="10000"/>
              </a:spcBef>
              <a:buFontTx/>
              <a:buChar char="•"/>
            </a:pPr>
            <a:endParaRPr lang="en-US" dirty="0"/>
          </a:p>
          <a:p>
            <a:pPr marL="173038" indent="-173038">
              <a:spcBef>
                <a:spcPct val="10000"/>
              </a:spcBef>
              <a:buFontTx/>
              <a:buChar char="•"/>
            </a:pPr>
            <a:endParaRPr lang="en-US" sz="2800" dirty="0"/>
          </a:p>
          <a:p>
            <a:pPr marL="568325" lvl="1" indent="-111125">
              <a:spcBef>
                <a:spcPct val="10000"/>
              </a:spcBef>
              <a:buFontTx/>
              <a:buChar char="•"/>
            </a:pPr>
            <a:endParaRPr lang="en-US" sz="1800" dirty="0"/>
          </a:p>
        </p:txBody>
      </p:sp>
      <p:grpSp>
        <p:nvGrpSpPr>
          <p:cNvPr id="8" name="Group 7"/>
          <p:cNvGrpSpPr/>
          <p:nvPr/>
        </p:nvGrpSpPr>
        <p:grpSpPr>
          <a:xfrm>
            <a:off x="4876800" y="990600"/>
            <a:ext cx="4144975" cy="4696599"/>
            <a:chOff x="4876800" y="990600"/>
            <a:chExt cx="4144975" cy="4696599"/>
          </a:xfrm>
        </p:grpSpPr>
        <p:pic>
          <p:nvPicPr>
            <p:cNvPr id="6" name="Picture 5" descr="figure 9.2.jpg"/>
            <p:cNvPicPr>
              <a:picLocks noChangeAspect="1"/>
            </p:cNvPicPr>
            <p:nvPr/>
          </p:nvPicPr>
          <p:blipFill>
            <a:blip r:embed="rId3" cstate="print"/>
            <a:stretch>
              <a:fillRect/>
            </a:stretch>
          </p:blipFill>
          <p:spPr>
            <a:xfrm>
              <a:off x="4876800" y="990600"/>
              <a:ext cx="4144975" cy="4447398"/>
            </a:xfrm>
            <a:prstGeom prst="rect">
              <a:avLst/>
            </a:prstGeom>
          </p:spPr>
        </p:pic>
        <p:sp>
          <p:nvSpPr>
            <p:cNvPr id="7" name="TextBox 6"/>
            <p:cNvSpPr txBox="1"/>
            <p:nvPr/>
          </p:nvSpPr>
          <p:spPr>
            <a:xfrm>
              <a:off x="5638800" y="5410200"/>
              <a:ext cx="3352800" cy="276999"/>
            </a:xfrm>
            <a:prstGeom prst="rect">
              <a:avLst/>
            </a:prstGeom>
            <a:noFill/>
          </p:spPr>
          <p:txBody>
            <a:bodyPr wrap="square" rtlCol="0">
              <a:spAutoFit/>
            </a:bodyPr>
            <a:lstStyle/>
            <a:p>
              <a:pPr algn="r"/>
              <a:r>
                <a:rPr lang="en-US" sz="1200" dirty="0" smtClean="0"/>
                <a:t>© A.N. Strahler</a:t>
              </a:r>
              <a:endParaRPr lang="en-US" sz="1200" dirty="0"/>
            </a:p>
          </p:txBody>
        </p:sp>
      </p:grpSp>
    </p:spTree>
    <p:extLst>
      <p:ext uri="{BB962C8B-B14F-4D97-AF65-F5344CB8AC3E}">
        <p14:creationId xmlns:p14="http://schemas.microsoft.com/office/powerpoint/2010/main" val="420555204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ChangeArrowheads="1"/>
          </p:cNvSpPr>
          <p:nvPr/>
        </p:nvSpPr>
        <p:spPr bwMode="auto">
          <a:xfrm>
            <a:off x="304800" y="152400"/>
            <a:ext cx="5116505" cy="584776"/>
          </a:xfrm>
          <a:prstGeom prst="rect">
            <a:avLst/>
          </a:prstGeom>
          <a:noFill/>
          <a:ln w="9525">
            <a:noFill/>
            <a:miter lim="800000"/>
            <a:headEnd/>
            <a:tailEnd/>
          </a:ln>
        </p:spPr>
        <p:txBody>
          <a:bodyPr wrap="none">
            <a:spAutoFit/>
          </a:bodyPr>
          <a:lstStyle/>
          <a:p>
            <a:r>
              <a:rPr lang="en-US" sz="3200" dirty="0" smtClean="0">
                <a:latin typeface="Arial Black" pitchFamily="34" charset="0"/>
              </a:rPr>
              <a:t>Spreading Boundaries</a:t>
            </a:r>
            <a:endParaRPr lang="en-US" sz="3200" dirty="0">
              <a:latin typeface="Arial Black" pitchFamily="34" charset="0"/>
            </a:endParaRPr>
          </a:p>
        </p:txBody>
      </p:sp>
      <p:sp>
        <p:nvSpPr>
          <p:cNvPr id="14340" name="Text Box 6"/>
          <p:cNvSpPr txBox="1">
            <a:spLocks noChangeArrowheads="1"/>
          </p:cNvSpPr>
          <p:nvPr/>
        </p:nvSpPr>
        <p:spPr bwMode="auto">
          <a:xfrm>
            <a:off x="304800" y="857250"/>
            <a:ext cx="4648200" cy="2791534"/>
          </a:xfrm>
          <a:prstGeom prst="rect">
            <a:avLst/>
          </a:prstGeom>
          <a:noFill/>
          <a:ln w="9525">
            <a:noFill/>
            <a:miter lim="800000"/>
            <a:headEnd/>
            <a:tailEnd/>
          </a:ln>
        </p:spPr>
        <p:txBody>
          <a:bodyPr>
            <a:spAutoFit/>
          </a:bodyPr>
          <a:lstStyle/>
          <a:p>
            <a:pPr marL="173038" indent="-173038">
              <a:spcBef>
                <a:spcPct val="50000"/>
              </a:spcBef>
              <a:buFont typeface="Arial" charset="0"/>
              <a:buChar char="•"/>
            </a:pPr>
            <a:r>
              <a:rPr lang="en-US" dirty="0" smtClean="0"/>
              <a:t>A </a:t>
            </a:r>
            <a:r>
              <a:rPr lang="en-US" dirty="0"/>
              <a:t>boundary where two lithospheric plates move apart</a:t>
            </a:r>
          </a:p>
          <a:p>
            <a:pPr marL="173038" indent="-173038">
              <a:spcBef>
                <a:spcPct val="50000"/>
              </a:spcBef>
              <a:buFont typeface="Arial" charset="0"/>
              <a:buChar char="•"/>
            </a:pPr>
            <a:r>
              <a:rPr lang="en-US" dirty="0"/>
              <a:t>Mid-ocean </a:t>
            </a:r>
            <a:r>
              <a:rPr lang="en-US" dirty="0" smtClean="0"/>
              <a:t>ridge—sea floor spreading</a:t>
            </a:r>
            <a:endParaRPr lang="en-US" dirty="0"/>
          </a:p>
          <a:p>
            <a:pPr marL="173038" indent="-173038">
              <a:spcBef>
                <a:spcPct val="50000"/>
              </a:spcBef>
            </a:pPr>
            <a:r>
              <a:rPr lang="en-US" sz="2800" dirty="0"/>
              <a:t>	</a:t>
            </a:r>
            <a:endParaRPr lang="en-US" dirty="0"/>
          </a:p>
          <a:p>
            <a:pPr marL="173038" indent="-173038">
              <a:spcBef>
                <a:spcPct val="10000"/>
              </a:spcBef>
              <a:buFontTx/>
              <a:buChar char="•"/>
            </a:pPr>
            <a:endParaRPr lang="en-US" dirty="0"/>
          </a:p>
          <a:p>
            <a:pPr marL="173038" indent="-173038">
              <a:spcBef>
                <a:spcPct val="10000"/>
              </a:spcBef>
              <a:buFontTx/>
              <a:buChar char="•"/>
            </a:pPr>
            <a:endParaRPr lang="en-US" sz="2800" dirty="0"/>
          </a:p>
          <a:p>
            <a:pPr marL="630238" lvl="1" indent="-173038">
              <a:spcBef>
                <a:spcPct val="10000"/>
              </a:spcBef>
              <a:buFontTx/>
              <a:buChar char="•"/>
            </a:pPr>
            <a:endParaRPr lang="en-US" sz="1800" dirty="0"/>
          </a:p>
        </p:txBody>
      </p:sp>
      <p:grpSp>
        <p:nvGrpSpPr>
          <p:cNvPr id="8" name="Group 7"/>
          <p:cNvGrpSpPr/>
          <p:nvPr/>
        </p:nvGrpSpPr>
        <p:grpSpPr>
          <a:xfrm>
            <a:off x="341375" y="2857255"/>
            <a:ext cx="7548833" cy="3363344"/>
            <a:chOff x="341376" y="3225755"/>
            <a:chExt cx="4078224" cy="2994844"/>
          </a:xfrm>
        </p:grpSpPr>
        <p:pic>
          <p:nvPicPr>
            <p:cNvPr id="9" name="Picture 8" descr="figure 9.5a.jpg"/>
            <p:cNvPicPr>
              <a:picLocks noChangeAspect="1"/>
            </p:cNvPicPr>
            <p:nvPr/>
          </p:nvPicPr>
          <p:blipFill>
            <a:blip r:embed="rId3" cstate="print"/>
            <a:stretch>
              <a:fillRect/>
            </a:stretch>
          </p:blipFill>
          <p:spPr>
            <a:xfrm>
              <a:off x="341376" y="3225755"/>
              <a:ext cx="4078224" cy="2717845"/>
            </a:xfrm>
            <a:prstGeom prst="rect">
              <a:avLst/>
            </a:prstGeom>
          </p:spPr>
        </p:pic>
        <p:sp>
          <p:nvSpPr>
            <p:cNvPr id="7" name="TextBox 6"/>
            <p:cNvSpPr txBox="1"/>
            <p:nvPr/>
          </p:nvSpPr>
          <p:spPr>
            <a:xfrm>
              <a:off x="2362200" y="5943600"/>
              <a:ext cx="2057400" cy="276999"/>
            </a:xfrm>
            <a:prstGeom prst="rect">
              <a:avLst/>
            </a:prstGeom>
            <a:noFill/>
          </p:spPr>
          <p:txBody>
            <a:bodyPr wrap="square" rtlCol="0">
              <a:spAutoFit/>
            </a:bodyPr>
            <a:lstStyle/>
            <a:p>
              <a:pPr algn="r"/>
              <a:r>
                <a:rPr lang="en-US" sz="1200" dirty="0" smtClean="0"/>
                <a:t>© NG Image Collection</a:t>
              </a:r>
              <a:endParaRPr lang="en-US" sz="1200" dirty="0"/>
            </a:p>
          </p:txBody>
        </p:sp>
      </p:grpSp>
      <p:sp>
        <p:nvSpPr>
          <p:cNvPr id="13" name="Footer Placeholder 1"/>
          <p:cNvSpPr>
            <a:spLocks noGrp="1"/>
          </p:cNvSpPr>
          <p:nvPr>
            <p:ph type="ftr" sz="quarter" idx="4294967295"/>
          </p:nvPr>
        </p:nvSpPr>
        <p:spPr>
          <a:xfrm>
            <a:off x="685800" y="6248400"/>
            <a:ext cx="7772400" cy="457200"/>
          </a:xfrm>
          <a:prstGeom prst="rect">
            <a:avLst/>
          </a:prstGeom>
          <a:noFill/>
        </p:spPr>
        <p:txBody>
          <a:bodyPr/>
          <a:lstStyle/>
          <a:p>
            <a:r>
              <a:rPr lang="en-US" dirty="0" smtClean="0"/>
              <a:t>Iceland, a rift valley, one of the only examples of a land-based rift valley created by a mid-oceanic ridge</a:t>
            </a:r>
            <a:endParaRPr lang="en-US" dirty="0"/>
          </a:p>
        </p:txBody>
      </p:sp>
    </p:spTree>
    <p:extLst>
      <p:ext uri="{BB962C8B-B14F-4D97-AF65-F5344CB8AC3E}">
        <p14:creationId xmlns:p14="http://schemas.microsoft.com/office/powerpoint/2010/main" val="262724292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vpg2e_fig_09_03_01"/>
          <p:cNvPicPr>
            <a:picLocks noChangeAspect="1" noChangeArrowheads="1"/>
          </p:cNvPicPr>
          <p:nvPr/>
        </p:nvPicPr>
        <p:blipFill>
          <a:blip r:embed="rId3" cstate="print"/>
          <a:srcRect/>
          <a:stretch>
            <a:fillRect/>
          </a:stretch>
        </p:blipFill>
        <p:spPr bwMode="auto">
          <a:xfrm>
            <a:off x="406400" y="215900"/>
            <a:ext cx="8342313" cy="6435725"/>
          </a:xfrm>
          <a:prstGeom prst="rect">
            <a:avLst/>
          </a:prstGeom>
          <a:noFill/>
          <a:ln w="9525">
            <a:noFill/>
            <a:miter lim="800000"/>
            <a:headEnd/>
            <a:tailEnd/>
          </a:ln>
          <a:effectLst/>
        </p:spPr>
      </p:pic>
    </p:spTree>
    <p:extLst>
      <p:ext uri="{BB962C8B-B14F-4D97-AF65-F5344CB8AC3E}">
        <p14:creationId xmlns:p14="http://schemas.microsoft.com/office/powerpoint/2010/main" val="374074512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vpg2e_fig_09_03_02"/>
          <p:cNvPicPr>
            <a:picLocks noChangeAspect="1" noChangeArrowheads="1"/>
          </p:cNvPicPr>
          <p:nvPr/>
        </p:nvPicPr>
        <p:blipFill>
          <a:blip r:embed="rId3" cstate="print"/>
          <a:srcRect/>
          <a:stretch>
            <a:fillRect/>
          </a:stretch>
        </p:blipFill>
        <p:spPr bwMode="auto">
          <a:xfrm>
            <a:off x="304800" y="254000"/>
            <a:ext cx="8531225" cy="6343650"/>
          </a:xfrm>
          <a:prstGeom prst="rect">
            <a:avLst/>
          </a:prstGeom>
          <a:noFill/>
          <a:ln w="9525">
            <a:noFill/>
            <a:miter lim="800000"/>
            <a:headEnd/>
            <a:tailEnd/>
          </a:ln>
          <a:effectLst/>
        </p:spPr>
      </p:pic>
    </p:spTree>
    <p:extLst>
      <p:ext uri="{BB962C8B-B14F-4D97-AF65-F5344CB8AC3E}">
        <p14:creationId xmlns:p14="http://schemas.microsoft.com/office/powerpoint/2010/main" val="339978902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vpg2e_fig_09_03_03"/>
          <p:cNvPicPr>
            <a:picLocks noChangeAspect="1" noChangeArrowheads="1"/>
          </p:cNvPicPr>
          <p:nvPr/>
        </p:nvPicPr>
        <p:blipFill>
          <a:blip r:embed="rId3" cstate="print"/>
          <a:srcRect/>
          <a:stretch>
            <a:fillRect/>
          </a:stretch>
        </p:blipFill>
        <p:spPr bwMode="auto">
          <a:xfrm>
            <a:off x="304800" y="749300"/>
            <a:ext cx="8531225" cy="5375275"/>
          </a:xfrm>
          <a:prstGeom prst="rect">
            <a:avLst/>
          </a:prstGeom>
          <a:noFill/>
          <a:ln w="9525">
            <a:noFill/>
            <a:miter lim="800000"/>
            <a:headEnd/>
            <a:tailEnd/>
          </a:ln>
          <a:effectLst/>
        </p:spPr>
      </p:pic>
    </p:spTree>
    <p:extLst>
      <p:ext uri="{BB962C8B-B14F-4D97-AF65-F5344CB8AC3E}">
        <p14:creationId xmlns:p14="http://schemas.microsoft.com/office/powerpoint/2010/main" val="341745000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5" name="Picture 3" descr="MPG_11e_Figure_14_13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8" y="44450"/>
            <a:ext cx="8588375" cy="658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7346" name="TextBox 1"/>
          <p:cNvSpPr txBox="1">
            <a:spLocks noChangeArrowheads="1"/>
          </p:cNvSpPr>
          <p:nvPr/>
        </p:nvSpPr>
        <p:spPr bwMode="auto">
          <a:xfrm>
            <a:off x="152400" y="3429000"/>
            <a:ext cx="1981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Divergent plate boundaries:  constructive boundaries, material added.</a:t>
            </a:r>
          </a:p>
          <a:p>
            <a:pPr eaLnBrk="1" hangingPunct="1"/>
            <a:endParaRPr lang="en-US" sz="1800"/>
          </a:p>
        </p:txBody>
      </p:sp>
      <p:sp>
        <p:nvSpPr>
          <p:cNvPr id="57347" name="TextBox 2"/>
          <p:cNvSpPr txBox="1">
            <a:spLocks noChangeArrowheads="1"/>
          </p:cNvSpPr>
          <p:nvPr/>
        </p:nvSpPr>
        <p:spPr bwMode="auto">
          <a:xfrm>
            <a:off x="6553200" y="609600"/>
            <a:ext cx="2314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Sea-Floor Spreading</a:t>
            </a:r>
          </a:p>
        </p:txBody>
      </p:sp>
      <p:sp>
        <p:nvSpPr>
          <p:cNvPr id="57348" name="TextBox 3"/>
          <p:cNvSpPr txBox="1">
            <a:spLocks noChangeArrowheads="1"/>
          </p:cNvSpPr>
          <p:nvPr/>
        </p:nvSpPr>
        <p:spPr bwMode="auto">
          <a:xfrm>
            <a:off x="1828800" y="5715000"/>
            <a:ext cx="207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Continental Rifting</a:t>
            </a:r>
          </a:p>
        </p:txBody>
      </p:sp>
    </p:spTree>
    <p:extLst>
      <p:ext uri="{BB962C8B-B14F-4D97-AF65-F5344CB8AC3E}">
        <p14:creationId xmlns:p14="http://schemas.microsoft.com/office/powerpoint/2010/main" val="117851767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7" name="Picture 3" descr="MPG_11e_Figure_14_14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1143000"/>
            <a:ext cx="9099551" cy="486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9394" name="TextBox 1"/>
          <p:cNvSpPr txBox="1">
            <a:spLocks noChangeArrowheads="1"/>
          </p:cNvSpPr>
          <p:nvPr/>
        </p:nvSpPr>
        <p:spPr bwMode="auto">
          <a:xfrm>
            <a:off x="457200" y="228600"/>
            <a:ext cx="8305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Continental rift valley.  As the continental plate separates, blocks  of crust drop down to form the rift valley.  East African Rift Valley in Tanzania with the Lengai volcano in the distance.</a:t>
            </a:r>
          </a:p>
        </p:txBody>
      </p:sp>
    </p:spTree>
    <p:extLst>
      <p:ext uri="{BB962C8B-B14F-4D97-AF65-F5344CB8AC3E}">
        <p14:creationId xmlns:p14="http://schemas.microsoft.com/office/powerpoint/2010/main" val="49358637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descr="MPG_10e_Figure_14_14_L.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744538"/>
            <a:ext cx="9144000" cy="536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7564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304800" y="152400"/>
            <a:ext cx="5157782" cy="584776"/>
          </a:xfrm>
          <a:prstGeom prst="rect">
            <a:avLst/>
          </a:prstGeom>
          <a:noFill/>
          <a:ln w="9525">
            <a:noFill/>
            <a:miter lim="800000"/>
            <a:headEnd/>
            <a:tailEnd/>
          </a:ln>
        </p:spPr>
        <p:txBody>
          <a:bodyPr wrap="none">
            <a:spAutoFit/>
          </a:bodyPr>
          <a:lstStyle/>
          <a:p>
            <a:r>
              <a:rPr lang="en-US" sz="3200" dirty="0" smtClean="0">
                <a:latin typeface="Arial Black" pitchFamily="34" charset="0"/>
              </a:rPr>
              <a:t>Transform Boundaries</a:t>
            </a:r>
            <a:endParaRPr lang="en-US" sz="3200" dirty="0">
              <a:latin typeface="Arial Black" pitchFamily="34" charset="0"/>
            </a:endParaRPr>
          </a:p>
        </p:txBody>
      </p:sp>
      <p:sp>
        <p:nvSpPr>
          <p:cNvPr id="15364" name="Text Box 6"/>
          <p:cNvSpPr txBox="1">
            <a:spLocks noChangeArrowheads="1"/>
          </p:cNvSpPr>
          <p:nvPr/>
        </p:nvSpPr>
        <p:spPr bwMode="auto">
          <a:xfrm>
            <a:off x="304800" y="857250"/>
            <a:ext cx="8458200" cy="2533001"/>
          </a:xfrm>
          <a:prstGeom prst="rect">
            <a:avLst/>
          </a:prstGeom>
          <a:noFill/>
          <a:ln w="9525">
            <a:noFill/>
            <a:miter lim="800000"/>
            <a:headEnd/>
            <a:tailEnd/>
          </a:ln>
        </p:spPr>
        <p:txBody>
          <a:bodyPr>
            <a:spAutoFit/>
          </a:bodyPr>
          <a:lstStyle/>
          <a:p>
            <a:pPr marL="173038" indent="-173038">
              <a:spcBef>
                <a:spcPct val="50000"/>
              </a:spcBef>
              <a:buFont typeface="Arial" charset="0"/>
              <a:buChar char="•"/>
            </a:pPr>
            <a:r>
              <a:rPr lang="en-US" dirty="0" smtClean="0"/>
              <a:t>Plates </a:t>
            </a:r>
            <a:r>
              <a:rPr lang="en-US" dirty="0"/>
              <a:t>slide past each other without colliding</a:t>
            </a:r>
          </a:p>
          <a:p>
            <a:pPr marL="173038" indent="-173038">
              <a:spcBef>
                <a:spcPct val="50000"/>
              </a:spcBef>
              <a:buFont typeface="Arial" charset="0"/>
              <a:buChar char="•"/>
            </a:pPr>
            <a:r>
              <a:rPr lang="en-US" dirty="0"/>
              <a:t>The Dead Sea Fault marks the transform boundary between the African Plate on the west and the Arabian Plate on the east</a:t>
            </a:r>
            <a:r>
              <a:rPr lang="en-US" dirty="0" smtClean="0"/>
              <a:t>.</a:t>
            </a:r>
          </a:p>
          <a:p>
            <a:pPr marL="173038" indent="-173038">
              <a:spcBef>
                <a:spcPct val="50000"/>
              </a:spcBef>
              <a:buFont typeface="Arial" charset="0"/>
              <a:buChar char="•"/>
            </a:pPr>
            <a:r>
              <a:rPr lang="en-US" dirty="0" smtClean="0"/>
              <a:t>The San Andreas Fault marks the transform boundary between the Pacific Plate on the west and the North American plate on the east.</a:t>
            </a:r>
            <a:endParaRPr lang="en-US" dirty="0"/>
          </a:p>
          <a:p>
            <a:pPr marL="173038" indent="-173038">
              <a:spcBef>
                <a:spcPct val="10000"/>
              </a:spcBef>
              <a:buFontTx/>
              <a:buChar char="•"/>
            </a:pPr>
            <a:endParaRPr lang="en-US" sz="2800" dirty="0"/>
          </a:p>
          <a:p>
            <a:pPr marL="630238" lvl="1" indent="-173038">
              <a:spcBef>
                <a:spcPct val="10000"/>
              </a:spcBef>
              <a:buFontTx/>
              <a:buChar char="•"/>
            </a:pPr>
            <a:endParaRPr lang="en-US" sz="1800" dirty="0"/>
          </a:p>
        </p:txBody>
      </p:sp>
      <p:grpSp>
        <p:nvGrpSpPr>
          <p:cNvPr id="10" name="Group 9"/>
          <p:cNvGrpSpPr/>
          <p:nvPr/>
        </p:nvGrpSpPr>
        <p:grpSpPr>
          <a:xfrm>
            <a:off x="3962400" y="2867297"/>
            <a:ext cx="5029200" cy="3429502"/>
            <a:chOff x="3962400" y="2867297"/>
            <a:chExt cx="5029200" cy="3429502"/>
          </a:xfrm>
        </p:grpSpPr>
        <p:pic>
          <p:nvPicPr>
            <p:cNvPr id="7" name="Picture 6" descr="figure 9.4.jpg"/>
            <p:cNvPicPr>
              <a:picLocks noChangeAspect="1"/>
            </p:cNvPicPr>
            <p:nvPr/>
          </p:nvPicPr>
          <p:blipFill>
            <a:blip r:embed="rId3" cstate="print">
              <a:clrChange>
                <a:clrFrom>
                  <a:srgbClr val="FFFFFF"/>
                </a:clrFrom>
                <a:clrTo>
                  <a:srgbClr val="FFFFFF">
                    <a:alpha val="0"/>
                  </a:srgbClr>
                </a:clrTo>
              </a:clrChange>
            </a:blip>
            <a:stretch>
              <a:fillRect/>
            </a:stretch>
          </p:blipFill>
          <p:spPr>
            <a:xfrm>
              <a:off x="3962400" y="2867297"/>
              <a:ext cx="5029200" cy="3204319"/>
            </a:xfrm>
            <a:prstGeom prst="rect">
              <a:avLst/>
            </a:prstGeom>
          </p:spPr>
        </p:pic>
        <p:sp>
          <p:nvSpPr>
            <p:cNvPr id="9" name="TextBox 8"/>
            <p:cNvSpPr txBox="1"/>
            <p:nvPr/>
          </p:nvSpPr>
          <p:spPr>
            <a:xfrm>
              <a:off x="5486400" y="6019800"/>
              <a:ext cx="3352800" cy="276999"/>
            </a:xfrm>
            <a:prstGeom prst="rect">
              <a:avLst/>
            </a:prstGeom>
            <a:noFill/>
          </p:spPr>
          <p:txBody>
            <a:bodyPr wrap="square" rtlCol="0">
              <a:spAutoFit/>
            </a:bodyPr>
            <a:lstStyle/>
            <a:p>
              <a:pPr algn="r"/>
              <a:r>
                <a:rPr lang="en-US" sz="1200" dirty="0" smtClean="0"/>
                <a:t>© A.N. Strahler</a:t>
              </a:r>
              <a:endParaRPr lang="en-US" sz="1200" dirty="0"/>
            </a:p>
          </p:txBody>
        </p:sp>
      </p:grpSp>
      <p:grpSp>
        <p:nvGrpSpPr>
          <p:cNvPr id="12" name="Group 11"/>
          <p:cNvGrpSpPr/>
          <p:nvPr/>
        </p:nvGrpSpPr>
        <p:grpSpPr>
          <a:xfrm>
            <a:off x="533400" y="3276600"/>
            <a:ext cx="2743200" cy="3020199"/>
            <a:chOff x="533400" y="3276600"/>
            <a:chExt cx="2743200" cy="3020199"/>
          </a:xfrm>
        </p:grpSpPr>
        <p:pic>
          <p:nvPicPr>
            <p:cNvPr id="8" name="Picture 7" descr="figure 9.5e.jpg"/>
            <p:cNvPicPr>
              <a:picLocks noChangeAspect="1"/>
            </p:cNvPicPr>
            <p:nvPr/>
          </p:nvPicPr>
          <p:blipFill>
            <a:blip r:embed="rId4" cstate="print"/>
            <a:stretch>
              <a:fillRect/>
            </a:stretch>
          </p:blipFill>
          <p:spPr>
            <a:xfrm>
              <a:off x="533400" y="3276600"/>
              <a:ext cx="2743200" cy="2743200"/>
            </a:xfrm>
            <a:prstGeom prst="rect">
              <a:avLst/>
            </a:prstGeom>
          </p:spPr>
        </p:pic>
        <p:sp>
          <p:nvSpPr>
            <p:cNvPr id="11" name="TextBox 10"/>
            <p:cNvSpPr txBox="1"/>
            <p:nvPr/>
          </p:nvSpPr>
          <p:spPr>
            <a:xfrm>
              <a:off x="1295400" y="6019800"/>
              <a:ext cx="1981200" cy="276999"/>
            </a:xfrm>
            <a:prstGeom prst="rect">
              <a:avLst/>
            </a:prstGeom>
            <a:noFill/>
          </p:spPr>
          <p:txBody>
            <a:bodyPr wrap="square" rtlCol="0">
              <a:spAutoFit/>
            </a:bodyPr>
            <a:lstStyle/>
            <a:p>
              <a:pPr algn="r"/>
              <a:r>
                <a:rPr lang="en-US" sz="1200" dirty="0" smtClean="0"/>
                <a:t>Courtesy NASA Images</a:t>
              </a:r>
              <a:endParaRPr lang="en-US" sz="1200" dirty="0"/>
            </a:p>
          </p:txBody>
        </p:sp>
      </p:grpSp>
    </p:spTree>
    <p:extLst>
      <p:ext uri="{BB962C8B-B14F-4D97-AF65-F5344CB8AC3E}">
        <p14:creationId xmlns:p14="http://schemas.microsoft.com/office/powerpoint/2010/main" val="301760230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1" name="Picture 3" descr="MPG_11e_Figure_14_18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113"/>
            <a:ext cx="7881938" cy="658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3490" name="TextBox 1"/>
          <p:cNvSpPr txBox="1">
            <a:spLocks noChangeArrowheads="1"/>
          </p:cNvSpPr>
          <p:nvPr/>
        </p:nvSpPr>
        <p:spPr bwMode="auto">
          <a:xfrm>
            <a:off x="6761163" y="152400"/>
            <a:ext cx="23622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Transform Plate Boundaries:  lateral movement of plates along vertical fractures of crust. </a:t>
            </a:r>
          </a:p>
          <a:p>
            <a:pPr eaLnBrk="1" hangingPunct="1"/>
            <a:endParaRPr lang="en-US" sz="1800"/>
          </a:p>
          <a:p>
            <a:pPr eaLnBrk="1" hangingPunct="1"/>
            <a:r>
              <a:rPr lang="en-US" sz="1800"/>
              <a:t>Neither destructive nor constructive, but a lot of seismic activity—shallow focus earthquakes.</a:t>
            </a:r>
          </a:p>
        </p:txBody>
      </p:sp>
    </p:spTree>
    <p:extLst>
      <p:ext uri="{BB962C8B-B14F-4D97-AF65-F5344CB8AC3E}">
        <p14:creationId xmlns:p14="http://schemas.microsoft.com/office/powerpoint/2010/main" val="392808945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304800" y="152400"/>
            <a:ext cx="3689350" cy="584200"/>
          </a:xfrm>
          <a:prstGeom prst="rect">
            <a:avLst/>
          </a:prstGeom>
          <a:noFill/>
          <a:ln w="9525">
            <a:noFill/>
            <a:miter lim="800000"/>
            <a:headEnd/>
            <a:tailEnd/>
          </a:ln>
        </p:spPr>
        <p:txBody>
          <a:bodyPr wrap="none">
            <a:spAutoFit/>
          </a:bodyPr>
          <a:lstStyle/>
          <a:p>
            <a:r>
              <a:rPr lang="en-US" sz="3200">
                <a:latin typeface="Arial Black" pitchFamily="34" charset="0"/>
              </a:rPr>
              <a:t>Plate Tectonics</a:t>
            </a:r>
          </a:p>
        </p:txBody>
      </p:sp>
      <p:sp>
        <p:nvSpPr>
          <p:cNvPr id="12292" name="Text Box 6"/>
          <p:cNvSpPr txBox="1">
            <a:spLocks noChangeArrowheads="1"/>
          </p:cNvSpPr>
          <p:nvPr/>
        </p:nvSpPr>
        <p:spPr bwMode="auto">
          <a:xfrm>
            <a:off x="304800" y="857250"/>
            <a:ext cx="8610600" cy="2484438"/>
          </a:xfrm>
          <a:prstGeom prst="rect">
            <a:avLst/>
          </a:prstGeom>
          <a:noFill/>
          <a:ln w="9525">
            <a:noFill/>
            <a:miter lim="800000"/>
            <a:headEnd/>
            <a:tailEnd/>
          </a:ln>
        </p:spPr>
        <p:txBody>
          <a:bodyPr>
            <a:spAutoFit/>
          </a:bodyPr>
          <a:lstStyle/>
          <a:p>
            <a:pPr marL="173038" indent="-173038">
              <a:spcBef>
                <a:spcPct val="50000"/>
              </a:spcBef>
            </a:pPr>
            <a:r>
              <a:rPr lang="en-US" sz="2800"/>
              <a:t>Major and minor lithospheric plates of the globes</a:t>
            </a:r>
          </a:p>
          <a:p>
            <a:pPr marL="173038" indent="-173038">
              <a:spcBef>
                <a:spcPct val="10000"/>
              </a:spcBef>
              <a:buFontTx/>
              <a:buChar char="•"/>
            </a:pPr>
            <a:r>
              <a:rPr lang="en-US"/>
              <a:t>Plate tectonics = The theory of tectonic activity, which deals with lithospheric plates and their motions</a:t>
            </a:r>
          </a:p>
          <a:p>
            <a:pPr marL="173038" indent="-173038">
              <a:spcBef>
                <a:spcPct val="10000"/>
              </a:spcBef>
              <a:buFontTx/>
              <a:buChar char="•"/>
            </a:pPr>
            <a:r>
              <a:rPr lang="en-US"/>
              <a:t>Movement of these plates is driven by heat from Earth’s core</a:t>
            </a:r>
          </a:p>
          <a:p>
            <a:pPr marL="173038" indent="-173038">
              <a:spcBef>
                <a:spcPct val="10000"/>
              </a:spcBef>
            </a:pPr>
            <a:endParaRPr lang="en-US" sz="2800"/>
          </a:p>
          <a:p>
            <a:pPr marL="630238" lvl="1" indent="-173038">
              <a:spcBef>
                <a:spcPct val="10000"/>
              </a:spcBef>
              <a:buFontTx/>
              <a:buChar char="•"/>
            </a:pPr>
            <a:endParaRPr lang="en-US" sz="1800"/>
          </a:p>
        </p:txBody>
      </p:sp>
      <p:grpSp>
        <p:nvGrpSpPr>
          <p:cNvPr id="8" name="Group 7"/>
          <p:cNvGrpSpPr/>
          <p:nvPr/>
        </p:nvGrpSpPr>
        <p:grpSpPr>
          <a:xfrm>
            <a:off x="691201" y="2600832"/>
            <a:ext cx="7538399" cy="3695967"/>
            <a:chOff x="691201" y="2600832"/>
            <a:chExt cx="7538399" cy="3695967"/>
          </a:xfrm>
        </p:grpSpPr>
        <p:pic>
          <p:nvPicPr>
            <p:cNvPr id="6" name="Picture 5" descr="figure 9.1.jpg"/>
            <p:cNvPicPr>
              <a:picLocks noChangeAspect="1"/>
            </p:cNvPicPr>
            <p:nvPr/>
          </p:nvPicPr>
          <p:blipFill>
            <a:blip r:embed="rId3" cstate="print"/>
            <a:stretch>
              <a:fillRect/>
            </a:stretch>
          </p:blipFill>
          <p:spPr>
            <a:xfrm>
              <a:off x="691201" y="2600832"/>
              <a:ext cx="7538399" cy="3419203"/>
            </a:xfrm>
            <a:prstGeom prst="rect">
              <a:avLst/>
            </a:prstGeom>
          </p:spPr>
        </p:pic>
        <p:sp>
          <p:nvSpPr>
            <p:cNvPr id="7" name="TextBox 6"/>
            <p:cNvSpPr txBox="1"/>
            <p:nvPr/>
          </p:nvSpPr>
          <p:spPr>
            <a:xfrm>
              <a:off x="6172200" y="6019800"/>
              <a:ext cx="2057400" cy="276999"/>
            </a:xfrm>
            <a:prstGeom prst="rect">
              <a:avLst/>
            </a:prstGeom>
            <a:noFill/>
          </p:spPr>
          <p:txBody>
            <a:bodyPr wrap="square" rtlCol="0">
              <a:spAutoFit/>
            </a:bodyPr>
            <a:lstStyle/>
            <a:p>
              <a:pPr algn="r"/>
              <a:r>
                <a:rPr lang="en-US" sz="1200" dirty="0" smtClean="0"/>
                <a:t>© John Wiley  &amp; Sons, Inc.</a:t>
              </a:r>
              <a:endParaRPr lang="en-US" sz="1200" dirty="0"/>
            </a:p>
          </p:txBody>
        </p:sp>
      </p:grpSp>
    </p:spTree>
    <p:extLst>
      <p:ext uri="{BB962C8B-B14F-4D97-AF65-F5344CB8AC3E}">
        <p14:creationId xmlns:p14="http://schemas.microsoft.com/office/powerpoint/2010/main" val="175666437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ChangeArrowheads="1"/>
          </p:cNvSpPr>
          <p:nvPr/>
        </p:nvSpPr>
        <p:spPr bwMode="auto">
          <a:xfrm>
            <a:off x="0" y="152400"/>
            <a:ext cx="5417469" cy="584776"/>
          </a:xfrm>
          <a:prstGeom prst="rect">
            <a:avLst/>
          </a:prstGeom>
          <a:noFill/>
          <a:ln w="9525">
            <a:noFill/>
            <a:miter lim="800000"/>
            <a:headEnd/>
            <a:tailEnd/>
          </a:ln>
        </p:spPr>
        <p:txBody>
          <a:bodyPr wrap="none">
            <a:spAutoFit/>
          </a:bodyPr>
          <a:lstStyle/>
          <a:p>
            <a:r>
              <a:rPr lang="en-US" sz="3200" dirty="0" smtClean="0">
                <a:latin typeface="Arial Black" pitchFamily="34" charset="0"/>
              </a:rPr>
              <a:t>Convergent Boundaries</a:t>
            </a:r>
            <a:endParaRPr lang="en-US" sz="3200" dirty="0">
              <a:latin typeface="Arial Black" pitchFamily="34" charset="0"/>
            </a:endParaRPr>
          </a:p>
        </p:txBody>
      </p:sp>
      <p:sp>
        <p:nvSpPr>
          <p:cNvPr id="17412" name="Text Box 6"/>
          <p:cNvSpPr txBox="1">
            <a:spLocks noChangeArrowheads="1"/>
          </p:cNvSpPr>
          <p:nvPr/>
        </p:nvSpPr>
        <p:spPr bwMode="auto">
          <a:xfrm>
            <a:off x="304800" y="857250"/>
            <a:ext cx="4724400" cy="3640997"/>
          </a:xfrm>
          <a:prstGeom prst="rect">
            <a:avLst/>
          </a:prstGeom>
          <a:noFill/>
          <a:ln w="9525">
            <a:noFill/>
            <a:miter lim="800000"/>
            <a:headEnd/>
            <a:tailEnd/>
          </a:ln>
        </p:spPr>
        <p:txBody>
          <a:bodyPr>
            <a:spAutoFit/>
          </a:bodyPr>
          <a:lstStyle/>
          <a:p>
            <a:pPr marL="173038" indent="-173038">
              <a:spcBef>
                <a:spcPct val="50000"/>
              </a:spcBef>
              <a:buFont typeface="Arial" charset="0"/>
              <a:buChar char="•"/>
            </a:pPr>
            <a:r>
              <a:rPr lang="en-US" dirty="0" err="1" smtClean="0"/>
              <a:t>Subduction</a:t>
            </a:r>
            <a:r>
              <a:rPr lang="en-US" dirty="0" smtClean="0"/>
              <a:t> </a:t>
            </a:r>
            <a:r>
              <a:rPr lang="en-US" dirty="0"/>
              <a:t>zones = Descent of the edge of a lithospheric plate under an adjoining plate and into the asthenosphere</a:t>
            </a:r>
          </a:p>
          <a:p>
            <a:pPr marL="173038" indent="-173038">
              <a:spcBef>
                <a:spcPct val="50000"/>
              </a:spcBef>
              <a:buFont typeface="Arial" charset="0"/>
              <a:buChar char="•"/>
            </a:pPr>
            <a:r>
              <a:rPr lang="en-US" dirty="0"/>
              <a:t>Oceanic trenches</a:t>
            </a:r>
          </a:p>
          <a:p>
            <a:pPr marL="630238" lvl="1" indent="-173038">
              <a:spcBef>
                <a:spcPct val="50000"/>
              </a:spcBef>
              <a:buFont typeface="Arial" charset="0"/>
              <a:buChar char="•"/>
            </a:pPr>
            <a:r>
              <a:rPr lang="en-US" dirty="0"/>
              <a:t>Mariana Trench</a:t>
            </a:r>
          </a:p>
          <a:p>
            <a:pPr marL="630238" lvl="1" indent="-173038">
              <a:spcBef>
                <a:spcPct val="50000"/>
              </a:spcBef>
              <a:buFont typeface="Arial" charset="0"/>
              <a:buChar char="•"/>
            </a:pPr>
            <a:r>
              <a:rPr lang="en-US" dirty="0"/>
              <a:t>Japan Trench responsible for Great Tohoku earthquake of</a:t>
            </a:r>
            <a:r>
              <a:rPr lang="en-US" dirty="0" smtClean="0"/>
              <a:t> 2012</a:t>
            </a:r>
          </a:p>
          <a:p>
            <a:pPr marL="630238" lvl="1" indent="-173038">
              <a:spcBef>
                <a:spcPct val="50000"/>
              </a:spcBef>
              <a:buFont typeface="Arial" charset="0"/>
              <a:buChar char="•"/>
            </a:pPr>
            <a:r>
              <a:rPr lang="en-US" dirty="0"/>
              <a:t>Andes mountains </a:t>
            </a:r>
          </a:p>
          <a:p>
            <a:pPr marL="173038" indent="-173038">
              <a:spcBef>
                <a:spcPct val="10000"/>
              </a:spcBef>
              <a:buFontTx/>
              <a:buChar char="•"/>
            </a:pPr>
            <a:endParaRPr lang="en-US" sz="2800" dirty="0"/>
          </a:p>
          <a:p>
            <a:pPr marL="630238" lvl="1" indent="-173038">
              <a:spcBef>
                <a:spcPct val="10000"/>
              </a:spcBef>
              <a:buFontTx/>
              <a:buChar char="•"/>
            </a:pPr>
            <a:endParaRPr lang="en-US" sz="1800" dirty="0"/>
          </a:p>
        </p:txBody>
      </p:sp>
      <p:sp>
        <p:nvSpPr>
          <p:cNvPr id="17415" name="TextBox 9"/>
          <p:cNvSpPr txBox="1">
            <a:spLocks noChangeArrowheads="1"/>
          </p:cNvSpPr>
          <p:nvPr/>
        </p:nvSpPr>
        <p:spPr bwMode="auto">
          <a:xfrm>
            <a:off x="7315200" y="1752600"/>
            <a:ext cx="457200" cy="369332"/>
          </a:xfrm>
          <a:prstGeom prst="rect">
            <a:avLst/>
          </a:prstGeom>
          <a:noFill/>
          <a:ln w="9525">
            <a:noFill/>
            <a:miter lim="800000"/>
            <a:headEnd/>
            <a:tailEnd/>
          </a:ln>
        </p:spPr>
        <p:txBody>
          <a:bodyPr>
            <a:spAutoFit/>
          </a:bodyPr>
          <a:lstStyle/>
          <a:p>
            <a:endParaRPr lang="en-US" dirty="0"/>
          </a:p>
        </p:txBody>
      </p:sp>
      <p:pic>
        <p:nvPicPr>
          <p:cNvPr id="12" name="Picture 2"/>
          <p:cNvPicPr>
            <a:picLocks noChangeAspect="1" noChangeArrowheads="1"/>
          </p:cNvPicPr>
          <p:nvPr/>
        </p:nvPicPr>
        <p:blipFill>
          <a:blip r:embed="rId3" cstate="print"/>
          <a:srcRect/>
          <a:stretch>
            <a:fillRect/>
          </a:stretch>
        </p:blipFill>
        <p:spPr bwMode="auto">
          <a:xfrm>
            <a:off x="5029200" y="812344"/>
            <a:ext cx="3923056" cy="2111544"/>
          </a:xfrm>
          <a:prstGeom prst="rect">
            <a:avLst/>
          </a:prstGeom>
          <a:noFill/>
          <a:ln w="9525">
            <a:noFill/>
            <a:miter lim="800000"/>
            <a:headEnd/>
            <a:tailEnd/>
          </a:ln>
        </p:spPr>
      </p:pic>
      <p:pic>
        <p:nvPicPr>
          <p:cNvPr id="15" name="Picture 4"/>
          <p:cNvPicPr>
            <a:picLocks noChangeAspect="1" noChangeArrowheads="1"/>
          </p:cNvPicPr>
          <p:nvPr/>
        </p:nvPicPr>
        <p:blipFill>
          <a:blip r:embed="rId4" cstate="print"/>
          <a:srcRect/>
          <a:stretch>
            <a:fillRect/>
          </a:stretch>
        </p:blipFill>
        <p:spPr bwMode="auto">
          <a:xfrm>
            <a:off x="277812" y="4411958"/>
            <a:ext cx="3532188" cy="1752600"/>
          </a:xfrm>
          <a:prstGeom prst="rect">
            <a:avLst/>
          </a:prstGeom>
          <a:noFill/>
          <a:ln w="9525">
            <a:noFill/>
            <a:miter lim="800000"/>
            <a:headEnd/>
            <a:tailEnd/>
          </a:ln>
        </p:spPr>
      </p:pic>
      <p:grpSp>
        <p:nvGrpSpPr>
          <p:cNvPr id="17" name="Group 16"/>
          <p:cNvGrpSpPr/>
          <p:nvPr/>
        </p:nvGrpSpPr>
        <p:grpSpPr>
          <a:xfrm>
            <a:off x="5053382" y="4267200"/>
            <a:ext cx="3176218" cy="2105799"/>
            <a:chOff x="5053382" y="4267200"/>
            <a:chExt cx="3176218" cy="2105799"/>
          </a:xfrm>
        </p:grpSpPr>
        <p:pic>
          <p:nvPicPr>
            <p:cNvPr id="18" name="Picture 5"/>
            <p:cNvPicPr>
              <a:picLocks noChangeAspect="1" noChangeArrowheads="1"/>
            </p:cNvPicPr>
            <p:nvPr/>
          </p:nvPicPr>
          <p:blipFill>
            <a:blip r:embed="rId5" cstate="print"/>
            <a:srcRect/>
            <a:stretch>
              <a:fillRect/>
            </a:stretch>
          </p:blipFill>
          <p:spPr bwMode="auto">
            <a:xfrm>
              <a:off x="5053382" y="4267200"/>
              <a:ext cx="3134771" cy="1874520"/>
            </a:xfrm>
            <a:prstGeom prst="rect">
              <a:avLst/>
            </a:prstGeom>
            <a:noFill/>
            <a:ln w="9525">
              <a:noFill/>
              <a:miter lim="800000"/>
              <a:headEnd/>
              <a:tailEnd/>
            </a:ln>
          </p:spPr>
        </p:pic>
        <p:sp>
          <p:nvSpPr>
            <p:cNvPr id="19" name="TextBox 18"/>
            <p:cNvSpPr txBox="1"/>
            <p:nvPr/>
          </p:nvSpPr>
          <p:spPr>
            <a:xfrm>
              <a:off x="5943600" y="6096000"/>
              <a:ext cx="2286000" cy="276999"/>
            </a:xfrm>
            <a:prstGeom prst="rect">
              <a:avLst/>
            </a:prstGeom>
            <a:noFill/>
          </p:spPr>
          <p:txBody>
            <a:bodyPr wrap="square" rtlCol="0">
              <a:spAutoFit/>
            </a:bodyPr>
            <a:lstStyle/>
            <a:p>
              <a:pPr algn="r"/>
              <a:r>
                <a:rPr lang="en-US" sz="1200" dirty="0" smtClean="0"/>
                <a:t>© NG Image Collection</a:t>
              </a:r>
              <a:endParaRPr lang="en-US" sz="1200" dirty="0"/>
            </a:p>
          </p:txBody>
        </p:sp>
      </p:grpSp>
      <p:sp>
        <p:nvSpPr>
          <p:cNvPr id="2" name="TextBox 1"/>
          <p:cNvSpPr txBox="1"/>
          <p:nvPr/>
        </p:nvSpPr>
        <p:spPr>
          <a:xfrm>
            <a:off x="5220943" y="6372999"/>
            <a:ext cx="2723823" cy="369332"/>
          </a:xfrm>
          <a:prstGeom prst="rect">
            <a:avLst/>
          </a:prstGeom>
          <a:noFill/>
        </p:spPr>
        <p:txBody>
          <a:bodyPr wrap="none" rtlCol="0">
            <a:spAutoFit/>
          </a:bodyPr>
          <a:lstStyle/>
          <a:p>
            <a:r>
              <a:rPr lang="en-US" dirty="0" smtClean="0"/>
              <a:t>Mt. </a:t>
            </a:r>
            <a:r>
              <a:rPr lang="en-US" dirty="0" err="1" smtClean="0"/>
              <a:t>Mayon</a:t>
            </a:r>
            <a:r>
              <a:rPr lang="en-US" dirty="0" smtClean="0"/>
              <a:t>, the Philippines</a:t>
            </a:r>
            <a:endParaRPr lang="en-US" dirty="0"/>
          </a:p>
        </p:txBody>
      </p:sp>
    </p:spTree>
    <p:extLst>
      <p:ext uri="{BB962C8B-B14F-4D97-AF65-F5344CB8AC3E}">
        <p14:creationId xmlns:p14="http://schemas.microsoft.com/office/powerpoint/2010/main" val="421870459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1" name="Picture 3" descr="MPG_11e_Figure_14_15a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 y="44450"/>
            <a:ext cx="8682038" cy="658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7106" name="TextBox 1"/>
          <p:cNvSpPr txBox="1">
            <a:spLocks noChangeArrowheads="1"/>
          </p:cNvSpPr>
          <p:nvPr/>
        </p:nvSpPr>
        <p:spPr bwMode="auto">
          <a:xfrm>
            <a:off x="2057400" y="6248400"/>
            <a:ext cx="441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Ocean-Continent Convergence</a:t>
            </a:r>
          </a:p>
        </p:txBody>
      </p:sp>
    </p:spTree>
    <p:extLst>
      <p:ext uri="{BB962C8B-B14F-4D97-AF65-F5344CB8AC3E}">
        <p14:creationId xmlns:p14="http://schemas.microsoft.com/office/powerpoint/2010/main" val="122270244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3" name="Picture 3" descr="MPG_11e_Figure_14_15b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195263"/>
            <a:ext cx="9099550" cy="628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9154" name="TextBox 1"/>
          <p:cNvSpPr txBox="1">
            <a:spLocks noChangeArrowheads="1"/>
          </p:cNvSpPr>
          <p:nvPr/>
        </p:nvSpPr>
        <p:spPr bwMode="auto">
          <a:xfrm>
            <a:off x="2590800" y="6172200"/>
            <a:ext cx="3059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Ocean-Ocean Convergence</a:t>
            </a:r>
          </a:p>
        </p:txBody>
      </p:sp>
    </p:spTree>
    <p:extLst>
      <p:ext uri="{BB962C8B-B14F-4D97-AF65-F5344CB8AC3E}">
        <p14:creationId xmlns:p14="http://schemas.microsoft.com/office/powerpoint/2010/main" val="263114747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7" name="Picture 3" descr="MPG_11e_Figure_14_16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863600"/>
            <a:ext cx="9099550" cy="494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3250" name="TextBox 1"/>
          <p:cNvSpPr txBox="1">
            <a:spLocks noChangeArrowheads="1"/>
          </p:cNvSpPr>
          <p:nvPr/>
        </p:nvSpPr>
        <p:spPr bwMode="auto">
          <a:xfrm>
            <a:off x="457200" y="5867400"/>
            <a:ext cx="853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Earthquake patterns along the Tonga Trench subduction zone.  Both shallow and </a:t>
            </a:r>
          </a:p>
          <a:p>
            <a:pPr eaLnBrk="1" hangingPunct="1"/>
            <a:r>
              <a:rPr lang="en-US" sz="1800"/>
              <a:t>deep focus earthquakes occur.</a:t>
            </a:r>
          </a:p>
        </p:txBody>
      </p:sp>
    </p:spTree>
    <p:extLst>
      <p:ext uri="{BB962C8B-B14F-4D97-AF65-F5344CB8AC3E}">
        <p14:creationId xmlns:p14="http://schemas.microsoft.com/office/powerpoint/2010/main" val="321465111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3"/>
          <p:cNvSpPr>
            <a:spLocks noChangeArrowheads="1"/>
          </p:cNvSpPr>
          <p:nvPr/>
        </p:nvSpPr>
        <p:spPr bwMode="auto">
          <a:xfrm>
            <a:off x="304800" y="152400"/>
            <a:ext cx="5417469" cy="584776"/>
          </a:xfrm>
          <a:prstGeom prst="rect">
            <a:avLst/>
          </a:prstGeom>
          <a:noFill/>
          <a:ln w="9525">
            <a:noFill/>
            <a:miter lim="800000"/>
            <a:headEnd/>
            <a:tailEnd/>
          </a:ln>
        </p:spPr>
        <p:txBody>
          <a:bodyPr wrap="none">
            <a:spAutoFit/>
          </a:bodyPr>
          <a:lstStyle/>
          <a:p>
            <a:r>
              <a:rPr lang="en-US" sz="3200" dirty="0" smtClean="0">
                <a:latin typeface="Arial Black" pitchFamily="34" charset="0"/>
              </a:rPr>
              <a:t>Convergent Boundaries</a:t>
            </a:r>
            <a:endParaRPr lang="en-US" sz="3200" dirty="0">
              <a:latin typeface="Arial Black" pitchFamily="34" charset="0"/>
            </a:endParaRPr>
          </a:p>
        </p:txBody>
      </p:sp>
      <p:sp>
        <p:nvSpPr>
          <p:cNvPr id="19461" name="Text Box 6"/>
          <p:cNvSpPr txBox="1">
            <a:spLocks noChangeArrowheads="1"/>
          </p:cNvSpPr>
          <p:nvPr/>
        </p:nvSpPr>
        <p:spPr bwMode="auto">
          <a:xfrm>
            <a:off x="304800" y="857250"/>
            <a:ext cx="4038600" cy="4072910"/>
          </a:xfrm>
          <a:prstGeom prst="rect">
            <a:avLst/>
          </a:prstGeom>
          <a:noFill/>
          <a:ln w="9525">
            <a:noFill/>
            <a:miter lim="800000"/>
            <a:headEnd/>
            <a:tailEnd/>
          </a:ln>
        </p:spPr>
        <p:txBody>
          <a:bodyPr>
            <a:spAutoFit/>
          </a:bodyPr>
          <a:lstStyle/>
          <a:p>
            <a:pPr marL="173038" indent="-173038">
              <a:spcBef>
                <a:spcPts val="1300"/>
              </a:spcBef>
            </a:pPr>
            <a:r>
              <a:rPr lang="en-US" sz="2800" dirty="0" smtClean="0"/>
              <a:t>Continental Collision </a:t>
            </a:r>
          </a:p>
          <a:p>
            <a:pPr marL="173038" indent="-173038">
              <a:spcBef>
                <a:spcPts val="1300"/>
              </a:spcBef>
            </a:pPr>
            <a:r>
              <a:rPr lang="en-US" dirty="0" smtClean="0"/>
              <a:t>Continental </a:t>
            </a:r>
            <a:r>
              <a:rPr lang="en-US" dirty="0"/>
              <a:t>plates collide</a:t>
            </a:r>
          </a:p>
          <a:p>
            <a:pPr marL="173038" indent="-173038">
              <a:spcBef>
                <a:spcPts val="1300"/>
              </a:spcBef>
              <a:buFont typeface="Arial" charset="0"/>
              <a:buChar char="•"/>
            </a:pPr>
            <a:r>
              <a:rPr lang="en-US" dirty="0"/>
              <a:t>Folds</a:t>
            </a:r>
          </a:p>
          <a:p>
            <a:pPr marL="173038" indent="-173038">
              <a:spcBef>
                <a:spcPts val="1300"/>
              </a:spcBef>
              <a:buFont typeface="Arial" charset="0"/>
              <a:buChar char="•"/>
            </a:pPr>
            <a:r>
              <a:rPr lang="en-US" dirty="0" err="1"/>
              <a:t>Orogeny</a:t>
            </a:r>
            <a:r>
              <a:rPr lang="en-US" dirty="0"/>
              <a:t> is a mountain building process</a:t>
            </a:r>
          </a:p>
          <a:p>
            <a:pPr marL="630238" lvl="1" indent="-173038">
              <a:spcBef>
                <a:spcPts val="1300"/>
              </a:spcBef>
              <a:buFont typeface="Arial" charset="0"/>
              <a:buChar char="•"/>
            </a:pPr>
            <a:r>
              <a:rPr lang="en-US" dirty="0"/>
              <a:t>Himalayas</a:t>
            </a:r>
          </a:p>
          <a:p>
            <a:pPr marL="630238" lvl="1" indent="-173038">
              <a:spcBef>
                <a:spcPts val="1300"/>
              </a:spcBef>
              <a:buFont typeface="Arial" charset="0"/>
              <a:buChar char="•"/>
            </a:pPr>
            <a:r>
              <a:rPr lang="en-US" dirty="0"/>
              <a:t>Appalachian</a:t>
            </a:r>
          </a:p>
          <a:p>
            <a:pPr marL="173038" indent="-173038">
              <a:spcBef>
                <a:spcPts val="1300"/>
              </a:spcBef>
              <a:buFont typeface="Arial" charset="0"/>
              <a:buChar char="•"/>
            </a:pPr>
            <a:r>
              <a:rPr lang="en-US" dirty="0"/>
              <a:t>Synclines</a:t>
            </a:r>
          </a:p>
          <a:p>
            <a:pPr marL="173038" indent="-173038">
              <a:spcBef>
                <a:spcPts val="1300"/>
              </a:spcBef>
              <a:buFont typeface="Arial" charset="0"/>
              <a:buChar char="•"/>
            </a:pPr>
            <a:r>
              <a:rPr lang="en-US" dirty="0"/>
              <a:t>Anticlines </a:t>
            </a:r>
          </a:p>
          <a:p>
            <a:pPr marL="173038" indent="-173038">
              <a:spcBef>
                <a:spcPts val="1300"/>
              </a:spcBef>
              <a:buFont typeface="Arial" charset="0"/>
              <a:buChar char="•"/>
            </a:pPr>
            <a:r>
              <a:rPr lang="en-US" dirty="0" err="1"/>
              <a:t>Overthrust</a:t>
            </a:r>
            <a:r>
              <a:rPr lang="en-US" dirty="0"/>
              <a:t> faults</a:t>
            </a:r>
          </a:p>
        </p:txBody>
      </p:sp>
      <p:sp>
        <p:nvSpPr>
          <p:cNvPr id="19463" name="TextBox 9"/>
          <p:cNvSpPr txBox="1">
            <a:spLocks noChangeArrowheads="1"/>
          </p:cNvSpPr>
          <p:nvPr/>
        </p:nvSpPr>
        <p:spPr bwMode="auto">
          <a:xfrm>
            <a:off x="6914507" y="487918"/>
            <a:ext cx="1486586" cy="369332"/>
          </a:xfrm>
          <a:prstGeom prst="rect">
            <a:avLst/>
          </a:prstGeom>
          <a:noFill/>
          <a:ln w="9525">
            <a:noFill/>
            <a:miter lim="800000"/>
            <a:headEnd/>
            <a:tailEnd/>
          </a:ln>
        </p:spPr>
        <p:txBody>
          <a:bodyPr wrap="square">
            <a:spAutoFit/>
          </a:bodyPr>
          <a:lstStyle/>
          <a:p>
            <a:r>
              <a:rPr lang="en-US" dirty="0" smtClean="0"/>
              <a:t>Syncline</a:t>
            </a:r>
            <a:endParaRPr lang="en-US" dirty="0"/>
          </a:p>
        </p:txBody>
      </p:sp>
      <p:sp>
        <p:nvSpPr>
          <p:cNvPr id="19464" name="TextBox 11"/>
          <p:cNvSpPr txBox="1">
            <a:spLocks noChangeArrowheads="1"/>
          </p:cNvSpPr>
          <p:nvPr/>
        </p:nvSpPr>
        <p:spPr bwMode="auto">
          <a:xfrm>
            <a:off x="4953000" y="487918"/>
            <a:ext cx="1676400" cy="369332"/>
          </a:xfrm>
          <a:prstGeom prst="rect">
            <a:avLst/>
          </a:prstGeom>
          <a:noFill/>
          <a:ln w="9525">
            <a:noFill/>
            <a:miter lim="800000"/>
            <a:headEnd/>
            <a:tailEnd/>
          </a:ln>
        </p:spPr>
        <p:txBody>
          <a:bodyPr wrap="square">
            <a:spAutoFit/>
          </a:bodyPr>
          <a:lstStyle/>
          <a:p>
            <a:r>
              <a:rPr lang="en-US" dirty="0" smtClean="0"/>
              <a:t>Anticline</a:t>
            </a:r>
            <a:endParaRPr lang="en-US" dirty="0"/>
          </a:p>
        </p:txBody>
      </p:sp>
      <p:sp>
        <p:nvSpPr>
          <p:cNvPr id="19466" name="TextBox 15"/>
          <p:cNvSpPr txBox="1">
            <a:spLocks noChangeArrowheads="1"/>
          </p:cNvSpPr>
          <p:nvPr/>
        </p:nvSpPr>
        <p:spPr bwMode="auto">
          <a:xfrm>
            <a:off x="7620000" y="2743200"/>
            <a:ext cx="457200" cy="457200"/>
          </a:xfrm>
          <a:prstGeom prst="rect">
            <a:avLst/>
          </a:prstGeom>
          <a:noFill/>
          <a:ln w="9525">
            <a:noFill/>
            <a:miter lim="800000"/>
            <a:headEnd/>
            <a:tailEnd/>
          </a:ln>
        </p:spPr>
        <p:txBody>
          <a:bodyPr>
            <a:spAutoFit/>
          </a:bodyPr>
          <a:lstStyle/>
          <a:p>
            <a:r>
              <a:rPr lang="en-US"/>
              <a:t>D</a:t>
            </a:r>
          </a:p>
        </p:txBody>
      </p:sp>
      <p:sp>
        <p:nvSpPr>
          <p:cNvPr id="19467" name="TextBox 16"/>
          <p:cNvSpPr txBox="1">
            <a:spLocks noChangeArrowheads="1"/>
          </p:cNvSpPr>
          <p:nvPr/>
        </p:nvSpPr>
        <p:spPr bwMode="auto">
          <a:xfrm>
            <a:off x="6934200" y="2667000"/>
            <a:ext cx="381000" cy="461963"/>
          </a:xfrm>
          <a:prstGeom prst="rect">
            <a:avLst/>
          </a:prstGeom>
          <a:noFill/>
          <a:ln w="9525">
            <a:noFill/>
            <a:miter lim="800000"/>
            <a:headEnd/>
            <a:tailEnd/>
          </a:ln>
        </p:spPr>
        <p:txBody>
          <a:bodyPr>
            <a:spAutoFit/>
          </a:bodyPr>
          <a:lstStyle/>
          <a:p>
            <a:r>
              <a:rPr lang="en-US"/>
              <a:t>C</a:t>
            </a:r>
          </a:p>
        </p:txBody>
      </p:sp>
      <p:grpSp>
        <p:nvGrpSpPr>
          <p:cNvPr id="16" name="Group 15"/>
          <p:cNvGrpSpPr/>
          <p:nvPr/>
        </p:nvGrpSpPr>
        <p:grpSpPr>
          <a:xfrm>
            <a:off x="4267200" y="875527"/>
            <a:ext cx="4572000" cy="1115199"/>
            <a:chOff x="4267200" y="228600"/>
            <a:chExt cx="4572000" cy="1115199"/>
          </a:xfrm>
        </p:grpSpPr>
        <p:pic>
          <p:nvPicPr>
            <p:cNvPr id="19458" name="Picture 3"/>
            <p:cNvPicPr>
              <a:picLocks noChangeAspect="1" noChangeArrowheads="1"/>
            </p:cNvPicPr>
            <p:nvPr/>
          </p:nvPicPr>
          <p:blipFill>
            <a:blip r:embed="rId3" cstate="print"/>
            <a:srcRect/>
            <a:stretch>
              <a:fillRect/>
            </a:stretch>
          </p:blipFill>
          <p:spPr bwMode="auto">
            <a:xfrm>
              <a:off x="4267200" y="228600"/>
              <a:ext cx="4572000" cy="836613"/>
            </a:xfrm>
            <a:prstGeom prst="rect">
              <a:avLst/>
            </a:prstGeom>
            <a:noFill/>
            <a:ln w="9525">
              <a:noFill/>
              <a:miter lim="800000"/>
              <a:headEnd/>
              <a:tailEnd/>
            </a:ln>
          </p:spPr>
        </p:pic>
        <p:sp>
          <p:nvSpPr>
            <p:cNvPr id="15" name="TextBox 14"/>
            <p:cNvSpPr txBox="1"/>
            <p:nvPr/>
          </p:nvSpPr>
          <p:spPr>
            <a:xfrm>
              <a:off x="6324600" y="1066800"/>
              <a:ext cx="2514600" cy="276999"/>
            </a:xfrm>
            <a:prstGeom prst="rect">
              <a:avLst/>
            </a:prstGeom>
            <a:noFill/>
          </p:spPr>
          <p:txBody>
            <a:bodyPr wrap="square" rtlCol="0">
              <a:spAutoFit/>
            </a:bodyPr>
            <a:lstStyle/>
            <a:p>
              <a:pPr algn="r"/>
              <a:r>
                <a:rPr lang="en-US" sz="1200" dirty="0" smtClean="0"/>
                <a:t>© John Wiley &amp; Sons, Inc.</a:t>
              </a:r>
              <a:endParaRPr lang="en-US" sz="1200" dirty="0"/>
            </a:p>
          </p:txBody>
        </p:sp>
      </p:grpSp>
      <p:grpSp>
        <p:nvGrpSpPr>
          <p:cNvPr id="18" name="Group 17"/>
          <p:cNvGrpSpPr/>
          <p:nvPr/>
        </p:nvGrpSpPr>
        <p:grpSpPr>
          <a:xfrm>
            <a:off x="3352800" y="2286000"/>
            <a:ext cx="2438400" cy="1968044"/>
            <a:chOff x="3352800" y="2286000"/>
            <a:chExt cx="2438400" cy="1968044"/>
          </a:xfrm>
        </p:grpSpPr>
        <p:pic>
          <p:nvPicPr>
            <p:cNvPr id="19468" name="Picture 6"/>
            <p:cNvPicPr>
              <a:picLocks noChangeAspect="1" noChangeArrowheads="1"/>
            </p:cNvPicPr>
            <p:nvPr/>
          </p:nvPicPr>
          <p:blipFill>
            <a:blip r:embed="rId4" cstate="print"/>
            <a:srcRect/>
            <a:stretch>
              <a:fillRect/>
            </a:stretch>
          </p:blipFill>
          <p:spPr bwMode="auto">
            <a:xfrm>
              <a:off x="3657600" y="2286000"/>
              <a:ext cx="2096325" cy="1773936"/>
            </a:xfrm>
            <a:prstGeom prst="rect">
              <a:avLst/>
            </a:prstGeom>
            <a:noFill/>
            <a:ln w="9525">
              <a:noFill/>
              <a:miter lim="800000"/>
              <a:headEnd/>
              <a:tailEnd/>
            </a:ln>
          </p:spPr>
        </p:pic>
        <p:sp>
          <p:nvSpPr>
            <p:cNvPr id="17" name="TextBox 16"/>
            <p:cNvSpPr txBox="1"/>
            <p:nvPr/>
          </p:nvSpPr>
          <p:spPr>
            <a:xfrm>
              <a:off x="3352800" y="4038600"/>
              <a:ext cx="2438400" cy="215444"/>
            </a:xfrm>
            <a:prstGeom prst="rect">
              <a:avLst/>
            </a:prstGeom>
            <a:noFill/>
          </p:spPr>
          <p:txBody>
            <a:bodyPr wrap="square" rtlCol="0">
              <a:spAutoFit/>
            </a:bodyPr>
            <a:lstStyle/>
            <a:p>
              <a:pPr algn="r"/>
              <a:r>
                <a:rPr lang="en-US" sz="800" dirty="0" smtClean="0"/>
                <a:t>© Science Source/Photo Researchers</a:t>
              </a:r>
              <a:endParaRPr lang="en-US" sz="800" dirty="0"/>
            </a:p>
          </p:txBody>
        </p:sp>
      </p:grpSp>
      <p:sp>
        <p:nvSpPr>
          <p:cNvPr id="19" name="TextBox 18"/>
          <p:cNvSpPr txBox="1"/>
          <p:nvPr/>
        </p:nvSpPr>
        <p:spPr>
          <a:xfrm>
            <a:off x="6629400" y="4038600"/>
            <a:ext cx="2514600" cy="276999"/>
          </a:xfrm>
          <a:prstGeom prst="rect">
            <a:avLst/>
          </a:prstGeom>
          <a:noFill/>
        </p:spPr>
        <p:txBody>
          <a:bodyPr wrap="square" rtlCol="0">
            <a:spAutoFit/>
          </a:bodyPr>
          <a:lstStyle/>
          <a:p>
            <a:pPr algn="r"/>
            <a:r>
              <a:rPr lang="en-US" sz="1000" dirty="0" smtClean="0"/>
              <a:t>© John Wiley &amp; Sons, Inc</a:t>
            </a:r>
            <a:r>
              <a:rPr lang="en-US" sz="1200" dirty="0" smtClean="0"/>
              <a:t>.</a:t>
            </a:r>
            <a:endParaRPr lang="en-US" sz="1200" dirty="0"/>
          </a:p>
        </p:txBody>
      </p:sp>
      <p:pic>
        <p:nvPicPr>
          <p:cNvPr id="22" name="Picture 4"/>
          <p:cNvPicPr>
            <a:picLocks noChangeAspect="1" noChangeArrowheads="1"/>
          </p:cNvPicPr>
          <p:nvPr/>
        </p:nvPicPr>
        <p:blipFill>
          <a:blip r:embed="rId5" cstate="print"/>
          <a:srcRect/>
          <a:stretch>
            <a:fillRect/>
          </a:stretch>
        </p:blipFill>
        <p:spPr bwMode="auto">
          <a:xfrm>
            <a:off x="5867400" y="2286000"/>
            <a:ext cx="3505200" cy="1766888"/>
          </a:xfrm>
          <a:prstGeom prst="rect">
            <a:avLst/>
          </a:prstGeom>
          <a:noFill/>
          <a:ln w="9525">
            <a:noFill/>
            <a:miter lim="800000"/>
            <a:headEnd/>
            <a:tailEnd/>
          </a:ln>
        </p:spPr>
      </p:pic>
      <p:sp>
        <p:nvSpPr>
          <p:cNvPr id="23" name="TextBox 22"/>
          <p:cNvSpPr txBox="1"/>
          <p:nvPr/>
        </p:nvSpPr>
        <p:spPr>
          <a:xfrm>
            <a:off x="6781800" y="2895600"/>
            <a:ext cx="1347995" cy="461665"/>
          </a:xfrm>
          <a:prstGeom prst="rect">
            <a:avLst/>
          </a:prstGeom>
          <a:noFill/>
        </p:spPr>
        <p:txBody>
          <a:bodyPr wrap="none" rtlCol="0">
            <a:spAutoFit/>
          </a:bodyPr>
          <a:lstStyle/>
          <a:p>
            <a:r>
              <a:rPr lang="en-US" dirty="0" smtClean="0"/>
              <a:t>Syncline</a:t>
            </a:r>
            <a:endParaRPr lang="en-US" dirty="0"/>
          </a:p>
        </p:txBody>
      </p:sp>
      <p:sp>
        <p:nvSpPr>
          <p:cNvPr id="24" name="TextBox 15"/>
          <p:cNvSpPr txBox="1">
            <a:spLocks noChangeArrowheads="1"/>
          </p:cNvSpPr>
          <p:nvPr/>
        </p:nvSpPr>
        <p:spPr bwMode="auto">
          <a:xfrm flipH="1">
            <a:off x="7924800" y="2590800"/>
            <a:ext cx="1981200" cy="461665"/>
          </a:xfrm>
          <a:prstGeom prst="rect">
            <a:avLst/>
          </a:prstGeom>
          <a:noFill/>
          <a:ln w="9525">
            <a:noFill/>
            <a:miter lim="800000"/>
            <a:headEnd/>
            <a:tailEnd/>
          </a:ln>
        </p:spPr>
        <p:txBody>
          <a:bodyPr wrap="square">
            <a:spAutoFit/>
          </a:bodyPr>
          <a:lstStyle/>
          <a:p>
            <a:r>
              <a:rPr lang="en-US" dirty="0" smtClean="0"/>
              <a:t>Anticline</a:t>
            </a:r>
            <a:endParaRPr lang="en-US" dirty="0"/>
          </a:p>
        </p:txBody>
      </p:sp>
    </p:spTree>
    <p:extLst>
      <p:ext uri="{BB962C8B-B14F-4D97-AF65-F5344CB8AC3E}">
        <p14:creationId xmlns:p14="http://schemas.microsoft.com/office/powerpoint/2010/main" val="239826456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5" name="Picture 3" descr="MPG_11e_Figure_14_15c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44450"/>
            <a:ext cx="8769350" cy="658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1202" name="TextBox 1"/>
          <p:cNvSpPr txBox="1">
            <a:spLocks noChangeArrowheads="1"/>
          </p:cNvSpPr>
          <p:nvPr/>
        </p:nvSpPr>
        <p:spPr bwMode="auto">
          <a:xfrm>
            <a:off x="2209800" y="6400800"/>
            <a:ext cx="2289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Continental Collision</a:t>
            </a:r>
          </a:p>
        </p:txBody>
      </p:sp>
    </p:spTree>
    <p:extLst>
      <p:ext uri="{BB962C8B-B14F-4D97-AF65-F5344CB8AC3E}">
        <p14:creationId xmlns:p14="http://schemas.microsoft.com/office/powerpoint/2010/main" val="56986547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pg2e_fig_09_05c"/>
          <p:cNvPicPr>
            <a:picLocks noChangeAspect="1" noChangeArrowheads="1"/>
          </p:cNvPicPr>
          <p:nvPr/>
        </p:nvPicPr>
        <p:blipFill>
          <a:blip r:embed="rId2" cstate="print"/>
          <a:srcRect/>
          <a:stretch>
            <a:fillRect/>
          </a:stretch>
        </p:blipFill>
        <p:spPr bwMode="auto">
          <a:xfrm>
            <a:off x="609600" y="215900"/>
            <a:ext cx="7940675" cy="6435725"/>
          </a:xfrm>
          <a:prstGeom prst="rect">
            <a:avLst/>
          </a:prstGeom>
          <a:noFill/>
          <a:ln w="9525">
            <a:noFill/>
            <a:miter lim="800000"/>
            <a:headEnd/>
            <a:tailEnd/>
          </a:ln>
          <a:effectLst/>
        </p:spPr>
      </p:pic>
    </p:spTree>
    <p:extLst>
      <p:ext uri="{BB962C8B-B14F-4D97-AF65-F5344CB8AC3E}">
        <p14:creationId xmlns:p14="http://schemas.microsoft.com/office/powerpoint/2010/main" val="5160219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ChangeArrowheads="1"/>
          </p:cNvSpPr>
          <p:nvPr/>
        </p:nvSpPr>
        <p:spPr bwMode="auto">
          <a:xfrm>
            <a:off x="304800" y="152400"/>
            <a:ext cx="4532611" cy="584776"/>
          </a:xfrm>
          <a:prstGeom prst="rect">
            <a:avLst/>
          </a:prstGeom>
          <a:noFill/>
          <a:ln w="9525">
            <a:noFill/>
            <a:miter lim="800000"/>
            <a:headEnd/>
            <a:tailEnd/>
          </a:ln>
        </p:spPr>
        <p:txBody>
          <a:bodyPr wrap="none">
            <a:spAutoFit/>
          </a:bodyPr>
          <a:lstStyle/>
          <a:p>
            <a:r>
              <a:rPr lang="en-US" sz="3200" dirty="0" smtClean="0">
                <a:latin typeface="Arial Black" pitchFamily="34" charset="0"/>
              </a:rPr>
              <a:t>Differential Erosion</a:t>
            </a:r>
            <a:endParaRPr lang="en-US" sz="3200" dirty="0">
              <a:latin typeface="Arial Black" pitchFamily="34" charset="0"/>
            </a:endParaRPr>
          </a:p>
        </p:txBody>
      </p:sp>
      <p:sp>
        <p:nvSpPr>
          <p:cNvPr id="20484" name="Text Box 6"/>
          <p:cNvSpPr txBox="1">
            <a:spLocks noChangeArrowheads="1"/>
          </p:cNvSpPr>
          <p:nvPr/>
        </p:nvSpPr>
        <p:spPr bwMode="auto">
          <a:xfrm>
            <a:off x="304800" y="857250"/>
            <a:ext cx="4187830" cy="2169825"/>
          </a:xfrm>
          <a:prstGeom prst="rect">
            <a:avLst/>
          </a:prstGeom>
          <a:noFill/>
          <a:ln w="9525">
            <a:noFill/>
            <a:miter lim="800000"/>
            <a:headEnd/>
            <a:tailEnd/>
          </a:ln>
        </p:spPr>
        <p:txBody>
          <a:bodyPr wrap="square">
            <a:spAutoFit/>
          </a:bodyPr>
          <a:lstStyle/>
          <a:p>
            <a:pPr marL="173038" indent="-173038">
              <a:spcBef>
                <a:spcPct val="50000"/>
              </a:spcBef>
              <a:buFont typeface="Arial" charset="0"/>
              <a:buChar char="•"/>
            </a:pPr>
            <a:r>
              <a:rPr lang="en-US" dirty="0" smtClean="0"/>
              <a:t>The </a:t>
            </a:r>
            <a:r>
              <a:rPr lang="en-US" dirty="0"/>
              <a:t>ways fold areas erode to form sequential landforms depends on the rock strengths of different strata</a:t>
            </a:r>
          </a:p>
          <a:p>
            <a:pPr marL="173038" indent="-173038">
              <a:spcBef>
                <a:spcPct val="50000"/>
              </a:spcBef>
              <a:buFont typeface="Arial" charset="0"/>
              <a:buChar char="•"/>
            </a:pPr>
            <a:r>
              <a:rPr lang="en-US" dirty="0"/>
              <a:t>Weaker formations (shale and limestone) erode away to leave long, narrow ridges of hard strata (sandstone or quartzite)</a:t>
            </a:r>
          </a:p>
        </p:txBody>
      </p:sp>
      <p:pic>
        <p:nvPicPr>
          <p:cNvPr id="7" name="Picture 6" descr="figure 9.9a.jpg"/>
          <p:cNvPicPr>
            <a:picLocks noChangeAspect="1"/>
          </p:cNvPicPr>
          <p:nvPr/>
        </p:nvPicPr>
        <p:blipFill>
          <a:blip r:embed="rId3" cstate="print">
            <a:clrChange>
              <a:clrFrom>
                <a:srgbClr val="FFFFFF"/>
              </a:clrFrom>
              <a:clrTo>
                <a:srgbClr val="FFFFFF">
                  <a:alpha val="0"/>
                </a:srgbClr>
              </a:clrTo>
            </a:clrChange>
          </a:blip>
          <a:stretch>
            <a:fillRect/>
          </a:stretch>
        </p:blipFill>
        <p:spPr>
          <a:xfrm>
            <a:off x="4648200" y="762000"/>
            <a:ext cx="4389120" cy="2388935"/>
          </a:xfrm>
          <a:prstGeom prst="rect">
            <a:avLst/>
          </a:prstGeom>
        </p:spPr>
      </p:pic>
      <p:pic>
        <p:nvPicPr>
          <p:cNvPr id="8" name="Picture 7" descr="figure 9.9b.jpg"/>
          <p:cNvPicPr>
            <a:picLocks noChangeAspect="1"/>
          </p:cNvPicPr>
          <p:nvPr/>
        </p:nvPicPr>
        <p:blipFill>
          <a:blip r:embed="rId4" cstate="print">
            <a:clrChange>
              <a:clrFrom>
                <a:srgbClr val="FFFFFF"/>
              </a:clrFrom>
              <a:clrTo>
                <a:srgbClr val="FFFFFF">
                  <a:alpha val="0"/>
                </a:srgbClr>
              </a:clrTo>
            </a:clrChange>
          </a:blip>
          <a:stretch>
            <a:fillRect/>
          </a:stretch>
        </p:blipFill>
        <p:spPr>
          <a:xfrm>
            <a:off x="4943786" y="3276600"/>
            <a:ext cx="4093534" cy="2514600"/>
          </a:xfrm>
          <a:prstGeom prst="rect">
            <a:avLst/>
          </a:prstGeom>
        </p:spPr>
      </p:pic>
      <p:sp>
        <p:nvSpPr>
          <p:cNvPr id="9" name="TextBox 8"/>
          <p:cNvSpPr txBox="1"/>
          <p:nvPr/>
        </p:nvSpPr>
        <p:spPr>
          <a:xfrm>
            <a:off x="6629400" y="5867400"/>
            <a:ext cx="2286000" cy="276999"/>
          </a:xfrm>
          <a:prstGeom prst="rect">
            <a:avLst/>
          </a:prstGeom>
          <a:noFill/>
        </p:spPr>
        <p:txBody>
          <a:bodyPr wrap="square" rtlCol="0">
            <a:spAutoFit/>
          </a:bodyPr>
          <a:lstStyle/>
          <a:p>
            <a:pPr algn="r"/>
            <a:r>
              <a:rPr lang="en-US" sz="1200" dirty="0" smtClean="0"/>
              <a:t>© A.N. Strahler</a:t>
            </a:r>
            <a:endParaRPr lang="en-US" sz="1200" dirty="0"/>
          </a:p>
        </p:txBody>
      </p:sp>
    </p:spTree>
    <p:extLst>
      <p:ext uri="{BB962C8B-B14F-4D97-AF65-F5344CB8AC3E}">
        <p14:creationId xmlns:p14="http://schemas.microsoft.com/office/powerpoint/2010/main" val="285549086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304800" y="152400"/>
            <a:ext cx="4408980" cy="584776"/>
          </a:xfrm>
          <a:prstGeom prst="rect">
            <a:avLst/>
          </a:prstGeom>
          <a:noFill/>
          <a:ln w="9525">
            <a:noFill/>
            <a:miter lim="800000"/>
            <a:headEnd/>
            <a:tailEnd/>
          </a:ln>
        </p:spPr>
        <p:txBody>
          <a:bodyPr wrap="none">
            <a:spAutoFit/>
          </a:bodyPr>
          <a:lstStyle/>
          <a:p>
            <a:r>
              <a:rPr lang="en-US" sz="3200" dirty="0" smtClean="0">
                <a:latin typeface="Arial Black" pitchFamily="34" charset="0"/>
              </a:rPr>
              <a:t>Continental Suture</a:t>
            </a:r>
            <a:endParaRPr lang="en-US" sz="3200" dirty="0">
              <a:latin typeface="Arial Black" pitchFamily="34" charset="0"/>
            </a:endParaRPr>
          </a:p>
        </p:txBody>
      </p:sp>
      <p:sp>
        <p:nvSpPr>
          <p:cNvPr id="21508" name="Text Box 6"/>
          <p:cNvSpPr txBox="1">
            <a:spLocks noChangeArrowheads="1"/>
          </p:cNvSpPr>
          <p:nvPr/>
        </p:nvSpPr>
        <p:spPr bwMode="auto">
          <a:xfrm>
            <a:off x="304800" y="857250"/>
            <a:ext cx="8229600" cy="3139321"/>
          </a:xfrm>
          <a:prstGeom prst="rect">
            <a:avLst/>
          </a:prstGeom>
          <a:noFill/>
          <a:ln w="9525">
            <a:noFill/>
            <a:miter lim="800000"/>
            <a:headEnd/>
            <a:tailEnd/>
          </a:ln>
        </p:spPr>
        <p:txBody>
          <a:bodyPr>
            <a:spAutoFit/>
          </a:bodyPr>
          <a:lstStyle/>
          <a:p>
            <a:pPr marL="173038" indent="-173038">
              <a:spcBef>
                <a:spcPct val="50000"/>
              </a:spcBef>
              <a:buFont typeface="Arial" charset="0"/>
              <a:buChar char="•"/>
            </a:pPr>
            <a:r>
              <a:rPr lang="en-US" dirty="0" smtClean="0"/>
              <a:t>Two </a:t>
            </a:r>
            <a:r>
              <a:rPr lang="en-US" dirty="0"/>
              <a:t>continents can converge to eliminate an ocean between them</a:t>
            </a:r>
          </a:p>
          <a:p>
            <a:pPr marL="173038" indent="-173038">
              <a:spcBef>
                <a:spcPct val="50000"/>
              </a:spcBef>
              <a:buFont typeface="Arial" charset="0"/>
              <a:buChar char="•"/>
            </a:pPr>
            <a:r>
              <a:rPr lang="en-US" dirty="0"/>
              <a:t>A continental </a:t>
            </a:r>
            <a:br>
              <a:rPr lang="en-US" dirty="0"/>
            </a:br>
            <a:r>
              <a:rPr lang="en-US" dirty="0"/>
              <a:t>suture permanently </a:t>
            </a:r>
            <a:br>
              <a:rPr lang="en-US" dirty="0"/>
            </a:br>
            <a:r>
              <a:rPr lang="en-US" dirty="0"/>
              <a:t>unites the two plates,</a:t>
            </a:r>
            <a:br>
              <a:rPr lang="en-US" dirty="0"/>
            </a:br>
            <a:r>
              <a:rPr lang="en-US" dirty="0"/>
              <a:t>so that  there is no </a:t>
            </a:r>
            <a:br>
              <a:rPr lang="en-US" dirty="0"/>
            </a:br>
            <a:r>
              <a:rPr lang="en-US" dirty="0"/>
              <a:t>further tectonic </a:t>
            </a:r>
            <a:br>
              <a:rPr lang="en-US" dirty="0"/>
            </a:br>
            <a:r>
              <a:rPr lang="en-US" dirty="0"/>
              <a:t>activity along that </a:t>
            </a:r>
            <a:br>
              <a:rPr lang="en-US" dirty="0"/>
            </a:br>
            <a:r>
              <a:rPr lang="en-US" dirty="0"/>
              <a:t>collision zone</a:t>
            </a:r>
          </a:p>
          <a:p>
            <a:pPr marL="173038" indent="-173038">
              <a:spcBef>
                <a:spcPct val="50000"/>
              </a:spcBef>
              <a:buFont typeface="Arial" charset="0"/>
              <a:buChar char="•"/>
            </a:pPr>
            <a:r>
              <a:rPr lang="en-US" dirty="0"/>
              <a:t>Appalachian and</a:t>
            </a:r>
            <a:r>
              <a:rPr lang="en-US" dirty="0" smtClean="0"/>
              <a:t> </a:t>
            </a:r>
          </a:p>
          <a:p>
            <a:pPr marL="173038" indent="-173038">
              <a:spcBef>
                <a:spcPts val="0"/>
              </a:spcBef>
            </a:pPr>
            <a:r>
              <a:rPr lang="en-US" dirty="0" smtClean="0"/>
              <a:t>	Ural </a:t>
            </a:r>
            <a:r>
              <a:rPr lang="en-US" dirty="0"/>
              <a:t>mountains</a:t>
            </a:r>
          </a:p>
        </p:txBody>
      </p:sp>
      <p:grpSp>
        <p:nvGrpSpPr>
          <p:cNvPr id="8" name="Group 7"/>
          <p:cNvGrpSpPr/>
          <p:nvPr/>
        </p:nvGrpSpPr>
        <p:grpSpPr>
          <a:xfrm>
            <a:off x="3581400" y="2057400"/>
            <a:ext cx="5387493" cy="4391799"/>
            <a:chOff x="3581400" y="2057400"/>
            <a:chExt cx="5387493" cy="4391799"/>
          </a:xfrm>
        </p:grpSpPr>
        <p:pic>
          <p:nvPicPr>
            <p:cNvPr id="6" name="Picture 5" descr="figure 9.10.jpg"/>
            <p:cNvPicPr>
              <a:picLocks noChangeAspect="1"/>
            </p:cNvPicPr>
            <p:nvPr/>
          </p:nvPicPr>
          <p:blipFill>
            <a:blip r:embed="rId3" cstate="print">
              <a:clrChange>
                <a:clrFrom>
                  <a:srgbClr val="FFFFFF"/>
                </a:clrFrom>
                <a:clrTo>
                  <a:srgbClr val="FFFFFF">
                    <a:alpha val="0"/>
                  </a:srgbClr>
                </a:clrTo>
              </a:clrChange>
            </a:blip>
            <a:stretch>
              <a:fillRect/>
            </a:stretch>
          </p:blipFill>
          <p:spPr>
            <a:xfrm>
              <a:off x="3581400" y="2057400"/>
              <a:ext cx="5387493" cy="4038600"/>
            </a:xfrm>
            <a:prstGeom prst="rect">
              <a:avLst/>
            </a:prstGeom>
          </p:spPr>
        </p:pic>
        <p:sp>
          <p:nvSpPr>
            <p:cNvPr id="7" name="TextBox 6"/>
            <p:cNvSpPr txBox="1"/>
            <p:nvPr/>
          </p:nvSpPr>
          <p:spPr>
            <a:xfrm>
              <a:off x="6553200" y="6172200"/>
              <a:ext cx="2286000" cy="276999"/>
            </a:xfrm>
            <a:prstGeom prst="rect">
              <a:avLst/>
            </a:prstGeom>
            <a:noFill/>
          </p:spPr>
          <p:txBody>
            <a:bodyPr wrap="square" rtlCol="0">
              <a:spAutoFit/>
            </a:bodyPr>
            <a:lstStyle/>
            <a:p>
              <a:pPr algn="r"/>
              <a:r>
                <a:rPr lang="en-US" sz="1200" dirty="0" smtClean="0"/>
                <a:t>© A.N. Strahler</a:t>
              </a:r>
              <a:endParaRPr lang="en-US" sz="1200" dirty="0"/>
            </a:p>
          </p:txBody>
        </p:sp>
      </p:grpSp>
    </p:spTree>
    <p:extLst>
      <p:ext uri="{BB962C8B-B14F-4D97-AF65-F5344CB8AC3E}">
        <p14:creationId xmlns:p14="http://schemas.microsoft.com/office/powerpoint/2010/main" val="264579274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ChangeArrowheads="1"/>
          </p:cNvSpPr>
          <p:nvPr/>
        </p:nvSpPr>
        <p:spPr bwMode="auto">
          <a:xfrm>
            <a:off x="304800" y="152400"/>
            <a:ext cx="5854287" cy="584776"/>
          </a:xfrm>
          <a:prstGeom prst="rect">
            <a:avLst/>
          </a:prstGeom>
          <a:noFill/>
          <a:ln w="9525">
            <a:noFill/>
            <a:miter lim="800000"/>
            <a:headEnd/>
            <a:tailEnd/>
          </a:ln>
        </p:spPr>
        <p:txBody>
          <a:bodyPr wrap="none">
            <a:spAutoFit/>
          </a:bodyPr>
          <a:lstStyle/>
          <a:p>
            <a:r>
              <a:rPr lang="en-US" sz="3200" dirty="0" smtClean="0">
                <a:latin typeface="Arial Black" pitchFamily="34" charset="0"/>
              </a:rPr>
              <a:t>Faults &amp; Fault Landforms</a:t>
            </a:r>
            <a:endParaRPr lang="en-US" sz="3200" dirty="0">
              <a:latin typeface="Arial Black" pitchFamily="34" charset="0"/>
            </a:endParaRPr>
          </a:p>
        </p:txBody>
      </p:sp>
      <p:sp>
        <p:nvSpPr>
          <p:cNvPr id="22532" name="Text Box 6"/>
          <p:cNvSpPr txBox="1">
            <a:spLocks noChangeArrowheads="1"/>
          </p:cNvSpPr>
          <p:nvPr/>
        </p:nvSpPr>
        <p:spPr bwMode="auto">
          <a:xfrm>
            <a:off x="228600" y="838200"/>
            <a:ext cx="8686800" cy="3499420"/>
          </a:xfrm>
          <a:prstGeom prst="rect">
            <a:avLst/>
          </a:prstGeom>
          <a:noFill/>
          <a:ln w="9525">
            <a:noFill/>
            <a:miter lim="800000"/>
            <a:headEnd/>
            <a:tailEnd/>
          </a:ln>
        </p:spPr>
        <p:txBody>
          <a:bodyPr>
            <a:spAutoFit/>
          </a:bodyPr>
          <a:lstStyle/>
          <a:p>
            <a:pPr marL="173038" indent="-173038">
              <a:spcBef>
                <a:spcPct val="50000"/>
              </a:spcBef>
              <a:buFont typeface="Arial" charset="0"/>
              <a:buChar char="•"/>
            </a:pPr>
            <a:r>
              <a:rPr lang="en-US" dirty="0" smtClean="0"/>
              <a:t>Faults </a:t>
            </a:r>
            <a:r>
              <a:rPr lang="en-US" dirty="0"/>
              <a:t>occur when a sharp break </a:t>
            </a:r>
            <a:br>
              <a:rPr lang="en-US" dirty="0"/>
            </a:br>
            <a:r>
              <a:rPr lang="en-US" dirty="0"/>
              <a:t>associated with a slippage </a:t>
            </a:r>
            <a:br>
              <a:rPr lang="en-US" dirty="0"/>
            </a:br>
            <a:r>
              <a:rPr lang="en-US" dirty="0"/>
              <a:t>of the crustal block on one </a:t>
            </a:r>
            <a:br>
              <a:rPr lang="en-US" dirty="0"/>
            </a:br>
            <a:r>
              <a:rPr lang="en-US" dirty="0"/>
              <a:t>side of a tectonic plate with </a:t>
            </a:r>
            <a:br>
              <a:rPr lang="en-US" dirty="0"/>
            </a:br>
            <a:r>
              <a:rPr lang="en-US" dirty="0"/>
              <a:t>respect to another</a:t>
            </a:r>
          </a:p>
          <a:p>
            <a:pPr marL="173038" indent="-173038">
              <a:spcBef>
                <a:spcPct val="10000"/>
              </a:spcBef>
              <a:buFontTx/>
              <a:buChar char="•"/>
            </a:pPr>
            <a:r>
              <a:rPr lang="en-US" dirty="0"/>
              <a:t>Depth can be several kilometers</a:t>
            </a:r>
          </a:p>
          <a:p>
            <a:pPr marL="173038" indent="-173038">
              <a:spcBef>
                <a:spcPct val="10000"/>
              </a:spcBef>
              <a:buFontTx/>
              <a:buChar char="•"/>
            </a:pPr>
            <a:r>
              <a:rPr lang="en-US" dirty="0"/>
              <a:t>Fault slippage varies (1 cm to 15 </a:t>
            </a:r>
            <a:r>
              <a:rPr lang="en-US" dirty="0" err="1"/>
              <a:t>m</a:t>
            </a:r>
            <a:r>
              <a:rPr lang="en-US" dirty="0" smtClean="0"/>
              <a:t>)</a:t>
            </a:r>
          </a:p>
          <a:p>
            <a:pPr marL="173038" indent="-173038">
              <a:spcBef>
                <a:spcPct val="10000"/>
              </a:spcBef>
              <a:buFontTx/>
              <a:buChar char="•"/>
            </a:pPr>
            <a:r>
              <a:rPr lang="en-US" dirty="0"/>
              <a:t>Four main types of faults</a:t>
            </a:r>
            <a:endParaRPr lang="en-US" dirty="0" smtClean="0"/>
          </a:p>
          <a:p>
            <a:pPr lvl="1">
              <a:buFont typeface="Arial" charset="0"/>
              <a:buChar char="•"/>
            </a:pPr>
            <a:r>
              <a:rPr lang="en-US" dirty="0" smtClean="0"/>
              <a:t> Normal</a:t>
            </a:r>
          </a:p>
          <a:p>
            <a:pPr lvl="1">
              <a:buFont typeface="Arial" charset="0"/>
              <a:buChar char="•"/>
            </a:pPr>
            <a:r>
              <a:rPr lang="en-US" dirty="0" smtClean="0"/>
              <a:t> Strike-slip</a:t>
            </a:r>
          </a:p>
          <a:p>
            <a:pPr lvl="1">
              <a:buFont typeface="Arial" charset="0"/>
              <a:buChar char="•"/>
            </a:pPr>
            <a:r>
              <a:rPr lang="en-US" dirty="0" smtClean="0"/>
              <a:t> Reverse</a:t>
            </a:r>
          </a:p>
          <a:p>
            <a:pPr lvl="1">
              <a:buFont typeface="Arial" charset="0"/>
              <a:buChar char="•"/>
            </a:pPr>
            <a:r>
              <a:rPr lang="en-US" dirty="0" smtClean="0"/>
              <a:t> </a:t>
            </a:r>
            <a:r>
              <a:rPr lang="en-US" dirty="0" err="1" smtClean="0"/>
              <a:t>Overthrust</a:t>
            </a:r>
            <a:r>
              <a:rPr lang="en-US" dirty="0" smtClean="0"/>
              <a:t> </a:t>
            </a:r>
            <a:endParaRPr lang="en-US" dirty="0"/>
          </a:p>
        </p:txBody>
      </p:sp>
      <p:grpSp>
        <p:nvGrpSpPr>
          <p:cNvPr id="9" name="Group 8"/>
          <p:cNvGrpSpPr/>
          <p:nvPr/>
        </p:nvGrpSpPr>
        <p:grpSpPr>
          <a:xfrm>
            <a:off x="5410200" y="1334314"/>
            <a:ext cx="3657600" cy="2704286"/>
            <a:chOff x="5410200" y="1230313"/>
            <a:chExt cx="3657600" cy="2704286"/>
          </a:xfrm>
        </p:grpSpPr>
        <p:pic>
          <p:nvPicPr>
            <p:cNvPr id="22533" name="Picture 6" descr="w0182b"/>
            <p:cNvPicPr preferRelativeResize="0">
              <a:picLocks noChangeAspect="1" noChangeArrowheads="1"/>
            </p:cNvPicPr>
            <p:nvPr/>
          </p:nvPicPr>
          <p:blipFill>
            <a:blip r:embed="rId3" cstate="print"/>
            <a:srcRect l="1852" t="7408" r="1852" b="7407"/>
            <a:stretch>
              <a:fillRect/>
            </a:stretch>
          </p:blipFill>
          <p:spPr bwMode="auto">
            <a:xfrm>
              <a:off x="5410200" y="1230313"/>
              <a:ext cx="3657600" cy="2427287"/>
            </a:xfrm>
            <a:prstGeom prst="rect">
              <a:avLst/>
            </a:prstGeom>
            <a:noFill/>
            <a:ln w="9525">
              <a:noFill/>
              <a:miter lim="800000"/>
              <a:headEnd/>
              <a:tailEnd/>
            </a:ln>
          </p:spPr>
        </p:pic>
        <p:sp>
          <p:nvSpPr>
            <p:cNvPr id="8" name="TextBox 7"/>
            <p:cNvSpPr txBox="1"/>
            <p:nvPr/>
          </p:nvSpPr>
          <p:spPr>
            <a:xfrm>
              <a:off x="6705600" y="3657600"/>
              <a:ext cx="2286000" cy="276999"/>
            </a:xfrm>
            <a:prstGeom prst="rect">
              <a:avLst/>
            </a:prstGeom>
            <a:noFill/>
          </p:spPr>
          <p:txBody>
            <a:bodyPr wrap="square" rtlCol="0">
              <a:spAutoFit/>
            </a:bodyPr>
            <a:lstStyle/>
            <a:p>
              <a:pPr algn="r"/>
              <a:r>
                <a:rPr lang="en-US" sz="1200" dirty="0" smtClean="0"/>
                <a:t>© A.N. Strahler</a:t>
              </a:r>
              <a:endParaRPr lang="en-US" sz="1200" dirty="0"/>
            </a:p>
          </p:txBody>
        </p:sp>
      </p:grpSp>
      <p:sp>
        <p:nvSpPr>
          <p:cNvPr id="2" name="TextBox 1"/>
          <p:cNvSpPr txBox="1"/>
          <p:nvPr/>
        </p:nvSpPr>
        <p:spPr>
          <a:xfrm>
            <a:off x="5594822" y="650185"/>
            <a:ext cx="3646701" cy="646331"/>
          </a:xfrm>
          <a:prstGeom prst="rect">
            <a:avLst/>
          </a:prstGeom>
          <a:noFill/>
        </p:spPr>
        <p:txBody>
          <a:bodyPr wrap="none" rtlCol="0">
            <a:spAutoFit/>
          </a:bodyPr>
          <a:lstStyle/>
          <a:p>
            <a:r>
              <a:rPr lang="en-US" dirty="0" smtClean="0"/>
              <a:t>Fault scarp—</a:t>
            </a:r>
            <a:r>
              <a:rPr lang="en-US" dirty="0" err="1" smtClean="0"/>
              <a:t>Hebgen</a:t>
            </a:r>
            <a:r>
              <a:rPr lang="en-US" dirty="0" smtClean="0"/>
              <a:t> Lake, Montana.</a:t>
            </a:r>
          </a:p>
          <a:p>
            <a:r>
              <a:rPr lang="en-US" dirty="0" smtClean="0"/>
              <a:t>Formed during earthquake in 1959</a:t>
            </a:r>
            <a:endParaRPr lang="en-US" dirty="0"/>
          </a:p>
        </p:txBody>
      </p:sp>
      <p:sp>
        <p:nvSpPr>
          <p:cNvPr id="3" name="TextBox 2"/>
          <p:cNvSpPr txBox="1"/>
          <p:nvPr/>
        </p:nvSpPr>
        <p:spPr>
          <a:xfrm>
            <a:off x="6705600" y="4337620"/>
            <a:ext cx="2209800" cy="369332"/>
          </a:xfrm>
          <a:prstGeom prst="rect">
            <a:avLst/>
          </a:prstGeom>
          <a:noFill/>
        </p:spPr>
        <p:txBody>
          <a:bodyPr wrap="square" rtlCol="0">
            <a:spAutoFit/>
          </a:bodyPr>
          <a:lstStyle/>
          <a:p>
            <a:r>
              <a:rPr lang="en-US" dirty="0" smtClean="0"/>
              <a:t>Normal Fault</a:t>
            </a:r>
            <a:endParaRPr lang="en-US" dirty="0"/>
          </a:p>
        </p:txBody>
      </p:sp>
    </p:spTree>
    <p:extLst>
      <p:ext uri="{BB962C8B-B14F-4D97-AF65-F5344CB8AC3E}">
        <p14:creationId xmlns:p14="http://schemas.microsoft.com/office/powerpoint/2010/main" val="196452558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r>
              <a:rPr lang="en-US" dirty="0" smtClean="0"/>
              <a:t>Alfred Wegener “The Origin of Continents and Oceans”, 1915</a:t>
            </a:r>
          </a:p>
          <a:p>
            <a:pPr lvl="1">
              <a:defRPr/>
            </a:pPr>
            <a:r>
              <a:rPr lang="en-US" dirty="0" smtClean="0"/>
              <a:t>Argued for a supercontinent “Pangaea”</a:t>
            </a:r>
          </a:p>
          <a:p>
            <a:pPr lvl="1">
              <a:defRPr/>
            </a:pPr>
            <a:r>
              <a:rPr lang="en-US" dirty="0" smtClean="0"/>
              <a:t>Argued it broke apart 250 mya</a:t>
            </a:r>
            <a:endParaRPr lang="en-US" dirty="0"/>
          </a:p>
        </p:txBody>
      </p:sp>
    </p:spTree>
    <p:extLst>
      <p:ext uri="{BB962C8B-B14F-4D97-AF65-F5344CB8AC3E}">
        <p14:creationId xmlns:p14="http://schemas.microsoft.com/office/powerpoint/2010/main" val="24724023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ChangeArrowheads="1"/>
          </p:cNvSpPr>
          <p:nvPr/>
        </p:nvSpPr>
        <p:spPr bwMode="auto">
          <a:xfrm>
            <a:off x="304800" y="152400"/>
            <a:ext cx="5854287" cy="1077218"/>
          </a:xfrm>
          <a:prstGeom prst="rect">
            <a:avLst/>
          </a:prstGeom>
          <a:noFill/>
          <a:ln w="9525">
            <a:noFill/>
            <a:miter lim="800000"/>
            <a:headEnd/>
            <a:tailEnd/>
          </a:ln>
        </p:spPr>
        <p:txBody>
          <a:bodyPr wrap="none">
            <a:spAutoFit/>
          </a:bodyPr>
          <a:lstStyle/>
          <a:p>
            <a:r>
              <a:rPr lang="en-US" sz="3200" dirty="0" smtClean="0">
                <a:latin typeface="Arial Black" pitchFamily="34" charset="0"/>
              </a:rPr>
              <a:t>Faults &amp; Fault Landforms</a:t>
            </a:r>
          </a:p>
          <a:p>
            <a:endParaRPr lang="en-US" sz="3200" dirty="0">
              <a:latin typeface="Arial Black" pitchFamily="34" charset="0"/>
            </a:endParaRPr>
          </a:p>
        </p:txBody>
      </p:sp>
      <p:sp>
        <p:nvSpPr>
          <p:cNvPr id="7" name="Text Box 6"/>
          <p:cNvSpPr txBox="1">
            <a:spLocks noChangeArrowheads="1"/>
          </p:cNvSpPr>
          <p:nvPr/>
        </p:nvSpPr>
        <p:spPr bwMode="auto">
          <a:xfrm>
            <a:off x="228600" y="838200"/>
            <a:ext cx="4572000" cy="2754600"/>
          </a:xfrm>
          <a:prstGeom prst="rect">
            <a:avLst/>
          </a:prstGeom>
          <a:noFill/>
          <a:ln w="9525">
            <a:noFill/>
            <a:miter lim="800000"/>
            <a:headEnd/>
            <a:tailEnd/>
          </a:ln>
        </p:spPr>
        <p:txBody>
          <a:bodyPr>
            <a:spAutoFit/>
          </a:bodyPr>
          <a:lstStyle/>
          <a:p>
            <a:pPr marL="173038" indent="-173038">
              <a:spcBef>
                <a:spcPct val="50000"/>
              </a:spcBef>
            </a:pPr>
            <a:r>
              <a:rPr lang="en-US" sz="2800" dirty="0"/>
              <a:t/>
            </a:r>
            <a:br>
              <a:rPr lang="en-US" sz="2800" dirty="0"/>
            </a:br>
            <a:endParaRPr lang="en-US" sz="2800" i="1" dirty="0"/>
          </a:p>
          <a:p>
            <a:pPr marL="173038" indent="-173038">
              <a:buFont typeface="Arial" charset="0"/>
              <a:buChar char="•"/>
            </a:pPr>
            <a:r>
              <a:rPr lang="en-US" dirty="0"/>
              <a:t>Normal faults occur when the crust on one side of normal fault drops down relative to the other side.</a:t>
            </a:r>
            <a:br>
              <a:rPr lang="en-US" dirty="0"/>
            </a:br>
            <a:endParaRPr lang="en-US" dirty="0"/>
          </a:p>
          <a:p>
            <a:pPr marL="173038" indent="-173038">
              <a:spcBef>
                <a:spcPct val="50000"/>
              </a:spcBef>
              <a:buFont typeface="Arial" charset="0"/>
              <a:buChar char="•"/>
            </a:pPr>
            <a:r>
              <a:rPr lang="en-US" dirty="0"/>
              <a:t>Strike-slip faults are produced when tectonic plates move past each other horizontally</a:t>
            </a:r>
          </a:p>
        </p:txBody>
      </p:sp>
      <p:grpSp>
        <p:nvGrpSpPr>
          <p:cNvPr id="11" name="Group 10"/>
          <p:cNvGrpSpPr/>
          <p:nvPr/>
        </p:nvGrpSpPr>
        <p:grpSpPr>
          <a:xfrm>
            <a:off x="4800600" y="1219200"/>
            <a:ext cx="4343400" cy="4467999"/>
            <a:chOff x="4800600" y="1219200"/>
            <a:chExt cx="4343400" cy="4467999"/>
          </a:xfrm>
        </p:grpSpPr>
        <p:pic>
          <p:nvPicPr>
            <p:cNvPr id="8" name="Picture 7" descr="figure 9.11a.jpg"/>
            <p:cNvPicPr>
              <a:picLocks noChangeAspect="1"/>
            </p:cNvPicPr>
            <p:nvPr/>
          </p:nvPicPr>
          <p:blipFill>
            <a:blip r:embed="rId3" cstate="print">
              <a:clrChange>
                <a:clrFrom>
                  <a:srgbClr val="FFFFFF"/>
                </a:clrFrom>
                <a:clrTo>
                  <a:srgbClr val="FFFFFF">
                    <a:alpha val="0"/>
                  </a:srgbClr>
                </a:clrTo>
              </a:clrChange>
            </a:blip>
            <a:stretch>
              <a:fillRect/>
            </a:stretch>
          </p:blipFill>
          <p:spPr>
            <a:xfrm>
              <a:off x="4800600" y="1219200"/>
              <a:ext cx="4343400" cy="2416792"/>
            </a:xfrm>
            <a:prstGeom prst="rect">
              <a:avLst/>
            </a:prstGeom>
          </p:spPr>
        </p:pic>
        <p:pic>
          <p:nvPicPr>
            <p:cNvPr id="9" name="Picture 8" descr="figure 9.11b.jpg"/>
            <p:cNvPicPr>
              <a:picLocks noChangeAspect="1"/>
            </p:cNvPicPr>
            <p:nvPr/>
          </p:nvPicPr>
          <p:blipFill>
            <a:blip r:embed="rId4" cstate="print">
              <a:clrChange>
                <a:clrFrom>
                  <a:srgbClr val="FFFFFF"/>
                </a:clrFrom>
                <a:clrTo>
                  <a:srgbClr val="FFFFFF">
                    <a:alpha val="0"/>
                  </a:srgbClr>
                </a:clrTo>
              </a:clrChange>
            </a:blip>
            <a:stretch>
              <a:fillRect/>
            </a:stretch>
          </p:blipFill>
          <p:spPr>
            <a:xfrm>
              <a:off x="5029200" y="3779641"/>
              <a:ext cx="3875692" cy="1630559"/>
            </a:xfrm>
            <a:prstGeom prst="rect">
              <a:avLst/>
            </a:prstGeom>
          </p:spPr>
        </p:pic>
        <p:sp>
          <p:nvSpPr>
            <p:cNvPr id="10" name="TextBox 9"/>
            <p:cNvSpPr txBox="1"/>
            <p:nvPr/>
          </p:nvSpPr>
          <p:spPr>
            <a:xfrm>
              <a:off x="6629400" y="5410200"/>
              <a:ext cx="2286000" cy="276999"/>
            </a:xfrm>
            <a:prstGeom prst="rect">
              <a:avLst/>
            </a:prstGeom>
            <a:noFill/>
          </p:spPr>
          <p:txBody>
            <a:bodyPr wrap="square" rtlCol="0">
              <a:spAutoFit/>
            </a:bodyPr>
            <a:lstStyle/>
            <a:p>
              <a:pPr algn="r"/>
              <a:r>
                <a:rPr lang="en-US" sz="1200" dirty="0" smtClean="0"/>
                <a:t>© A.N. Strahler</a:t>
              </a:r>
              <a:endParaRPr lang="en-US" sz="1200" dirty="0"/>
            </a:p>
          </p:txBody>
        </p:sp>
      </p:grpSp>
    </p:spTree>
    <p:extLst>
      <p:ext uri="{BB962C8B-B14F-4D97-AF65-F5344CB8AC3E}">
        <p14:creationId xmlns:p14="http://schemas.microsoft.com/office/powerpoint/2010/main" val="225957644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ChangeArrowheads="1"/>
          </p:cNvSpPr>
          <p:nvPr/>
        </p:nvSpPr>
        <p:spPr bwMode="auto">
          <a:xfrm>
            <a:off x="304800" y="152400"/>
            <a:ext cx="5854287" cy="1077218"/>
          </a:xfrm>
          <a:prstGeom prst="rect">
            <a:avLst/>
          </a:prstGeom>
          <a:noFill/>
          <a:ln w="9525">
            <a:noFill/>
            <a:miter lim="800000"/>
            <a:headEnd/>
            <a:tailEnd/>
          </a:ln>
        </p:spPr>
        <p:txBody>
          <a:bodyPr wrap="none">
            <a:spAutoFit/>
          </a:bodyPr>
          <a:lstStyle/>
          <a:p>
            <a:r>
              <a:rPr lang="en-US" sz="3200" dirty="0" smtClean="0">
                <a:latin typeface="Arial Black" pitchFamily="34" charset="0"/>
              </a:rPr>
              <a:t>Faults &amp; Fault Landforms</a:t>
            </a:r>
          </a:p>
          <a:p>
            <a:endParaRPr lang="en-US" sz="3200" dirty="0">
              <a:latin typeface="Arial Black" pitchFamily="34" charset="0"/>
            </a:endParaRPr>
          </a:p>
        </p:txBody>
      </p:sp>
      <p:sp>
        <p:nvSpPr>
          <p:cNvPr id="7" name="Text Box 6"/>
          <p:cNvSpPr txBox="1">
            <a:spLocks noChangeArrowheads="1"/>
          </p:cNvSpPr>
          <p:nvPr/>
        </p:nvSpPr>
        <p:spPr bwMode="auto">
          <a:xfrm>
            <a:off x="4419600" y="838200"/>
            <a:ext cx="4572000" cy="1892826"/>
          </a:xfrm>
          <a:prstGeom prst="rect">
            <a:avLst/>
          </a:prstGeom>
          <a:noFill/>
          <a:ln w="9525">
            <a:noFill/>
            <a:miter lim="800000"/>
            <a:headEnd/>
            <a:tailEnd/>
          </a:ln>
        </p:spPr>
        <p:txBody>
          <a:bodyPr>
            <a:spAutoFit/>
          </a:bodyPr>
          <a:lstStyle/>
          <a:p>
            <a:pPr marL="173038" indent="-173038">
              <a:spcBef>
                <a:spcPct val="50000"/>
              </a:spcBef>
              <a:buFont typeface="Arial" charset="0"/>
              <a:buChar char="•"/>
            </a:pPr>
            <a:r>
              <a:rPr lang="en-US" dirty="0" smtClean="0"/>
              <a:t>Reverse </a:t>
            </a:r>
            <a:r>
              <a:rPr lang="en-US" dirty="0"/>
              <a:t>faults are produced by compression in the crust</a:t>
            </a:r>
          </a:p>
          <a:p>
            <a:pPr marL="173038" indent="-173038">
              <a:spcBef>
                <a:spcPct val="50000"/>
              </a:spcBef>
            </a:pPr>
            <a:endParaRPr lang="en-US" dirty="0"/>
          </a:p>
          <a:p>
            <a:pPr marL="173038" indent="-173038">
              <a:buFont typeface="Arial" charset="0"/>
              <a:buChar char="•"/>
            </a:pPr>
            <a:r>
              <a:rPr lang="en-US" dirty="0" err="1"/>
              <a:t>Overthrust</a:t>
            </a:r>
            <a:r>
              <a:rPr lang="en-US" dirty="0"/>
              <a:t> faults involve mostly horizontal movement. One </a:t>
            </a:r>
            <a:r>
              <a:rPr lang="en-US" dirty="0" smtClean="0"/>
              <a:t>slice of </a:t>
            </a:r>
            <a:r>
              <a:rPr lang="en-US" dirty="0"/>
              <a:t>rock rides over the adjacent ground surface. </a:t>
            </a:r>
          </a:p>
        </p:txBody>
      </p:sp>
      <p:grpSp>
        <p:nvGrpSpPr>
          <p:cNvPr id="10" name="Group 9"/>
          <p:cNvGrpSpPr/>
          <p:nvPr/>
        </p:nvGrpSpPr>
        <p:grpSpPr>
          <a:xfrm>
            <a:off x="152400" y="990600"/>
            <a:ext cx="4114800" cy="4315599"/>
            <a:chOff x="152400" y="990600"/>
            <a:chExt cx="4114800" cy="4315599"/>
          </a:xfrm>
        </p:grpSpPr>
        <p:pic>
          <p:nvPicPr>
            <p:cNvPr id="6" name="Picture 5" descr="figure 9.11c.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52400" y="990600"/>
              <a:ext cx="4114800" cy="1734095"/>
            </a:xfrm>
            <a:prstGeom prst="rect">
              <a:avLst/>
            </a:prstGeom>
          </p:spPr>
        </p:pic>
        <p:pic>
          <p:nvPicPr>
            <p:cNvPr id="8" name="Picture 7" descr="figure 9.11d.jpg"/>
            <p:cNvPicPr>
              <a:picLocks noChangeAspect="1"/>
            </p:cNvPicPr>
            <p:nvPr/>
          </p:nvPicPr>
          <p:blipFill>
            <a:blip r:embed="rId4" cstate="print">
              <a:clrChange>
                <a:clrFrom>
                  <a:srgbClr val="FFFFFF"/>
                </a:clrFrom>
                <a:clrTo>
                  <a:srgbClr val="FFFFFF">
                    <a:alpha val="0"/>
                  </a:srgbClr>
                </a:clrTo>
              </a:clrChange>
            </a:blip>
            <a:stretch>
              <a:fillRect/>
            </a:stretch>
          </p:blipFill>
          <p:spPr>
            <a:xfrm>
              <a:off x="152400" y="3124200"/>
              <a:ext cx="4114800" cy="1786999"/>
            </a:xfrm>
            <a:prstGeom prst="rect">
              <a:avLst/>
            </a:prstGeom>
          </p:spPr>
        </p:pic>
        <p:sp>
          <p:nvSpPr>
            <p:cNvPr id="9" name="TextBox 8"/>
            <p:cNvSpPr txBox="1"/>
            <p:nvPr/>
          </p:nvSpPr>
          <p:spPr>
            <a:xfrm>
              <a:off x="1752600" y="5029200"/>
              <a:ext cx="2286000" cy="276999"/>
            </a:xfrm>
            <a:prstGeom prst="rect">
              <a:avLst/>
            </a:prstGeom>
            <a:noFill/>
          </p:spPr>
          <p:txBody>
            <a:bodyPr wrap="square" rtlCol="0">
              <a:spAutoFit/>
            </a:bodyPr>
            <a:lstStyle/>
            <a:p>
              <a:pPr algn="r"/>
              <a:r>
                <a:rPr lang="en-US" sz="1200" dirty="0" smtClean="0"/>
                <a:t>© A.N. Strahler</a:t>
              </a:r>
              <a:endParaRPr lang="en-US" sz="1200" dirty="0"/>
            </a:p>
          </p:txBody>
        </p:sp>
      </p:grpSp>
    </p:spTree>
    <p:extLst>
      <p:ext uri="{BB962C8B-B14F-4D97-AF65-F5344CB8AC3E}">
        <p14:creationId xmlns:p14="http://schemas.microsoft.com/office/powerpoint/2010/main" val="269819590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 descr="MPG_10e_Figure_14_55_L.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022350" y="0"/>
            <a:ext cx="709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57150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ChangeArrowheads="1"/>
          </p:cNvSpPr>
          <p:nvPr/>
        </p:nvSpPr>
        <p:spPr bwMode="auto">
          <a:xfrm>
            <a:off x="304800" y="152400"/>
            <a:ext cx="7945438" cy="584200"/>
          </a:xfrm>
          <a:prstGeom prst="rect">
            <a:avLst/>
          </a:prstGeom>
          <a:noFill/>
          <a:ln w="9525">
            <a:noFill/>
            <a:miter lim="800000"/>
            <a:headEnd/>
            <a:tailEnd/>
          </a:ln>
        </p:spPr>
        <p:txBody>
          <a:bodyPr wrap="none">
            <a:spAutoFit/>
          </a:bodyPr>
          <a:lstStyle/>
          <a:p>
            <a:r>
              <a:rPr lang="en-US" sz="3200">
                <a:latin typeface="Arial Black" pitchFamily="34" charset="0"/>
              </a:rPr>
              <a:t>Tectonic Activity and Earthquakes</a:t>
            </a:r>
          </a:p>
        </p:txBody>
      </p:sp>
      <p:sp>
        <p:nvSpPr>
          <p:cNvPr id="7" name="Text Box 6"/>
          <p:cNvSpPr txBox="1">
            <a:spLocks noChangeArrowheads="1"/>
          </p:cNvSpPr>
          <p:nvPr/>
        </p:nvSpPr>
        <p:spPr bwMode="auto">
          <a:xfrm>
            <a:off x="228600" y="838200"/>
            <a:ext cx="4800600" cy="4648200"/>
          </a:xfrm>
          <a:prstGeom prst="rect">
            <a:avLst/>
          </a:prstGeom>
          <a:noFill/>
          <a:ln w="9525">
            <a:noFill/>
            <a:miter lim="800000"/>
            <a:headEnd/>
            <a:tailEnd/>
          </a:ln>
        </p:spPr>
        <p:txBody>
          <a:bodyPr>
            <a:spAutoFit/>
          </a:bodyPr>
          <a:lstStyle/>
          <a:p>
            <a:pPr marL="173038" indent="-173038">
              <a:spcBef>
                <a:spcPct val="50000"/>
              </a:spcBef>
            </a:pPr>
            <a:r>
              <a:rPr lang="en-US" sz="2800" dirty="0"/>
              <a:t>Faults and fault landforms </a:t>
            </a:r>
            <a:br>
              <a:rPr lang="en-US" sz="2800" dirty="0"/>
            </a:br>
            <a:endParaRPr lang="en-US" sz="2800" dirty="0"/>
          </a:p>
          <a:p>
            <a:pPr marL="173038" indent="-173038">
              <a:buFont typeface="Arial" charset="0"/>
              <a:buChar char="•"/>
            </a:pPr>
            <a:r>
              <a:rPr lang="en-US" dirty="0" err="1"/>
              <a:t>Grabens</a:t>
            </a:r>
            <a:r>
              <a:rPr lang="en-US" dirty="0"/>
              <a:t> </a:t>
            </a:r>
            <a:r>
              <a:rPr lang="en-US" i="1" dirty="0"/>
              <a:t>= </a:t>
            </a:r>
            <a:r>
              <a:rPr lang="en-US" dirty="0"/>
              <a:t>a crustal block is dropped down between two normal faults.</a:t>
            </a:r>
            <a:br>
              <a:rPr lang="en-US" dirty="0"/>
            </a:br>
            <a:endParaRPr lang="en-US" dirty="0"/>
          </a:p>
          <a:p>
            <a:pPr marL="173038" indent="-173038">
              <a:buFont typeface="Arial" charset="0"/>
              <a:buChar char="•"/>
            </a:pPr>
            <a:r>
              <a:rPr lang="en-US" dirty="0"/>
              <a:t>Horst = A crustal block</a:t>
            </a:r>
          </a:p>
          <a:p>
            <a:pPr marL="173038" indent="-173038"/>
            <a:r>
              <a:rPr lang="en-US" dirty="0"/>
              <a:t>pushed up between</a:t>
            </a:r>
          </a:p>
          <a:p>
            <a:pPr marL="173038" indent="-173038"/>
            <a:r>
              <a:rPr lang="en-US" dirty="0"/>
              <a:t>two normal faults.</a:t>
            </a:r>
            <a:br>
              <a:rPr lang="en-US" dirty="0"/>
            </a:br>
            <a:endParaRPr lang="en-US" dirty="0"/>
          </a:p>
          <a:p>
            <a:pPr marL="173038" indent="-173038">
              <a:buFont typeface="Arial" charset="0"/>
              <a:buChar char="•"/>
            </a:pPr>
            <a:r>
              <a:rPr lang="en-US" dirty="0"/>
              <a:t>Fault scarps</a:t>
            </a:r>
          </a:p>
          <a:p>
            <a:pPr marL="173038" indent="-173038"/>
            <a:endParaRPr lang="en-US" dirty="0"/>
          </a:p>
        </p:txBody>
      </p:sp>
      <p:grpSp>
        <p:nvGrpSpPr>
          <p:cNvPr id="11" name="Group 10"/>
          <p:cNvGrpSpPr/>
          <p:nvPr/>
        </p:nvGrpSpPr>
        <p:grpSpPr>
          <a:xfrm>
            <a:off x="4525817" y="990600"/>
            <a:ext cx="4574333" cy="5334000"/>
            <a:chOff x="4525817" y="990600"/>
            <a:chExt cx="4574333" cy="5334000"/>
          </a:xfrm>
        </p:grpSpPr>
        <p:pic>
          <p:nvPicPr>
            <p:cNvPr id="9" name="Picture 8" descr="figure 9.14.jpg"/>
            <p:cNvPicPr>
              <a:picLocks noChangeAspect="1"/>
            </p:cNvPicPr>
            <p:nvPr/>
          </p:nvPicPr>
          <p:blipFill>
            <a:blip r:embed="rId3" cstate="print">
              <a:clrChange>
                <a:clrFrom>
                  <a:srgbClr val="FFFFFF"/>
                </a:clrFrom>
                <a:clrTo>
                  <a:srgbClr val="FFFFFF">
                    <a:alpha val="0"/>
                  </a:srgbClr>
                </a:clrTo>
              </a:clrChange>
            </a:blip>
            <a:stretch>
              <a:fillRect/>
            </a:stretch>
          </p:blipFill>
          <p:spPr>
            <a:xfrm>
              <a:off x="5181600" y="3308225"/>
              <a:ext cx="3815715" cy="3016375"/>
            </a:xfrm>
            <a:prstGeom prst="rect">
              <a:avLst/>
            </a:prstGeom>
          </p:spPr>
        </p:pic>
        <p:pic>
          <p:nvPicPr>
            <p:cNvPr id="8" name="Picture 7" descr="figure 9.13.jpg"/>
            <p:cNvPicPr>
              <a:picLocks noChangeAspect="1"/>
            </p:cNvPicPr>
            <p:nvPr/>
          </p:nvPicPr>
          <p:blipFill>
            <a:blip r:embed="rId4" cstate="print">
              <a:clrChange>
                <a:clrFrom>
                  <a:srgbClr val="FFFFFF"/>
                </a:clrFrom>
                <a:clrTo>
                  <a:srgbClr val="FFFFFF">
                    <a:alpha val="0"/>
                  </a:srgbClr>
                </a:clrTo>
              </a:clrChange>
            </a:blip>
            <a:stretch>
              <a:fillRect/>
            </a:stretch>
          </p:blipFill>
          <p:spPr>
            <a:xfrm>
              <a:off x="4525817" y="990600"/>
              <a:ext cx="4574333" cy="2133600"/>
            </a:xfrm>
            <a:prstGeom prst="rect">
              <a:avLst/>
            </a:prstGeom>
          </p:spPr>
        </p:pic>
      </p:grpSp>
      <p:sp>
        <p:nvSpPr>
          <p:cNvPr id="10" name="TextBox 9"/>
          <p:cNvSpPr txBox="1"/>
          <p:nvPr/>
        </p:nvSpPr>
        <p:spPr>
          <a:xfrm>
            <a:off x="6858000" y="6324600"/>
            <a:ext cx="2286000" cy="276999"/>
          </a:xfrm>
          <a:prstGeom prst="rect">
            <a:avLst/>
          </a:prstGeom>
          <a:noFill/>
        </p:spPr>
        <p:txBody>
          <a:bodyPr wrap="square" rtlCol="0">
            <a:spAutoFit/>
          </a:bodyPr>
          <a:lstStyle/>
          <a:p>
            <a:pPr algn="r"/>
            <a:r>
              <a:rPr lang="en-US" sz="1200" dirty="0" smtClean="0"/>
              <a:t>© A.N. Strahler</a:t>
            </a:r>
            <a:endParaRPr lang="en-US" sz="1200" dirty="0"/>
          </a:p>
        </p:txBody>
      </p:sp>
    </p:spTree>
    <p:extLst>
      <p:ext uri="{BB962C8B-B14F-4D97-AF65-F5344CB8AC3E}">
        <p14:creationId xmlns:p14="http://schemas.microsoft.com/office/powerpoint/2010/main" val="140620334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1" descr="MPG_10e_Figure_14_57_L.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2136775"/>
            <a:ext cx="914400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Rectangle 3"/>
          <p:cNvSpPr>
            <a:spLocks noGrp="1" noChangeArrowheads="1"/>
          </p:cNvSpPr>
          <p:nvPr>
            <p:ph type="title"/>
          </p:nvPr>
        </p:nvSpPr>
        <p:spPr>
          <a:xfrm>
            <a:off x="457200" y="4800600"/>
            <a:ext cx="8229600" cy="1143000"/>
          </a:xfrm>
        </p:spPr>
        <p:txBody>
          <a:bodyPr/>
          <a:lstStyle/>
          <a:p>
            <a:pPr algn="l" eaLnBrk="1" hangingPunct="1">
              <a:defRPr/>
            </a:pPr>
            <a:r>
              <a:rPr lang="en-US" sz="1800" dirty="0" smtClean="0">
                <a:cs typeface="+mj-cs"/>
              </a:rPr>
              <a:t>Western slope of the Sierra Nevadas is long and gentle, whereas the eastern slope is short and steep.  This gentle-steep combination is the result of enormous block faulting on the eastern side.</a:t>
            </a:r>
          </a:p>
        </p:txBody>
      </p:sp>
    </p:spTree>
    <p:extLst>
      <p:ext uri="{BB962C8B-B14F-4D97-AF65-F5344CB8AC3E}">
        <p14:creationId xmlns:p14="http://schemas.microsoft.com/office/powerpoint/2010/main" val="2926326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1" descr="MPG_10e_Figure_14_58_L.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568325"/>
            <a:ext cx="9144000" cy="571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Rectangle 3"/>
          <p:cNvSpPr>
            <a:spLocks noGrp="1" noChangeArrowheads="1"/>
          </p:cNvSpPr>
          <p:nvPr>
            <p:ph type="title"/>
          </p:nvPr>
        </p:nvSpPr>
        <p:spPr>
          <a:xfrm>
            <a:off x="914400" y="6019800"/>
            <a:ext cx="8229600" cy="1143000"/>
          </a:xfrm>
        </p:spPr>
        <p:txBody>
          <a:bodyPr/>
          <a:lstStyle/>
          <a:p>
            <a:pPr algn="l" eaLnBrk="1" hangingPunct="1">
              <a:defRPr/>
            </a:pPr>
            <a:r>
              <a:rPr lang="en-US" sz="1800" smtClean="0">
                <a:cs typeface="+mj-cs"/>
              </a:rPr>
              <a:t>Eastern Sierras.  Steep east slope, a prominent fault scarp.</a:t>
            </a:r>
          </a:p>
        </p:txBody>
      </p:sp>
    </p:spTree>
    <p:extLst>
      <p:ext uri="{BB962C8B-B14F-4D97-AF65-F5344CB8AC3E}">
        <p14:creationId xmlns:p14="http://schemas.microsoft.com/office/powerpoint/2010/main" val="29814595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1" descr="MPG_10e_Figure_14_59_L.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1585913"/>
            <a:ext cx="9144000" cy="368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9" name="Rectangle 3"/>
          <p:cNvSpPr>
            <a:spLocks noGrp="1" noChangeArrowheads="1"/>
          </p:cNvSpPr>
          <p:nvPr>
            <p:ph type="title"/>
          </p:nvPr>
        </p:nvSpPr>
        <p:spPr>
          <a:xfrm>
            <a:off x="304800" y="5257800"/>
            <a:ext cx="8229600" cy="1143000"/>
          </a:xfrm>
        </p:spPr>
        <p:txBody>
          <a:bodyPr/>
          <a:lstStyle/>
          <a:p>
            <a:pPr algn="l" eaLnBrk="1" hangingPunct="1">
              <a:defRPr/>
            </a:pPr>
            <a:r>
              <a:rPr lang="en-US" sz="1800" smtClean="0">
                <a:cs typeface="+mj-cs"/>
              </a:rPr>
              <a:t>Landform features associated with normal faulting.  Horsts and grabens appear where there is faulting on both sides.  Tilted blocks appear where faulting is on one side only.  </a:t>
            </a:r>
          </a:p>
        </p:txBody>
      </p:sp>
    </p:spTree>
    <p:extLst>
      <p:ext uri="{BB962C8B-B14F-4D97-AF65-F5344CB8AC3E}">
        <p14:creationId xmlns:p14="http://schemas.microsoft.com/office/powerpoint/2010/main" val="18894065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1" descr="MPG_10e_Figure_14_60_L.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862013"/>
            <a:ext cx="9144000" cy="513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Rectangle 3"/>
          <p:cNvSpPr>
            <a:spLocks noGrp="1" noChangeArrowheads="1"/>
          </p:cNvSpPr>
          <p:nvPr>
            <p:ph type="title"/>
          </p:nvPr>
        </p:nvSpPr>
        <p:spPr>
          <a:xfrm>
            <a:off x="381000" y="5715000"/>
            <a:ext cx="8229600" cy="1143000"/>
          </a:xfrm>
        </p:spPr>
        <p:txBody>
          <a:bodyPr/>
          <a:lstStyle/>
          <a:p>
            <a:pPr algn="l" eaLnBrk="1" hangingPunct="1">
              <a:defRPr/>
            </a:pPr>
            <a:r>
              <a:rPr lang="en-US" sz="1800" smtClean="0">
                <a:cs typeface="+mj-cs"/>
              </a:rPr>
              <a:t>Landform features of strike-slip faulting.</a:t>
            </a:r>
          </a:p>
        </p:txBody>
      </p:sp>
    </p:spTree>
    <p:extLst>
      <p:ext uri="{BB962C8B-B14F-4D97-AF65-F5344CB8AC3E}">
        <p14:creationId xmlns:p14="http://schemas.microsoft.com/office/powerpoint/2010/main" val="1561303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1" descr="MPG_10e_Figure_14_61_L.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838200" y="0"/>
            <a:ext cx="7748588"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5" name="Rectangle 3"/>
          <p:cNvSpPr>
            <a:spLocks noGrp="1" noChangeArrowheads="1"/>
          </p:cNvSpPr>
          <p:nvPr>
            <p:ph type="title"/>
          </p:nvPr>
        </p:nvSpPr>
        <p:spPr>
          <a:xfrm>
            <a:off x="228600" y="5715000"/>
            <a:ext cx="8229600" cy="1143000"/>
          </a:xfrm>
        </p:spPr>
        <p:txBody>
          <a:bodyPr/>
          <a:lstStyle/>
          <a:p>
            <a:pPr algn="l" eaLnBrk="1" hangingPunct="1">
              <a:defRPr/>
            </a:pPr>
            <a:r>
              <a:rPr lang="en-US" sz="1800" smtClean="0">
                <a:cs typeface="+mj-cs"/>
              </a:rPr>
              <a:t>Offset stream along the San Andreas Fault, Temblor Range, CA</a:t>
            </a:r>
          </a:p>
        </p:txBody>
      </p:sp>
    </p:spTree>
    <p:extLst>
      <p:ext uri="{BB962C8B-B14F-4D97-AF65-F5344CB8AC3E}">
        <p14:creationId xmlns:p14="http://schemas.microsoft.com/office/powerpoint/2010/main" val="24011032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ChangeArrowheads="1"/>
          </p:cNvSpPr>
          <p:nvPr/>
        </p:nvSpPr>
        <p:spPr bwMode="auto">
          <a:xfrm>
            <a:off x="304800" y="152400"/>
            <a:ext cx="7945438" cy="584200"/>
          </a:xfrm>
          <a:prstGeom prst="rect">
            <a:avLst/>
          </a:prstGeom>
          <a:noFill/>
          <a:ln w="9525">
            <a:noFill/>
            <a:miter lim="800000"/>
            <a:headEnd/>
            <a:tailEnd/>
          </a:ln>
        </p:spPr>
        <p:txBody>
          <a:bodyPr wrap="none">
            <a:spAutoFit/>
          </a:bodyPr>
          <a:lstStyle/>
          <a:p>
            <a:r>
              <a:rPr lang="en-US" sz="3200">
                <a:latin typeface="Arial Black" pitchFamily="34" charset="0"/>
              </a:rPr>
              <a:t>Tectonic Activity and Earthquakes</a:t>
            </a:r>
          </a:p>
        </p:txBody>
      </p:sp>
      <p:sp>
        <p:nvSpPr>
          <p:cNvPr id="7" name="Text Box 6"/>
          <p:cNvSpPr txBox="1">
            <a:spLocks noChangeArrowheads="1"/>
          </p:cNvSpPr>
          <p:nvPr/>
        </p:nvSpPr>
        <p:spPr bwMode="auto">
          <a:xfrm>
            <a:off x="228600" y="838200"/>
            <a:ext cx="4343400" cy="4729499"/>
          </a:xfrm>
          <a:prstGeom prst="rect">
            <a:avLst/>
          </a:prstGeom>
          <a:noFill/>
          <a:ln w="9525">
            <a:noFill/>
            <a:miter lim="800000"/>
            <a:headEnd/>
            <a:tailEnd/>
          </a:ln>
        </p:spPr>
        <p:txBody>
          <a:bodyPr wrap="square">
            <a:spAutoFit/>
          </a:bodyPr>
          <a:lstStyle/>
          <a:p>
            <a:pPr marL="173038" indent="-173038">
              <a:spcBef>
                <a:spcPct val="50000"/>
              </a:spcBef>
              <a:spcAft>
                <a:spcPts val="800"/>
              </a:spcAft>
            </a:pPr>
            <a:r>
              <a:rPr lang="en-US" sz="2200" dirty="0" smtClean="0"/>
              <a:t>Earthquakes</a:t>
            </a:r>
          </a:p>
          <a:p>
            <a:pPr marL="228600" indent="-228600">
              <a:spcAft>
                <a:spcPts val="800"/>
              </a:spcAft>
              <a:buFont typeface="Arial" charset="0"/>
              <a:buChar char="•"/>
            </a:pPr>
            <a:r>
              <a:rPr lang="en-US" sz="2200" dirty="0"/>
              <a:t>Earthquakes = A trembling or shaking of the ground produced by movements along a fault</a:t>
            </a:r>
            <a:r>
              <a:rPr lang="en-US" sz="2200" dirty="0" smtClean="0"/>
              <a:t>.</a:t>
            </a:r>
          </a:p>
          <a:p>
            <a:pPr marL="228600" indent="-228600">
              <a:spcAft>
                <a:spcPts val="800"/>
              </a:spcAft>
              <a:buFont typeface="Arial" charset="0"/>
              <a:buChar char="•"/>
            </a:pPr>
            <a:r>
              <a:rPr lang="en-US" sz="2200" dirty="0"/>
              <a:t>Focus = Location where fault </a:t>
            </a:r>
            <a:r>
              <a:rPr lang="en-US" sz="2200" dirty="0" smtClean="0"/>
              <a:t>slipped</a:t>
            </a:r>
          </a:p>
          <a:p>
            <a:pPr marL="228600" indent="-228600">
              <a:spcAft>
                <a:spcPts val="800"/>
              </a:spcAft>
              <a:buFont typeface="Arial" charset="0"/>
              <a:buChar char="•"/>
            </a:pPr>
            <a:r>
              <a:rPr lang="en-US" sz="2200" dirty="0"/>
              <a:t>Epicenter = The </a:t>
            </a:r>
            <a:r>
              <a:rPr lang="en-US" sz="2200" dirty="0" smtClean="0"/>
              <a:t>location on </a:t>
            </a:r>
            <a:r>
              <a:rPr lang="en-US" sz="2200" dirty="0"/>
              <a:t>the </a:t>
            </a:r>
            <a:r>
              <a:rPr lang="en-US" sz="2200" dirty="0" smtClean="0"/>
              <a:t>Earth’s surface </a:t>
            </a:r>
            <a:r>
              <a:rPr lang="en-US" sz="2200" dirty="0"/>
              <a:t>directly </a:t>
            </a:r>
            <a:r>
              <a:rPr lang="en-US" sz="2200" dirty="0" smtClean="0"/>
              <a:t>above where </a:t>
            </a:r>
            <a:r>
              <a:rPr lang="en-US" sz="2200" dirty="0"/>
              <a:t>a fault </a:t>
            </a:r>
            <a:r>
              <a:rPr lang="en-US" sz="2200" dirty="0" smtClean="0"/>
              <a:t>slipped to </a:t>
            </a:r>
            <a:r>
              <a:rPr lang="en-US" sz="2200" dirty="0"/>
              <a:t>produce an earthquake</a:t>
            </a:r>
          </a:p>
          <a:p>
            <a:pPr marL="173038" indent="-173038">
              <a:spcAft>
                <a:spcPts val="800"/>
              </a:spcAft>
            </a:pPr>
            <a:endParaRPr lang="en-US" dirty="0"/>
          </a:p>
          <a:p>
            <a:pPr marL="173038" indent="-173038">
              <a:spcAft>
                <a:spcPts val="800"/>
              </a:spcAft>
            </a:pPr>
            <a:endParaRPr lang="en-US" dirty="0"/>
          </a:p>
        </p:txBody>
      </p:sp>
      <p:grpSp>
        <p:nvGrpSpPr>
          <p:cNvPr id="10" name="Group 9"/>
          <p:cNvGrpSpPr/>
          <p:nvPr/>
        </p:nvGrpSpPr>
        <p:grpSpPr>
          <a:xfrm>
            <a:off x="4709160" y="1447800"/>
            <a:ext cx="4434840" cy="3096399"/>
            <a:chOff x="4709160" y="1447800"/>
            <a:chExt cx="4434840" cy="3096399"/>
          </a:xfrm>
        </p:grpSpPr>
        <p:pic>
          <p:nvPicPr>
            <p:cNvPr id="6" name="Picture 5" descr="figure 9.15.jpg"/>
            <p:cNvPicPr>
              <a:picLocks noChangeAspect="1"/>
            </p:cNvPicPr>
            <p:nvPr/>
          </p:nvPicPr>
          <p:blipFill>
            <a:blip r:embed="rId3" cstate="print"/>
            <a:stretch>
              <a:fillRect/>
            </a:stretch>
          </p:blipFill>
          <p:spPr>
            <a:xfrm>
              <a:off x="4709160" y="1447800"/>
              <a:ext cx="4434840" cy="2787614"/>
            </a:xfrm>
            <a:prstGeom prst="rect">
              <a:avLst/>
            </a:prstGeom>
          </p:spPr>
        </p:pic>
        <p:sp>
          <p:nvSpPr>
            <p:cNvPr id="8" name="TextBox 7"/>
            <p:cNvSpPr txBox="1"/>
            <p:nvPr/>
          </p:nvSpPr>
          <p:spPr>
            <a:xfrm>
              <a:off x="6141720" y="4267200"/>
              <a:ext cx="2971800" cy="276999"/>
            </a:xfrm>
            <a:prstGeom prst="rect">
              <a:avLst/>
            </a:prstGeom>
            <a:noFill/>
          </p:spPr>
          <p:txBody>
            <a:bodyPr wrap="square" rtlCol="0">
              <a:spAutoFit/>
            </a:bodyPr>
            <a:lstStyle/>
            <a:p>
              <a:pPr algn="r"/>
              <a:r>
                <a:rPr lang="en-US" sz="1200" dirty="0" smtClean="0"/>
                <a:t>© John Wiley &amp; Sons</a:t>
              </a:r>
              <a:endParaRPr lang="en-US" sz="1200" dirty="0"/>
            </a:p>
          </p:txBody>
        </p:sp>
      </p:grpSp>
      <p:sp>
        <p:nvSpPr>
          <p:cNvPr id="9" name="Text Box 6"/>
          <p:cNvSpPr txBox="1">
            <a:spLocks noChangeArrowheads="1"/>
          </p:cNvSpPr>
          <p:nvPr/>
        </p:nvSpPr>
        <p:spPr bwMode="auto">
          <a:xfrm>
            <a:off x="228600" y="4267200"/>
            <a:ext cx="8301407" cy="2215991"/>
          </a:xfrm>
          <a:prstGeom prst="rect">
            <a:avLst/>
          </a:prstGeom>
          <a:noFill/>
          <a:ln w="9525">
            <a:noFill/>
            <a:miter lim="800000"/>
            <a:headEnd/>
            <a:tailEnd/>
          </a:ln>
        </p:spPr>
        <p:txBody>
          <a:bodyPr wrap="square">
            <a:spAutoFit/>
          </a:bodyPr>
          <a:lstStyle/>
          <a:p>
            <a:pPr marL="173038" indent="-173038">
              <a:spcBef>
                <a:spcPct val="50000"/>
              </a:spcBef>
            </a:pPr>
            <a:endParaRPr lang="en-US" sz="2400" dirty="0"/>
          </a:p>
          <a:p>
            <a:pPr marL="173038" indent="-173038">
              <a:buFont typeface="Arial" charset="0"/>
              <a:buChar char="•"/>
            </a:pPr>
            <a:r>
              <a:rPr lang="en-US" sz="2400" dirty="0" err="1"/>
              <a:t>Subduction</a:t>
            </a:r>
            <a:r>
              <a:rPr lang="en-US" sz="2400" dirty="0"/>
              <a:t> </a:t>
            </a:r>
            <a:r>
              <a:rPr lang="en-US" sz="2400" dirty="0"/>
              <a:t>Z</a:t>
            </a:r>
            <a:r>
              <a:rPr lang="en-US" sz="2400" dirty="0" smtClean="0"/>
              <a:t>one Earthquakes</a:t>
            </a:r>
            <a:endParaRPr lang="en-US" sz="2400" dirty="0"/>
          </a:p>
          <a:p>
            <a:pPr lvl="1">
              <a:buFont typeface="Arial" charset="0"/>
              <a:buChar char="•"/>
            </a:pPr>
            <a:r>
              <a:rPr lang="en-US" dirty="0"/>
              <a:t>Greatest earthquakes, including those in Japan, Alaska, North America, Central America, and Chile</a:t>
            </a:r>
          </a:p>
          <a:p>
            <a:pPr lvl="1">
              <a:buFont typeface="Arial" charset="0"/>
              <a:buChar char="•"/>
            </a:pPr>
            <a:r>
              <a:rPr lang="en-US" dirty="0"/>
              <a:t>Java Trench 9.0 earthquake and resulting tsunami (2004)</a:t>
            </a:r>
          </a:p>
          <a:p>
            <a:pPr lvl="1">
              <a:buFont typeface="Arial" charset="0"/>
              <a:buChar char="•"/>
            </a:pPr>
            <a:r>
              <a:rPr lang="en-US" dirty="0"/>
              <a:t>Tohoku 9.0 earthquake and tsunami </a:t>
            </a:r>
            <a:r>
              <a:rPr lang="en-US" dirty="0" smtClean="0"/>
              <a:t>(2012)</a:t>
            </a:r>
            <a:endParaRPr lang="en-US" dirty="0"/>
          </a:p>
          <a:p>
            <a:pPr marL="173038" indent="-173038"/>
            <a:endParaRPr lang="en-US" dirty="0"/>
          </a:p>
        </p:txBody>
      </p:sp>
    </p:spTree>
    <p:extLst>
      <p:ext uri="{BB962C8B-B14F-4D97-AF65-F5344CB8AC3E}">
        <p14:creationId xmlns:p14="http://schemas.microsoft.com/office/powerpoint/2010/main" val="269334414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7" name="Picture 3" descr="MPG_11e_Figure_14_01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158750"/>
            <a:ext cx="9099550" cy="635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75406427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5410200" y="838200"/>
            <a:ext cx="3733800" cy="3524042"/>
          </a:xfrm>
          <a:prstGeom prst="rect">
            <a:avLst/>
          </a:prstGeom>
          <a:noFill/>
          <a:ln w="9525">
            <a:noFill/>
            <a:miter lim="800000"/>
            <a:headEnd/>
            <a:tailEnd/>
          </a:ln>
        </p:spPr>
        <p:txBody>
          <a:bodyPr>
            <a:spAutoFit/>
          </a:bodyPr>
          <a:lstStyle/>
          <a:p>
            <a:pPr marL="173038" indent="-173038">
              <a:spcBef>
                <a:spcPct val="50000"/>
              </a:spcBef>
              <a:spcAft>
                <a:spcPts val="600"/>
              </a:spcAft>
            </a:pPr>
            <a:r>
              <a:rPr lang="en-US" sz="2800" dirty="0" smtClean="0"/>
              <a:t>Transform Boundary Earthquakes</a:t>
            </a:r>
            <a:r>
              <a:rPr lang="en-US" sz="2800" dirty="0"/>
              <a:t/>
            </a:r>
            <a:br>
              <a:rPr lang="en-US" sz="2800" dirty="0"/>
            </a:br>
            <a:endParaRPr lang="en-US" sz="2800" dirty="0" smtClean="0"/>
          </a:p>
          <a:p>
            <a:pPr marL="173038" indent="-173038">
              <a:spcBef>
                <a:spcPct val="50000"/>
              </a:spcBef>
              <a:spcAft>
                <a:spcPts val="600"/>
              </a:spcAft>
            </a:pPr>
            <a:r>
              <a:rPr lang="en-US" sz="2800" dirty="0"/>
              <a:t>	</a:t>
            </a:r>
            <a:r>
              <a:rPr lang="en-US" sz="2800" dirty="0" smtClean="0"/>
              <a:t>	</a:t>
            </a:r>
            <a:r>
              <a:rPr lang="en-US" dirty="0" smtClean="0"/>
              <a:t>San </a:t>
            </a:r>
            <a:r>
              <a:rPr lang="en-US" dirty="0"/>
              <a:t>Andreas Fault in California</a:t>
            </a:r>
          </a:p>
          <a:p>
            <a:pPr marL="623888" lvl="1" indent="-163513">
              <a:spcAft>
                <a:spcPts val="600"/>
              </a:spcAft>
              <a:buFont typeface="Arial" charset="0"/>
              <a:buChar char="•"/>
            </a:pPr>
            <a:r>
              <a:rPr lang="en-US" dirty="0"/>
              <a:t>1906 San Francisco Quake</a:t>
            </a:r>
          </a:p>
          <a:p>
            <a:pPr marL="623888" lvl="1" indent="-163513">
              <a:spcAft>
                <a:spcPts val="600"/>
              </a:spcAft>
              <a:buFont typeface="Arial" charset="0"/>
              <a:buChar char="•"/>
            </a:pPr>
            <a:r>
              <a:rPr lang="en-US" dirty="0"/>
              <a:t>1989 Loma </a:t>
            </a:r>
            <a:r>
              <a:rPr lang="en-US" dirty="0" err="1"/>
              <a:t>Prieta</a:t>
            </a:r>
            <a:r>
              <a:rPr lang="en-US" dirty="0"/>
              <a:t> Quake</a:t>
            </a:r>
          </a:p>
          <a:p>
            <a:pPr marL="623888" lvl="1" indent="-163513">
              <a:spcAft>
                <a:spcPts val="600"/>
              </a:spcAft>
              <a:buFont typeface="Arial" charset="0"/>
              <a:buChar char="•"/>
            </a:pPr>
            <a:r>
              <a:rPr lang="en-US" dirty="0"/>
              <a:t>1992 Landers Quake</a:t>
            </a:r>
          </a:p>
          <a:p>
            <a:pPr marL="173038" indent="-173038">
              <a:spcAft>
                <a:spcPts val="600"/>
              </a:spcAft>
            </a:pPr>
            <a:endParaRPr lang="en-US" dirty="0"/>
          </a:p>
        </p:txBody>
      </p:sp>
      <p:grpSp>
        <p:nvGrpSpPr>
          <p:cNvPr id="9" name="Group 8"/>
          <p:cNvGrpSpPr/>
          <p:nvPr/>
        </p:nvGrpSpPr>
        <p:grpSpPr>
          <a:xfrm>
            <a:off x="304800" y="1828800"/>
            <a:ext cx="5029200" cy="3629799"/>
            <a:chOff x="304800" y="1828800"/>
            <a:chExt cx="5029200" cy="3629799"/>
          </a:xfrm>
        </p:grpSpPr>
        <p:pic>
          <p:nvPicPr>
            <p:cNvPr id="6" name="Picture 5" descr="figure 9.19.jpg"/>
            <p:cNvPicPr>
              <a:picLocks noChangeAspect="1"/>
            </p:cNvPicPr>
            <p:nvPr/>
          </p:nvPicPr>
          <p:blipFill>
            <a:blip r:embed="rId3" cstate="print"/>
            <a:stretch>
              <a:fillRect/>
            </a:stretch>
          </p:blipFill>
          <p:spPr>
            <a:xfrm>
              <a:off x="304800" y="1828800"/>
              <a:ext cx="5029200" cy="3351603"/>
            </a:xfrm>
            <a:prstGeom prst="rect">
              <a:avLst/>
            </a:prstGeom>
          </p:spPr>
        </p:pic>
        <p:sp>
          <p:nvSpPr>
            <p:cNvPr id="8" name="TextBox 7"/>
            <p:cNvSpPr txBox="1"/>
            <p:nvPr/>
          </p:nvSpPr>
          <p:spPr>
            <a:xfrm>
              <a:off x="1600200" y="5181600"/>
              <a:ext cx="3733800" cy="276999"/>
            </a:xfrm>
            <a:prstGeom prst="rect">
              <a:avLst/>
            </a:prstGeom>
            <a:noFill/>
          </p:spPr>
          <p:txBody>
            <a:bodyPr wrap="square" rtlCol="0">
              <a:spAutoFit/>
            </a:bodyPr>
            <a:lstStyle/>
            <a:p>
              <a:pPr algn="r"/>
              <a:r>
                <a:rPr lang="en-US" sz="1200" dirty="0" smtClean="0"/>
                <a:t>© Aurora Photos/</a:t>
              </a:r>
              <a:r>
                <a:rPr lang="en-US" sz="1200" dirty="0" err="1" smtClean="0"/>
                <a:t>Alamy</a:t>
              </a:r>
              <a:endParaRPr lang="en-US" sz="1200" dirty="0"/>
            </a:p>
          </p:txBody>
        </p:sp>
      </p:grpSp>
    </p:spTree>
    <p:extLst>
      <p:ext uri="{BB962C8B-B14F-4D97-AF65-F5344CB8AC3E}">
        <p14:creationId xmlns:p14="http://schemas.microsoft.com/office/powerpoint/2010/main" val="350612417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228600" y="838200"/>
            <a:ext cx="3276600" cy="3046988"/>
          </a:xfrm>
          <a:prstGeom prst="rect">
            <a:avLst/>
          </a:prstGeom>
          <a:noFill/>
          <a:ln w="9525">
            <a:noFill/>
            <a:miter lim="800000"/>
            <a:headEnd/>
            <a:tailEnd/>
          </a:ln>
        </p:spPr>
        <p:txBody>
          <a:bodyPr wrap="square">
            <a:spAutoFit/>
          </a:bodyPr>
          <a:lstStyle/>
          <a:p>
            <a:pPr marL="173038" indent="-173038">
              <a:spcBef>
                <a:spcPct val="50000"/>
              </a:spcBef>
            </a:pPr>
            <a:r>
              <a:rPr lang="en-US" sz="2800" dirty="0" smtClean="0"/>
              <a:t>Southern California</a:t>
            </a:r>
            <a:br>
              <a:rPr lang="en-US" sz="2800" dirty="0" smtClean="0"/>
            </a:br>
            <a:r>
              <a:rPr lang="en-US" sz="2800" dirty="0" smtClean="0"/>
              <a:t>Earthquakes</a:t>
            </a:r>
            <a:r>
              <a:rPr lang="en-US" sz="2800" dirty="0"/>
              <a:t/>
            </a:r>
            <a:br>
              <a:rPr lang="en-US" sz="2800" dirty="0"/>
            </a:br>
            <a:endParaRPr lang="en-US" sz="2800" dirty="0"/>
          </a:p>
          <a:p>
            <a:pPr marL="173038" indent="-173038">
              <a:buFont typeface="Arial" charset="0"/>
              <a:buChar char="•"/>
            </a:pPr>
            <a:r>
              <a:rPr lang="en-US" dirty="0"/>
              <a:t>California earthquakes, identified as circles with size proportional to the earthquake magnitude</a:t>
            </a:r>
            <a:r>
              <a:rPr lang="en-US" dirty="0" smtClean="0"/>
              <a:t>, are </a:t>
            </a:r>
            <a:r>
              <a:rPr lang="en-US" dirty="0"/>
              <a:t>overlaid on top of delineated and mapped fault lines.</a:t>
            </a:r>
          </a:p>
        </p:txBody>
      </p:sp>
      <p:grpSp>
        <p:nvGrpSpPr>
          <p:cNvPr id="8" name="Group 7"/>
          <p:cNvGrpSpPr/>
          <p:nvPr/>
        </p:nvGrpSpPr>
        <p:grpSpPr>
          <a:xfrm>
            <a:off x="3524859" y="1600200"/>
            <a:ext cx="5619141" cy="3858399"/>
            <a:chOff x="3524859" y="1600200"/>
            <a:chExt cx="5619141" cy="3858399"/>
          </a:xfrm>
        </p:grpSpPr>
        <p:pic>
          <p:nvPicPr>
            <p:cNvPr id="5" name="Picture 4" descr="figure 9.20.jpg"/>
            <p:cNvPicPr>
              <a:picLocks noChangeAspect="1"/>
            </p:cNvPicPr>
            <p:nvPr/>
          </p:nvPicPr>
          <p:blipFill>
            <a:blip r:embed="rId3" cstate="print"/>
            <a:stretch>
              <a:fillRect/>
            </a:stretch>
          </p:blipFill>
          <p:spPr>
            <a:xfrm>
              <a:off x="3524859" y="1600200"/>
              <a:ext cx="5528071" cy="3581400"/>
            </a:xfrm>
            <a:prstGeom prst="rect">
              <a:avLst/>
            </a:prstGeom>
            <a:ln w="12700" cap="flat" cmpd="sng" algn="ctr">
              <a:solidFill>
                <a:srgbClr val="000000"/>
              </a:solidFill>
              <a:prstDash val="solid"/>
              <a:round/>
              <a:headEnd type="none" w="med" len="med"/>
              <a:tailEnd type="none" w="med" len="med"/>
            </a:ln>
          </p:spPr>
        </p:pic>
        <p:sp>
          <p:nvSpPr>
            <p:cNvPr id="6" name="TextBox 5"/>
            <p:cNvSpPr txBox="1"/>
            <p:nvPr/>
          </p:nvSpPr>
          <p:spPr>
            <a:xfrm>
              <a:off x="5410200" y="5181600"/>
              <a:ext cx="3733800" cy="276999"/>
            </a:xfrm>
            <a:prstGeom prst="rect">
              <a:avLst/>
            </a:prstGeom>
            <a:noFill/>
          </p:spPr>
          <p:txBody>
            <a:bodyPr wrap="square" rtlCol="0">
              <a:spAutoFit/>
            </a:bodyPr>
            <a:lstStyle/>
            <a:p>
              <a:pPr algn="r"/>
              <a:r>
                <a:rPr lang="en-US" sz="1200" dirty="0" smtClean="0"/>
                <a:t>© John Wiley &amp; Sons, Inc.</a:t>
              </a:r>
              <a:endParaRPr lang="en-US" sz="1200" dirty="0"/>
            </a:p>
          </p:txBody>
        </p:sp>
      </p:grpSp>
    </p:spTree>
    <p:extLst>
      <p:ext uri="{BB962C8B-B14F-4D97-AF65-F5344CB8AC3E}">
        <p14:creationId xmlns:p14="http://schemas.microsoft.com/office/powerpoint/2010/main" val="328795944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228600" y="838200"/>
            <a:ext cx="3657600" cy="4154984"/>
          </a:xfrm>
          <a:prstGeom prst="rect">
            <a:avLst/>
          </a:prstGeom>
          <a:noFill/>
          <a:ln w="9525">
            <a:noFill/>
            <a:miter lim="800000"/>
            <a:headEnd/>
            <a:tailEnd/>
          </a:ln>
        </p:spPr>
        <p:txBody>
          <a:bodyPr>
            <a:spAutoFit/>
          </a:bodyPr>
          <a:lstStyle/>
          <a:p>
            <a:pPr marL="173038" indent="-173038">
              <a:spcBef>
                <a:spcPct val="50000"/>
              </a:spcBef>
            </a:pPr>
            <a:r>
              <a:rPr lang="en-US" sz="2800" dirty="0" smtClean="0"/>
              <a:t>Divergent Boundary Earthquakes</a:t>
            </a:r>
            <a:r>
              <a:rPr lang="en-US" sz="2800" dirty="0"/>
              <a:t/>
            </a:r>
            <a:br>
              <a:rPr lang="en-US" sz="2800" dirty="0"/>
            </a:br>
            <a:endParaRPr lang="en-US" sz="2800" dirty="0"/>
          </a:p>
          <a:p>
            <a:pPr marL="173038" indent="-173038">
              <a:buFont typeface="Arial" charset="0"/>
              <a:buChar char="•"/>
            </a:pPr>
            <a:r>
              <a:rPr lang="en-US" dirty="0"/>
              <a:t>Spreading center earthquakes mostly occur along mid-ocean ridges</a:t>
            </a:r>
            <a:br>
              <a:rPr lang="en-US" dirty="0"/>
            </a:br>
            <a:endParaRPr lang="en-US" dirty="0"/>
          </a:p>
          <a:p>
            <a:pPr marL="173038" indent="-173038">
              <a:buFont typeface="Arial" charset="0"/>
              <a:buChar char="•"/>
            </a:pPr>
            <a:r>
              <a:rPr lang="en-US" dirty="0" smtClean="0"/>
              <a:t>Sometimes earthquakes happen far from plate boundaries.</a:t>
            </a:r>
          </a:p>
          <a:p>
            <a:pPr marL="173038" indent="-173038">
              <a:buFont typeface="Arial" charset="0"/>
              <a:buChar char="•"/>
            </a:pPr>
            <a:endParaRPr lang="en-US" dirty="0"/>
          </a:p>
          <a:p>
            <a:pPr marL="173038" indent="-173038">
              <a:buFont typeface="Arial" charset="0"/>
              <a:buChar char="•"/>
            </a:pPr>
            <a:r>
              <a:rPr lang="en-US" dirty="0" smtClean="0"/>
              <a:t>The </a:t>
            </a:r>
            <a:r>
              <a:rPr lang="en-US" dirty="0"/>
              <a:t>New Madrid earthquakes of 1811 is an example of quakes away from plate boundaries</a:t>
            </a:r>
          </a:p>
        </p:txBody>
      </p:sp>
      <p:grpSp>
        <p:nvGrpSpPr>
          <p:cNvPr id="9" name="Group 8"/>
          <p:cNvGrpSpPr/>
          <p:nvPr/>
        </p:nvGrpSpPr>
        <p:grpSpPr>
          <a:xfrm>
            <a:off x="3581400" y="1524000"/>
            <a:ext cx="5402974" cy="3858399"/>
            <a:chOff x="3581400" y="1524000"/>
            <a:chExt cx="5402974" cy="3858399"/>
          </a:xfrm>
        </p:grpSpPr>
        <p:pic>
          <p:nvPicPr>
            <p:cNvPr id="6" name="Picture 5" descr="figure 9.21.jpg"/>
            <p:cNvPicPr>
              <a:picLocks noChangeAspect="1"/>
            </p:cNvPicPr>
            <p:nvPr/>
          </p:nvPicPr>
          <p:blipFill>
            <a:blip r:embed="rId3" cstate="print">
              <a:clrChange>
                <a:clrFrom>
                  <a:srgbClr val="FFFFFF"/>
                </a:clrFrom>
                <a:clrTo>
                  <a:srgbClr val="FFFFFF">
                    <a:alpha val="0"/>
                  </a:srgbClr>
                </a:clrTo>
              </a:clrChange>
            </a:blip>
            <a:stretch>
              <a:fillRect/>
            </a:stretch>
          </p:blipFill>
          <p:spPr>
            <a:xfrm>
              <a:off x="3581400" y="1524000"/>
              <a:ext cx="5402974" cy="3581400"/>
            </a:xfrm>
            <a:prstGeom prst="rect">
              <a:avLst/>
            </a:prstGeom>
          </p:spPr>
        </p:pic>
        <p:sp>
          <p:nvSpPr>
            <p:cNvPr id="8" name="TextBox 7"/>
            <p:cNvSpPr txBox="1"/>
            <p:nvPr/>
          </p:nvSpPr>
          <p:spPr>
            <a:xfrm>
              <a:off x="5181600" y="5105400"/>
              <a:ext cx="3733800" cy="276999"/>
            </a:xfrm>
            <a:prstGeom prst="rect">
              <a:avLst/>
            </a:prstGeom>
            <a:noFill/>
          </p:spPr>
          <p:txBody>
            <a:bodyPr wrap="square" rtlCol="0">
              <a:spAutoFit/>
            </a:bodyPr>
            <a:lstStyle/>
            <a:p>
              <a:pPr algn="r"/>
              <a:r>
                <a:rPr lang="en-US" sz="1200" dirty="0" smtClean="0"/>
                <a:t>© John Wiley &amp; Sons, Inc.</a:t>
              </a:r>
              <a:endParaRPr lang="en-US" sz="1200" dirty="0"/>
            </a:p>
          </p:txBody>
        </p:sp>
      </p:grpSp>
    </p:spTree>
    <p:extLst>
      <p:ext uri="{BB962C8B-B14F-4D97-AF65-F5344CB8AC3E}">
        <p14:creationId xmlns:p14="http://schemas.microsoft.com/office/powerpoint/2010/main" val="40597448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Text Box 6"/>
          <p:cNvSpPr txBox="1">
            <a:spLocks noChangeArrowheads="1"/>
          </p:cNvSpPr>
          <p:nvPr/>
        </p:nvSpPr>
        <p:spPr bwMode="auto">
          <a:xfrm>
            <a:off x="228600" y="609600"/>
            <a:ext cx="8534400" cy="523875"/>
          </a:xfrm>
          <a:prstGeom prst="rect">
            <a:avLst/>
          </a:prstGeom>
          <a:noFill/>
          <a:ln w="9525">
            <a:noFill/>
            <a:miter lim="800000"/>
            <a:headEnd/>
            <a:tailEnd/>
          </a:ln>
        </p:spPr>
        <p:txBody>
          <a:bodyPr>
            <a:spAutoFit/>
          </a:bodyPr>
          <a:lstStyle/>
          <a:p>
            <a:pPr marL="173038" indent="-173038">
              <a:spcBef>
                <a:spcPct val="50000"/>
              </a:spcBef>
            </a:pPr>
            <a:r>
              <a:rPr lang="en-US" sz="2800" dirty="0"/>
              <a:t>Earthquakes along blind faults</a:t>
            </a:r>
          </a:p>
        </p:txBody>
      </p:sp>
      <p:sp>
        <p:nvSpPr>
          <p:cNvPr id="34822" name="TextBox 7"/>
          <p:cNvSpPr txBox="1">
            <a:spLocks noChangeArrowheads="1"/>
          </p:cNvSpPr>
          <p:nvPr/>
        </p:nvSpPr>
        <p:spPr bwMode="auto">
          <a:xfrm>
            <a:off x="5181600" y="2667000"/>
            <a:ext cx="2133600" cy="830263"/>
          </a:xfrm>
          <a:prstGeom prst="rect">
            <a:avLst/>
          </a:prstGeom>
          <a:noFill/>
          <a:ln w="9525">
            <a:noFill/>
            <a:miter lim="800000"/>
            <a:headEnd/>
            <a:tailEnd/>
          </a:ln>
        </p:spPr>
        <p:txBody>
          <a:bodyPr wrap="square">
            <a:spAutoFit/>
          </a:bodyPr>
          <a:lstStyle/>
          <a:p>
            <a:r>
              <a:rPr lang="en-US" dirty="0"/>
              <a:t>Barn, Iran 2003 Quake </a:t>
            </a:r>
          </a:p>
        </p:txBody>
      </p:sp>
      <p:grpSp>
        <p:nvGrpSpPr>
          <p:cNvPr id="10" name="Group 9"/>
          <p:cNvGrpSpPr/>
          <p:nvPr/>
        </p:nvGrpSpPr>
        <p:grpSpPr>
          <a:xfrm>
            <a:off x="914400" y="1143000"/>
            <a:ext cx="4038600" cy="2562999"/>
            <a:chOff x="914400" y="1143000"/>
            <a:chExt cx="4038600" cy="2562999"/>
          </a:xfrm>
        </p:grpSpPr>
        <p:pic>
          <p:nvPicPr>
            <p:cNvPr id="7" name="Picture 6" descr="figure 9.22a.jpg"/>
            <p:cNvPicPr>
              <a:picLocks noChangeAspect="1"/>
            </p:cNvPicPr>
            <p:nvPr/>
          </p:nvPicPr>
          <p:blipFill>
            <a:blip r:embed="rId3" cstate="print"/>
            <a:stretch>
              <a:fillRect/>
            </a:stretch>
          </p:blipFill>
          <p:spPr>
            <a:xfrm>
              <a:off x="914400" y="1143000"/>
              <a:ext cx="3977980" cy="2293021"/>
            </a:xfrm>
            <a:prstGeom prst="rect">
              <a:avLst/>
            </a:prstGeom>
          </p:spPr>
        </p:pic>
        <p:sp>
          <p:nvSpPr>
            <p:cNvPr id="9" name="TextBox 8"/>
            <p:cNvSpPr txBox="1"/>
            <p:nvPr/>
          </p:nvSpPr>
          <p:spPr>
            <a:xfrm>
              <a:off x="3352800" y="3429000"/>
              <a:ext cx="1600200" cy="276999"/>
            </a:xfrm>
            <a:prstGeom prst="rect">
              <a:avLst/>
            </a:prstGeom>
            <a:noFill/>
          </p:spPr>
          <p:txBody>
            <a:bodyPr wrap="square" rtlCol="0">
              <a:spAutoFit/>
            </a:bodyPr>
            <a:lstStyle/>
            <a:p>
              <a:pPr algn="r"/>
              <a:r>
                <a:rPr lang="en-US" sz="1200" dirty="0" smtClean="0"/>
                <a:t>© NG Maps</a:t>
              </a:r>
              <a:endParaRPr lang="en-US" sz="1200" dirty="0"/>
            </a:p>
          </p:txBody>
        </p:sp>
      </p:grpSp>
      <p:grpSp>
        <p:nvGrpSpPr>
          <p:cNvPr id="13" name="Group 12"/>
          <p:cNvGrpSpPr/>
          <p:nvPr/>
        </p:nvGrpSpPr>
        <p:grpSpPr>
          <a:xfrm>
            <a:off x="910526" y="3810000"/>
            <a:ext cx="6785674" cy="2562999"/>
            <a:chOff x="910526" y="3810000"/>
            <a:chExt cx="6785674" cy="2562999"/>
          </a:xfrm>
        </p:grpSpPr>
        <p:pic>
          <p:nvPicPr>
            <p:cNvPr id="8" name="Picture 7" descr="figure 9.22bc.jpg"/>
            <p:cNvPicPr>
              <a:picLocks noChangeAspect="1"/>
            </p:cNvPicPr>
            <p:nvPr/>
          </p:nvPicPr>
          <p:blipFill>
            <a:blip r:embed="rId4" cstate="print"/>
            <a:stretch>
              <a:fillRect/>
            </a:stretch>
          </p:blipFill>
          <p:spPr>
            <a:xfrm>
              <a:off x="910526" y="3810000"/>
              <a:ext cx="6780508" cy="2286000"/>
            </a:xfrm>
            <a:prstGeom prst="rect">
              <a:avLst/>
            </a:prstGeom>
          </p:spPr>
        </p:pic>
        <p:sp>
          <p:nvSpPr>
            <p:cNvPr id="11" name="TextBox 10"/>
            <p:cNvSpPr txBox="1"/>
            <p:nvPr/>
          </p:nvSpPr>
          <p:spPr>
            <a:xfrm>
              <a:off x="914400" y="6019800"/>
              <a:ext cx="2362200" cy="246221"/>
            </a:xfrm>
            <a:prstGeom prst="rect">
              <a:avLst/>
            </a:prstGeom>
            <a:noFill/>
          </p:spPr>
          <p:txBody>
            <a:bodyPr wrap="square" rtlCol="0">
              <a:spAutoFit/>
            </a:bodyPr>
            <a:lstStyle/>
            <a:p>
              <a:r>
                <a:rPr lang="en-US" sz="1000" dirty="0" smtClean="0"/>
                <a:t>©Christine Osborne Pictures/</a:t>
              </a:r>
              <a:r>
                <a:rPr lang="en-US" sz="1000" dirty="0" err="1" smtClean="0"/>
                <a:t>Alamy</a:t>
              </a:r>
              <a:r>
                <a:rPr lang="en-US" sz="1000" dirty="0" smtClean="0"/>
                <a:t> </a:t>
              </a:r>
              <a:endParaRPr lang="en-US" sz="1000" dirty="0"/>
            </a:p>
          </p:txBody>
        </p:sp>
        <p:sp>
          <p:nvSpPr>
            <p:cNvPr id="12" name="TextBox 11"/>
            <p:cNvSpPr txBox="1"/>
            <p:nvPr/>
          </p:nvSpPr>
          <p:spPr>
            <a:xfrm>
              <a:off x="5943600" y="6096000"/>
              <a:ext cx="1752600" cy="276999"/>
            </a:xfrm>
            <a:prstGeom prst="rect">
              <a:avLst/>
            </a:prstGeom>
            <a:noFill/>
          </p:spPr>
          <p:txBody>
            <a:bodyPr wrap="square" rtlCol="0">
              <a:spAutoFit/>
            </a:bodyPr>
            <a:lstStyle/>
            <a:p>
              <a:r>
                <a:rPr lang="en-US" sz="1200" dirty="0" smtClean="0"/>
                <a:t>© AFT/Getty Images</a:t>
              </a:r>
              <a:endParaRPr lang="en-US" sz="1200" dirty="0"/>
            </a:p>
          </p:txBody>
        </p:sp>
      </p:grpSp>
    </p:spTree>
    <p:extLst>
      <p:ext uri="{BB962C8B-B14F-4D97-AF65-F5344CB8AC3E}">
        <p14:creationId xmlns:p14="http://schemas.microsoft.com/office/powerpoint/2010/main" val="264357386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1" descr="MPG_10e_Table_14_02.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03188" y="0"/>
            <a:ext cx="89360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33917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ChangeArrowheads="1"/>
          </p:cNvSpPr>
          <p:nvPr/>
        </p:nvSpPr>
        <p:spPr bwMode="auto">
          <a:xfrm>
            <a:off x="304800" y="152400"/>
            <a:ext cx="7945438" cy="584200"/>
          </a:xfrm>
          <a:prstGeom prst="rect">
            <a:avLst/>
          </a:prstGeom>
          <a:noFill/>
          <a:ln w="9525">
            <a:noFill/>
            <a:miter lim="800000"/>
            <a:headEnd/>
            <a:tailEnd/>
          </a:ln>
        </p:spPr>
        <p:txBody>
          <a:bodyPr wrap="none">
            <a:spAutoFit/>
          </a:bodyPr>
          <a:lstStyle/>
          <a:p>
            <a:r>
              <a:rPr lang="en-US" sz="3200">
                <a:latin typeface="Arial Black" pitchFamily="34" charset="0"/>
              </a:rPr>
              <a:t>Tectonic Activity and Earthquakes</a:t>
            </a:r>
          </a:p>
        </p:txBody>
      </p:sp>
      <p:sp>
        <p:nvSpPr>
          <p:cNvPr id="29700" name="Text Box 6"/>
          <p:cNvSpPr txBox="1">
            <a:spLocks noChangeArrowheads="1"/>
          </p:cNvSpPr>
          <p:nvPr/>
        </p:nvSpPr>
        <p:spPr bwMode="auto">
          <a:xfrm>
            <a:off x="228600" y="838200"/>
            <a:ext cx="8534400" cy="1169988"/>
          </a:xfrm>
          <a:prstGeom prst="rect">
            <a:avLst/>
          </a:prstGeom>
          <a:noFill/>
          <a:ln w="9525">
            <a:noFill/>
            <a:miter lim="800000"/>
            <a:headEnd/>
            <a:tailEnd/>
          </a:ln>
        </p:spPr>
        <p:txBody>
          <a:bodyPr>
            <a:spAutoFit/>
          </a:bodyPr>
          <a:lstStyle/>
          <a:p>
            <a:pPr marL="173038" indent="-173038">
              <a:spcBef>
                <a:spcPct val="50000"/>
              </a:spcBef>
            </a:pPr>
            <a:r>
              <a:rPr lang="en-US" sz="2800"/>
              <a:t>Tectonic environments of earthquakes</a:t>
            </a:r>
          </a:p>
          <a:p>
            <a:pPr marL="173038" indent="-173038">
              <a:spcBef>
                <a:spcPct val="50000"/>
              </a:spcBef>
              <a:buFont typeface="Arial" charset="0"/>
              <a:buChar char="•"/>
            </a:pPr>
            <a:r>
              <a:rPr lang="en-US" sz="2800"/>
              <a:t>Pacific Ring of Fire</a:t>
            </a:r>
          </a:p>
        </p:txBody>
      </p:sp>
      <p:grpSp>
        <p:nvGrpSpPr>
          <p:cNvPr id="9" name="Group 8"/>
          <p:cNvGrpSpPr/>
          <p:nvPr/>
        </p:nvGrpSpPr>
        <p:grpSpPr>
          <a:xfrm>
            <a:off x="438748" y="2037329"/>
            <a:ext cx="8266504" cy="4259470"/>
            <a:chOff x="438748" y="2037329"/>
            <a:chExt cx="8266504" cy="4259470"/>
          </a:xfrm>
        </p:grpSpPr>
        <p:pic>
          <p:nvPicPr>
            <p:cNvPr id="6" name="Picture 5" descr="figure 9.18.jpg"/>
            <p:cNvPicPr>
              <a:picLocks noChangeAspect="1"/>
            </p:cNvPicPr>
            <p:nvPr/>
          </p:nvPicPr>
          <p:blipFill>
            <a:blip r:embed="rId3" cstate="print"/>
            <a:stretch>
              <a:fillRect/>
            </a:stretch>
          </p:blipFill>
          <p:spPr>
            <a:xfrm>
              <a:off x="438748" y="2037329"/>
              <a:ext cx="8266504" cy="3950208"/>
            </a:xfrm>
            <a:prstGeom prst="rect">
              <a:avLst/>
            </a:prstGeom>
          </p:spPr>
        </p:pic>
        <p:sp>
          <p:nvSpPr>
            <p:cNvPr id="7" name="TextBox 6"/>
            <p:cNvSpPr txBox="1"/>
            <p:nvPr/>
          </p:nvSpPr>
          <p:spPr>
            <a:xfrm>
              <a:off x="5715000" y="6019800"/>
              <a:ext cx="2971800" cy="276999"/>
            </a:xfrm>
            <a:prstGeom prst="rect">
              <a:avLst/>
            </a:prstGeom>
            <a:noFill/>
          </p:spPr>
          <p:txBody>
            <a:bodyPr wrap="square" rtlCol="0">
              <a:spAutoFit/>
            </a:bodyPr>
            <a:lstStyle/>
            <a:p>
              <a:pPr algn="r"/>
              <a:r>
                <a:rPr lang="en-US" sz="1200" dirty="0" smtClean="0"/>
                <a:t>© John Wiley &amp; Sons</a:t>
              </a:r>
              <a:endParaRPr lang="en-US" sz="1200" dirty="0"/>
            </a:p>
          </p:txBody>
        </p:sp>
      </p:grpSp>
    </p:spTree>
    <p:extLst>
      <p:ext uri="{BB962C8B-B14F-4D97-AF65-F5344CB8AC3E}">
        <p14:creationId xmlns:p14="http://schemas.microsoft.com/office/powerpoint/2010/main" val="149749558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1" descr="MPG_10e_Figure_14_63_L.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1270000"/>
            <a:ext cx="91440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Rectangle 3"/>
          <p:cNvSpPr>
            <a:spLocks noGrp="1" noChangeArrowheads="1"/>
          </p:cNvSpPr>
          <p:nvPr>
            <p:ph type="title"/>
          </p:nvPr>
        </p:nvSpPr>
        <p:spPr>
          <a:xfrm>
            <a:off x="457200" y="5715000"/>
            <a:ext cx="8229600" cy="1143000"/>
          </a:xfrm>
        </p:spPr>
        <p:txBody>
          <a:bodyPr/>
          <a:lstStyle/>
          <a:p>
            <a:pPr algn="l" eaLnBrk="1" hangingPunct="1">
              <a:defRPr/>
            </a:pPr>
            <a:r>
              <a:rPr lang="en-US" sz="1800" smtClean="0">
                <a:cs typeface="+mj-cs"/>
              </a:rPr>
              <a:t>Liquefaction.  1989 Loma Prieta quake, 7.0.  Greatest damage along areas of soft mud (dashed line) for the Cypress Freeway in Oakland, CA.  Seismographs show shaking was greater on soft mud than on nearby bedrock</a:t>
            </a:r>
          </a:p>
        </p:txBody>
      </p:sp>
    </p:spTree>
    <p:extLst>
      <p:ext uri="{BB962C8B-B14F-4D97-AF65-F5344CB8AC3E}">
        <p14:creationId xmlns:p14="http://schemas.microsoft.com/office/powerpoint/2010/main" val="10011957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ChangeArrowheads="1"/>
          </p:cNvSpPr>
          <p:nvPr/>
        </p:nvSpPr>
        <p:spPr bwMode="auto">
          <a:xfrm>
            <a:off x="304800" y="152400"/>
            <a:ext cx="7451725" cy="584200"/>
          </a:xfrm>
          <a:prstGeom prst="rect">
            <a:avLst/>
          </a:prstGeom>
          <a:noFill/>
          <a:ln w="9525">
            <a:noFill/>
            <a:miter lim="800000"/>
            <a:headEnd/>
            <a:tailEnd/>
          </a:ln>
        </p:spPr>
        <p:txBody>
          <a:bodyPr wrap="none">
            <a:spAutoFit/>
          </a:bodyPr>
          <a:lstStyle/>
          <a:p>
            <a:r>
              <a:rPr lang="en-US" sz="3200">
                <a:latin typeface="Arial Black" pitchFamily="34" charset="0"/>
              </a:rPr>
              <a:t>Volcanic Activity and Landforms</a:t>
            </a:r>
          </a:p>
        </p:txBody>
      </p:sp>
      <p:sp>
        <p:nvSpPr>
          <p:cNvPr id="36868" name="Text Box 6"/>
          <p:cNvSpPr txBox="1">
            <a:spLocks noChangeArrowheads="1"/>
          </p:cNvSpPr>
          <p:nvPr/>
        </p:nvSpPr>
        <p:spPr bwMode="auto">
          <a:xfrm>
            <a:off x="228600" y="838200"/>
            <a:ext cx="5029200" cy="2462213"/>
          </a:xfrm>
          <a:prstGeom prst="rect">
            <a:avLst/>
          </a:prstGeom>
          <a:noFill/>
          <a:ln w="9525">
            <a:noFill/>
            <a:miter lim="800000"/>
            <a:headEnd/>
            <a:tailEnd/>
          </a:ln>
        </p:spPr>
        <p:txBody>
          <a:bodyPr>
            <a:spAutoFit/>
          </a:bodyPr>
          <a:lstStyle/>
          <a:p>
            <a:pPr marL="173038" indent="-173038">
              <a:spcBef>
                <a:spcPct val="50000"/>
              </a:spcBef>
              <a:buFont typeface="Arial" charset="0"/>
              <a:buChar char="•"/>
            </a:pPr>
            <a:r>
              <a:rPr lang="en-US" sz="2800" dirty="0"/>
              <a:t>Volcano = conical, circular structure built by accumulation of lava flows and </a:t>
            </a:r>
            <a:r>
              <a:rPr lang="en-US" sz="2800" dirty="0" err="1"/>
              <a:t>tephra</a:t>
            </a:r>
            <a:r>
              <a:rPr lang="en-US" sz="2800" dirty="0"/>
              <a:t> (volcanic ash)</a:t>
            </a:r>
          </a:p>
          <a:p>
            <a:pPr marL="173038" indent="-173038">
              <a:spcBef>
                <a:spcPct val="50000"/>
              </a:spcBef>
              <a:buFont typeface="Arial" charset="0"/>
              <a:buChar char="•"/>
            </a:pPr>
            <a:r>
              <a:rPr lang="en-US" sz="2800" dirty="0"/>
              <a:t>Magma</a:t>
            </a:r>
          </a:p>
        </p:txBody>
      </p:sp>
      <p:grpSp>
        <p:nvGrpSpPr>
          <p:cNvPr id="10" name="Group 9"/>
          <p:cNvGrpSpPr/>
          <p:nvPr/>
        </p:nvGrpSpPr>
        <p:grpSpPr>
          <a:xfrm>
            <a:off x="533400" y="3429000"/>
            <a:ext cx="8153400" cy="2969853"/>
            <a:chOff x="495300" y="3326946"/>
            <a:chExt cx="8153400" cy="2969853"/>
          </a:xfrm>
        </p:grpSpPr>
        <p:pic>
          <p:nvPicPr>
            <p:cNvPr id="8" name="Picture 7" descr="figure 9.28 part 1.jpg"/>
            <p:cNvPicPr>
              <a:picLocks noChangeAspect="1"/>
            </p:cNvPicPr>
            <p:nvPr/>
          </p:nvPicPr>
          <p:blipFill>
            <a:blip r:embed="rId3" cstate="print"/>
            <a:stretch>
              <a:fillRect/>
            </a:stretch>
          </p:blipFill>
          <p:spPr>
            <a:xfrm>
              <a:off x="495300" y="3326946"/>
              <a:ext cx="8153400" cy="2708094"/>
            </a:xfrm>
            <a:prstGeom prst="rect">
              <a:avLst/>
            </a:prstGeom>
          </p:spPr>
        </p:pic>
        <p:sp>
          <p:nvSpPr>
            <p:cNvPr id="7" name="TextBox 6"/>
            <p:cNvSpPr txBox="1"/>
            <p:nvPr/>
          </p:nvSpPr>
          <p:spPr>
            <a:xfrm>
              <a:off x="4876800" y="6019800"/>
              <a:ext cx="3733800" cy="276999"/>
            </a:xfrm>
            <a:prstGeom prst="rect">
              <a:avLst/>
            </a:prstGeom>
            <a:noFill/>
          </p:spPr>
          <p:txBody>
            <a:bodyPr wrap="square" rtlCol="0">
              <a:spAutoFit/>
            </a:bodyPr>
            <a:lstStyle/>
            <a:p>
              <a:pPr algn="r"/>
              <a:r>
                <a:rPr lang="en-US" sz="1200" dirty="0" smtClean="0"/>
                <a:t>© John Wiley &amp; Sons, Inc.</a:t>
              </a:r>
              <a:endParaRPr lang="en-US" sz="1200" dirty="0"/>
            </a:p>
          </p:txBody>
        </p:sp>
      </p:grpSp>
      <p:grpSp>
        <p:nvGrpSpPr>
          <p:cNvPr id="12" name="Group 11"/>
          <p:cNvGrpSpPr/>
          <p:nvPr/>
        </p:nvGrpSpPr>
        <p:grpSpPr>
          <a:xfrm>
            <a:off x="4953000" y="685800"/>
            <a:ext cx="3733800" cy="2639199"/>
            <a:chOff x="4953000" y="685800"/>
            <a:chExt cx="3733800" cy="2639199"/>
          </a:xfrm>
        </p:grpSpPr>
        <p:pic>
          <p:nvPicPr>
            <p:cNvPr id="9" name="Picture 8" descr="figure 9.29a.jpg"/>
            <p:cNvPicPr>
              <a:picLocks noChangeAspect="1"/>
            </p:cNvPicPr>
            <p:nvPr/>
          </p:nvPicPr>
          <p:blipFill>
            <a:blip r:embed="rId4" cstate="print"/>
            <a:stretch>
              <a:fillRect/>
            </a:stretch>
          </p:blipFill>
          <p:spPr>
            <a:xfrm>
              <a:off x="5105400" y="685800"/>
              <a:ext cx="3581400" cy="2404654"/>
            </a:xfrm>
            <a:prstGeom prst="rect">
              <a:avLst/>
            </a:prstGeom>
          </p:spPr>
        </p:pic>
        <p:sp>
          <p:nvSpPr>
            <p:cNvPr id="11" name="TextBox 10"/>
            <p:cNvSpPr txBox="1"/>
            <p:nvPr/>
          </p:nvSpPr>
          <p:spPr>
            <a:xfrm>
              <a:off x="4953000" y="3048000"/>
              <a:ext cx="3733800" cy="276999"/>
            </a:xfrm>
            <a:prstGeom prst="rect">
              <a:avLst/>
            </a:prstGeom>
            <a:noFill/>
          </p:spPr>
          <p:txBody>
            <a:bodyPr wrap="square" rtlCol="0">
              <a:spAutoFit/>
            </a:bodyPr>
            <a:lstStyle/>
            <a:p>
              <a:pPr algn="r"/>
              <a:r>
                <a:rPr lang="en-US" sz="1200" dirty="0" smtClean="0"/>
                <a:t>© Chris Johns/NG Image Collection</a:t>
              </a:r>
              <a:endParaRPr lang="en-US" sz="1200" dirty="0"/>
            </a:p>
          </p:txBody>
        </p:sp>
      </p:grpSp>
    </p:spTree>
    <p:extLst>
      <p:ext uri="{BB962C8B-B14F-4D97-AF65-F5344CB8AC3E}">
        <p14:creationId xmlns:p14="http://schemas.microsoft.com/office/powerpoint/2010/main" val="321620445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5463" y="736600"/>
            <a:ext cx="6661073" cy="6367086"/>
            <a:chOff x="3962400" y="762000"/>
            <a:chExt cx="4754880" cy="5534799"/>
          </a:xfrm>
        </p:grpSpPr>
        <p:grpSp>
          <p:nvGrpSpPr>
            <p:cNvPr id="3" name="Group 2"/>
            <p:cNvGrpSpPr/>
            <p:nvPr/>
          </p:nvGrpSpPr>
          <p:grpSpPr>
            <a:xfrm>
              <a:off x="3962400" y="762000"/>
              <a:ext cx="4754880" cy="5264957"/>
              <a:chOff x="3810000" y="825242"/>
              <a:chExt cx="4754880" cy="5264957"/>
            </a:xfrm>
          </p:grpSpPr>
          <p:pic>
            <p:nvPicPr>
              <p:cNvPr id="5" name="Picture 4" descr="figure 9.24a.jpg"/>
              <p:cNvPicPr>
                <a:picLocks noChangeAspect="1"/>
              </p:cNvPicPr>
              <p:nvPr/>
            </p:nvPicPr>
            <p:blipFill>
              <a:blip r:embed="rId2" cstate="print"/>
              <a:stretch>
                <a:fillRect/>
              </a:stretch>
            </p:blipFill>
            <p:spPr>
              <a:xfrm>
                <a:off x="3810000" y="825242"/>
                <a:ext cx="4754880" cy="2435178"/>
              </a:xfrm>
              <a:prstGeom prst="rect">
                <a:avLst/>
              </a:prstGeom>
              <a:noFill/>
              <a:ln>
                <a:noFill/>
              </a:ln>
            </p:spPr>
          </p:pic>
          <p:pic>
            <p:nvPicPr>
              <p:cNvPr id="6" name="Picture 5" descr="figure 9.24b.jpg"/>
              <p:cNvPicPr>
                <a:picLocks noChangeAspect="1"/>
              </p:cNvPicPr>
              <p:nvPr/>
            </p:nvPicPr>
            <p:blipFill>
              <a:blip r:embed="rId3" cstate="print"/>
              <a:stretch>
                <a:fillRect/>
              </a:stretch>
            </p:blipFill>
            <p:spPr>
              <a:xfrm>
                <a:off x="3810000" y="3247460"/>
                <a:ext cx="4754880" cy="2842739"/>
              </a:xfrm>
              <a:prstGeom prst="rect">
                <a:avLst/>
              </a:prstGeom>
              <a:noFill/>
              <a:ln>
                <a:noFill/>
              </a:ln>
            </p:spPr>
          </p:pic>
        </p:grpSp>
        <p:sp>
          <p:nvSpPr>
            <p:cNvPr id="4" name="TextBox 3"/>
            <p:cNvSpPr txBox="1"/>
            <p:nvPr/>
          </p:nvSpPr>
          <p:spPr>
            <a:xfrm>
              <a:off x="7498080" y="6019800"/>
              <a:ext cx="1213345" cy="276999"/>
            </a:xfrm>
            <a:prstGeom prst="rect">
              <a:avLst/>
            </a:prstGeom>
            <a:noFill/>
          </p:spPr>
          <p:txBody>
            <a:bodyPr wrap="none" rtlCol="0">
              <a:spAutoFit/>
            </a:bodyPr>
            <a:lstStyle/>
            <a:p>
              <a:r>
                <a:rPr lang="en-US" sz="1200" dirty="0" smtClean="0"/>
                <a:t>© A.N. Strahler</a:t>
              </a:r>
              <a:endParaRPr lang="en-US" sz="1200" dirty="0"/>
            </a:p>
          </p:txBody>
        </p:sp>
      </p:grpSp>
      <p:sp>
        <p:nvSpPr>
          <p:cNvPr id="7" name="TextBox 6"/>
          <p:cNvSpPr txBox="1"/>
          <p:nvPr/>
        </p:nvSpPr>
        <p:spPr>
          <a:xfrm>
            <a:off x="6864738" y="696227"/>
            <a:ext cx="2099556" cy="6124752"/>
          </a:xfrm>
          <a:prstGeom prst="rect">
            <a:avLst/>
          </a:prstGeom>
          <a:noFill/>
        </p:spPr>
        <p:txBody>
          <a:bodyPr wrap="square" rtlCol="0">
            <a:spAutoFit/>
          </a:bodyPr>
          <a:lstStyle/>
          <a:p>
            <a:pPr marL="342900" indent="-342900">
              <a:buAutoNum type="alphaLcPeriod"/>
            </a:pPr>
            <a:r>
              <a:rPr lang="en-US" sz="1400" dirty="0" smtClean="0"/>
              <a:t>Dots show the locations of volcanoes known or believed to have erupted within the past 12,000 years.  Each dot represents a single volcano or cluster of volcanoes.</a:t>
            </a:r>
          </a:p>
          <a:p>
            <a:pPr marL="342900" indent="-342900">
              <a:buAutoNum type="alphaLcPeriod"/>
            </a:pPr>
            <a:endParaRPr lang="en-US" sz="1400" dirty="0" smtClean="0"/>
          </a:p>
          <a:p>
            <a:pPr marL="342900" indent="-342900">
              <a:buAutoNum type="alphaLcPeriod"/>
            </a:pPr>
            <a:endParaRPr lang="en-US" sz="1400" dirty="0"/>
          </a:p>
          <a:p>
            <a:pPr marL="342900" indent="-342900">
              <a:buAutoNum type="alphaLcPeriod"/>
            </a:pPr>
            <a:endParaRPr lang="en-US" sz="1400" dirty="0" smtClean="0"/>
          </a:p>
          <a:p>
            <a:pPr marL="342900" indent="-342900">
              <a:buAutoNum type="alphaLcPeriod"/>
            </a:pPr>
            <a:endParaRPr lang="en-US" sz="1400" dirty="0"/>
          </a:p>
          <a:p>
            <a:pPr marL="342900" indent="-342900">
              <a:buAutoNum type="alphaLcPeriod"/>
            </a:pPr>
            <a:endParaRPr lang="en-US" sz="1400" dirty="0"/>
          </a:p>
          <a:p>
            <a:pPr marL="342900" indent="-342900">
              <a:buAutoNum type="alphaLcPeriod"/>
            </a:pPr>
            <a:r>
              <a:rPr lang="en-US" sz="1400" dirty="0" smtClean="0"/>
              <a:t>This map shows the principal tectonic features of the world such as mid-oceanic ridges, trenches and </a:t>
            </a:r>
            <a:r>
              <a:rPr lang="en-US" sz="1400" dirty="0" err="1" smtClean="0"/>
              <a:t>subduction</a:t>
            </a:r>
            <a:r>
              <a:rPr lang="en-US" sz="1400" dirty="0" smtClean="0"/>
              <a:t> boundaries.  Many volcanoes occur along these features—for example, the Ring of Fire around the Pacific Rim occurs on </a:t>
            </a:r>
            <a:r>
              <a:rPr lang="en-US" sz="1400" dirty="0" err="1" smtClean="0"/>
              <a:t>subduction</a:t>
            </a:r>
            <a:r>
              <a:rPr lang="en-US" sz="1400" dirty="0" smtClean="0"/>
              <a:t> boundaries.  </a:t>
            </a:r>
            <a:endParaRPr lang="en-US" sz="1400" dirty="0"/>
          </a:p>
        </p:txBody>
      </p:sp>
      <p:sp>
        <p:nvSpPr>
          <p:cNvPr id="8" name="Rectangle 3"/>
          <p:cNvSpPr>
            <a:spLocks noChangeArrowheads="1"/>
          </p:cNvSpPr>
          <p:nvPr/>
        </p:nvSpPr>
        <p:spPr bwMode="auto">
          <a:xfrm>
            <a:off x="304800" y="152400"/>
            <a:ext cx="7451725" cy="584200"/>
          </a:xfrm>
          <a:prstGeom prst="rect">
            <a:avLst/>
          </a:prstGeom>
          <a:noFill/>
          <a:ln w="9525">
            <a:noFill/>
            <a:miter lim="800000"/>
            <a:headEnd/>
            <a:tailEnd/>
          </a:ln>
        </p:spPr>
        <p:txBody>
          <a:bodyPr wrap="none">
            <a:spAutoFit/>
          </a:bodyPr>
          <a:lstStyle/>
          <a:p>
            <a:r>
              <a:rPr lang="en-US" sz="3200" dirty="0">
                <a:latin typeface="Arial Black" pitchFamily="34" charset="0"/>
              </a:rPr>
              <a:t>Volcanic Activity and Landforms</a:t>
            </a:r>
          </a:p>
        </p:txBody>
      </p:sp>
    </p:spTree>
    <p:extLst>
      <p:ext uri="{BB962C8B-B14F-4D97-AF65-F5344CB8AC3E}">
        <p14:creationId xmlns:p14="http://schemas.microsoft.com/office/powerpoint/2010/main" val="27114152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9116" y="682954"/>
            <a:ext cx="8343650" cy="5599256"/>
            <a:chOff x="157055" y="3429000"/>
            <a:chExt cx="3733800" cy="2783918"/>
          </a:xfrm>
        </p:grpSpPr>
        <p:pic>
          <p:nvPicPr>
            <p:cNvPr id="3" name="Picture 3"/>
            <p:cNvPicPr>
              <a:picLocks noChangeAspect="1" noChangeArrowheads="1"/>
            </p:cNvPicPr>
            <p:nvPr/>
          </p:nvPicPr>
          <p:blipFill>
            <a:blip r:embed="rId2" cstate="print"/>
            <a:srcRect/>
            <a:stretch>
              <a:fillRect/>
            </a:stretch>
          </p:blipFill>
          <p:spPr bwMode="auto">
            <a:xfrm>
              <a:off x="228600" y="3429000"/>
              <a:ext cx="3381086" cy="2428875"/>
            </a:xfrm>
            <a:prstGeom prst="rect">
              <a:avLst/>
            </a:prstGeom>
            <a:noFill/>
            <a:ln w="9525">
              <a:noFill/>
              <a:miter lim="800000"/>
              <a:headEnd/>
              <a:tailEnd/>
            </a:ln>
          </p:spPr>
        </p:pic>
        <p:sp>
          <p:nvSpPr>
            <p:cNvPr id="4" name="TextBox 3"/>
            <p:cNvSpPr txBox="1"/>
            <p:nvPr/>
          </p:nvSpPr>
          <p:spPr>
            <a:xfrm>
              <a:off x="157055" y="5891566"/>
              <a:ext cx="3733800" cy="321352"/>
            </a:xfrm>
            <a:prstGeom prst="rect">
              <a:avLst/>
            </a:prstGeom>
            <a:noFill/>
          </p:spPr>
          <p:txBody>
            <a:bodyPr wrap="square" rtlCol="0">
              <a:spAutoFit/>
            </a:bodyPr>
            <a:lstStyle/>
            <a:p>
              <a:pPr algn="r"/>
              <a:r>
                <a:rPr lang="en-US" sz="1200" dirty="0" smtClean="0"/>
                <a:t>Iceland is constructed entirely of eruptions of basalt emerging from the Mid-Atlantic Ridge.  The volcanic cone on the right, christene</a:t>
              </a:r>
              <a:r>
                <a:rPr lang="en-US" sz="1200" dirty="0" smtClean="0"/>
                <a:t>d </a:t>
              </a:r>
              <a:r>
                <a:rPr lang="en-US" sz="1200" dirty="0" err="1" smtClean="0"/>
                <a:t>Eldfell</a:t>
              </a:r>
              <a:r>
                <a:rPr lang="en-US" sz="1200" dirty="0" smtClean="0"/>
                <a:t>, is surrounded by lava flows extending into the ocean.  Note the tongue of fresh lava from </a:t>
              </a:r>
              <a:r>
                <a:rPr lang="en-US" sz="1200" dirty="0" err="1" smtClean="0"/>
                <a:t>Eldfell</a:t>
              </a:r>
              <a:r>
                <a:rPr lang="en-US" sz="1200" dirty="0" smtClean="0"/>
                <a:t> invading the right side of the town.  </a:t>
              </a:r>
              <a:r>
                <a:rPr lang="en-US" sz="1200" dirty="0" err="1" smtClean="0"/>
                <a:t>Eldfell’s</a:t>
              </a:r>
              <a:r>
                <a:rPr lang="en-US" sz="1200" dirty="0" smtClean="0"/>
                <a:t> older sister, </a:t>
              </a:r>
              <a:r>
                <a:rPr lang="en-US" sz="1200" dirty="0" err="1" smtClean="0"/>
                <a:t>Helgafell</a:t>
              </a:r>
              <a:r>
                <a:rPr lang="en-US" sz="1200" dirty="0" smtClean="0"/>
                <a:t>, is on the left.</a:t>
              </a:r>
              <a:endParaRPr lang="en-US" sz="1200" dirty="0"/>
            </a:p>
          </p:txBody>
        </p:sp>
      </p:grpSp>
    </p:spTree>
    <p:extLst>
      <p:ext uri="{BB962C8B-B14F-4D97-AF65-F5344CB8AC3E}">
        <p14:creationId xmlns:p14="http://schemas.microsoft.com/office/powerpoint/2010/main" val="1668864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r>
              <a:rPr lang="en-US" dirty="0" smtClean="0"/>
              <a:t>Evidence?</a:t>
            </a:r>
          </a:p>
          <a:p>
            <a:pPr lvl="1">
              <a:defRPr/>
            </a:pPr>
            <a:r>
              <a:rPr lang="en-US" dirty="0" smtClean="0"/>
              <a:t>Puzzle-piece fit of the continents</a:t>
            </a:r>
            <a:endParaRPr lang="en-US" dirty="0"/>
          </a:p>
        </p:txBody>
      </p:sp>
    </p:spTree>
    <p:extLst>
      <p:ext uri="{BB962C8B-B14F-4D97-AF65-F5344CB8AC3E}">
        <p14:creationId xmlns:p14="http://schemas.microsoft.com/office/powerpoint/2010/main" val="3110146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7696200" cy="762000"/>
          </a:xfrm>
        </p:spPr>
        <p:txBody>
          <a:bodyPr/>
          <a:lstStyle/>
          <a:p>
            <a:pPr>
              <a:defRPr/>
            </a:pPr>
            <a:r>
              <a:rPr lang="en-US" sz="2000" dirty="0" smtClean="0"/>
              <a:t>Volcanism:  all phenomena connected with the origin and movement of molten rock.  Magma=beneath surface; lava=above.</a:t>
            </a:r>
            <a:endParaRPr lang="en-US" sz="2000" dirty="0"/>
          </a:p>
        </p:txBody>
      </p:sp>
      <p:pic>
        <p:nvPicPr>
          <p:cNvPr id="4" name="Picture 3" descr="MPG_11e_Figure_14_26_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 y="1295400"/>
            <a:ext cx="9099550" cy="466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03" name="TextBox 4"/>
          <p:cNvSpPr txBox="1">
            <a:spLocks noChangeArrowheads="1"/>
          </p:cNvSpPr>
          <p:nvPr/>
        </p:nvSpPr>
        <p:spPr bwMode="auto">
          <a:xfrm>
            <a:off x="381000" y="6211888"/>
            <a:ext cx="69040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Primarily found along plate boundaries.  </a:t>
            </a:r>
          </a:p>
          <a:p>
            <a:pPr eaLnBrk="1" hangingPunct="1"/>
            <a:r>
              <a:rPr lang="en-US" sz="1800"/>
              <a:t>Pacific Rim of Fire—</a:t>
            </a:r>
            <a:r>
              <a:rPr lang="en-US" sz="1800" i="1"/>
              <a:t>Andesite Line</a:t>
            </a:r>
            <a:r>
              <a:rPr lang="en-US" sz="1800"/>
              <a:t>—75% of the world’s volcanoes.</a:t>
            </a:r>
          </a:p>
        </p:txBody>
      </p:sp>
    </p:spTree>
    <p:extLst>
      <p:ext uri="{BB962C8B-B14F-4D97-AF65-F5344CB8AC3E}">
        <p14:creationId xmlns:p14="http://schemas.microsoft.com/office/powerpoint/2010/main" val="22247677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type="body" idx="1"/>
          </p:nvPr>
        </p:nvSpPr>
        <p:spPr>
          <a:xfrm>
            <a:off x="76200" y="152400"/>
            <a:ext cx="3810000" cy="6096000"/>
          </a:xfrm>
        </p:spPr>
        <p:txBody>
          <a:bodyPr/>
          <a:lstStyle/>
          <a:p>
            <a:pPr eaLnBrk="1" hangingPunct="1">
              <a:lnSpc>
                <a:spcPct val="90000"/>
              </a:lnSpc>
              <a:defRPr/>
            </a:pPr>
            <a:r>
              <a:rPr lang="en-US" sz="2400" dirty="0" smtClean="0">
                <a:cs typeface="+mn-cs"/>
              </a:rPr>
              <a:t>What is considered active volcanism?</a:t>
            </a:r>
          </a:p>
          <a:p>
            <a:pPr lvl="1" eaLnBrk="1" hangingPunct="1">
              <a:lnSpc>
                <a:spcPct val="90000"/>
              </a:lnSpc>
              <a:defRPr/>
            </a:pPr>
            <a:r>
              <a:rPr lang="en-US" sz="1600" dirty="0" smtClean="0"/>
              <a:t>If it’s erupted at least once within historical times</a:t>
            </a:r>
          </a:p>
          <a:p>
            <a:pPr lvl="1" eaLnBrk="1" hangingPunct="1">
              <a:lnSpc>
                <a:spcPct val="90000"/>
              </a:lnSpc>
              <a:defRPr/>
            </a:pPr>
            <a:r>
              <a:rPr lang="en-US" sz="1600" dirty="0" smtClean="0"/>
              <a:t>If it’s expected to do so again</a:t>
            </a:r>
          </a:p>
          <a:p>
            <a:pPr lvl="1" eaLnBrk="1" hangingPunct="1">
              <a:lnSpc>
                <a:spcPct val="90000"/>
              </a:lnSpc>
              <a:defRPr/>
            </a:pPr>
            <a:r>
              <a:rPr lang="en-US" sz="1600" dirty="0" smtClean="0"/>
              <a:t>550 active volcanoes in the world</a:t>
            </a:r>
          </a:p>
          <a:p>
            <a:pPr lvl="1" eaLnBrk="1" hangingPunct="1">
              <a:lnSpc>
                <a:spcPct val="90000"/>
              </a:lnSpc>
              <a:defRPr/>
            </a:pPr>
            <a:r>
              <a:rPr lang="en-US" sz="1600" dirty="0" smtClean="0"/>
              <a:t>15 erupt a week, 55 a year, </a:t>
            </a:r>
          </a:p>
          <a:p>
            <a:pPr marL="457200" lvl="1" indent="0" eaLnBrk="1" hangingPunct="1">
              <a:lnSpc>
                <a:spcPct val="90000"/>
              </a:lnSpc>
              <a:buFontTx/>
              <a:buNone/>
              <a:defRPr/>
            </a:pPr>
            <a:r>
              <a:rPr lang="en-US" sz="1600" dirty="0"/>
              <a:t> </a:t>
            </a:r>
            <a:r>
              <a:rPr lang="en-US" sz="1600" dirty="0" smtClean="0"/>
              <a:t>    160 a decade</a:t>
            </a:r>
          </a:p>
          <a:p>
            <a:pPr lvl="1" eaLnBrk="1" hangingPunct="1">
              <a:lnSpc>
                <a:spcPct val="90000"/>
              </a:lnSpc>
              <a:defRPr/>
            </a:pPr>
            <a:r>
              <a:rPr lang="en-US" sz="1600" dirty="0" smtClean="0"/>
              <a:t>More than ¾ of this </a:t>
            </a:r>
          </a:p>
          <a:p>
            <a:pPr marL="457200" lvl="1" indent="0" eaLnBrk="1" hangingPunct="1">
              <a:lnSpc>
                <a:spcPct val="90000"/>
              </a:lnSpc>
              <a:buFontTx/>
              <a:buNone/>
              <a:defRPr/>
            </a:pPr>
            <a:r>
              <a:rPr lang="en-US" sz="1600" dirty="0"/>
              <a:t> </a:t>
            </a:r>
            <a:r>
              <a:rPr lang="en-US" sz="1600" dirty="0" smtClean="0"/>
              <a:t>    volcanism is underwater</a:t>
            </a:r>
          </a:p>
          <a:p>
            <a:pPr marL="457200" lvl="1" indent="0" eaLnBrk="1" hangingPunct="1">
              <a:lnSpc>
                <a:spcPct val="90000"/>
              </a:lnSpc>
              <a:buFontTx/>
              <a:buNone/>
              <a:defRPr/>
            </a:pPr>
            <a:endParaRPr lang="en-US" sz="1600" dirty="0"/>
          </a:p>
          <a:p>
            <a:pPr marL="457200" lvl="1" indent="0" eaLnBrk="1" hangingPunct="1">
              <a:lnSpc>
                <a:spcPct val="90000"/>
              </a:lnSpc>
              <a:buFontTx/>
              <a:buNone/>
              <a:defRPr/>
            </a:pPr>
            <a:r>
              <a:rPr lang="en-US" sz="1600" dirty="0" smtClean="0"/>
              <a:t>In the US only 1 volcano was classified as active, </a:t>
            </a:r>
            <a:r>
              <a:rPr lang="en-US" sz="1600" b="1" dirty="0" smtClean="0"/>
              <a:t>Mt. Lassen</a:t>
            </a:r>
            <a:r>
              <a:rPr lang="en-US" sz="1600" dirty="0" smtClean="0"/>
              <a:t>, in CA, until Mt St Helen erupted in 1980!</a:t>
            </a:r>
          </a:p>
          <a:p>
            <a:pPr marL="457200" lvl="1" indent="0" eaLnBrk="1" hangingPunct="1">
              <a:lnSpc>
                <a:spcPct val="90000"/>
              </a:lnSpc>
              <a:buFontTx/>
              <a:buNone/>
              <a:defRPr/>
            </a:pPr>
            <a:endParaRPr lang="en-US" sz="1600" dirty="0"/>
          </a:p>
          <a:p>
            <a:pPr marL="457200" lvl="1" indent="0" eaLnBrk="1" hangingPunct="1">
              <a:lnSpc>
                <a:spcPct val="90000"/>
              </a:lnSpc>
              <a:buFontTx/>
              <a:buNone/>
              <a:defRPr/>
            </a:pPr>
            <a:r>
              <a:rPr lang="en-US" sz="1600" dirty="0" smtClean="0"/>
              <a:t>Mt Baker, Mt Rainier in WA</a:t>
            </a:r>
          </a:p>
          <a:p>
            <a:pPr marL="457200" lvl="1" indent="0" eaLnBrk="1" hangingPunct="1">
              <a:lnSpc>
                <a:spcPct val="90000"/>
              </a:lnSpc>
              <a:buFontTx/>
              <a:buNone/>
              <a:defRPr/>
            </a:pPr>
            <a:r>
              <a:rPr lang="en-US" sz="1600" dirty="0" smtClean="0"/>
              <a:t>Yellowstone Caldera in WY</a:t>
            </a:r>
          </a:p>
          <a:p>
            <a:pPr marL="457200" lvl="1" indent="0" eaLnBrk="1" hangingPunct="1">
              <a:lnSpc>
                <a:spcPct val="90000"/>
              </a:lnSpc>
              <a:buFontTx/>
              <a:buNone/>
              <a:defRPr/>
            </a:pPr>
            <a:r>
              <a:rPr lang="en-US" sz="1600" dirty="0" smtClean="0"/>
              <a:t>Mt Shasta, Long Valley Caldera, CA</a:t>
            </a:r>
          </a:p>
          <a:p>
            <a:pPr lvl="1" eaLnBrk="1" hangingPunct="1">
              <a:lnSpc>
                <a:spcPct val="90000"/>
              </a:lnSpc>
              <a:defRPr/>
            </a:pPr>
            <a:endParaRPr lang="en-US" dirty="0" smtClean="0"/>
          </a:p>
        </p:txBody>
      </p:sp>
      <p:pic>
        <p:nvPicPr>
          <p:cNvPr id="4" name="Picture 3" descr="MPG_11e_Figure_14_27_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838200"/>
            <a:ext cx="5084763" cy="567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3427" name="TextBox 1"/>
          <p:cNvSpPr txBox="1">
            <a:spLocks noChangeArrowheads="1"/>
          </p:cNvSpPr>
          <p:nvPr/>
        </p:nvSpPr>
        <p:spPr bwMode="auto">
          <a:xfrm>
            <a:off x="5791200" y="6019800"/>
            <a:ext cx="3276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New volcanic island in the Red Sea, Dec. 2011.  Along the Red Sea Rift, west of Yemen, Zubair Group of islands.</a:t>
            </a:r>
          </a:p>
        </p:txBody>
      </p:sp>
    </p:spTree>
    <p:extLst>
      <p:ext uri="{BB962C8B-B14F-4D97-AF65-F5344CB8AC3E}">
        <p14:creationId xmlns:p14="http://schemas.microsoft.com/office/powerpoint/2010/main" val="28723521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382000" cy="6248400"/>
          </a:xfrm>
        </p:spPr>
        <p:txBody>
          <a:bodyPr/>
          <a:lstStyle/>
          <a:p>
            <a:pPr>
              <a:defRPr/>
            </a:pPr>
            <a:r>
              <a:rPr lang="en-US" dirty="0" smtClean="0"/>
              <a:t>Volcanoes are vital to the planet</a:t>
            </a:r>
          </a:p>
          <a:p>
            <a:pPr lvl="1">
              <a:defRPr/>
            </a:pPr>
            <a:r>
              <a:rPr lang="en-US" dirty="0" smtClean="0"/>
              <a:t>Release of water vapor</a:t>
            </a:r>
          </a:p>
          <a:p>
            <a:pPr lvl="1">
              <a:defRPr/>
            </a:pPr>
            <a:r>
              <a:rPr lang="en-US" dirty="0" smtClean="0"/>
              <a:t>Magma has important elements for fertile soil</a:t>
            </a:r>
            <a:endParaRPr lang="en-US" dirty="0"/>
          </a:p>
          <a:p>
            <a:pPr lvl="1">
              <a:defRPr/>
            </a:pPr>
            <a:r>
              <a:rPr lang="en-US" dirty="0" smtClean="0"/>
              <a:t>The force and violence of volcanic eruptions varies</a:t>
            </a:r>
          </a:p>
          <a:p>
            <a:pPr lvl="1">
              <a:defRPr/>
            </a:pPr>
            <a:r>
              <a:rPr lang="en-US" dirty="0" smtClean="0"/>
              <a:t>Some include solid rock fragments, solidified lava blobs, cinders, called </a:t>
            </a:r>
            <a:r>
              <a:rPr lang="en-US" b="1" i="1" dirty="0" smtClean="0"/>
              <a:t>pyrocalstics</a:t>
            </a:r>
          </a:p>
          <a:p>
            <a:pPr lvl="1">
              <a:defRPr/>
            </a:pPr>
            <a:r>
              <a:rPr lang="en-US" i="1" dirty="0" smtClean="0"/>
              <a:t>Krakatau</a:t>
            </a:r>
            <a:r>
              <a:rPr lang="en-US" dirty="0" smtClean="0"/>
              <a:t>, Indonesia, 1883.  Island disappeared.  Noise heard in Australia.  Generated tsunamis drowning more than 30,000.</a:t>
            </a:r>
          </a:p>
          <a:p>
            <a:pPr marL="457200" lvl="1" indent="0">
              <a:buNone/>
              <a:defRPr/>
            </a:pPr>
            <a:endParaRPr lang="en-US" dirty="0"/>
          </a:p>
          <a:p>
            <a:pPr lvl="1">
              <a:defRPr/>
            </a:pPr>
            <a:endParaRPr lang="en-US" dirty="0" smtClean="0"/>
          </a:p>
        </p:txBody>
      </p:sp>
    </p:spTree>
    <p:extLst>
      <p:ext uri="{BB962C8B-B14F-4D97-AF65-F5344CB8AC3E}">
        <p14:creationId xmlns:p14="http://schemas.microsoft.com/office/powerpoint/2010/main" val="30978075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Text Box 6"/>
          <p:cNvSpPr txBox="1">
            <a:spLocks noChangeArrowheads="1"/>
          </p:cNvSpPr>
          <p:nvPr/>
        </p:nvSpPr>
        <p:spPr bwMode="auto">
          <a:xfrm>
            <a:off x="228600" y="838200"/>
            <a:ext cx="3657600" cy="2738438"/>
          </a:xfrm>
          <a:prstGeom prst="rect">
            <a:avLst/>
          </a:prstGeom>
          <a:noFill/>
          <a:ln w="9525">
            <a:noFill/>
            <a:miter lim="800000"/>
            <a:headEnd/>
            <a:tailEnd/>
          </a:ln>
        </p:spPr>
        <p:txBody>
          <a:bodyPr>
            <a:spAutoFit/>
          </a:bodyPr>
          <a:lstStyle/>
          <a:p>
            <a:pPr>
              <a:spcBef>
                <a:spcPct val="50000"/>
              </a:spcBef>
            </a:pPr>
            <a:r>
              <a:rPr lang="en-US" sz="2800"/>
              <a:t>Volcanic activity</a:t>
            </a:r>
            <a:br>
              <a:rPr lang="en-US" sz="2800"/>
            </a:br>
            <a:endParaRPr lang="en-US"/>
          </a:p>
          <a:p>
            <a:pPr>
              <a:buFont typeface="Arial" charset="0"/>
              <a:buChar char="•"/>
            </a:pPr>
            <a:r>
              <a:rPr lang="en-US"/>
              <a:t>Hot spots = A center</a:t>
            </a:r>
          </a:p>
          <a:p>
            <a:r>
              <a:rPr lang="en-US"/>
              <a:t>of volcanic activity</a:t>
            </a:r>
          </a:p>
          <a:p>
            <a:r>
              <a:rPr lang="en-US"/>
              <a:t>thought to be located</a:t>
            </a:r>
          </a:p>
          <a:p>
            <a:r>
              <a:rPr lang="en-US"/>
              <a:t>over a rising mantle</a:t>
            </a:r>
          </a:p>
          <a:p>
            <a:r>
              <a:rPr lang="en-US"/>
              <a:t>plume.</a:t>
            </a:r>
          </a:p>
        </p:txBody>
      </p:sp>
      <p:grpSp>
        <p:nvGrpSpPr>
          <p:cNvPr id="9" name="Group 8"/>
          <p:cNvGrpSpPr/>
          <p:nvPr/>
        </p:nvGrpSpPr>
        <p:grpSpPr>
          <a:xfrm>
            <a:off x="184756" y="4329546"/>
            <a:ext cx="3930044" cy="1814853"/>
            <a:chOff x="184756" y="4329546"/>
            <a:chExt cx="3930044" cy="1814853"/>
          </a:xfrm>
        </p:grpSpPr>
        <p:pic>
          <p:nvPicPr>
            <p:cNvPr id="38918" name="Picture 2"/>
            <p:cNvPicPr>
              <a:picLocks noChangeAspect="1" noChangeArrowheads="1"/>
            </p:cNvPicPr>
            <p:nvPr/>
          </p:nvPicPr>
          <p:blipFill>
            <a:blip r:embed="rId3" cstate="print"/>
            <a:srcRect l="5556" t="11111" r="2778" b="16667"/>
            <a:stretch>
              <a:fillRect/>
            </a:stretch>
          </p:blipFill>
          <p:spPr bwMode="auto">
            <a:xfrm>
              <a:off x="184756" y="4329546"/>
              <a:ext cx="3903785" cy="1537854"/>
            </a:xfrm>
            <a:prstGeom prst="rect">
              <a:avLst/>
            </a:prstGeom>
            <a:noFill/>
            <a:ln>
              <a:noFill/>
            </a:ln>
          </p:spPr>
        </p:pic>
        <p:sp>
          <p:nvSpPr>
            <p:cNvPr id="8" name="TextBox 7"/>
            <p:cNvSpPr txBox="1"/>
            <p:nvPr/>
          </p:nvSpPr>
          <p:spPr>
            <a:xfrm>
              <a:off x="381000" y="5867400"/>
              <a:ext cx="3733800" cy="276999"/>
            </a:xfrm>
            <a:prstGeom prst="rect">
              <a:avLst/>
            </a:prstGeom>
            <a:noFill/>
          </p:spPr>
          <p:txBody>
            <a:bodyPr wrap="square" rtlCol="0">
              <a:spAutoFit/>
            </a:bodyPr>
            <a:lstStyle/>
            <a:p>
              <a:pPr algn="r"/>
              <a:r>
                <a:rPr lang="en-US" sz="1200" dirty="0" smtClean="0"/>
                <a:t>© John Wiley &amp; Sons, Inc.</a:t>
              </a:r>
              <a:endParaRPr lang="en-US" sz="1200" dirty="0"/>
            </a:p>
          </p:txBody>
        </p:sp>
      </p:grpSp>
      <p:grpSp>
        <p:nvGrpSpPr>
          <p:cNvPr id="11" name="Group 10"/>
          <p:cNvGrpSpPr/>
          <p:nvPr/>
        </p:nvGrpSpPr>
        <p:grpSpPr>
          <a:xfrm>
            <a:off x="4205097" y="781570"/>
            <a:ext cx="4862703" cy="5515229"/>
            <a:chOff x="4205097" y="781570"/>
            <a:chExt cx="4862703" cy="5515229"/>
          </a:xfrm>
        </p:grpSpPr>
        <p:pic>
          <p:nvPicPr>
            <p:cNvPr id="7" name="Picture 6" descr="figure 9.26 part 1.jpg"/>
            <p:cNvPicPr>
              <a:picLocks noChangeAspect="1"/>
            </p:cNvPicPr>
            <p:nvPr/>
          </p:nvPicPr>
          <p:blipFill>
            <a:blip r:embed="rId4" cstate="print">
              <a:clrChange>
                <a:clrFrom>
                  <a:srgbClr val="FFFFFF"/>
                </a:clrFrom>
                <a:clrTo>
                  <a:srgbClr val="FFFFFF">
                    <a:alpha val="0"/>
                  </a:srgbClr>
                </a:clrTo>
              </a:clrChange>
            </a:blip>
            <a:stretch>
              <a:fillRect/>
            </a:stretch>
          </p:blipFill>
          <p:spPr>
            <a:xfrm>
              <a:off x="4205097" y="781570"/>
              <a:ext cx="4862703" cy="5314430"/>
            </a:xfrm>
            <a:prstGeom prst="rect">
              <a:avLst/>
            </a:prstGeom>
          </p:spPr>
        </p:pic>
        <p:sp>
          <p:nvSpPr>
            <p:cNvPr id="10" name="TextBox 9"/>
            <p:cNvSpPr txBox="1"/>
            <p:nvPr/>
          </p:nvSpPr>
          <p:spPr>
            <a:xfrm>
              <a:off x="4953000" y="6019800"/>
              <a:ext cx="3733800" cy="276999"/>
            </a:xfrm>
            <a:prstGeom prst="rect">
              <a:avLst/>
            </a:prstGeom>
            <a:noFill/>
          </p:spPr>
          <p:txBody>
            <a:bodyPr wrap="square" rtlCol="0">
              <a:spAutoFit/>
            </a:bodyPr>
            <a:lstStyle/>
            <a:p>
              <a:pPr algn="r"/>
              <a:r>
                <a:rPr lang="en-US" sz="1200" dirty="0" smtClean="0"/>
                <a:t>© John Wiley &amp; Sons, Inc.</a:t>
              </a:r>
              <a:endParaRPr lang="en-US" sz="1200" dirty="0"/>
            </a:p>
          </p:txBody>
        </p:sp>
      </p:grpSp>
    </p:spTree>
    <p:extLst>
      <p:ext uri="{BB962C8B-B14F-4D97-AF65-F5344CB8AC3E}">
        <p14:creationId xmlns:p14="http://schemas.microsoft.com/office/powerpoint/2010/main" val="387373324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descr="MPG_10e_Figure_14_26_L.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4540250" y="0"/>
            <a:ext cx="4603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Rectangle 4"/>
          <p:cNvSpPr>
            <a:spLocks noGrp="1" noChangeArrowheads="1"/>
          </p:cNvSpPr>
          <p:nvPr>
            <p:ph type="body" sz="half" idx="1"/>
          </p:nvPr>
        </p:nvSpPr>
        <p:spPr/>
        <p:txBody>
          <a:bodyPr/>
          <a:lstStyle/>
          <a:p>
            <a:pPr eaLnBrk="1" hangingPunct="1">
              <a:defRPr/>
            </a:pPr>
            <a:r>
              <a:rPr lang="en-US" dirty="0" smtClean="0">
                <a:cs typeface="+mn-cs"/>
              </a:rPr>
              <a:t>Fluid basaltic lava flow from Kilauea Volcano, Hawaii.</a:t>
            </a:r>
          </a:p>
        </p:txBody>
      </p:sp>
    </p:spTree>
    <p:extLst>
      <p:ext uri="{BB962C8B-B14F-4D97-AF65-F5344CB8AC3E}">
        <p14:creationId xmlns:p14="http://schemas.microsoft.com/office/powerpoint/2010/main" val="42654004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Text Box 6"/>
          <p:cNvSpPr txBox="1">
            <a:spLocks noChangeArrowheads="1"/>
          </p:cNvSpPr>
          <p:nvPr/>
        </p:nvSpPr>
        <p:spPr bwMode="auto">
          <a:xfrm>
            <a:off x="228600" y="838200"/>
            <a:ext cx="4695323" cy="1908215"/>
          </a:xfrm>
          <a:prstGeom prst="rect">
            <a:avLst/>
          </a:prstGeom>
          <a:noFill/>
          <a:ln w="9525">
            <a:noFill/>
            <a:miter lim="800000"/>
            <a:headEnd/>
            <a:tailEnd/>
          </a:ln>
        </p:spPr>
        <p:txBody>
          <a:bodyPr wrap="square">
            <a:spAutoFit/>
          </a:bodyPr>
          <a:lstStyle/>
          <a:p>
            <a:pPr>
              <a:spcBef>
                <a:spcPct val="50000"/>
              </a:spcBef>
            </a:pPr>
            <a:r>
              <a:rPr lang="en-US" sz="2800" dirty="0"/>
              <a:t>Volcanic eruptions</a:t>
            </a:r>
            <a:br>
              <a:rPr lang="en-US" sz="2800" dirty="0"/>
            </a:br>
            <a:endParaRPr lang="en-US" dirty="0"/>
          </a:p>
          <a:p>
            <a:pPr>
              <a:buFont typeface="Arial" charset="0"/>
              <a:buChar char="•"/>
            </a:pPr>
            <a:r>
              <a:rPr lang="en-US" dirty="0"/>
              <a:t>When lava is forced out of a volcano violently, in the form of a volcanic eruption, it is a severe hazard</a:t>
            </a:r>
            <a:br>
              <a:rPr lang="en-US" dirty="0"/>
            </a:br>
            <a:endParaRPr lang="en-US" dirty="0"/>
          </a:p>
        </p:txBody>
      </p:sp>
      <p:sp>
        <p:nvSpPr>
          <p:cNvPr id="39943" name="Rectangle 10"/>
          <p:cNvSpPr>
            <a:spLocks noChangeArrowheads="1"/>
          </p:cNvSpPr>
          <p:nvPr/>
        </p:nvSpPr>
        <p:spPr bwMode="auto">
          <a:xfrm>
            <a:off x="5486400" y="3124200"/>
            <a:ext cx="3505200" cy="3970318"/>
          </a:xfrm>
          <a:prstGeom prst="rect">
            <a:avLst/>
          </a:prstGeom>
          <a:noFill/>
          <a:ln w="9525">
            <a:noFill/>
            <a:miter lim="800000"/>
            <a:headEnd/>
            <a:tailEnd/>
          </a:ln>
        </p:spPr>
        <p:txBody>
          <a:bodyPr wrap="square">
            <a:spAutoFit/>
          </a:bodyPr>
          <a:lstStyle/>
          <a:p>
            <a:pPr marL="228600" indent="-228600">
              <a:buFont typeface="Arial" charset="0"/>
              <a:buChar char="•"/>
            </a:pPr>
            <a:r>
              <a:rPr lang="en-US" dirty="0" smtClean="0"/>
              <a:t>Mt</a:t>
            </a:r>
            <a:r>
              <a:rPr lang="en-US" dirty="0"/>
              <a:t>. </a:t>
            </a:r>
            <a:r>
              <a:rPr lang="en-US" dirty="0" err="1"/>
              <a:t>Pelée</a:t>
            </a:r>
            <a:r>
              <a:rPr lang="en-US" dirty="0"/>
              <a:t> on the island of Martinique in </a:t>
            </a:r>
            <a:r>
              <a:rPr lang="en-US" dirty="0" smtClean="0"/>
              <a:t>1902</a:t>
            </a:r>
          </a:p>
          <a:p>
            <a:pPr marL="228600" indent="-228600">
              <a:buFont typeface="Arial" charset="0"/>
              <a:buChar char="•"/>
            </a:pPr>
            <a:endParaRPr lang="en-US" dirty="0"/>
          </a:p>
          <a:p>
            <a:pPr marL="228600" indent="-228600">
              <a:buFont typeface="Arial" charset="0"/>
              <a:buChar char="•"/>
            </a:pPr>
            <a:r>
              <a:rPr lang="en-US" dirty="0" smtClean="0"/>
              <a:t>Clouds of incandescent gases move down the slopes</a:t>
            </a:r>
          </a:p>
          <a:p>
            <a:pPr marL="228600" indent="-228600">
              <a:buFont typeface="Arial" charset="0"/>
              <a:buChar char="•"/>
            </a:pPr>
            <a:endParaRPr lang="en-US" dirty="0"/>
          </a:p>
          <a:p>
            <a:pPr marL="228600" indent="-228600">
              <a:buFont typeface="Arial" charset="0"/>
              <a:buChar char="•"/>
            </a:pPr>
            <a:r>
              <a:rPr lang="en-US" dirty="0" smtClean="0"/>
              <a:t>Lava flows</a:t>
            </a:r>
          </a:p>
          <a:p>
            <a:pPr marL="228600" indent="-228600">
              <a:buFont typeface="Arial" charset="0"/>
              <a:buChar char="•"/>
            </a:pPr>
            <a:endParaRPr lang="en-US" dirty="0"/>
          </a:p>
          <a:p>
            <a:pPr marL="228600" indent="-228600">
              <a:buFont typeface="Arial" charset="0"/>
              <a:buChar char="•"/>
            </a:pPr>
            <a:r>
              <a:rPr lang="en-US" dirty="0" smtClean="0"/>
              <a:t>Showers of ash, cinders, solidified masses of lava</a:t>
            </a:r>
          </a:p>
          <a:p>
            <a:pPr marL="228600" indent="-228600">
              <a:buFont typeface="Arial" charset="0"/>
              <a:buChar char="•"/>
            </a:pPr>
            <a:endParaRPr lang="en-US" dirty="0"/>
          </a:p>
          <a:p>
            <a:pPr marL="228600" indent="-228600">
              <a:buFont typeface="Arial" charset="0"/>
              <a:buChar char="•"/>
            </a:pPr>
            <a:r>
              <a:rPr lang="en-US" dirty="0" smtClean="0"/>
              <a:t>Mudflow—lahar, from melted snow and hot ash</a:t>
            </a:r>
            <a:r>
              <a:rPr lang="en-US" dirty="0"/>
              <a:t/>
            </a:r>
            <a:br>
              <a:rPr lang="en-US" dirty="0"/>
            </a:br>
            <a:endParaRPr lang="en-US" dirty="0"/>
          </a:p>
        </p:txBody>
      </p:sp>
      <p:grpSp>
        <p:nvGrpSpPr>
          <p:cNvPr id="11" name="Group 10"/>
          <p:cNvGrpSpPr/>
          <p:nvPr/>
        </p:nvGrpSpPr>
        <p:grpSpPr>
          <a:xfrm>
            <a:off x="457200" y="2895600"/>
            <a:ext cx="3733800" cy="3477399"/>
            <a:chOff x="457200" y="2895600"/>
            <a:chExt cx="3733800" cy="3477399"/>
          </a:xfrm>
        </p:grpSpPr>
        <p:pic>
          <p:nvPicPr>
            <p:cNvPr id="8" name="Picture 7" descr="figure 9.28 part 3.jpg"/>
            <p:cNvPicPr>
              <a:picLocks noChangeAspect="1"/>
            </p:cNvPicPr>
            <p:nvPr/>
          </p:nvPicPr>
          <p:blipFill>
            <a:blip r:embed="rId3" cstate="print"/>
            <a:stretch>
              <a:fillRect/>
            </a:stretch>
          </p:blipFill>
          <p:spPr>
            <a:xfrm>
              <a:off x="914400" y="2895600"/>
              <a:ext cx="3276600" cy="3199805"/>
            </a:xfrm>
            <a:prstGeom prst="rect">
              <a:avLst/>
            </a:prstGeom>
          </p:spPr>
        </p:pic>
        <p:sp>
          <p:nvSpPr>
            <p:cNvPr id="10" name="TextBox 9"/>
            <p:cNvSpPr txBox="1"/>
            <p:nvPr/>
          </p:nvSpPr>
          <p:spPr>
            <a:xfrm>
              <a:off x="457200" y="6096000"/>
              <a:ext cx="3733800" cy="276999"/>
            </a:xfrm>
            <a:prstGeom prst="rect">
              <a:avLst/>
            </a:prstGeom>
            <a:noFill/>
          </p:spPr>
          <p:txBody>
            <a:bodyPr wrap="square" rtlCol="0">
              <a:spAutoFit/>
            </a:bodyPr>
            <a:lstStyle/>
            <a:p>
              <a:pPr algn="r"/>
              <a:r>
                <a:rPr lang="en-US" sz="1200" dirty="0" smtClean="0"/>
                <a:t>© John Wiley &amp; Sons, Inc.</a:t>
              </a:r>
              <a:endParaRPr lang="en-US" sz="1200" dirty="0"/>
            </a:p>
          </p:txBody>
        </p:sp>
      </p:grpSp>
      <p:pic>
        <p:nvPicPr>
          <p:cNvPr id="9" name="Picture 8" descr="figure 9.29b.jpg"/>
          <p:cNvPicPr>
            <a:picLocks noChangeAspect="1"/>
          </p:cNvPicPr>
          <p:nvPr/>
        </p:nvPicPr>
        <p:blipFill>
          <a:blip r:embed="rId4" cstate="print"/>
          <a:stretch>
            <a:fillRect/>
          </a:stretch>
        </p:blipFill>
        <p:spPr>
          <a:xfrm>
            <a:off x="5509969" y="915053"/>
            <a:ext cx="3429245" cy="2285347"/>
          </a:xfrm>
          <a:prstGeom prst="rect">
            <a:avLst/>
          </a:prstGeom>
        </p:spPr>
      </p:pic>
    </p:spTree>
    <p:extLst>
      <p:ext uri="{BB962C8B-B14F-4D97-AF65-F5344CB8AC3E}">
        <p14:creationId xmlns:p14="http://schemas.microsoft.com/office/powerpoint/2010/main" val="153763253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ext Box 6"/>
          <p:cNvSpPr txBox="1">
            <a:spLocks noChangeArrowheads="1"/>
          </p:cNvSpPr>
          <p:nvPr/>
        </p:nvSpPr>
        <p:spPr bwMode="auto">
          <a:xfrm>
            <a:off x="228600" y="838200"/>
            <a:ext cx="3429000" cy="5899050"/>
          </a:xfrm>
          <a:prstGeom prst="rect">
            <a:avLst/>
          </a:prstGeom>
          <a:noFill/>
          <a:ln w="9525">
            <a:noFill/>
            <a:miter lim="800000"/>
            <a:headEnd/>
            <a:tailEnd/>
          </a:ln>
        </p:spPr>
        <p:txBody>
          <a:bodyPr>
            <a:spAutoFit/>
          </a:bodyPr>
          <a:lstStyle/>
          <a:p>
            <a:pPr marL="169863" indent="-169863">
              <a:spcBef>
                <a:spcPct val="50000"/>
              </a:spcBef>
            </a:pPr>
            <a:r>
              <a:rPr lang="en-US" sz="2800" dirty="0"/>
              <a:t>Volcanic eruptions</a:t>
            </a:r>
            <a:br>
              <a:rPr lang="en-US" sz="2800" dirty="0"/>
            </a:br>
            <a:endParaRPr lang="en-US" dirty="0"/>
          </a:p>
          <a:p>
            <a:pPr marL="169863" indent="-169863">
              <a:spcAft>
                <a:spcPts val="800"/>
              </a:spcAft>
              <a:buFont typeface="Arial" charset="0"/>
              <a:buChar char="•"/>
            </a:pPr>
            <a:r>
              <a:rPr lang="en-US" dirty="0"/>
              <a:t>Atmospheric impacts from volcanic ash and gases have been shown to affect global weather and surface temperatures for months or years after an </a:t>
            </a:r>
            <a:r>
              <a:rPr lang="en-US" dirty="0" smtClean="0"/>
              <a:t>event</a:t>
            </a:r>
          </a:p>
          <a:p>
            <a:pPr marL="169863" indent="-169863">
              <a:spcAft>
                <a:spcPts val="800"/>
              </a:spcAft>
              <a:buFont typeface="Arial" charset="0"/>
              <a:buChar char="•"/>
            </a:pPr>
            <a:r>
              <a:rPr lang="en-US" dirty="0"/>
              <a:t>Mt. </a:t>
            </a:r>
            <a:r>
              <a:rPr lang="en-US" dirty="0" err="1"/>
              <a:t>Tambora</a:t>
            </a:r>
            <a:r>
              <a:rPr lang="en-US" dirty="0"/>
              <a:t> in 1815  was the year without a summer</a:t>
            </a:r>
          </a:p>
          <a:p>
            <a:pPr marL="169863" indent="-169863">
              <a:spcAft>
                <a:spcPts val="800"/>
              </a:spcAft>
            </a:pPr>
            <a:r>
              <a:rPr lang="en-US" dirty="0"/>
              <a:t/>
            </a:r>
            <a:br>
              <a:rPr lang="en-US" dirty="0"/>
            </a:br>
            <a:endParaRPr lang="en-US" dirty="0"/>
          </a:p>
        </p:txBody>
      </p:sp>
      <p:grpSp>
        <p:nvGrpSpPr>
          <p:cNvPr id="9" name="Group 8"/>
          <p:cNvGrpSpPr/>
          <p:nvPr/>
        </p:nvGrpSpPr>
        <p:grpSpPr>
          <a:xfrm>
            <a:off x="3505200" y="1143000"/>
            <a:ext cx="5450138" cy="3172599"/>
            <a:chOff x="3505200" y="1143000"/>
            <a:chExt cx="5450138" cy="3172599"/>
          </a:xfrm>
        </p:grpSpPr>
        <p:pic>
          <p:nvPicPr>
            <p:cNvPr id="7" name="Picture 6" descr="figure 9.27.jpg"/>
            <p:cNvPicPr>
              <a:picLocks noChangeAspect="1"/>
            </p:cNvPicPr>
            <p:nvPr/>
          </p:nvPicPr>
          <p:blipFill>
            <a:blip r:embed="rId3" cstate="print">
              <a:clrChange>
                <a:clrFrom>
                  <a:srgbClr val="FFFFFF"/>
                </a:clrFrom>
                <a:clrTo>
                  <a:srgbClr val="FFFFFF">
                    <a:alpha val="0"/>
                  </a:srgbClr>
                </a:clrTo>
              </a:clrChange>
            </a:blip>
            <a:stretch>
              <a:fillRect/>
            </a:stretch>
          </p:blipFill>
          <p:spPr>
            <a:xfrm>
              <a:off x="3505200" y="1143000"/>
              <a:ext cx="5450138" cy="2985897"/>
            </a:xfrm>
            <a:prstGeom prst="rect">
              <a:avLst/>
            </a:prstGeom>
          </p:spPr>
        </p:pic>
        <p:sp>
          <p:nvSpPr>
            <p:cNvPr id="8" name="TextBox 7"/>
            <p:cNvSpPr txBox="1"/>
            <p:nvPr/>
          </p:nvSpPr>
          <p:spPr>
            <a:xfrm>
              <a:off x="6934200" y="4038600"/>
              <a:ext cx="1981200" cy="276999"/>
            </a:xfrm>
            <a:prstGeom prst="rect">
              <a:avLst/>
            </a:prstGeom>
            <a:noFill/>
          </p:spPr>
          <p:txBody>
            <a:bodyPr wrap="square" rtlCol="0">
              <a:spAutoFit/>
            </a:bodyPr>
            <a:lstStyle/>
            <a:p>
              <a:r>
                <a:rPr lang="en-US" sz="1200" dirty="0" smtClean="0"/>
                <a:t>Data from NOAA</a:t>
              </a:r>
              <a:endParaRPr lang="en-US" sz="1200" dirty="0"/>
            </a:p>
          </p:txBody>
        </p:sp>
      </p:grpSp>
    </p:spTree>
    <p:extLst>
      <p:ext uri="{BB962C8B-B14F-4D97-AF65-F5344CB8AC3E}">
        <p14:creationId xmlns:p14="http://schemas.microsoft.com/office/powerpoint/2010/main" val="370900060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Text Box 6"/>
          <p:cNvSpPr txBox="1">
            <a:spLocks noChangeArrowheads="1"/>
          </p:cNvSpPr>
          <p:nvPr/>
        </p:nvSpPr>
        <p:spPr bwMode="auto">
          <a:xfrm>
            <a:off x="228600" y="838200"/>
            <a:ext cx="4343400" cy="2539157"/>
          </a:xfrm>
          <a:prstGeom prst="rect">
            <a:avLst/>
          </a:prstGeom>
          <a:noFill/>
          <a:ln w="9525">
            <a:noFill/>
            <a:miter lim="800000"/>
            <a:headEnd/>
            <a:tailEnd/>
          </a:ln>
        </p:spPr>
        <p:txBody>
          <a:bodyPr wrap="square">
            <a:spAutoFit/>
          </a:bodyPr>
          <a:lstStyle/>
          <a:p>
            <a:pPr>
              <a:spcBef>
                <a:spcPct val="50000"/>
              </a:spcBef>
            </a:pPr>
            <a:r>
              <a:rPr lang="en-US" sz="2800" dirty="0"/>
              <a:t>Volcanic eruptions</a:t>
            </a:r>
            <a:br>
              <a:rPr lang="en-US" sz="2800" dirty="0"/>
            </a:br>
            <a:endParaRPr lang="en-US" dirty="0"/>
          </a:p>
          <a:p>
            <a:pPr marL="176213" indent="-176213">
              <a:buFont typeface="Arial" charset="0"/>
              <a:buChar char="•"/>
            </a:pPr>
            <a:r>
              <a:rPr lang="en-US" dirty="0"/>
              <a:t>Types of Volcanoes</a:t>
            </a:r>
          </a:p>
          <a:p>
            <a:pPr marL="911225" lvl="1" indent="-225425">
              <a:spcAft>
                <a:spcPts val="600"/>
              </a:spcAft>
              <a:buFont typeface="Arial" charset="0"/>
              <a:buChar char="•"/>
            </a:pPr>
            <a:r>
              <a:rPr lang="en-US" dirty="0"/>
              <a:t>shape, size, and explosiveness depend on the type of </a:t>
            </a:r>
            <a:r>
              <a:rPr lang="en-US" dirty="0" smtClean="0"/>
              <a:t>magma</a:t>
            </a:r>
          </a:p>
          <a:p>
            <a:pPr marL="911225" lvl="1" indent="-225425">
              <a:spcAft>
                <a:spcPts val="600"/>
              </a:spcAft>
              <a:buFont typeface="Arial" charset="0"/>
              <a:buChar char="•"/>
            </a:pPr>
            <a:r>
              <a:rPr lang="en-US" dirty="0"/>
              <a:t>Magma comes from two main types of igneous rocks: felsic and </a:t>
            </a:r>
            <a:r>
              <a:rPr lang="en-US" dirty="0" smtClean="0"/>
              <a:t>mafic</a:t>
            </a:r>
            <a:endParaRPr lang="en-US" dirty="0" smtClean="0"/>
          </a:p>
        </p:txBody>
      </p:sp>
      <p:grpSp>
        <p:nvGrpSpPr>
          <p:cNvPr id="10" name="Group 9"/>
          <p:cNvGrpSpPr/>
          <p:nvPr/>
        </p:nvGrpSpPr>
        <p:grpSpPr>
          <a:xfrm>
            <a:off x="5029200" y="685800"/>
            <a:ext cx="3581400" cy="2639199"/>
            <a:chOff x="5029200" y="685800"/>
            <a:chExt cx="3581400" cy="2639199"/>
          </a:xfrm>
        </p:grpSpPr>
        <p:pic>
          <p:nvPicPr>
            <p:cNvPr id="8" name="Picture 7" descr="figure 9.29a.jpg"/>
            <p:cNvPicPr>
              <a:picLocks noChangeAspect="1"/>
            </p:cNvPicPr>
            <p:nvPr/>
          </p:nvPicPr>
          <p:blipFill>
            <a:blip r:embed="rId3" cstate="print"/>
            <a:stretch>
              <a:fillRect/>
            </a:stretch>
          </p:blipFill>
          <p:spPr>
            <a:xfrm>
              <a:off x="5029200" y="685800"/>
              <a:ext cx="3581400" cy="2404654"/>
            </a:xfrm>
            <a:prstGeom prst="rect">
              <a:avLst/>
            </a:prstGeom>
          </p:spPr>
        </p:pic>
        <p:sp>
          <p:nvSpPr>
            <p:cNvPr id="9" name="TextBox 8"/>
            <p:cNvSpPr txBox="1"/>
            <p:nvPr/>
          </p:nvSpPr>
          <p:spPr>
            <a:xfrm>
              <a:off x="5867400" y="3048000"/>
              <a:ext cx="2743200" cy="276999"/>
            </a:xfrm>
            <a:prstGeom prst="rect">
              <a:avLst/>
            </a:prstGeom>
            <a:noFill/>
          </p:spPr>
          <p:txBody>
            <a:bodyPr wrap="square" rtlCol="0">
              <a:spAutoFit/>
            </a:bodyPr>
            <a:lstStyle/>
            <a:p>
              <a:r>
                <a:rPr lang="en-US" sz="1200" dirty="0" smtClean="0"/>
                <a:t>© Chris Johns/NG Image Collection</a:t>
              </a:r>
              <a:endParaRPr lang="en-US" sz="1200" dirty="0"/>
            </a:p>
          </p:txBody>
        </p:sp>
      </p:grpSp>
      <p:grpSp>
        <p:nvGrpSpPr>
          <p:cNvPr id="12" name="Group 11"/>
          <p:cNvGrpSpPr/>
          <p:nvPr/>
        </p:nvGrpSpPr>
        <p:grpSpPr>
          <a:xfrm>
            <a:off x="4724400" y="3352800"/>
            <a:ext cx="4038600" cy="2943999"/>
            <a:chOff x="4724400" y="3352800"/>
            <a:chExt cx="4038600" cy="2943999"/>
          </a:xfrm>
        </p:grpSpPr>
        <p:pic>
          <p:nvPicPr>
            <p:cNvPr id="7" name="Picture 6" descr="figure 9.32.jpg"/>
            <p:cNvPicPr>
              <a:picLocks noChangeAspect="1"/>
            </p:cNvPicPr>
            <p:nvPr/>
          </p:nvPicPr>
          <p:blipFill>
            <a:blip r:embed="rId4" cstate="print"/>
            <a:stretch>
              <a:fillRect/>
            </a:stretch>
          </p:blipFill>
          <p:spPr>
            <a:xfrm>
              <a:off x="4724400" y="3352800"/>
              <a:ext cx="4023360" cy="2684156"/>
            </a:xfrm>
            <a:prstGeom prst="rect">
              <a:avLst/>
            </a:prstGeom>
          </p:spPr>
        </p:pic>
        <p:sp>
          <p:nvSpPr>
            <p:cNvPr id="11" name="TextBox 10"/>
            <p:cNvSpPr txBox="1"/>
            <p:nvPr/>
          </p:nvSpPr>
          <p:spPr>
            <a:xfrm>
              <a:off x="7391400" y="6019800"/>
              <a:ext cx="1371600" cy="276999"/>
            </a:xfrm>
            <a:prstGeom prst="rect">
              <a:avLst/>
            </a:prstGeom>
            <a:noFill/>
          </p:spPr>
          <p:txBody>
            <a:bodyPr wrap="square" rtlCol="0">
              <a:spAutoFit/>
            </a:bodyPr>
            <a:lstStyle/>
            <a:p>
              <a:pPr algn="r"/>
              <a:r>
                <a:rPr lang="en-US" sz="1200" dirty="0" smtClean="0"/>
                <a:t>© Frans Lanting</a:t>
              </a:r>
              <a:endParaRPr lang="en-US" sz="1200" dirty="0"/>
            </a:p>
          </p:txBody>
        </p:sp>
      </p:grpSp>
    </p:spTree>
    <p:extLst>
      <p:ext uri="{BB962C8B-B14F-4D97-AF65-F5344CB8AC3E}">
        <p14:creationId xmlns:p14="http://schemas.microsoft.com/office/powerpoint/2010/main" val="3252871236"/>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t>Volcano Peaks</a:t>
            </a:r>
            <a:endParaRPr lang="en-US" dirty="0"/>
          </a:p>
        </p:txBody>
      </p:sp>
      <p:sp>
        <p:nvSpPr>
          <p:cNvPr id="4" name="Content Placeholder 3"/>
          <p:cNvSpPr>
            <a:spLocks noGrp="1"/>
          </p:cNvSpPr>
          <p:nvPr>
            <p:ph idx="1"/>
          </p:nvPr>
        </p:nvSpPr>
        <p:spPr/>
        <p:txBody>
          <a:bodyPr/>
          <a:lstStyle/>
          <a:p>
            <a:pPr>
              <a:defRPr/>
            </a:pPr>
            <a:r>
              <a:rPr lang="en-US" dirty="0" smtClean="0"/>
              <a:t>Shield</a:t>
            </a:r>
          </a:p>
          <a:p>
            <a:pPr>
              <a:defRPr/>
            </a:pPr>
            <a:r>
              <a:rPr lang="en-US" dirty="0" smtClean="0"/>
              <a:t>Composite/</a:t>
            </a:r>
            <a:r>
              <a:rPr lang="en-US" dirty="0" err="1" smtClean="0"/>
              <a:t>Stratovolcano</a:t>
            </a:r>
            <a:endParaRPr lang="en-US" dirty="0" smtClean="0"/>
          </a:p>
          <a:p>
            <a:pPr>
              <a:defRPr/>
            </a:pPr>
            <a:r>
              <a:rPr lang="en-US" dirty="0" smtClean="0"/>
              <a:t>Lava Dome</a:t>
            </a:r>
          </a:p>
          <a:p>
            <a:pPr>
              <a:defRPr/>
            </a:pPr>
            <a:r>
              <a:rPr lang="en-US" dirty="0" smtClean="0"/>
              <a:t>Caldera</a:t>
            </a:r>
            <a:endParaRPr lang="en-US" dirty="0"/>
          </a:p>
        </p:txBody>
      </p:sp>
    </p:spTree>
    <p:extLst>
      <p:ext uri="{BB962C8B-B14F-4D97-AF65-F5344CB8AC3E}">
        <p14:creationId xmlns:p14="http://schemas.microsoft.com/office/powerpoint/2010/main" val="21993805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14400"/>
            <a:ext cx="8610600" cy="5715000"/>
          </a:xfrm>
        </p:spPr>
        <p:txBody>
          <a:bodyPr/>
          <a:lstStyle/>
          <a:p>
            <a:pPr>
              <a:defRPr/>
            </a:pPr>
            <a:r>
              <a:rPr lang="en-US" dirty="0" smtClean="0"/>
              <a:t> </a:t>
            </a:r>
            <a:r>
              <a:rPr lang="en-US" sz="2400" dirty="0" smtClean="0"/>
              <a:t>High-Silica </a:t>
            </a:r>
            <a:r>
              <a:rPr lang="en-US" sz="2400" i="1" dirty="0" smtClean="0"/>
              <a:t>Felsic</a:t>
            </a:r>
          </a:p>
          <a:p>
            <a:pPr lvl="1">
              <a:defRPr/>
            </a:pPr>
            <a:r>
              <a:rPr lang="en-US" sz="2000" dirty="0" smtClean="0"/>
              <a:t>Greater </a:t>
            </a:r>
            <a:r>
              <a:rPr lang="en-US" sz="2000" i="1" dirty="0" smtClean="0"/>
              <a:t>viscosity</a:t>
            </a:r>
            <a:r>
              <a:rPr lang="en-US" sz="2000" dirty="0" smtClean="0"/>
              <a:t> or thickness</a:t>
            </a:r>
          </a:p>
          <a:p>
            <a:pPr lvl="1">
              <a:defRPr/>
            </a:pPr>
            <a:r>
              <a:rPr lang="en-US" sz="2000" dirty="0" smtClean="0"/>
              <a:t>Cooler, lava flows are thick and slow moving</a:t>
            </a:r>
          </a:p>
          <a:p>
            <a:pPr lvl="1">
              <a:defRPr/>
            </a:pPr>
            <a:r>
              <a:rPr lang="en-US" sz="2000" dirty="0" smtClean="0"/>
              <a:t>Gas pockets become trapped in the thick magma building pressure, creating explosive eruptions</a:t>
            </a:r>
          </a:p>
          <a:p>
            <a:pPr>
              <a:defRPr/>
            </a:pPr>
            <a:r>
              <a:rPr lang="en-US" sz="2400" dirty="0" smtClean="0"/>
              <a:t>Low-Silica </a:t>
            </a:r>
            <a:r>
              <a:rPr lang="en-US" sz="2400" i="1" dirty="0" smtClean="0"/>
              <a:t>Mafic</a:t>
            </a:r>
            <a:endParaRPr lang="en-US" sz="2400" dirty="0" smtClean="0"/>
          </a:p>
          <a:p>
            <a:pPr lvl="1">
              <a:defRPr/>
            </a:pPr>
            <a:r>
              <a:rPr lang="en-US" sz="2000" dirty="0" smtClean="0"/>
              <a:t>Less </a:t>
            </a:r>
            <a:r>
              <a:rPr lang="en-US" sz="2000" i="1" dirty="0" smtClean="0"/>
              <a:t>viscosity</a:t>
            </a:r>
            <a:r>
              <a:rPr lang="en-US" sz="2000" dirty="0" smtClean="0"/>
              <a:t>, so hotter and more fluid</a:t>
            </a:r>
          </a:p>
          <a:p>
            <a:pPr lvl="1">
              <a:defRPr/>
            </a:pPr>
            <a:r>
              <a:rPr lang="en-US" sz="2000" dirty="0" smtClean="0"/>
              <a:t>Gases bubble out easily</a:t>
            </a:r>
          </a:p>
          <a:p>
            <a:pPr lvl="1">
              <a:defRPr/>
            </a:pPr>
            <a:r>
              <a:rPr lang="en-US" sz="2000" dirty="0" smtClean="0"/>
              <a:t>Eruption includes lots of lava, but little </a:t>
            </a:r>
            <a:r>
              <a:rPr lang="en-US" sz="2000" dirty="0" err="1" smtClean="0"/>
              <a:t>pyroclastics</a:t>
            </a:r>
            <a:r>
              <a:rPr lang="en-US" sz="2000" dirty="0" smtClean="0"/>
              <a:t>, not very explosive</a:t>
            </a:r>
          </a:p>
          <a:p>
            <a:pPr>
              <a:defRPr/>
            </a:pPr>
            <a:r>
              <a:rPr lang="en-US" sz="2400" dirty="0" smtClean="0"/>
              <a:t>Intermediate-Silica </a:t>
            </a:r>
            <a:r>
              <a:rPr lang="en-US" sz="2400" i="1" dirty="0" smtClean="0"/>
              <a:t>Andesitic</a:t>
            </a:r>
            <a:endParaRPr lang="en-US" sz="1600" dirty="0"/>
          </a:p>
          <a:p>
            <a:pPr lvl="1">
              <a:defRPr/>
            </a:pPr>
            <a:r>
              <a:rPr lang="en-US" sz="2000" dirty="0" smtClean="0"/>
              <a:t>Both fluid lava flows and pyroclastics</a:t>
            </a:r>
          </a:p>
          <a:p>
            <a:pPr lvl="1">
              <a:defRPr/>
            </a:pPr>
            <a:r>
              <a:rPr lang="en-US" sz="2000" dirty="0" smtClean="0"/>
              <a:t>Can be very explosive</a:t>
            </a:r>
          </a:p>
          <a:p>
            <a:pPr lvl="1">
              <a:defRPr/>
            </a:pPr>
            <a:r>
              <a:rPr lang="en-US" sz="2000" dirty="0" smtClean="0"/>
              <a:t>Typical of volcanoes near subduction zones</a:t>
            </a:r>
          </a:p>
          <a:p>
            <a:pPr lvl="1">
              <a:defRPr/>
            </a:pPr>
            <a:endParaRPr lang="en-US" sz="2000" dirty="0" smtClean="0"/>
          </a:p>
          <a:p>
            <a:pPr lvl="1">
              <a:defRPr/>
            </a:pPr>
            <a:endParaRPr lang="en-US" sz="2000" dirty="0" smtClean="0"/>
          </a:p>
        </p:txBody>
      </p:sp>
      <p:sp>
        <p:nvSpPr>
          <p:cNvPr id="105474" name="TextBox 3"/>
          <p:cNvSpPr txBox="1">
            <a:spLocks noChangeArrowheads="1"/>
          </p:cNvSpPr>
          <p:nvPr/>
        </p:nvSpPr>
        <p:spPr bwMode="auto">
          <a:xfrm>
            <a:off x="457200" y="228600"/>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t>How much silica?</a:t>
            </a:r>
          </a:p>
        </p:txBody>
      </p:sp>
    </p:spTree>
    <p:extLst>
      <p:ext uri="{BB962C8B-B14F-4D97-AF65-F5344CB8AC3E}">
        <p14:creationId xmlns:p14="http://schemas.microsoft.com/office/powerpoint/2010/main" val="910399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9" name="Picture 3" descr="MPG_11e_Figure_14_02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76200"/>
            <a:ext cx="6527800" cy="658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Rectangle 3"/>
          <p:cNvSpPr txBox="1">
            <a:spLocks noChangeArrowheads="1"/>
          </p:cNvSpPr>
          <p:nvPr/>
        </p:nvSpPr>
        <p:spPr bwMode="auto">
          <a:xfrm>
            <a:off x="3048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lgn="l" eaLnBrk="1" hangingPunct="1">
              <a:defRPr/>
            </a:pPr>
            <a:r>
              <a:rPr lang="en-US" sz="1600" smtClean="0">
                <a:cs typeface="+mj-cs"/>
              </a:rPr>
              <a:t>The matching of the coastlines of Africa and South America.  When the continental shapes are compared at a depth of about 900 meters along the continental slope, there are few large gaps or overlaps.</a:t>
            </a:r>
            <a:endParaRPr lang="en-US" sz="1600" dirty="0" smtClean="0">
              <a:cs typeface="+mj-cs"/>
            </a:endParaRPr>
          </a:p>
        </p:txBody>
      </p:sp>
    </p:spTree>
    <p:extLst>
      <p:ext uri="{BB962C8B-B14F-4D97-AF65-F5344CB8AC3E}">
        <p14:creationId xmlns:p14="http://schemas.microsoft.com/office/powerpoint/2010/main" val="356380223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Text Box 6"/>
          <p:cNvSpPr txBox="1">
            <a:spLocks noChangeArrowheads="1"/>
          </p:cNvSpPr>
          <p:nvPr/>
        </p:nvSpPr>
        <p:spPr bwMode="auto">
          <a:xfrm>
            <a:off x="228600" y="838200"/>
            <a:ext cx="4267200" cy="6494463"/>
          </a:xfrm>
          <a:prstGeom prst="rect">
            <a:avLst/>
          </a:prstGeom>
          <a:noFill/>
          <a:ln w="9525">
            <a:noFill/>
            <a:miter lim="800000"/>
            <a:headEnd/>
            <a:tailEnd/>
          </a:ln>
        </p:spPr>
        <p:txBody>
          <a:bodyPr>
            <a:spAutoFit/>
          </a:bodyPr>
          <a:lstStyle/>
          <a:p>
            <a:pPr>
              <a:spcBef>
                <a:spcPct val="50000"/>
              </a:spcBef>
            </a:pPr>
            <a:r>
              <a:rPr lang="en-US" sz="2800"/>
              <a:t>Volcanic eruptions</a:t>
            </a:r>
            <a:br>
              <a:rPr lang="en-US" sz="2800"/>
            </a:br>
            <a:endParaRPr lang="en-US"/>
          </a:p>
          <a:p>
            <a:pPr>
              <a:buFont typeface="Arial" charset="0"/>
              <a:buChar char="•"/>
            </a:pPr>
            <a:r>
              <a:rPr lang="en-US"/>
              <a:t>Stratovolcano = volcano constructed of multiple layers of lava and tephra (volcanic ash)</a:t>
            </a:r>
          </a:p>
          <a:p>
            <a:pPr lvl="1">
              <a:buFont typeface="Arial" charset="0"/>
              <a:buChar char="•"/>
            </a:pPr>
            <a:r>
              <a:rPr lang="en-US"/>
              <a:t>Felsic lavas</a:t>
            </a:r>
          </a:p>
          <a:p>
            <a:pPr lvl="1">
              <a:buFont typeface="Arial" charset="0"/>
              <a:buChar char="•"/>
            </a:pPr>
            <a:r>
              <a:rPr lang="en-US"/>
              <a:t>Rhyolite, andesite</a:t>
            </a:r>
          </a:p>
          <a:p>
            <a:pPr lvl="1">
              <a:buFont typeface="Arial" charset="0"/>
              <a:buChar char="•"/>
            </a:pPr>
            <a:r>
              <a:rPr lang="en-US"/>
              <a:t>Thick, resistant to flow</a:t>
            </a:r>
          </a:p>
          <a:p>
            <a:pPr lvl="1">
              <a:buFont typeface="Arial" charset="0"/>
              <a:buChar char="•"/>
            </a:pPr>
            <a:r>
              <a:rPr lang="en-US"/>
              <a:t>Builds steep slopes around volcanic vents</a:t>
            </a:r>
          </a:p>
          <a:p>
            <a:pPr lvl="1">
              <a:buFont typeface="Arial" charset="0"/>
              <a:buChar char="•"/>
            </a:pPr>
            <a:r>
              <a:rPr lang="en-US"/>
              <a:t>Tall, steep cone, with crater</a:t>
            </a:r>
          </a:p>
          <a:p>
            <a:pPr>
              <a:buFont typeface="Arial" charset="0"/>
              <a:buChar char="•"/>
            </a:pPr>
            <a:endParaRPr lang="en-US"/>
          </a:p>
          <a:p>
            <a:pPr lvl="1">
              <a:buFont typeface="Arial" charset="0"/>
              <a:buChar char="•"/>
            </a:pPr>
            <a:endParaRPr lang="en-US"/>
          </a:p>
          <a:p>
            <a:r>
              <a:rPr lang="en-US"/>
              <a:t/>
            </a:r>
            <a:br>
              <a:rPr lang="en-US"/>
            </a:br>
            <a:endParaRPr lang="en-US"/>
          </a:p>
        </p:txBody>
      </p:sp>
      <p:grpSp>
        <p:nvGrpSpPr>
          <p:cNvPr id="9" name="Group 8"/>
          <p:cNvGrpSpPr/>
          <p:nvPr/>
        </p:nvGrpSpPr>
        <p:grpSpPr>
          <a:xfrm>
            <a:off x="4419600" y="3429000"/>
            <a:ext cx="4038600" cy="2943999"/>
            <a:chOff x="4419600" y="3429000"/>
            <a:chExt cx="4038600" cy="2943999"/>
          </a:xfrm>
        </p:grpSpPr>
        <p:pic>
          <p:nvPicPr>
            <p:cNvPr id="7" name="Picture 6" descr="figure 9.29a.jpg"/>
            <p:cNvPicPr>
              <a:picLocks noChangeAspect="1"/>
            </p:cNvPicPr>
            <p:nvPr/>
          </p:nvPicPr>
          <p:blipFill>
            <a:blip r:embed="rId3" cstate="print"/>
            <a:stretch>
              <a:fillRect/>
            </a:stretch>
          </p:blipFill>
          <p:spPr>
            <a:xfrm>
              <a:off x="4419600" y="3429000"/>
              <a:ext cx="4023360" cy="2701399"/>
            </a:xfrm>
            <a:prstGeom prst="rect">
              <a:avLst/>
            </a:prstGeom>
          </p:spPr>
        </p:pic>
        <p:sp>
          <p:nvSpPr>
            <p:cNvPr id="8" name="TextBox 7"/>
            <p:cNvSpPr txBox="1"/>
            <p:nvPr/>
          </p:nvSpPr>
          <p:spPr>
            <a:xfrm>
              <a:off x="5715000" y="6096000"/>
              <a:ext cx="2743200" cy="276999"/>
            </a:xfrm>
            <a:prstGeom prst="rect">
              <a:avLst/>
            </a:prstGeom>
            <a:noFill/>
          </p:spPr>
          <p:txBody>
            <a:bodyPr wrap="square" rtlCol="0">
              <a:spAutoFit/>
            </a:bodyPr>
            <a:lstStyle/>
            <a:p>
              <a:r>
                <a:rPr lang="en-US" sz="1200" dirty="0" smtClean="0"/>
                <a:t>© Chris Johns/NG Image Collection</a:t>
              </a:r>
              <a:endParaRPr lang="en-US" sz="1200" dirty="0"/>
            </a:p>
          </p:txBody>
        </p:sp>
      </p:grpSp>
      <p:grpSp>
        <p:nvGrpSpPr>
          <p:cNvPr id="12" name="Group 11"/>
          <p:cNvGrpSpPr/>
          <p:nvPr/>
        </p:nvGrpSpPr>
        <p:grpSpPr>
          <a:xfrm>
            <a:off x="4343400" y="762000"/>
            <a:ext cx="4663440" cy="2410599"/>
            <a:chOff x="4343400" y="762000"/>
            <a:chExt cx="4663440" cy="2410599"/>
          </a:xfrm>
        </p:grpSpPr>
        <p:pic>
          <p:nvPicPr>
            <p:cNvPr id="44037" name="Picture 2"/>
            <p:cNvPicPr>
              <a:picLocks noChangeAspect="1" noChangeArrowheads="1"/>
            </p:cNvPicPr>
            <p:nvPr/>
          </p:nvPicPr>
          <p:blipFill>
            <a:blip r:embed="rId4" cstate="print"/>
            <a:srcRect/>
            <a:stretch>
              <a:fillRect/>
            </a:stretch>
          </p:blipFill>
          <p:spPr bwMode="auto">
            <a:xfrm>
              <a:off x="4343400" y="762000"/>
              <a:ext cx="4663440" cy="2118824"/>
            </a:xfrm>
            <a:prstGeom prst="rect">
              <a:avLst/>
            </a:prstGeom>
            <a:noFill/>
            <a:ln w="9525">
              <a:noFill/>
              <a:miter lim="800000"/>
              <a:headEnd/>
              <a:tailEnd/>
            </a:ln>
          </p:spPr>
        </p:pic>
        <p:sp>
          <p:nvSpPr>
            <p:cNvPr id="11" name="TextBox 10"/>
            <p:cNvSpPr txBox="1"/>
            <p:nvPr/>
          </p:nvSpPr>
          <p:spPr>
            <a:xfrm>
              <a:off x="6248400" y="2895600"/>
              <a:ext cx="2743200" cy="276999"/>
            </a:xfrm>
            <a:prstGeom prst="rect">
              <a:avLst/>
            </a:prstGeom>
            <a:noFill/>
          </p:spPr>
          <p:txBody>
            <a:bodyPr wrap="square" rtlCol="0">
              <a:spAutoFit/>
            </a:bodyPr>
            <a:lstStyle/>
            <a:p>
              <a:pPr algn="r"/>
              <a:r>
                <a:rPr lang="en-US" sz="1200" dirty="0" smtClean="0"/>
                <a:t>© John Wiley &amp; Sons, Inc.</a:t>
              </a:r>
              <a:endParaRPr lang="en-US" sz="1200" dirty="0"/>
            </a:p>
          </p:txBody>
        </p:sp>
      </p:grpSp>
    </p:spTree>
    <p:extLst>
      <p:ext uri="{BB962C8B-B14F-4D97-AF65-F5344CB8AC3E}">
        <p14:creationId xmlns:p14="http://schemas.microsoft.com/office/powerpoint/2010/main" val="425649998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3" descr="MPG_11e_Figure_14_35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354013"/>
            <a:ext cx="9099550" cy="596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4930" name="TextBox 1"/>
          <p:cNvSpPr txBox="1">
            <a:spLocks noChangeArrowheads="1"/>
          </p:cNvSpPr>
          <p:nvPr/>
        </p:nvSpPr>
        <p:spPr bwMode="auto">
          <a:xfrm>
            <a:off x="228600" y="228600"/>
            <a:ext cx="7446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hlinkClick r:id="rId4"/>
              </a:rPr>
              <a:t>Composite Volcano:  stratovolcano;  steep sided;  pyroclastics and lava.</a:t>
            </a:r>
            <a:endParaRPr lang="en-US" sz="1800"/>
          </a:p>
        </p:txBody>
      </p:sp>
    </p:spTree>
    <p:extLst>
      <p:ext uri="{BB962C8B-B14F-4D97-AF65-F5344CB8AC3E}">
        <p14:creationId xmlns:p14="http://schemas.microsoft.com/office/powerpoint/2010/main" val="36135237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5" name="Picture 3" descr="MPG_11e_Figure_14_36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919163"/>
            <a:ext cx="9099550" cy="48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6978" name="TextBox 1"/>
          <p:cNvSpPr txBox="1">
            <a:spLocks noChangeArrowheads="1"/>
          </p:cNvSpPr>
          <p:nvPr/>
        </p:nvSpPr>
        <p:spPr bwMode="auto">
          <a:xfrm>
            <a:off x="533400" y="6019800"/>
            <a:ext cx="23018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Volcan Popocatepetl</a:t>
            </a:r>
          </a:p>
          <a:p>
            <a:pPr eaLnBrk="1" hangingPunct="1"/>
            <a:r>
              <a:rPr lang="en-US" sz="1800"/>
              <a:t>erupting in 2005.</a:t>
            </a:r>
          </a:p>
          <a:p>
            <a:pPr eaLnBrk="1" hangingPunct="1"/>
            <a:endParaRPr lang="en-US" sz="1800"/>
          </a:p>
        </p:txBody>
      </p:sp>
    </p:spTree>
    <p:extLst>
      <p:ext uri="{BB962C8B-B14F-4D97-AF65-F5344CB8AC3E}">
        <p14:creationId xmlns:p14="http://schemas.microsoft.com/office/powerpoint/2010/main" val="358206945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1" descr="MPG_10e_Figure_14_35_L.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2498725" y="0"/>
            <a:ext cx="4146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Rectangle 5"/>
          <p:cNvSpPr>
            <a:spLocks noGrp="1" noChangeArrowheads="1"/>
          </p:cNvSpPr>
          <p:nvPr>
            <p:ph type="body" sz="half" idx="1"/>
          </p:nvPr>
        </p:nvSpPr>
        <p:spPr/>
        <p:txBody>
          <a:bodyPr/>
          <a:lstStyle/>
          <a:p>
            <a:pPr marL="0" indent="0" eaLnBrk="1" hangingPunct="1">
              <a:buFontTx/>
              <a:buNone/>
              <a:defRPr/>
            </a:pPr>
            <a:r>
              <a:rPr lang="en-US" sz="1600" dirty="0" smtClean="0">
                <a:cs typeface="+mn-cs"/>
              </a:rPr>
              <a:t>Volcano </a:t>
            </a:r>
            <a:r>
              <a:rPr lang="en-US" sz="1600" dirty="0" smtClean="0">
                <a:cs typeface="+mn-cs"/>
              </a:rPr>
              <a:t>Popocatepetl</a:t>
            </a:r>
            <a:endParaRPr lang="en-US" sz="1600" dirty="0">
              <a:cs typeface="+mn-cs"/>
            </a:endParaRPr>
          </a:p>
          <a:p>
            <a:pPr marL="0" indent="0" eaLnBrk="1" hangingPunct="1">
              <a:buFontTx/>
              <a:buNone/>
              <a:defRPr/>
            </a:pPr>
            <a:r>
              <a:rPr lang="en-US" sz="1600" dirty="0">
                <a:cs typeface="+mn-cs"/>
              </a:rPr>
              <a:t>e</a:t>
            </a:r>
            <a:r>
              <a:rPr lang="en-US" sz="1600" dirty="0" smtClean="0">
                <a:cs typeface="+mn-cs"/>
              </a:rPr>
              <a:t>rupting in 1998.</a:t>
            </a:r>
          </a:p>
        </p:txBody>
      </p:sp>
    </p:spTree>
    <p:extLst>
      <p:ext uri="{BB962C8B-B14F-4D97-AF65-F5344CB8AC3E}">
        <p14:creationId xmlns:p14="http://schemas.microsoft.com/office/powerpoint/2010/main" val="37947652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228600" y="838200"/>
            <a:ext cx="4038600" cy="5878513"/>
          </a:xfrm>
          <a:prstGeom prst="rect">
            <a:avLst/>
          </a:prstGeom>
          <a:noFill/>
          <a:ln w="9525">
            <a:noFill/>
            <a:miter lim="800000"/>
            <a:headEnd/>
            <a:tailEnd/>
          </a:ln>
        </p:spPr>
        <p:txBody>
          <a:bodyPr>
            <a:spAutoFit/>
          </a:bodyPr>
          <a:lstStyle/>
          <a:p>
            <a:pPr>
              <a:spcBef>
                <a:spcPct val="50000"/>
              </a:spcBef>
            </a:pPr>
            <a:r>
              <a:rPr lang="en-US" sz="2800"/>
              <a:t>Volcanic eruptions</a:t>
            </a:r>
            <a:br>
              <a:rPr lang="en-US" sz="2800"/>
            </a:br>
            <a:endParaRPr lang="en-US"/>
          </a:p>
          <a:p>
            <a:pPr>
              <a:spcBef>
                <a:spcPct val="10000"/>
              </a:spcBef>
              <a:buFontTx/>
              <a:buChar char="•"/>
            </a:pPr>
            <a:r>
              <a:rPr lang="en-US"/>
              <a:t>Stratovolcano </a:t>
            </a:r>
          </a:p>
          <a:p>
            <a:pPr marL="630238" lvl="1" indent="-173038">
              <a:spcBef>
                <a:spcPct val="10000"/>
              </a:spcBef>
              <a:buFontTx/>
              <a:buChar char="•"/>
            </a:pPr>
            <a:r>
              <a:rPr lang="en-US"/>
              <a:t>Most active stratovolcanoes on circum-Pacific mountain belt</a:t>
            </a:r>
          </a:p>
          <a:p>
            <a:pPr marL="630238" lvl="1" indent="-173038">
              <a:spcBef>
                <a:spcPct val="10000"/>
              </a:spcBef>
              <a:buFontTx/>
              <a:buChar char="•"/>
            </a:pPr>
            <a:r>
              <a:rPr lang="en-US"/>
              <a:t>Associated with subduction zones</a:t>
            </a:r>
          </a:p>
          <a:p>
            <a:pPr marL="630238" lvl="1" indent="-173038">
              <a:spcBef>
                <a:spcPct val="10000"/>
              </a:spcBef>
              <a:buFontTx/>
              <a:buChar char="•"/>
            </a:pPr>
            <a:r>
              <a:rPr lang="en-US"/>
              <a:t>Felsic lavas produce explosive eruptions</a:t>
            </a:r>
          </a:p>
          <a:p>
            <a:pPr marL="630238" lvl="1" indent="-173038">
              <a:spcBef>
                <a:spcPct val="10000"/>
              </a:spcBef>
              <a:buFontTx/>
              <a:buChar char="•"/>
            </a:pPr>
            <a:r>
              <a:rPr lang="en-US"/>
              <a:t>Caldera</a:t>
            </a:r>
          </a:p>
          <a:p>
            <a:pPr marL="630238" lvl="1" indent="-173038">
              <a:buFont typeface="Arial" charset="0"/>
              <a:buChar char="•"/>
            </a:pPr>
            <a:endParaRPr lang="en-US"/>
          </a:p>
          <a:p>
            <a:r>
              <a:rPr lang="en-US"/>
              <a:t/>
            </a:r>
            <a:br>
              <a:rPr lang="en-US"/>
            </a:br>
            <a:endParaRPr lang="en-US"/>
          </a:p>
        </p:txBody>
      </p:sp>
      <p:grpSp>
        <p:nvGrpSpPr>
          <p:cNvPr id="9" name="Group 8"/>
          <p:cNvGrpSpPr/>
          <p:nvPr/>
        </p:nvGrpSpPr>
        <p:grpSpPr>
          <a:xfrm>
            <a:off x="4191000" y="685800"/>
            <a:ext cx="3886200" cy="2867799"/>
            <a:chOff x="4191000" y="685800"/>
            <a:chExt cx="3886200" cy="2867799"/>
          </a:xfrm>
        </p:grpSpPr>
        <p:pic>
          <p:nvPicPr>
            <p:cNvPr id="45061" name="Picture 2"/>
            <p:cNvPicPr>
              <a:picLocks noChangeAspect="1" noChangeArrowheads="1"/>
            </p:cNvPicPr>
            <p:nvPr/>
          </p:nvPicPr>
          <p:blipFill>
            <a:blip r:embed="rId3" cstate="print"/>
            <a:srcRect l="1923" t="2873"/>
            <a:stretch>
              <a:fillRect/>
            </a:stretch>
          </p:blipFill>
          <p:spPr bwMode="auto">
            <a:xfrm>
              <a:off x="4191000" y="685800"/>
              <a:ext cx="3886200" cy="2576513"/>
            </a:xfrm>
            <a:prstGeom prst="rect">
              <a:avLst/>
            </a:prstGeom>
            <a:noFill/>
            <a:ln w="31750" cap="flat" cmpd="sng" algn="ctr">
              <a:solidFill>
                <a:schemeClr val="bg1"/>
              </a:solidFill>
              <a:prstDash val="solid"/>
              <a:miter lim="800000"/>
              <a:headEnd type="none" w="med" len="med"/>
              <a:tailEnd type="none" w="med" len="med"/>
            </a:ln>
          </p:spPr>
        </p:pic>
        <p:sp>
          <p:nvSpPr>
            <p:cNvPr id="8" name="TextBox 7"/>
            <p:cNvSpPr txBox="1"/>
            <p:nvPr/>
          </p:nvSpPr>
          <p:spPr>
            <a:xfrm>
              <a:off x="5715000" y="3276600"/>
              <a:ext cx="2362200" cy="276999"/>
            </a:xfrm>
            <a:prstGeom prst="rect">
              <a:avLst/>
            </a:prstGeom>
            <a:noFill/>
          </p:spPr>
          <p:txBody>
            <a:bodyPr wrap="square" rtlCol="0">
              <a:spAutoFit/>
            </a:bodyPr>
            <a:lstStyle/>
            <a:p>
              <a:r>
                <a:rPr lang="en-US" sz="1200" dirty="0" smtClean="0"/>
                <a:t>© Kevin West/Getty Images</a:t>
              </a:r>
              <a:endParaRPr lang="en-US" sz="1200" dirty="0"/>
            </a:p>
          </p:txBody>
        </p:sp>
      </p:grpSp>
      <p:grpSp>
        <p:nvGrpSpPr>
          <p:cNvPr id="11" name="Group 10"/>
          <p:cNvGrpSpPr/>
          <p:nvPr/>
        </p:nvGrpSpPr>
        <p:grpSpPr>
          <a:xfrm>
            <a:off x="4191000" y="3581400"/>
            <a:ext cx="3886200" cy="2700010"/>
            <a:chOff x="4191000" y="3581400"/>
            <a:chExt cx="3886200" cy="2700010"/>
          </a:xfrm>
        </p:grpSpPr>
        <p:pic>
          <p:nvPicPr>
            <p:cNvPr id="45062" name="Picture 5" descr="p0148-yu"/>
            <p:cNvPicPr preferRelativeResize="0">
              <a:picLocks noChangeAspect="1" noChangeArrowheads="1"/>
            </p:cNvPicPr>
            <p:nvPr/>
          </p:nvPicPr>
          <p:blipFill>
            <a:blip r:embed="rId4" cstate="print"/>
            <a:srcRect l="926" t="9877" r="926" b="9877"/>
            <a:stretch>
              <a:fillRect/>
            </a:stretch>
          </p:blipFill>
          <p:spPr bwMode="auto">
            <a:xfrm>
              <a:off x="4191000" y="3581400"/>
              <a:ext cx="3886200" cy="2383047"/>
            </a:xfrm>
            <a:prstGeom prst="rect">
              <a:avLst/>
            </a:prstGeom>
            <a:noFill/>
            <a:ln w="31750" cap="flat" cmpd="sng" algn="ctr">
              <a:solidFill>
                <a:schemeClr val="bg1"/>
              </a:solidFill>
              <a:prstDash val="solid"/>
              <a:miter lim="800000"/>
              <a:headEnd type="none" w="med" len="med"/>
              <a:tailEnd type="none" w="med" len="med"/>
            </a:ln>
          </p:spPr>
        </p:pic>
        <p:sp>
          <p:nvSpPr>
            <p:cNvPr id="10" name="TextBox 9"/>
            <p:cNvSpPr txBox="1"/>
            <p:nvPr/>
          </p:nvSpPr>
          <p:spPr>
            <a:xfrm>
              <a:off x="6019800" y="6019800"/>
              <a:ext cx="2057400" cy="261610"/>
            </a:xfrm>
            <a:prstGeom prst="rect">
              <a:avLst/>
            </a:prstGeom>
            <a:noFill/>
          </p:spPr>
          <p:txBody>
            <a:bodyPr wrap="square" rtlCol="0">
              <a:spAutoFit/>
            </a:bodyPr>
            <a:lstStyle/>
            <a:p>
              <a:r>
                <a:rPr lang="en-US" sz="1100" dirty="0" smtClean="0"/>
                <a:t>©Randy Wells/Getty Images</a:t>
              </a:r>
              <a:endParaRPr lang="en-US" sz="1100" dirty="0"/>
            </a:p>
          </p:txBody>
        </p:sp>
      </p:grpSp>
    </p:spTree>
    <p:extLst>
      <p:ext uri="{BB962C8B-B14F-4D97-AF65-F5344CB8AC3E}">
        <p14:creationId xmlns:p14="http://schemas.microsoft.com/office/powerpoint/2010/main" val="246651656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oter Placeholder 1"/>
          <p:cNvSpPr>
            <a:spLocks noGrp="1"/>
          </p:cNvSpPr>
          <p:nvPr>
            <p:ph type="ftr" sz="quarter" idx="4294967295"/>
          </p:nvPr>
        </p:nvSpPr>
        <p:spPr>
          <a:xfrm>
            <a:off x="685800" y="6248400"/>
            <a:ext cx="7772400" cy="457200"/>
          </a:xfrm>
          <a:prstGeom prst="rect">
            <a:avLst/>
          </a:prstGeom>
          <a:noFill/>
        </p:spPr>
        <p:txBody>
          <a:bodyPr/>
          <a:lstStyle/>
          <a:p>
            <a:r>
              <a:rPr lang="en-US" dirty="0" smtClean="0"/>
              <a:t>Visualizing Physical Geography</a:t>
            </a:r>
          </a:p>
          <a:p>
            <a:r>
              <a:rPr lang="en-US" dirty="0" smtClean="0"/>
              <a:t>Copyright © 2012 John Wiley and Sons Publishers Inc. </a:t>
            </a:r>
            <a:endParaRPr lang="en-US" dirty="0"/>
          </a:p>
        </p:txBody>
      </p:sp>
      <p:sp>
        <p:nvSpPr>
          <p:cNvPr id="7" name="Text Box 6"/>
          <p:cNvSpPr txBox="1">
            <a:spLocks noChangeArrowheads="1"/>
          </p:cNvSpPr>
          <p:nvPr/>
        </p:nvSpPr>
        <p:spPr bwMode="auto">
          <a:xfrm>
            <a:off x="228600" y="838200"/>
            <a:ext cx="6324600" cy="2406650"/>
          </a:xfrm>
          <a:prstGeom prst="rect">
            <a:avLst/>
          </a:prstGeom>
          <a:noFill/>
          <a:ln w="9525">
            <a:noFill/>
            <a:miter lim="800000"/>
            <a:headEnd/>
            <a:tailEnd/>
          </a:ln>
        </p:spPr>
        <p:txBody>
          <a:bodyPr>
            <a:spAutoFit/>
          </a:bodyPr>
          <a:lstStyle/>
          <a:p>
            <a:pPr>
              <a:spcBef>
                <a:spcPct val="50000"/>
              </a:spcBef>
            </a:pPr>
            <a:r>
              <a:rPr lang="en-US" sz="2800" dirty="0"/>
              <a:t>Volcanic eruptions</a:t>
            </a:r>
            <a:br>
              <a:rPr lang="en-US" sz="2800" dirty="0"/>
            </a:br>
            <a:endParaRPr lang="en-US" dirty="0"/>
          </a:p>
          <a:p>
            <a:pPr>
              <a:spcBef>
                <a:spcPct val="10000"/>
              </a:spcBef>
              <a:buFontTx/>
              <a:buChar char="•"/>
            </a:pPr>
            <a:r>
              <a:rPr lang="en-US" dirty="0"/>
              <a:t>Stages of </a:t>
            </a:r>
            <a:r>
              <a:rPr lang="en-US" dirty="0" err="1"/>
              <a:t>stratovolcano</a:t>
            </a:r>
            <a:r>
              <a:rPr lang="en-US" dirty="0"/>
              <a:t> erosion</a:t>
            </a:r>
          </a:p>
          <a:p>
            <a:pPr lvl="1"/>
            <a:endParaRPr lang="en-US" dirty="0"/>
          </a:p>
          <a:p>
            <a:r>
              <a:rPr lang="en-US" dirty="0"/>
              <a:t/>
            </a:r>
            <a:br>
              <a:rPr lang="en-US" dirty="0"/>
            </a:br>
            <a:endParaRPr lang="en-US" dirty="0"/>
          </a:p>
        </p:txBody>
      </p:sp>
      <p:pic>
        <p:nvPicPr>
          <p:cNvPr id="46085" name="Picture 2"/>
          <p:cNvPicPr>
            <a:picLocks noChangeAspect="1" noChangeArrowheads="1"/>
          </p:cNvPicPr>
          <p:nvPr/>
        </p:nvPicPr>
        <p:blipFill>
          <a:blip r:embed="rId3" cstate="print"/>
          <a:srcRect/>
          <a:stretch>
            <a:fillRect/>
          </a:stretch>
        </p:blipFill>
        <p:spPr bwMode="auto">
          <a:xfrm>
            <a:off x="152400" y="2144713"/>
            <a:ext cx="4191000" cy="1903412"/>
          </a:xfrm>
          <a:prstGeom prst="rect">
            <a:avLst/>
          </a:prstGeom>
          <a:noFill/>
          <a:ln w="9525">
            <a:noFill/>
            <a:miter lim="800000"/>
            <a:headEnd/>
            <a:tailEnd/>
          </a:ln>
        </p:spPr>
      </p:pic>
      <p:pic>
        <p:nvPicPr>
          <p:cNvPr id="46086" name="Picture 3"/>
          <p:cNvPicPr>
            <a:picLocks noChangeAspect="1" noChangeArrowheads="1"/>
          </p:cNvPicPr>
          <p:nvPr/>
        </p:nvPicPr>
        <p:blipFill>
          <a:blip r:embed="rId4" cstate="print"/>
          <a:srcRect/>
          <a:stretch>
            <a:fillRect/>
          </a:stretch>
        </p:blipFill>
        <p:spPr bwMode="auto">
          <a:xfrm>
            <a:off x="152400" y="4243388"/>
            <a:ext cx="4191000" cy="1776412"/>
          </a:xfrm>
          <a:prstGeom prst="rect">
            <a:avLst/>
          </a:prstGeom>
          <a:noFill/>
          <a:ln w="9525">
            <a:noFill/>
            <a:miter lim="800000"/>
            <a:headEnd/>
            <a:tailEnd/>
          </a:ln>
        </p:spPr>
      </p:pic>
      <p:pic>
        <p:nvPicPr>
          <p:cNvPr id="46087" name="Picture 4"/>
          <p:cNvPicPr>
            <a:picLocks noChangeAspect="1" noChangeArrowheads="1"/>
          </p:cNvPicPr>
          <p:nvPr/>
        </p:nvPicPr>
        <p:blipFill>
          <a:blip r:embed="rId5" cstate="print"/>
          <a:srcRect/>
          <a:stretch>
            <a:fillRect/>
          </a:stretch>
        </p:blipFill>
        <p:spPr bwMode="auto">
          <a:xfrm>
            <a:off x="4495800" y="2209800"/>
            <a:ext cx="4618038" cy="1828800"/>
          </a:xfrm>
          <a:prstGeom prst="rect">
            <a:avLst/>
          </a:prstGeom>
          <a:noFill/>
          <a:ln w="9525">
            <a:noFill/>
            <a:miter lim="800000"/>
            <a:headEnd/>
            <a:tailEnd/>
          </a:ln>
        </p:spPr>
      </p:pic>
      <p:pic>
        <p:nvPicPr>
          <p:cNvPr id="46088" name="Picture 5"/>
          <p:cNvPicPr>
            <a:picLocks noChangeAspect="1" noChangeArrowheads="1"/>
          </p:cNvPicPr>
          <p:nvPr/>
        </p:nvPicPr>
        <p:blipFill>
          <a:blip r:embed="rId6" cstate="print"/>
          <a:srcRect/>
          <a:stretch>
            <a:fillRect/>
          </a:stretch>
        </p:blipFill>
        <p:spPr bwMode="auto">
          <a:xfrm>
            <a:off x="4572000" y="4265613"/>
            <a:ext cx="4495800" cy="1754187"/>
          </a:xfrm>
          <a:prstGeom prst="rect">
            <a:avLst/>
          </a:prstGeom>
          <a:noFill/>
          <a:ln w="9525">
            <a:noFill/>
            <a:miter lim="800000"/>
            <a:headEnd/>
            <a:tailEnd/>
          </a:ln>
        </p:spPr>
      </p:pic>
      <p:sp>
        <p:nvSpPr>
          <p:cNvPr id="46089" name="TextBox 10"/>
          <p:cNvSpPr txBox="1">
            <a:spLocks noChangeArrowheads="1"/>
          </p:cNvSpPr>
          <p:nvPr/>
        </p:nvSpPr>
        <p:spPr bwMode="auto">
          <a:xfrm>
            <a:off x="228600" y="2286000"/>
            <a:ext cx="914400" cy="461963"/>
          </a:xfrm>
          <a:prstGeom prst="rect">
            <a:avLst/>
          </a:prstGeom>
          <a:noFill/>
          <a:ln w="9525">
            <a:noFill/>
            <a:miter lim="800000"/>
            <a:headEnd/>
            <a:tailEnd/>
          </a:ln>
        </p:spPr>
        <p:txBody>
          <a:bodyPr>
            <a:spAutoFit/>
          </a:bodyPr>
          <a:lstStyle/>
          <a:p>
            <a:r>
              <a:rPr lang="en-US"/>
              <a:t>1</a:t>
            </a:r>
          </a:p>
        </p:txBody>
      </p:sp>
      <p:sp>
        <p:nvSpPr>
          <p:cNvPr id="46090" name="TextBox 11"/>
          <p:cNvSpPr txBox="1">
            <a:spLocks noChangeArrowheads="1"/>
          </p:cNvSpPr>
          <p:nvPr/>
        </p:nvSpPr>
        <p:spPr bwMode="auto">
          <a:xfrm>
            <a:off x="228600" y="4267200"/>
            <a:ext cx="914400" cy="461963"/>
          </a:xfrm>
          <a:prstGeom prst="rect">
            <a:avLst/>
          </a:prstGeom>
          <a:noFill/>
          <a:ln w="9525">
            <a:noFill/>
            <a:miter lim="800000"/>
            <a:headEnd/>
            <a:tailEnd/>
          </a:ln>
        </p:spPr>
        <p:txBody>
          <a:bodyPr>
            <a:spAutoFit/>
          </a:bodyPr>
          <a:lstStyle/>
          <a:p>
            <a:r>
              <a:rPr lang="en-US" dirty="0"/>
              <a:t>2</a:t>
            </a:r>
          </a:p>
        </p:txBody>
      </p:sp>
      <p:sp>
        <p:nvSpPr>
          <p:cNvPr id="46091" name="TextBox 12"/>
          <p:cNvSpPr txBox="1">
            <a:spLocks noChangeArrowheads="1"/>
          </p:cNvSpPr>
          <p:nvPr/>
        </p:nvSpPr>
        <p:spPr bwMode="auto">
          <a:xfrm>
            <a:off x="4572000" y="2286000"/>
            <a:ext cx="914400" cy="461963"/>
          </a:xfrm>
          <a:prstGeom prst="rect">
            <a:avLst/>
          </a:prstGeom>
          <a:noFill/>
          <a:ln w="9525">
            <a:noFill/>
            <a:miter lim="800000"/>
            <a:headEnd/>
            <a:tailEnd/>
          </a:ln>
        </p:spPr>
        <p:txBody>
          <a:bodyPr>
            <a:spAutoFit/>
          </a:bodyPr>
          <a:lstStyle/>
          <a:p>
            <a:r>
              <a:rPr lang="en-US"/>
              <a:t>3</a:t>
            </a:r>
          </a:p>
        </p:txBody>
      </p:sp>
      <p:sp>
        <p:nvSpPr>
          <p:cNvPr id="46092" name="TextBox 13"/>
          <p:cNvSpPr txBox="1">
            <a:spLocks noChangeArrowheads="1"/>
          </p:cNvSpPr>
          <p:nvPr/>
        </p:nvSpPr>
        <p:spPr bwMode="auto">
          <a:xfrm>
            <a:off x="4648200" y="4267200"/>
            <a:ext cx="914400" cy="461963"/>
          </a:xfrm>
          <a:prstGeom prst="rect">
            <a:avLst/>
          </a:prstGeom>
          <a:noFill/>
          <a:ln w="9525">
            <a:noFill/>
            <a:miter lim="800000"/>
            <a:headEnd/>
            <a:tailEnd/>
          </a:ln>
        </p:spPr>
        <p:txBody>
          <a:bodyPr>
            <a:spAutoFit/>
          </a:bodyPr>
          <a:lstStyle/>
          <a:p>
            <a:r>
              <a:rPr lang="en-US" dirty="0"/>
              <a:t>4</a:t>
            </a:r>
          </a:p>
        </p:txBody>
      </p:sp>
      <p:grpSp>
        <p:nvGrpSpPr>
          <p:cNvPr id="17" name="Group 16"/>
          <p:cNvGrpSpPr/>
          <p:nvPr/>
        </p:nvGrpSpPr>
        <p:grpSpPr>
          <a:xfrm>
            <a:off x="0" y="4724400"/>
            <a:ext cx="2057400" cy="1434644"/>
            <a:chOff x="0" y="4724400"/>
            <a:chExt cx="2057400" cy="1434644"/>
          </a:xfrm>
        </p:grpSpPr>
        <p:pic>
          <p:nvPicPr>
            <p:cNvPr id="46095" name="Picture 8"/>
            <p:cNvPicPr>
              <a:picLocks noChangeAspect="1" noChangeArrowheads="1"/>
            </p:cNvPicPr>
            <p:nvPr/>
          </p:nvPicPr>
          <p:blipFill>
            <a:blip r:embed="rId7" cstate="print"/>
            <a:srcRect/>
            <a:stretch>
              <a:fillRect/>
            </a:stretch>
          </p:blipFill>
          <p:spPr bwMode="auto">
            <a:xfrm>
              <a:off x="42863" y="4724400"/>
              <a:ext cx="1938337" cy="1281113"/>
            </a:xfrm>
            <a:prstGeom prst="rect">
              <a:avLst/>
            </a:prstGeom>
            <a:noFill/>
            <a:ln w="9525">
              <a:noFill/>
              <a:miter lim="800000"/>
              <a:headEnd/>
              <a:tailEnd/>
            </a:ln>
          </p:spPr>
        </p:pic>
        <p:sp>
          <p:nvSpPr>
            <p:cNvPr id="16" name="TextBox 15"/>
            <p:cNvSpPr txBox="1"/>
            <p:nvPr/>
          </p:nvSpPr>
          <p:spPr>
            <a:xfrm>
              <a:off x="0" y="5943600"/>
              <a:ext cx="2057400" cy="215444"/>
            </a:xfrm>
            <a:prstGeom prst="rect">
              <a:avLst/>
            </a:prstGeom>
            <a:noFill/>
          </p:spPr>
          <p:txBody>
            <a:bodyPr wrap="square" rtlCol="0">
              <a:spAutoFit/>
            </a:bodyPr>
            <a:lstStyle/>
            <a:p>
              <a:r>
                <a:rPr lang="en-US" sz="800" dirty="0" smtClean="0"/>
                <a:t>©Randy Wells/Getty Images</a:t>
              </a:r>
              <a:endParaRPr lang="en-US" sz="800" dirty="0"/>
            </a:p>
          </p:txBody>
        </p:sp>
      </p:grpSp>
      <p:grpSp>
        <p:nvGrpSpPr>
          <p:cNvPr id="19" name="Group 18"/>
          <p:cNvGrpSpPr/>
          <p:nvPr/>
        </p:nvGrpSpPr>
        <p:grpSpPr>
          <a:xfrm>
            <a:off x="7129462" y="5257800"/>
            <a:ext cx="2014538" cy="1600200"/>
            <a:chOff x="6934200" y="5257800"/>
            <a:chExt cx="2014538" cy="1600200"/>
          </a:xfrm>
        </p:grpSpPr>
        <p:pic>
          <p:nvPicPr>
            <p:cNvPr id="46093" name="Picture 6"/>
            <p:cNvPicPr>
              <a:picLocks noChangeAspect="1" noChangeArrowheads="1"/>
            </p:cNvPicPr>
            <p:nvPr/>
          </p:nvPicPr>
          <p:blipFill>
            <a:blip r:embed="rId8" cstate="print"/>
            <a:srcRect/>
            <a:stretch>
              <a:fillRect/>
            </a:stretch>
          </p:blipFill>
          <p:spPr bwMode="auto">
            <a:xfrm>
              <a:off x="6934200" y="5257800"/>
              <a:ext cx="2014538" cy="1343025"/>
            </a:xfrm>
            <a:prstGeom prst="rect">
              <a:avLst/>
            </a:prstGeom>
            <a:noFill/>
            <a:ln w="9525">
              <a:noFill/>
              <a:miter lim="800000"/>
              <a:headEnd/>
              <a:tailEnd/>
            </a:ln>
          </p:spPr>
        </p:pic>
        <p:sp>
          <p:nvSpPr>
            <p:cNvPr id="18" name="TextBox 17"/>
            <p:cNvSpPr txBox="1"/>
            <p:nvPr/>
          </p:nvSpPr>
          <p:spPr>
            <a:xfrm>
              <a:off x="7543800" y="6642556"/>
              <a:ext cx="1371600" cy="215444"/>
            </a:xfrm>
            <a:prstGeom prst="rect">
              <a:avLst/>
            </a:prstGeom>
            <a:noFill/>
          </p:spPr>
          <p:txBody>
            <a:bodyPr wrap="square" rtlCol="0">
              <a:spAutoFit/>
            </a:bodyPr>
            <a:lstStyle/>
            <a:p>
              <a:r>
                <a:rPr lang="en-US" sz="800" dirty="0" smtClean="0"/>
                <a:t>© NG Image collection</a:t>
              </a:r>
              <a:endParaRPr lang="en-US" sz="800" dirty="0"/>
            </a:p>
          </p:txBody>
        </p:sp>
      </p:grpSp>
      <p:grpSp>
        <p:nvGrpSpPr>
          <p:cNvPr id="21" name="Group 20"/>
          <p:cNvGrpSpPr/>
          <p:nvPr/>
        </p:nvGrpSpPr>
        <p:grpSpPr>
          <a:xfrm>
            <a:off x="6781800" y="609600"/>
            <a:ext cx="2133600" cy="1663244"/>
            <a:chOff x="6781800" y="609600"/>
            <a:chExt cx="2133600" cy="1663244"/>
          </a:xfrm>
        </p:grpSpPr>
        <p:pic>
          <p:nvPicPr>
            <p:cNvPr id="46094" name="Picture 7"/>
            <p:cNvPicPr>
              <a:picLocks noChangeAspect="1" noChangeArrowheads="1"/>
            </p:cNvPicPr>
            <p:nvPr/>
          </p:nvPicPr>
          <p:blipFill>
            <a:blip r:embed="rId9" cstate="print"/>
            <a:srcRect/>
            <a:stretch>
              <a:fillRect/>
            </a:stretch>
          </p:blipFill>
          <p:spPr bwMode="auto">
            <a:xfrm>
              <a:off x="6781800" y="609600"/>
              <a:ext cx="2124075" cy="1439863"/>
            </a:xfrm>
            <a:prstGeom prst="rect">
              <a:avLst/>
            </a:prstGeom>
            <a:noFill/>
            <a:ln w="9525">
              <a:noFill/>
              <a:miter lim="800000"/>
              <a:headEnd/>
              <a:tailEnd/>
            </a:ln>
          </p:spPr>
        </p:pic>
        <p:sp>
          <p:nvSpPr>
            <p:cNvPr id="20" name="TextBox 19"/>
            <p:cNvSpPr txBox="1"/>
            <p:nvPr/>
          </p:nvSpPr>
          <p:spPr>
            <a:xfrm>
              <a:off x="7543800" y="2057400"/>
              <a:ext cx="1371600" cy="215444"/>
            </a:xfrm>
            <a:prstGeom prst="rect">
              <a:avLst/>
            </a:prstGeom>
            <a:noFill/>
          </p:spPr>
          <p:txBody>
            <a:bodyPr wrap="square" rtlCol="0">
              <a:spAutoFit/>
            </a:bodyPr>
            <a:lstStyle/>
            <a:p>
              <a:r>
                <a:rPr lang="en-US" sz="800" dirty="0" smtClean="0"/>
                <a:t>© NG Image collection</a:t>
              </a:r>
              <a:endParaRPr lang="en-US" sz="800" dirty="0"/>
            </a:p>
          </p:txBody>
        </p:sp>
      </p:grpSp>
    </p:spTree>
    <p:extLst>
      <p:ext uri="{BB962C8B-B14F-4D97-AF65-F5344CB8AC3E}">
        <p14:creationId xmlns:p14="http://schemas.microsoft.com/office/powerpoint/2010/main" val="73473313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228600" y="838200"/>
            <a:ext cx="4343400" cy="6075508"/>
          </a:xfrm>
          <a:prstGeom prst="rect">
            <a:avLst/>
          </a:prstGeom>
          <a:noFill/>
          <a:ln w="9525">
            <a:noFill/>
            <a:miter lim="800000"/>
            <a:headEnd/>
            <a:tailEnd/>
          </a:ln>
        </p:spPr>
        <p:txBody>
          <a:bodyPr>
            <a:spAutoFit/>
          </a:bodyPr>
          <a:lstStyle/>
          <a:p>
            <a:pPr>
              <a:spcBef>
                <a:spcPct val="50000"/>
              </a:spcBef>
            </a:pPr>
            <a:r>
              <a:rPr lang="en-US" sz="2800" dirty="0"/>
              <a:t>Volcanic eruptions</a:t>
            </a:r>
            <a:br>
              <a:rPr lang="en-US" sz="2800" dirty="0"/>
            </a:br>
            <a:endParaRPr lang="en-US" dirty="0"/>
          </a:p>
          <a:p>
            <a:pPr marL="230188" indent="-230188">
              <a:spcAft>
                <a:spcPts val="600"/>
              </a:spcAft>
              <a:buFont typeface="Arial" charset="0"/>
              <a:buChar char="•"/>
            </a:pPr>
            <a:r>
              <a:rPr lang="en-US" dirty="0"/>
              <a:t>Shield Volcano =  low, often large, dome-like accumulation of basalt lava flows emerging from long , radial fissures on </a:t>
            </a:r>
            <a:r>
              <a:rPr lang="en-US" dirty="0" smtClean="0"/>
              <a:t>flanks</a:t>
            </a:r>
          </a:p>
          <a:p>
            <a:pPr marL="230188" indent="-230188">
              <a:spcAft>
                <a:spcPts val="600"/>
              </a:spcAft>
              <a:buFont typeface="Arial" charset="0"/>
              <a:buChar char="•"/>
            </a:pPr>
            <a:r>
              <a:rPr lang="en-US" dirty="0" err="1"/>
              <a:t>Mafic</a:t>
            </a:r>
            <a:r>
              <a:rPr lang="en-US" dirty="0"/>
              <a:t> lava (basalt) is thin, </a:t>
            </a:r>
            <a:br>
              <a:rPr lang="en-US" dirty="0"/>
            </a:br>
            <a:r>
              <a:rPr lang="en-US" dirty="0"/>
              <a:t>not </a:t>
            </a:r>
            <a:r>
              <a:rPr lang="en-US" dirty="0" smtClean="0"/>
              <a:t>viscous</a:t>
            </a:r>
          </a:p>
          <a:p>
            <a:pPr marL="230188" indent="-230188">
              <a:spcBef>
                <a:spcPct val="10000"/>
              </a:spcBef>
              <a:spcAft>
                <a:spcPts val="600"/>
              </a:spcAft>
              <a:buFontTx/>
              <a:buChar char="•"/>
            </a:pPr>
            <a:r>
              <a:rPr lang="en-US" dirty="0"/>
              <a:t>Holds little </a:t>
            </a:r>
            <a:r>
              <a:rPr lang="en-US" dirty="0" smtClean="0"/>
              <a:t>gas</a:t>
            </a:r>
          </a:p>
          <a:p>
            <a:pPr marL="230188" indent="-230188">
              <a:spcBef>
                <a:spcPct val="10000"/>
              </a:spcBef>
              <a:spcAft>
                <a:spcPts val="600"/>
              </a:spcAft>
              <a:buFontTx/>
              <a:buChar char="•"/>
            </a:pPr>
            <a:r>
              <a:rPr lang="en-US" dirty="0"/>
              <a:t>Usually quiet eruptions</a:t>
            </a:r>
          </a:p>
          <a:p>
            <a:pPr>
              <a:buFont typeface="Arial" charset="0"/>
              <a:buChar char="•"/>
            </a:pPr>
            <a:endParaRPr lang="en-US" dirty="0"/>
          </a:p>
          <a:p>
            <a:pPr lvl="1">
              <a:buFont typeface="Arial" charset="0"/>
              <a:buChar char="•"/>
            </a:pPr>
            <a:endParaRPr lang="en-US" dirty="0"/>
          </a:p>
          <a:p>
            <a:r>
              <a:rPr lang="en-US" dirty="0"/>
              <a:t/>
            </a:r>
            <a:br>
              <a:rPr lang="en-US" dirty="0"/>
            </a:br>
            <a:endParaRPr lang="en-US" dirty="0"/>
          </a:p>
        </p:txBody>
      </p:sp>
      <p:grpSp>
        <p:nvGrpSpPr>
          <p:cNvPr id="10" name="Group 9"/>
          <p:cNvGrpSpPr/>
          <p:nvPr/>
        </p:nvGrpSpPr>
        <p:grpSpPr>
          <a:xfrm>
            <a:off x="4953000" y="685800"/>
            <a:ext cx="3352800" cy="2791599"/>
            <a:chOff x="4969028" y="838200"/>
            <a:chExt cx="3352800" cy="2791599"/>
          </a:xfrm>
        </p:grpSpPr>
        <p:pic>
          <p:nvPicPr>
            <p:cNvPr id="47109" name="Picture 5" descr="p0152-yu"/>
            <p:cNvPicPr preferRelativeResize="0">
              <a:picLocks noChangeAspect="1" noChangeArrowheads="1"/>
            </p:cNvPicPr>
            <p:nvPr/>
          </p:nvPicPr>
          <p:blipFill>
            <a:blip r:embed="rId3" cstate="print"/>
            <a:srcRect l="1852" t="2469" r="926" b="1234"/>
            <a:stretch>
              <a:fillRect/>
            </a:stretch>
          </p:blipFill>
          <p:spPr bwMode="auto">
            <a:xfrm>
              <a:off x="4969028" y="838200"/>
              <a:ext cx="3352800" cy="2490788"/>
            </a:xfrm>
            <a:prstGeom prst="rect">
              <a:avLst/>
            </a:prstGeom>
            <a:noFill/>
            <a:ln w="28575" cap="flat" cmpd="sng" algn="ctr">
              <a:solidFill>
                <a:srgbClr val="FFFFFF"/>
              </a:solidFill>
              <a:prstDash val="solid"/>
              <a:miter lim="800000"/>
              <a:headEnd type="none" w="med" len="med"/>
              <a:tailEnd type="none" w="med" len="med"/>
            </a:ln>
          </p:spPr>
        </p:pic>
        <p:sp>
          <p:nvSpPr>
            <p:cNvPr id="8" name="TextBox 7"/>
            <p:cNvSpPr txBox="1"/>
            <p:nvPr/>
          </p:nvSpPr>
          <p:spPr>
            <a:xfrm>
              <a:off x="6934200" y="3352800"/>
              <a:ext cx="1371600" cy="276999"/>
            </a:xfrm>
            <a:prstGeom prst="rect">
              <a:avLst/>
            </a:prstGeom>
            <a:noFill/>
          </p:spPr>
          <p:txBody>
            <a:bodyPr wrap="square" rtlCol="0">
              <a:spAutoFit/>
            </a:bodyPr>
            <a:lstStyle/>
            <a:p>
              <a:pPr algn="r"/>
              <a:r>
                <a:rPr lang="en-US" sz="1200" dirty="0" smtClean="0"/>
                <a:t>© Frans Lanting</a:t>
              </a:r>
              <a:endParaRPr lang="en-US" sz="1200" dirty="0"/>
            </a:p>
          </p:txBody>
        </p:sp>
      </p:grpSp>
      <p:grpSp>
        <p:nvGrpSpPr>
          <p:cNvPr id="12" name="Group 11"/>
          <p:cNvGrpSpPr/>
          <p:nvPr/>
        </p:nvGrpSpPr>
        <p:grpSpPr>
          <a:xfrm>
            <a:off x="4419600" y="3505200"/>
            <a:ext cx="4419600" cy="2943999"/>
            <a:chOff x="4419600" y="3657600"/>
            <a:chExt cx="4419600" cy="2943999"/>
          </a:xfrm>
        </p:grpSpPr>
        <p:pic>
          <p:nvPicPr>
            <p:cNvPr id="9" name="Picture 8" descr="figure 9.28 part 2.jpg"/>
            <p:cNvPicPr>
              <a:picLocks noChangeAspect="1"/>
            </p:cNvPicPr>
            <p:nvPr/>
          </p:nvPicPr>
          <p:blipFill>
            <a:blip r:embed="rId4" cstate="print"/>
            <a:stretch>
              <a:fillRect/>
            </a:stretch>
          </p:blipFill>
          <p:spPr>
            <a:xfrm>
              <a:off x="4419600" y="3657600"/>
              <a:ext cx="4387544" cy="2667000"/>
            </a:xfrm>
            <a:prstGeom prst="rect">
              <a:avLst/>
            </a:prstGeom>
          </p:spPr>
        </p:pic>
        <p:sp>
          <p:nvSpPr>
            <p:cNvPr id="11" name="TextBox 10"/>
            <p:cNvSpPr txBox="1"/>
            <p:nvPr/>
          </p:nvSpPr>
          <p:spPr>
            <a:xfrm>
              <a:off x="6858000" y="6324600"/>
              <a:ext cx="1981200" cy="276999"/>
            </a:xfrm>
            <a:prstGeom prst="rect">
              <a:avLst/>
            </a:prstGeom>
            <a:noFill/>
          </p:spPr>
          <p:txBody>
            <a:bodyPr wrap="square" rtlCol="0">
              <a:spAutoFit/>
            </a:bodyPr>
            <a:lstStyle/>
            <a:p>
              <a:pPr algn="r"/>
              <a:r>
                <a:rPr lang="en-US" sz="1200" dirty="0" smtClean="0"/>
                <a:t>© John Wiley &amp; Sons, Inc.</a:t>
              </a:r>
              <a:endParaRPr lang="en-US" sz="1200" dirty="0"/>
            </a:p>
          </p:txBody>
        </p:sp>
      </p:grpSp>
    </p:spTree>
    <p:extLst>
      <p:ext uri="{BB962C8B-B14F-4D97-AF65-F5344CB8AC3E}">
        <p14:creationId xmlns:p14="http://schemas.microsoft.com/office/powerpoint/2010/main" val="128653956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9" name="Picture 3" descr="MPG_11e_Figure_14_32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1066800"/>
            <a:ext cx="9099550" cy="542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0834" name="TextBox 1"/>
          <p:cNvSpPr txBox="1">
            <a:spLocks noChangeArrowheads="1"/>
          </p:cNvSpPr>
          <p:nvPr/>
        </p:nvSpPr>
        <p:spPr bwMode="auto">
          <a:xfrm>
            <a:off x="228600" y="152400"/>
            <a:ext cx="853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hlinkClick r:id="rId4"/>
              </a:rPr>
              <a:t>Shield Volcanoes:  basaltic lava, broad, low-lying</a:t>
            </a:r>
            <a:r>
              <a:rPr lang="en-US" sz="1800"/>
              <a:t>.</a:t>
            </a:r>
          </a:p>
        </p:txBody>
      </p:sp>
    </p:spTree>
    <p:extLst>
      <p:ext uri="{BB962C8B-B14F-4D97-AF65-F5344CB8AC3E}">
        <p14:creationId xmlns:p14="http://schemas.microsoft.com/office/powerpoint/2010/main" val="414898310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 Box 6"/>
          <p:cNvSpPr txBox="1">
            <a:spLocks noChangeArrowheads="1"/>
          </p:cNvSpPr>
          <p:nvPr/>
        </p:nvSpPr>
        <p:spPr bwMode="auto">
          <a:xfrm>
            <a:off x="228600" y="838200"/>
            <a:ext cx="4267200" cy="3108325"/>
          </a:xfrm>
          <a:prstGeom prst="rect">
            <a:avLst/>
          </a:prstGeom>
          <a:noFill/>
          <a:ln w="9525">
            <a:noFill/>
            <a:miter lim="800000"/>
            <a:headEnd/>
            <a:tailEnd/>
          </a:ln>
        </p:spPr>
        <p:txBody>
          <a:bodyPr>
            <a:spAutoFit/>
          </a:bodyPr>
          <a:lstStyle/>
          <a:p>
            <a:pPr>
              <a:spcBef>
                <a:spcPct val="50000"/>
              </a:spcBef>
            </a:pPr>
            <a:r>
              <a:rPr lang="en-US" sz="2800"/>
              <a:t>Volcanic eruptions</a:t>
            </a:r>
            <a:br>
              <a:rPr lang="en-US" sz="2800"/>
            </a:br>
            <a:endParaRPr lang="en-US"/>
          </a:p>
          <a:p>
            <a:pPr>
              <a:buFont typeface="Arial" charset="0"/>
              <a:buChar char="•"/>
            </a:pPr>
            <a:r>
              <a:rPr lang="en-US"/>
              <a:t>Erosion of shield Volcanoes </a:t>
            </a:r>
          </a:p>
          <a:p>
            <a:endParaRPr lang="en-US"/>
          </a:p>
          <a:p>
            <a:pPr>
              <a:buFont typeface="Arial" charset="0"/>
              <a:buChar char="•"/>
            </a:pPr>
            <a:endParaRPr lang="en-US"/>
          </a:p>
          <a:p>
            <a:pPr lvl="1">
              <a:buFont typeface="Arial" charset="0"/>
              <a:buChar char="•"/>
            </a:pPr>
            <a:endParaRPr lang="en-US"/>
          </a:p>
          <a:p>
            <a:r>
              <a:rPr lang="en-US"/>
              <a:t/>
            </a:r>
            <a:br>
              <a:rPr lang="en-US"/>
            </a:br>
            <a:endParaRPr lang="en-US"/>
          </a:p>
        </p:txBody>
      </p:sp>
      <p:sp>
        <p:nvSpPr>
          <p:cNvPr id="49159" name="TextBox 7"/>
          <p:cNvSpPr txBox="1">
            <a:spLocks noChangeArrowheads="1"/>
          </p:cNvSpPr>
          <p:nvPr/>
        </p:nvSpPr>
        <p:spPr bwMode="auto">
          <a:xfrm>
            <a:off x="5410200" y="914400"/>
            <a:ext cx="914400" cy="461963"/>
          </a:xfrm>
          <a:prstGeom prst="rect">
            <a:avLst/>
          </a:prstGeom>
          <a:noFill/>
          <a:ln w="9525">
            <a:noFill/>
            <a:miter lim="800000"/>
            <a:headEnd/>
            <a:tailEnd/>
          </a:ln>
        </p:spPr>
        <p:txBody>
          <a:bodyPr>
            <a:spAutoFit/>
          </a:bodyPr>
          <a:lstStyle/>
          <a:p>
            <a:r>
              <a:rPr lang="en-US"/>
              <a:t>1</a:t>
            </a:r>
          </a:p>
        </p:txBody>
      </p:sp>
      <p:sp>
        <p:nvSpPr>
          <p:cNvPr id="49160" name="TextBox 8"/>
          <p:cNvSpPr txBox="1">
            <a:spLocks noChangeArrowheads="1"/>
          </p:cNvSpPr>
          <p:nvPr/>
        </p:nvSpPr>
        <p:spPr bwMode="auto">
          <a:xfrm>
            <a:off x="5562600" y="2967038"/>
            <a:ext cx="914400" cy="461962"/>
          </a:xfrm>
          <a:prstGeom prst="rect">
            <a:avLst/>
          </a:prstGeom>
          <a:noFill/>
          <a:ln w="9525">
            <a:noFill/>
            <a:miter lim="800000"/>
            <a:headEnd/>
            <a:tailEnd/>
          </a:ln>
        </p:spPr>
        <p:txBody>
          <a:bodyPr>
            <a:spAutoFit/>
          </a:bodyPr>
          <a:lstStyle/>
          <a:p>
            <a:r>
              <a:rPr lang="en-US"/>
              <a:t>2</a:t>
            </a:r>
          </a:p>
        </p:txBody>
      </p:sp>
      <p:sp>
        <p:nvSpPr>
          <p:cNvPr id="49161" name="TextBox 9"/>
          <p:cNvSpPr txBox="1">
            <a:spLocks noChangeArrowheads="1"/>
          </p:cNvSpPr>
          <p:nvPr/>
        </p:nvSpPr>
        <p:spPr bwMode="auto">
          <a:xfrm>
            <a:off x="5486400" y="4795838"/>
            <a:ext cx="914400" cy="461962"/>
          </a:xfrm>
          <a:prstGeom prst="rect">
            <a:avLst/>
          </a:prstGeom>
          <a:noFill/>
          <a:ln w="9525">
            <a:noFill/>
            <a:miter lim="800000"/>
            <a:headEnd/>
            <a:tailEnd/>
          </a:ln>
        </p:spPr>
        <p:txBody>
          <a:bodyPr>
            <a:spAutoFit/>
          </a:bodyPr>
          <a:lstStyle/>
          <a:p>
            <a:r>
              <a:rPr lang="en-US"/>
              <a:t>3</a:t>
            </a:r>
          </a:p>
        </p:txBody>
      </p:sp>
      <p:sp>
        <p:nvSpPr>
          <p:cNvPr id="49162" name="TextBox 10"/>
          <p:cNvSpPr txBox="1">
            <a:spLocks noChangeArrowheads="1"/>
          </p:cNvSpPr>
          <p:nvPr/>
        </p:nvSpPr>
        <p:spPr bwMode="auto">
          <a:xfrm>
            <a:off x="533400" y="5410200"/>
            <a:ext cx="4419600" cy="461963"/>
          </a:xfrm>
          <a:prstGeom prst="rect">
            <a:avLst/>
          </a:prstGeom>
          <a:noFill/>
          <a:ln w="9525">
            <a:noFill/>
            <a:miter lim="800000"/>
            <a:headEnd/>
            <a:tailEnd/>
          </a:ln>
        </p:spPr>
        <p:txBody>
          <a:bodyPr>
            <a:spAutoFit/>
          </a:bodyPr>
          <a:lstStyle/>
          <a:p>
            <a:r>
              <a:rPr lang="en-US" dirty="0"/>
              <a:t>Mauna Kea, Hawaii</a:t>
            </a:r>
          </a:p>
        </p:txBody>
      </p:sp>
      <p:grpSp>
        <p:nvGrpSpPr>
          <p:cNvPr id="12" name="Group 11"/>
          <p:cNvGrpSpPr/>
          <p:nvPr/>
        </p:nvGrpSpPr>
        <p:grpSpPr>
          <a:xfrm>
            <a:off x="685800" y="2239962"/>
            <a:ext cx="3276600" cy="3142437"/>
            <a:chOff x="685800" y="2239962"/>
            <a:chExt cx="3276600" cy="3142437"/>
          </a:xfrm>
        </p:grpSpPr>
        <p:pic>
          <p:nvPicPr>
            <p:cNvPr id="49158" name="Picture 3"/>
            <p:cNvPicPr>
              <a:picLocks noChangeAspect="1" noChangeArrowheads="1"/>
            </p:cNvPicPr>
            <p:nvPr/>
          </p:nvPicPr>
          <p:blipFill>
            <a:blip r:embed="rId3" cstate="print"/>
            <a:srcRect/>
            <a:stretch>
              <a:fillRect/>
            </a:stretch>
          </p:blipFill>
          <p:spPr bwMode="auto">
            <a:xfrm>
              <a:off x="685800" y="2239962"/>
              <a:ext cx="3243263" cy="2865438"/>
            </a:xfrm>
            <a:prstGeom prst="rect">
              <a:avLst/>
            </a:prstGeom>
            <a:noFill/>
            <a:ln w="9525">
              <a:noFill/>
              <a:miter lim="800000"/>
              <a:headEnd/>
              <a:tailEnd/>
            </a:ln>
          </p:spPr>
        </p:pic>
        <p:sp>
          <p:nvSpPr>
            <p:cNvPr id="11" name="TextBox 10"/>
            <p:cNvSpPr txBox="1"/>
            <p:nvPr/>
          </p:nvSpPr>
          <p:spPr>
            <a:xfrm>
              <a:off x="2590800" y="5105400"/>
              <a:ext cx="1371600" cy="276999"/>
            </a:xfrm>
            <a:prstGeom prst="rect">
              <a:avLst/>
            </a:prstGeom>
            <a:noFill/>
          </p:spPr>
          <p:txBody>
            <a:bodyPr wrap="square" rtlCol="0">
              <a:spAutoFit/>
            </a:bodyPr>
            <a:lstStyle/>
            <a:p>
              <a:pPr algn="r"/>
              <a:r>
                <a:rPr lang="en-US" sz="1200" dirty="0" smtClean="0"/>
                <a:t>© Frans Lanting</a:t>
              </a:r>
              <a:endParaRPr lang="en-US" sz="1200" dirty="0"/>
            </a:p>
          </p:txBody>
        </p:sp>
      </p:grpSp>
      <p:grpSp>
        <p:nvGrpSpPr>
          <p:cNvPr id="14" name="Group 13"/>
          <p:cNvGrpSpPr/>
          <p:nvPr/>
        </p:nvGrpSpPr>
        <p:grpSpPr>
          <a:xfrm>
            <a:off x="5334000" y="914400"/>
            <a:ext cx="3124200" cy="5458599"/>
            <a:chOff x="5334000" y="914400"/>
            <a:chExt cx="3124200" cy="5458599"/>
          </a:xfrm>
        </p:grpSpPr>
        <p:pic>
          <p:nvPicPr>
            <p:cNvPr id="49157" name="Picture 2"/>
            <p:cNvPicPr>
              <a:picLocks noChangeAspect="1" noChangeArrowheads="1"/>
            </p:cNvPicPr>
            <p:nvPr/>
          </p:nvPicPr>
          <p:blipFill>
            <a:blip r:embed="rId4" cstate="print"/>
            <a:srcRect/>
            <a:stretch>
              <a:fillRect/>
            </a:stretch>
          </p:blipFill>
          <p:spPr bwMode="auto">
            <a:xfrm>
              <a:off x="5334000" y="914400"/>
              <a:ext cx="3113088" cy="5172075"/>
            </a:xfrm>
            <a:prstGeom prst="rect">
              <a:avLst/>
            </a:prstGeom>
            <a:noFill/>
            <a:ln w="31750" cap="flat" cmpd="sng" algn="ctr">
              <a:solidFill>
                <a:srgbClr val="FFFFFF"/>
              </a:solidFill>
              <a:prstDash val="solid"/>
              <a:miter lim="800000"/>
              <a:headEnd type="none" w="med" len="med"/>
              <a:tailEnd type="none" w="med" len="med"/>
            </a:ln>
          </p:spPr>
        </p:pic>
        <p:sp>
          <p:nvSpPr>
            <p:cNvPr id="13" name="TextBox 12"/>
            <p:cNvSpPr txBox="1"/>
            <p:nvPr/>
          </p:nvSpPr>
          <p:spPr>
            <a:xfrm>
              <a:off x="6477000" y="6096000"/>
              <a:ext cx="1981200" cy="276999"/>
            </a:xfrm>
            <a:prstGeom prst="rect">
              <a:avLst/>
            </a:prstGeom>
            <a:noFill/>
          </p:spPr>
          <p:txBody>
            <a:bodyPr wrap="square" rtlCol="0">
              <a:spAutoFit/>
            </a:bodyPr>
            <a:lstStyle/>
            <a:p>
              <a:pPr algn="r"/>
              <a:r>
                <a:rPr lang="en-US" sz="1200" dirty="0" smtClean="0"/>
                <a:t>© John Wiley &amp; Sons, Inc.</a:t>
              </a:r>
              <a:endParaRPr lang="en-US" sz="1200" dirty="0"/>
            </a:p>
          </p:txBody>
        </p:sp>
      </p:grpSp>
    </p:spTree>
    <p:extLst>
      <p:ext uri="{BB962C8B-B14F-4D97-AF65-F5344CB8AC3E}">
        <p14:creationId xmlns:p14="http://schemas.microsoft.com/office/powerpoint/2010/main" val="24132130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7" name="Picture 3" descr="MPG_11e_Figure_14_37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1558925"/>
            <a:ext cx="9099550" cy="35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1074" name="TextBox 1"/>
          <p:cNvSpPr txBox="1">
            <a:spLocks noChangeArrowheads="1"/>
          </p:cNvSpPr>
          <p:nvPr/>
        </p:nvSpPr>
        <p:spPr bwMode="auto">
          <a:xfrm>
            <a:off x="533400" y="381000"/>
            <a:ext cx="8305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hlinkClick r:id="rId4"/>
              </a:rPr>
              <a:t>Lava Dome:  also called a </a:t>
            </a:r>
            <a:r>
              <a:rPr lang="en-US" sz="1800" i="1">
                <a:hlinkClick r:id="rId4"/>
              </a:rPr>
              <a:t>plug dome</a:t>
            </a:r>
            <a:r>
              <a:rPr lang="en-US" sz="1800">
                <a:hlinkClick r:id="rId4"/>
              </a:rPr>
              <a:t>; high silica lava, very thick, cannot flow far.  Lava bulges up from the vent and the dome expands, growing larger.   </a:t>
            </a:r>
            <a:endParaRPr lang="en-US" sz="1800"/>
          </a:p>
        </p:txBody>
      </p:sp>
    </p:spTree>
    <p:extLst>
      <p:ext uri="{BB962C8B-B14F-4D97-AF65-F5344CB8AC3E}">
        <p14:creationId xmlns:p14="http://schemas.microsoft.com/office/powerpoint/2010/main" val="305259838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r>
              <a:rPr lang="en-US" dirty="0" smtClean="0"/>
              <a:t>Evidence?</a:t>
            </a:r>
          </a:p>
          <a:p>
            <a:pPr lvl="1">
              <a:defRPr/>
            </a:pPr>
            <a:r>
              <a:rPr lang="en-US" dirty="0" smtClean="0"/>
              <a:t>Petrologic Record—organic sedimentary rock (coal)</a:t>
            </a:r>
          </a:p>
          <a:p>
            <a:pPr lvl="1">
              <a:defRPr/>
            </a:pPr>
            <a:endParaRPr lang="en-US" dirty="0"/>
          </a:p>
          <a:p>
            <a:pPr lvl="1">
              <a:defRPr/>
            </a:pPr>
            <a:r>
              <a:rPr lang="en-US" dirty="0" smtClean="0"/>
              <a:t>Mountain Belts</a:t>
            </a:r>
            <a:endParaRPr lang="en-US" dirty="0"/>
          </a:p>
        </p:txBody>
      </p:sp>
    </p:spTree>
    <p:extLst>
      <p:ext uri="{BB962C8B-B14F-4D97-AF65-F5344CB8AC3E}">
        <p14:creationId xmlns:p14="http://schemas.microsoft.com/office/powerpoint/2010/main" val="33858645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Picture 3" descr="MPG_11e_Figure_14_38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461963"/>
            <a:ext cx="9099550" cy="575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3122" name="TextBox 1"/>
          <p:cNvSpPr txBox="1">
            <a:spLocks noChangeArrowheads="1"/>
          </p:cNvSpPr>
          <p:nvPr/>
        </p:nvSpPr>
        <p:spPr bwMode="auto">
          <a:xfrm>
            <a:off x="381000" y="6400800"/>
            <a:ext cx="8485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Mono Craters, east of Yosemite.  Irregular summits from the bulging, viscous lava. </a:t>
            </a:r>
          </a:p>
        </p:txBody>
      </p:sp>
    </p:spTree>
    <p:extLst>
      <p:ext uri="{BB962C8B-B14F-4D97-AF65-F5344CB8AC3E}">
        <p14:creationId xmlns:p14="http://schemas.microsoft.com/office/powerpoint/2010/main" val="677185991"/>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1" descr="MPG_10e_Figure_14_37_L.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741363"/>
            <a:ext cx="9144000" cy="53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24595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Text Box 6"/>
          <p:cNvSpPr txBox="1">
            <a:spLocks noChangeArrowheads="1"/>
          </p:cNvSpPr>
          <p:nvPr/>
        </p:nvSpPr>
        <p:spPr bwMode="auto">
          <a:xfrm>
            <a:off x="228600" y="838200"/>
            <a:ext cx="4724400" cy="4637166"/>
          </a:xfrm>
          <a:prstGeom prst="rect">
            <a:avLst/>
          </a:prstGeom>
          <a:noFill/>
          <a:ln w="9525">
            <a:noFill/>
            <a:miter lim="800000"/>
            <a:headEnd/>
            <a:tailEnd/>
          </a:ln>
        </p:spPr>
        <p:txBody>
          <a:bodyPr>
            <a:spAutoFit/>
          </a:bodyPr>
          <a:lstStyle/>
          <a:p>
            <a:pPr>
              <a:spcBef>
                <a:spcPct val="50000"/>
              </a:spcBef>
            </a:pPr>
            <a:r>
              <a:rPr lang="en-US" sz="2800" dirty="0"/>
              <a:t>Other volcanic landforms</a:t>
            </a:r>
            <a:br>
              <a:rPr lang="en-US" sz="2800" dirty="0"/>
            </a:br>
            <a:endParaRPr lang="en-US" dirty="0" smtClean="0"/>
          </a:p>
          <a:p>
            <a:pPr>
              <a:buFont typeface="Arial" charset="0"/>
              <a:buChar char="•"/>
            </a:pPr>
            <a:r>
              <a:rPr lang="en-US" dirty="0" smtClean="0"/>
              <a:t> Flood </a:t>
            </a:r>
            <a:r>
              <a:rPr lang="en-US" dirty="0"/>
              <a:t>basalts</a:t>
            </a:r>
            <a:br>
              <a:rPr lang="en-US" dirty="0"/>
            </a:br>
            <a:endParaRPr lang="en-US" dirty="0" smtClean="0"/>
          </a:p>
          <a:p>
            <a:pPr>
              <a:buFont typeface="Arial" charset="0"/>
              <a:buChar char="•"/>
            </a:pPr>
            <a:r>
              <a:rPr lang="en-US" dirty="0" smtClean="0"/>
              <a:t> Cinder </a:t>
            </a:r>
            <a:r>
              <a:rPr lang="en-US" dirty="0"/>
              <a:t>cones</a:t>
            </a:r>
            <a:endParaRPr lang="en-US" dirty="0" smtClean="0"/>
          </a:p>
          <a:p>
            <a:pPr lvl="1">
              <a:spcBef>
                <a:spcPts val="400"/>
              </a:spcBef>
              <a:buFont typeface="Arial" charset="0"/>
              <a:buChar char="•"/>
            </a:pPr>
            <a:r>
              <a:rPr lang="en-US" dirty="0" smtClean="0"/>
              <a:t> Wizard </a:t>
            </a:r>
            <a:r>
              <a:rPr lang="en-US" dirty="0"/>
              <a:t>Island in Crater Lake</a:t>
            </a:r>
          </a:p>
          <a:p>
            <a:pPr>
              <a:buFont typeface="Arial" charset="0"/>
              <a:buChar char="•"/>
            </a:pPr>
            <a:endParaRPr lang="en-US" dirty="0"/>
          </a:p>
          <a:p>
            <a:endParaRPr lang="en-US" dirty="0"/>
          </a:p>
          <a:p>
            <a:pPr>
              <a:buFont typeface="Arial" charset="0"/>
              <a:buChar char="•"/>
            </a:pPr>
            <a:endParaRPr lang="en-US" dirty="0"/>
          </a:p>
          <a:p>
            <a:pPr lvl="1">
              <a:buFont typeface="Arial" charset="0"/>
              <a:buChar char="•"/>
            </a:pPr>
            <a:endParaRPr lang="en-US" dirty="0"/>
          </a:p>
          <a:p>
            <a:r>
              <a:rPr lang="en-US" dirty="0"/>
              <a:t/>
            </a:r>
            <a:br>
              <a:rPr lang="en-US" dirty="0"/>
            </a:br>
            <a:endParaRPr lang="en-US" dirty="0"/>
          </a:p>
        </p:txBody>
      </p:sp>
      <p:sp>
        <p:nvSpPr>
          <p:cNvPr id="50182" name="Text Box 7"/>
          <p:cNvSpPr txBox="1">
            <a:spLocks noChangeArrowheads="1"/>
          </p:cNvSpPr>
          <p:nvPr/>
        </p:nvSpPr>
        <p:spPr bwMode="auto">
          <a:xfrm>
            <a:off x="5486400" y="5257800"/>
            <a:ext cx="2819400" cy="650875"/>
          </a:xfrm>
          <a:prstGeom prst="rect">
            <a:avLst/>
          </a:prstGeom>
          <a:noFill/>
          <a:ln w="9525">
            <a:noFill/>
            <a:miter lim="800000"/>
            <a:headEnd/>
            <a:tailEnd/>
          </a:ln>
        </p:spPr>
        <p:txBody>
          <a:bodyPr>
            <a:spAutoFit/>
          </a:bodyPr>
          <a:lstStyle/>
          <a:p>
            <a:pPr>
              <a:spcBef>
                <a:spcPct val="50000"/>
              </a:spcBef>
            </a:pPr>
            <a:r>
              <a:rPr lang="en-US" sz="1800" dirty="0"/>
              <a:t>Continental flood basalts, Columbia Plateau, U.S.</a:t>
            </a:r>
          </a:p>
        </p:txBody>
      </p:sp>
      <p:grpSp>
        <p:nvGrpSpPr>
          <p:cNvPr id="9" name="Group 8"/>
          <p:cNvGrpSpPr/>
          <p:nvPr/>
        </p:nvGrpSpPr>
        <p:grpSpPr>
          <a:xfrm>
            <a:off x="799178" y="3429000"/>
            <a:ext cx="3925222" cy="2743200"/>
            <a:chOff x="799178" y="3429000"/>
            <a:chExt cx="3925222" cy="2852410"/>
          </a:xfrm>
        </p:grpSpPr>
        <p:pic>
          <p:nvPicPr>
            <p:cNvPr id="50183" name="Picture 2"/>
            <p:cNvPicPr>
              <a:picLocks noChangeAspect="1" noChangeArrowheads="1"/>
            </p:cNvPicPr>
            <p:nvPr/>
          </p:nvPicPr>
          <p:blipFill>
            <a:blip r:embed="rId3" cstate="print"/>
            <a:srcRect/>
            <a:stretch>
              <a:fillRect/>
            </a:stretch>
          </p:blipFill>
          <p:spPr bwMode="auto">
            <a:xfrm>
              <a:off x="799178" y="3429000"/>
              <a:ext cx="3925222" cy="2595880"/>
            </a:xfrm>
            <a:prstGeom prst="rect">
              <a:avLst/>
            </a:prstGeom>
            <a:noFill/>
            <a:ln w="28575" cap="flat" cmpd="sng" algn="ctr">
              <a:solidFill>
                <a:srgbClr val="FFFFFF"/>
              </a:solidFill>
              <a:prstDash val="solid"/>
              <a:miter lim="800000"/>
              <a:headEnd type="none" w="med" len="med"/>
              <a:tailEnd type="none" w="med" len="med"/>
            </a:ln>
          </p:spPr>
        </p:pic>
        <p:sp>
          <p:nvSpPr>
            <p:cNvPr id="8" name="TextBox 7"/>
            <p:cNvSpPr txBox="1"/>
            <p:nvPr/>
          </p:nvSpPr>
          <p:spPr>
            <a:xfrm>
              <a:off x="2667000" y="6019800"/>
              <a:ext cx="2057400" cy="261610"/>
            </a:xfrm>
            <a:prstGeom prst="rect">
              <a:avLst/>
            </a:prstGeom>
            <a:noFill/>
          </p:spPr>
          <p:txBody>
            <a:bodyPr wrap="square" rtlCol="0">
              <a:spAutoFit/>
            </a:bodyPr>
            <a:lstStyle/>
            <a:p>
              <a:r>
                <a:rPr lang="en-US" sz="1100" dirty="0" smtClean="0"/>
                <a:t>©Randy Wells/Getty Images</a:t>
              </a:r>
              <a:endParaRPr lang="en-US" sz="1100" dirty="0"/>
            </a:p>
          </p:txBody>
        </p:sp>
      </p:grpSp>
      <p:grpSp>
        <p:nvGrpSpPr>
          <p:cNvPr id="11" name="Group 10"/>
          <p:cNvGrpSpPr/>
          <p:nvPr/>
        </p:nvGrpSpPr>
        <p:grpSpPr>
          <a:xfrm>
            <a:off x="5105400" y="2209800"/>
            <a:ext cx="3657600" cy="2928610"/>
            <a:chOff x="5105400" y="2209800"/>
            <a:chExt cx="3657600" cy="2928610"/>
          </a:xfrm>
        </p:grpSpPr>
        <p:pic>
          <p:nvPicPr>
            <p:cNvPr id="50181" name="Picture 6" descr="p0155-yu"/>
            <p:cNvPicPr preferRelativeResize="0">
              <a:picLocks noChangeAspect="1" noChangeArrowheads="1"/>
            </p:cNvPicPr>
            <p:nvPr/>
          </p:nvPicPr>
          <p:blipFill>
            <a:blip r:embed="rId4" cstate="print"/>
            <a:srcRect t="2469" b="2469"/>
            <a:stretch>
              <a:fillRect/>
            </a:stretch>
          </p:blipFill>
          <p:spPr bwMode="auto">
            <a:xfrm>
              <a:off x="5105400" y="2209800"/>
              <a:ext cx="3657600" cy="2681591"/>
            </a:xfrm>
            <a:prstGeom prst="rect">
              <a:avLst/>
            </a:prstGeom>
            <a:noFill/>
            <a:ln w="28575" cap="flat" cmpd="sng" algn="ctr">
              <a:solidFill>
                <a:srgbClr val="FFFFFF"/>
              </a:solidFill>
              <a:prstDash val="solid"/>
              <a:miter lim="800000"/>
              <a:headEnd type="none" w="med" len="med"/>
              <a:tailEnd type="none" w="med" len="med"/>
            </a:ln>
          </p:spPr>
        </p:pic>
        <p:sp>
          <p:nvSpPr>
            <p:cNvPr id="10" name="TextBox 9"/>
            <p:cNvSpPr txBox="1"/>
            <p:nvPr/>
          </p:nvSpPr>
          <p:spPr>
            <a:xfrm>
              <a:off x="6705600" y="4876800"/>
              <a:ext cx="2057400" cy="261610"/>
            </a:xfrm>
            <a:prstGeom prst="rect">
              <a:avLst/>
            </a:prstGeom>
            <a:noFill/>
          </p:spPr>
          <p:txBody>
            <a:bodyPr wrap="square" rtlCol="0">
              <a:spAutoFit/>
            </a:bodyPr>
            <a:lstStyle/>
            <a:p>
              <a:pPr algn="r"/>
              <a:r>
                <a:rPr lang="en-US" sz="1100" dirty="0" smtClean="0"/>
                <a:t>© A.N. Strahler</a:t>
              </a:r>
              <a:endParaRPr lang="en-US" sz="1100" dirty="0"/>
            </a:p>
          </p:txBody>
        </p:sp>
      </p:grpSp>
    </p:spTree>
    <p:extLst>
      <p:ext uri="{BB962C8B-B14F-4D97-AF65-F5344CB8AC3E}">
        <p14:creationId xmlns:p14="http://schemas.microsoft.com/office/powerpoint/2010/main" val="983140981"/>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descr="MPG_11e_Figure_14_42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7188" y="44450"/>
            <a:ext cx="3395662" cy="658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5410" name="TextBox 1"/>
          <p:cNvSpPr txBox="1">
            <a:spLocks noChangeArrowheads="1"/>
          </p:cNvSpPr>
          <p:nvPr/>
        </p:nvSpPr>
        <p:spPr bwMode="auto">
          <a:xfrm>
            <a:off x="304800" y="457200"/>
            <a:ext cx="2544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Formation of a Caldera</a:t>
            </a:r>
          </a:p>
        </p:txBody>
      </p:sp>
    </p:spTree>
    <p:extLst>
      <p:ext uri="{BB962C8B-B14F-4D97-AF65-F5344CB8AC3E}">
        <p14:creationId xmlns:p14="http://schemas.microsoft.com/office/powerpoint/2010/main" val="1371205744"/>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descr="MPG_10e_Figure_14_40_L.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366713"/>
            <a:ext cx="91440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TextBox 1"/>
          <p:cNvSpPr txBox="1">
            <a:spLocks noChangeArrowheads="1"/>
          </p:cNvSpPr>
          <p:nvPr/>
        </p:nvSpPr>
        <p:spPr bwMode="auto">
          <a:xfrm>
            <a:off x="990600" y="6324600"/>
            <a:ext cx="78565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Crater Lake, Oregon.  Wizard Island represents a subsidiary volcanic cone.</a:t>
            </a:r>
          </a:p>
          <a:p>
            <a:pPr eaLnBrk="1" hangingPunct="1"/>
            <a:r>
              <a:rPr lang="en-US" sz="1800"/>
              <a:t>Depth of 4,000 feet.</a:t>
            </a:r>
          </a:p>
        </p:txBody>
      </p:sp>
    </p:spTree>
    <p:extLst>
      <p:ext uri="{BB962C8B-B14F-4D97-AF65-F5344CB8AC3E}">
        <p14:creationId xmlns:p14="http://schemas.microsoft.com/office/powerpoint/2010/main" val="26250737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 3" descr="MPG_11e_Figure_14_42a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8" y="44450"/>
            <a:ext cx="8194675" cy="658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9506" name="TextBox 2"/>
          <p:cNvSpPr txBox="1">
            <a:spLocks noChangeArrowheads="1"/>
          </p:cNvSpPr>
          <p:nvPr/>
        </p:nvSpPr>
        <p:spPr bwMode="auto">
          <a:xfrm>
            <a:off x="152400" y="152400"/>
            <a:ext cx="7216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The formation of Crater Lake.  Mount Mazama about 7700 years ago.</a:t>
            </a:r>
          </a:p>
        </p:txBody>
      </p:sp>
    </p:spTree>
    <p:extLst>
      <p:ext uri="{BB962C8B-B14F-4D97-AF65-F5344CB8AC3E}">
        <p14:creationId xmlns:p14="http://schemas.microsoft.com/office/powerpoint/2010/main" val="3698953578"/>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3" descr="MPG_11e_Figure_14_42b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1447800"/>
            <a:ext cx="9099550" cy="515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1554" name="TextBox 2"/>
          <p:cNvSpPr txBox="1">
            <a:spLocks noChangeArrowheads="1"/>
          </p:cNvSpPr>
          <p:nvPr/>
        </p:nvSpPr>
        <p:spPr bwMode="auto">
          <a:xfrm>
            <a:off x="762000" y="0"/>
            <a:ext cx="8153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 cataclysmic eruption caused an enormous amount of pyroclastic material to erupt from the magma chamber and the volcano collapsed, forming a caldera 4000 feet deep.</a:t>
            </a:r>
          </a:p>
        </p:txBody>
      </p:sp>
    </p:spTree>
    <p:extLst>
      <p:ext uri="{BB962C8B-B14F-4D97-AF65-F5344CB8AC3E}">
        <p14:creationId xmlns:p14="http://schemas.microsoft.com/office/powerpoint/2010/main" val="1499128544"/>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3" descr="MPG_11e_Figure_14_42c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447800"/>
            <a:ext cx="9099550" cy="506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3602" name="TextBox 1"/>
          <p:cNvSpPr txBox="1">
            <a:spLocks noChangeArrowheads="1"/>
          </p:cNvSpPr>
          <p:nvPr/>
        </p:nvSpPr>
        <p:spPr bwMode="auto">
          <a:xfrm>
            <a:off x="457200" y="304800"/>
            <a:ext cx="845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The caldera filled with water to form a lake.  A new fissure formed the volcano that is now Wizard Island.</a:t>
            </a:r>
          </a:p>
        </p:txBody>
      </p:sp>
    </p:spTree>
    <p:extLst>
      <p:ext uri="{BB962C8B-B14F-4D97-AF65-F5344CB8AC3E}">
        <p14:creationId xmlns:p14="http://schemas.microsoft.com/office/powerpoint/2010/main" val="1052633455"/>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1" descr="MPG_10e_Figure_14_42_L.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731838"/>
            <a:ext cx="9144000"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38635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3" descr="MPG_11e_Figure_14_44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2688" y="44450"/>
            <a:ext cx="6823075" cy="658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7698" name="TextBox 2"/>
          <p:cNvSpPr txBox="1">
            <a:spLocks noChangeArrowheads="1"/>
          </p:cNvSpPr>
          <p:nvPr/>
        </p:nvSpPr>
        <p:spPr bwMode="auto">
          <a:xfrm>
            <a:off x="25400" y="76200"/>
            <a:ext cx="25844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Volcanic Hazards:</a:t>
            </a:r>
          </a:p>
          <a:p>
            <a:pPr eaLnBrk="1" hangingPunct="1"/>
            <a:endParaRPr lang="en-US" sz="1800"/>
          </a:p>
          <a:p>
            <a:pPr eaLnBrk="1" hangingPunct="1"/>
            <a:endParaRPr lang="en-US" sz="1800"/>
          </a:p>
          <a:p>
            <a:pPr eaLnBrk="1" hangingPunct="1"/>
            <a:r>
              <a:rPr lang="en-US" sz="1800"/>
              <a:t>Gases</a:t>
            </a:r>
          </a:p>
          <a:p>
            <a:pPr eaLnBrk="1" hangingPunct="1"/>
            <a:endParaRPr lang="en-US" sz="1800"/>
          </a:p>
          <a:p>
            <a:pPr eaLnBrk="1" hangingPunct="1"/>
            <a:r>
              <a:rPr lang="en-US" sz="1800"/>
              <a:t>Lava Flows</a:t>
            </a:r>
          </a:p>
          <a:p>
            <a:pPr eaLnBrk="1" hangingPunct="1"/>
            <a:endParaRPr lang="en-US" sz="1800"/>
          </a:p>
          <a:p>
            <a:pPr eaLnBrk="1" hangingPunct="1"/>
            <a:r>
              <a:rPr lang="en-US" sz="1800"/>
              <a:t>Eruption Column &amp; Ash</a:t>
            </a:r>
          </a:p>
          <a:p>
            <a:pPr eaLnBrk="1" hangingPunct="1"/>
            <a:endParaRPr lang="en-US" sz="1800"/>
          </a:p>
          <a:p>
            <a:pPr eaLnBrk="1" hangingPunct="1"/>
            <a:r>
              <a:rPr lang="en-US" sz="1800"/>
              <a:t>Pyroclastic Flows</a:t>
            </a:r>
          </a:p>
          <a:p>
            <a:pPr eaLnBrk="1" hangingPunct="1"/>
            <a:endParaRPr lang="en-US" sz="1800"/>
          </a:p>
          <a:p>
            <a:pPr eaLnBrk="1" hangingPunct="1"/>
            <a:r>
              <a:rPr lang="en-US" sz="1800"/>
              <a:t>Mud flows (Lahars)</a:t>
            </a:r>
          </a:p>
        </p:txBody>
      </p:sp>
    </p:spTree>
    <p:extLst>
      <p:ext uri="{BB962C8B-B14F-4D97-AF65-F5344CB8AC3E}">
        <p14:creationId xmlns:p14="http://schemas.microsoft.com/office/powerpoint/2010/main" val="183744749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1" name="Picture 3" descr="MPG_11e_Figure_14_03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571500"/>
            <a:ext cx="9099550" cy="553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Rectangle 4"/>
          <p:cNvSpPr txBox="1">
            <a:spLocks noChangeArrowheads="1"/>
          </p:cNvSpPr>
          <p:nvPr/>
        </p:nvSpPr>
        <p:spPr bwMode="auto">
          <a:xfrm>
            <a:off x="381000" y="2667000"/>
            <a:ext cx="4038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marL="0" indent="0" algn="ctr" rtl="0" eaLnBrk="0" fontAlgn="base" hangingPunct="0">
              <a:spcBef>
                <a:spcPct val="20000"/>
              </a:spcBef>
              <a:spcAft>
                <a:spcPct val="0"/>
              </a:spcAft>
              <a:buNone/>
              <a:defRPr sz="3200">
                <a:solidFill>
                  <a:schemeClr val="tx1"/>
                </a:solidFill>
                <a:latin typeface="+mn-lt"/>
                <a:ea typeface="+mn-ea"/>
                <a:cs typeface="ＭＳ Ｐゴシック" charset="0"/>
              </a:defRPr>
            </a:lvl1pPr>
            <a:lvl2pPr marL="457200" indent="0" algn="ctr" rtl="0" eaLnBrk="0" fontAlgn="base" hangingPunct="0">
              <a:spcBef>
                <a:spcPct val="20000"/>
              </a:spcBef>
              <a:spcAft>
                <a:spcPct val="0"/>
              </a:spcAft>
              <a:buNone/>
              <a:defRPr sz="2800">
                <a:solidFill>
                  <a:schemeClr val="tx1"/>
                </a:solidFill>
                <a:latin typeface="+mn-lt"/>
                <a:ea typeface="+mn-ea"/>
              </a:defRPr>
            </a:lvl2pPr>
            <a:lvl3pPr marL="914400" indent="0" algn="ctr" rtl="0" eaLnBrk="0" fontAlgn="base" hangingPunct="0">
              <a:spcBef>
                <a:spcPct val="20000"/>
              </a:spcBef>
              <a:spcAft>
                <a:spcPct val="0"/>
              </a:spcAft>
              <a:buNone/>
              <a:defRPr sz="2400">
                <a:solidFill>
                  <a:schemeClr val="tx1"/>
                </a:solidFill>
                <a:latin typeface="+mn-lt"/>
                <a:ea typeface="+mn-ea"/>
              </a:defRPr>
            </a:lvl3pPr>
            <a:lvl4pPr marL="1371600" indent="0" algn="ctr" rtl="0" eaLnBrk="0" fontAlgn="base" hangingPunct="0">
              <a:spcBef>
                <a:spcPct val="20000"/>
              </a:spcBef>
              <a:spcAft>
                <a:spcPct val="0"/>
              </a:spcAft>
              <a:buNone/>
              <a:defRPr sz="2000">
                <a:solidFill>
                  <a:schemeClr val="tx1"/>
                </a:solidFill>
                <a:latin typeface="+mn-lt"/>
                <a:ea typeface="+mn-ea"/>
              </a:defRPr>
            </a:lvl4pPr>
            <a:lvl5pPr marL="1828800" indent="0" algn="ctr" rtl="0" eaLnBrk="0" fontAlgn="base" hangingPunct="0">
              <a:spcBef>
                <a:spcPct val="20000"/>
              </a:spcBef>
              <a:spcAft>
                <a:spcPct val="0"/>
              </a:spcAft>
              <a:buNone/>
              <a:defRPr sz="2000">
                <a:solidFill>
                  <a:schemeClr val="tx1"/>
                </a:solidFill>
                <a:latin typeface="+mn-lt"/>
                <a:ea typeface="+mn-ea"/>
              </a:defRPr>
            </a:lvl5pPr>
            <a:lvl6pPr marL="2286000" indent="0" algn="ctr" rtl="0" fontAlgn="base">
              <a:spcBef>
                <a:spcPct val="20000"/>
              </a:spcBef>
              <a:spcAft>
                <a:spcPct val="0"/>
              </a:spcAft>
              <a:buNone/>
              <a:defRPr sz="2000">
                <a:solidFill>
                  <a:schemeClr val="tx1"/>
                </a:solidFill>
                <a:latin typeface="+mn-lt"/>
                <a:ea typeface="+mn-ea"/>
              </a:defRPr>
            </a:lvl6pPr>
            <a:lvl7pPr marL="2743200" indent="0" algn="ctr" rtl="0" fontAlgn="base">
              <a:spcBef>
                <a:spcPct val="20000"/>
              </a:spcBef>
              <a:spcAft>
                <a:spcPct val="0"/>
              </a:spcAft>
              <a:buNone/>
              <a:defRPr sz="2000">
                <a:solidFill>
                  <a:schemeClr val="tx1"/>
                </a:solidFill>
                <a:latin typeface="+mn-lt"/>
                <a:ea typeface="+mn-ea"/>
              </a:defRPr>
            </a:lvl7pPr>
            <a:lvl8pPr marL="3200400" indent="0" algn="ctr" rtl="0" fontAlgn="base">
              <a:spcBef>
                <a:spcPct val="20000"/>
              </a:spcBef>
              <a:spcAft>
                <a:spcPct val="0"/>
              </a:spcAft>
              <a:buNone/>
              <a:defRPr sz="2000">
                <a:solidFill>
                  <a:schemeClr val="tx1"/>
                </a:solidFill>
                <a:latin typeface="+mn-lt"/>
                <a:ea typeface="+mn-ea"/>
              </a:defRPr>
            </a:lvl8pPr>
            <a:lvl9pPr marL="3657600" indent="0" algn="ctr" rtl="0" fontAlgn="base">
              <a:spcBef>
                <a:spcPct val="20000"/>
              </a:spcBef>
              <a:spcAft>
                <a:spcPct val="0"/>
              </a:spcAft>
              <a:buNone/>
              <a:defRPr sz="2000">
                <a:solidFill>
                  <a:schemeClr val="tx1"/>
                </a:solidFill>
                <a:latin typeface="+mn-lt"/>
                <a:ea typeface="+mn-ea"/>
              </a:defRPr>
            </a:lvl9pPr>
          </a:lstStyle>
          <a:p>
            <a:pPr marL="533400" indent="-533400" eaLnBrk="1" hangingPunct="1">
              <a:defRPr/>
            </a:pPr>
            <a:endParaRPr lang="en-US" sz="2400" smtClean="0">
              <a:cs typeface="+mn-cs"/>
            </a:endParaRPr>
          </a:p>
          <a:p>
            <a:pPr marL="533400" indent="-533400" eaLnBrk="1" hangingPunct="1">
              <a:defRPr/>
            </a:pPr>
            <a:endParaRPr lang="en-US" sz="2400" smtClean="0">
              <a:cs typeface="+mn-cs"/>
            </a:endParaRPr>
          </a:p>
          <a:p>
            <a:pPr marL="533400" indent="-533400" eaLnBrk="1" hangingPunct="1">
              <a:defRPr/>
            </a:pPr>
            <a:endParaRPr lang="en-US" sz="2400" smtClean="0">
              <a:cs typeface="+mn-cs"/>
            </a:endParaRPr>
          </a:p>
          <a:p>
            <a:pPr marL="533400" indent="-533400" eaLnBrk="1" hangingPunct="1">
              <a:defRPr/>
            </a:pPr>
            <a:endParaRPr lang="en-US" sz="2400" smtClean="0">
              <a:cs typeface="+mn-cs"/>
            </a:endParaRPr>
          </a:p>
          <a:p>
            <a:pPr marL="533400" indent="-533400" eaLnBrk="1" hangingPunct="1">
              <a:defRPr/>
            </a:pPr>
            <a:endParaRPr lang="en-US" sz="2400" smtClean="0">
              <a:cs typeface="+mn-cs"/>
            </a:endParaRPr>
          </a:p>
          <a:p>
            <a:pPr marL="533400" indent="-533400" eaLnBrk="1" hangingPunct="1">
              <a:defRPr/>
            </a:pPr>
            <a:r>
              <a:rPr lang="en-US" sz="1400" smtClean="0">
                <a:cs typeface="+mn-cs"/>
              </a:rPr>
              <a:t>Mountain ranges match on both sides</a:t>
            </a:r>
          </a:p>
          <a:p>
            <a:pPr marL="533400" indent="-533400" eaLnBrk="1" hangingPunct="1">
              <a:defRPr/>
            </a:pPr>
            <a:r>
              <a:rPr lang="en-US" sz="1400" smtClean="0">
                <a:cs typeface="+mn-cs"/>
              </a:rPr>
              <a:t>Of the North Atlantic Ocean.  </a:t>
            </a:r>
          </a:p>
          <a:p>
            <a:pPr marL="533400" indent="-533400" eaLnBrk="1" hangingPunct="1">
              <a:buFontTx/>
              <a:buAutoNum type="alphaLcPeriod"/>
              <a:defRPr/>
            </a:pPr>
            <a:r>
              <a:rPr lang="en-US" sz="1400" smtClean="0">
                <a:cs typeface="+mn-cs"/>
              </a:rPr>
              <a:t>The Appalachian Mtns are of similar age and structure to those found in the British Isles and Scandinavia</a:t>
            </a:r>
          </a:p>
          <a:p>
            <a:pPr marL="533400" indent="-533400" eaLnBrk="1" hangingPunct="1">
              <a:buFontTx/>
              <a:buAutoNum type="alphaLcPeriod"/>
              <a:defRPr/>
            </a:pPr>
            <a:r>
              <a:rPr lang="en-US" sz="1400" smtClean="0">
                <a:cs typeface="+mn-cs"/>
              </a:rPr>
              <a:t>Before Pangaea rifted apart, these mountain belts formed a nearly continuous chain</a:t>
            </a:r>
            <a:endParaRPr lang="en-US" sz="1400" dirty="0" smtClean="0">
              <a:cs typeface="+mn-cs"/>
            </a:endParaRPr>
          </a:p>
        </p:txBody>
      </p:sp>
    </p:spTree>
    <p:extLst>
      <p:ext uri="{BB962C8B-B14F-4D97-AF65-F5344CB8AC3E}">
        <p14:creationId xmlns:p14="http://schemas.microsoft.com/office/powerpoint/2010/main" val="78355991"/>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686800" cy="5257800"/>
          </a:xfrm>
        </p:spPr>
        <p:txBody>
          <a:bodyPr>
            <a:normAutofit lnSpcReduction="10000"/>
          </a:bodyPr>
          <a:lstStyle/>
          <a:p>
            <a:pPr>
              <a:defRPr/>
            </a:pPr>
            <a:r>
              <a:rPr lang="en-US" dirty="0" smtClean="0"/>
              <a:t>Gases</a:t>
            </a:r>
          </a:p>
          <a:p>
            <a:pPr lvl="1">
              <a:defRPr/>
            </a:pPr>
            <a:r>
              <a:rPr lang="en-US" dirty="0" smtClean="0"/>
              <a:t>Mostly water vapor, but also CO</a:t>
            </a:r>
            <a:r>
              <a:rPr lang="en-US" baseline="-25000" dirty="0" smtClean="0"/>
              <a:t>2</a:t>
            </a:r>
            <a:r>
              <a:rPr lang="en-US" dirty="0" smtClean="0"/>
              <a:t>, Sulfur Dioxide, Hydrogen Sulfide, Fluorine</a:t>
            </a:r>
          </a:p>
          <a:p>
            <a:pPr lvl="1">
              <a:defRPr/>
            </a:pPr>
            <a:endParaRPr lang="en-US" dirty="0"/>
          </a:p>
          <a:p>
            <a:pPr lvl="1">
              <a:defRPr/>
            </a:pPr>
            <a:r>
              <a:rPr lang="en-US" dirty="0" smtClean="0"/>
              <a:t>Can be very dangerous—Cameroon, 1986, sudden release of CO</a:t>
            </a:r>
            <a:r>
              <a:rPr lang="en-US" baseline="-25000" dirty="0" smtClean="0"/>
              <a:t>2</a:t>
            </a:r>
            <a:r>
              <a:rPr lang="en-US" dirty="0" smtClean="0"/>
              <a:t> from magma chamber beneath Lake Nyos killed 1700.</a:t>
            </a:r>
          </a:p>
          <a:p>
            <a:pPr lvl="1">
              <a:defRPr/>
            </a:pPr>
            <a:endParaRPr lang="en-US" dirty="0"/>
          </a:p>
          <a:p>
            <a:pPr lvl="1">
              <a:defRPr/>
            </a:pPr>
            <a:r>
              <a:rPr lang="en-US" dirty="0" smtClean="0"/>
              <a:t>Can produce acid rainfall</a:t>
            </a:r>
          </a:p>
          <a:p>
            <a:pPr lvl="1">
              <a:defRPr/>
            </a:pPr>
            <a:endParaRPr lang="en-US" dirty="0"/>
          </a:p>
          <a:p>
            <a:pPr lvl="1">
              <a:defRPr/>
            </a:pPr>
            <a:r>
              <a:rPr lang="en-US" dirty="0" smtClean="0"/>
              <a:t>Can alter global weather patterns</a:t>
            </a:r>
            <a:endParaRPr lang="en-US" dirty="0"/>
          </a:p>
        </p:txBody>
      </p:sp>
    </p:spTree>
    <p:extLst>
      <p:ext uri="{BB962C8B-B14F-4D97-AF65-F5344CB8AC3E}">
        <p14:creationId xmlns:p14="http://schemas.microsoft.com/office/powerpoint/2010/main" val="20159360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52400"/>
            <a:ext cx="8458200" cy="6400800"/>
          </a:xfrm>
        </p:spPr>
        <p:txBody>
          <a:bodyPr/>
          <a:lstStyle/>
          <a:p>
            <a:pPr>
              <a:defRPr/>
            </a:pPr>
            <a:r>
              <a:rPr lang="en-US" dirty="0" smtClean="0"/>
              <a:t>Lava Flows</a:t>
            </a:r>
          </a:p>
          <a:p>
            <a:pPr lvl="1">
              <a:defRPr/>
            </a:pPr>
            <a:r>
              <a:rPr lang="en-US" dirty="0" smtClean="0"/>
              <a:t>Not as dangerous, but can damage property</a:t>
            </a:r>
          </a:p>
          <a:p>
            <a:pPr lvl="1">
              <a:defRPr/>
            </a:pPr>
            <a:endParaRPr lang="en-US" dirty="0"/>
          </a:p>
          <a:p>
            <a:pPr lvl="1">
              <a:defRPr/>
            </a:pPr>
            <a:r>
              <a:rPr lang="en-US" dirty="0" smtClean="0"/>
              <a:t>Speed and distance determined by viscosity (silica content)</a:t>
            </a:r>
          </a:p>
          <a:p>
            <a:pPr lvl="1">
              <a:defRPr/>
            </a:pPr>
            <a:endParaRPr lang="en-US" dirty="0"/>
          </a:p>
          <a:p>
            <a:pPr lvl="1">
              <a:defRPr/>
            </a:pPr>
            <a:r>
              <a:rPr lang="en-US" dirty="0" smtClean="0"/>
              <a:t>Basaltic lava (low silica) is faster moving</a:t>
            </a:r>
          </a:p>
          <a:p>
            <a:pPr lvl="1">
              <a:defRPr/>
            </a:pPr>
            <a:endParaRPr lang="en-US" dirty="0"/>
          </a:p>
          <a:p>
            <a:pPr lvl="1">
              <a:defRPr/>
            </a:pPr>
            <a:endParaRPr lang="en-US" dirty="0" smtClean="0"/>
          </a:p>
        </p:txBody>
      </p:sp>
    </p:spTree>
    <p:extLst>
      <p:ext uri="{BB962C8B-B14F-4D97-AF65-F5344CB8AC3E}">
        <p14:creationId xmlns:p14="http://schemas.microsoft.com/office/powerpoint/2010/main" val="20700725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3" descr="MPG_11e_Figure_14_45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1371600"/>
            <a:ext cx="9099550"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1794" name="TextBox 1"/>
          <p:cNvSpPr txBox="1">
            <a:spLocks noChangeArrowheads="1"/>
          </p:cNvSpPr>
          <p:nvPr/>
        </p:nvSpPr>
        <p:spPr bwMode="auto">
          <a:xfrm>
            <a:off x="152400" y="30163"/>
            <a:ext cx="76215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Eruption Column &amp; Pyroclastic Flows</a:t>
            </a:r>
          </a:p>
          <a:p>
            <a:pPr eaLnBrk="1" hangingPunct="1"/>
            <a:endParaRPr lang="en-US" sz="1800"/>
          </a:p>
          <a:p>
            <a:pPr eaLnBrk="1" hangingPunct="1"/>
            <a:r>
              <a:rPr lang="en-US" sz="1800"/>
              <a:t>Up to 10 miles high;  can have dangerous fragments of rock;  create pyroclastic flows;</a:t>
            </a:r>
          </a:p>
        </p:txBody>
      </p:sp>
    </p:spTree>
    <p:extLst>
      <p:ext uri="{BB962C8B-B14F-4D97-AF65-F5344CB8AC3E}">
        <p14:creationId xmlns:p14="http://schemas.microsoft.com/office/powerpoint/2010/main" val="2429350886"/>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1" descr="MPG_10e_Figure_14_45a_L.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701800" y="0"/>
            <a:ext cx="5740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39396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descr="MPG_10e_Figure_14_45b_L.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79375" y="0"/>
            <a:ext cx="8985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8990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 descr="MPG_10e_Figure_14_46_L.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889000" y="0"/>
            <a:ext cx="6502400" cy="605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3"/>
          <p:cNvSpPr>
            <a:spLocks noGrp="1" noChangeArrowheads="1"/>
          </p:cNvSpPr>
          <p:nvPr>
            <p:ph type="title"/>
          </p:nvPr>
        </p:nvSpPr>
        <p:spPr>
          <a:xfrm>
            <a:off x="533400" y="5715000"/>
            <a:ext cx="8229600" cy="1143000"/>
          </a:xfrm>
        </p:spPr>
        <p:txBody>
          <a:bodyPr/>
          <a:lstStyle/>
          <a:p>
            <a:pPr algn="l" eaLnBrk="1" hangingPunct="1">
              <a:defRPr/>
            </a:pPr>
            <a:r>
              <a:rPr lang="en-US" sz="1800" dirty="0" smtClean="0">
                <a:cs typeface="+mj-cs"/>
              </a:rPr>
              <a:t>Pyroclastic flow of </a:t>
            </a:r>
            <a:r>
              <a:rPr lang="en-US" sz="1800" dirty="0" err="1" smtClean="0">
                <a:cs typeface="+mj-cs"/>
              </a:rPr>
              <a:t>Unzen</a:t>
            </a:r>
            <a:r>
              <a:rPr lang="en-US" sz="1800" dirty="0" smtClean="0">
                <a:cs typeface="+mj-cs"/>
              </a:rPr>
              <a:t> volcano, Japan.  1993.  Pyroclastic flows can move very rapidly, up to 100 mph.  1902 Martinique, flow from Mt. </a:t>
            </a:r>
            <a:r>
              <a:rPr lang="en-US" sz="1800" dirty="0" err="1" smtClean="0">
                <a:cs typeface="+mj-cs"/>
              </a:rPr>
              <a:t>Pelee</a:t>
            </a:r>
            <a:r>
              <a:rPr lang="en-US" sz="1800" dirty="0" smtClean="0">
                <a:cs typeface="+mj-cs"/>
              </a:rPr>
              <a:t> killed all but one of the 28,000 people on the island.</a:t>
            </a:r>
          </a:p>
        </p:txBody>
      </p:sp>
    </p:spTree>
    <p:extLst>
      <p:ext uri="{BB962C8B-B14F-4D97-AF65-F5344CB8AC3E}">
        <p14:creationId xmlns:p14="http://schemas.microsoft.com/office/powerpoint/2010/main" val="20857696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MPG_11e_Figure_14_46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3338"/>
            <a:ext cx="4943475" cy="6584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9986" name="TextBox 1"/>
          <p:cNvSpPr txBox="1">
            <a:spLocks noChangeArrowheads="1"/>
          </p:cNvSpPr>
          <p:nvPr/>
        </p:nvSpPr>
        <p:spPr bwMode="auto">
          <a:xfrm>
            <a:off x="304800" y="381000"/>
            <a:ext cx="32766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Lahars—mud flows.   Heat from the eruption and pyroclastics can quickly melt snow and glaciers on the volcano.  Result is a rapid flow of mud and boulders, up to 30 mph.  </a:t>
            </a:r>
          </a:p>
          <a:p>
            <a:pPr eaLnBrk="1" hangingPunct="1"/>
            <a:endParaRPr lang="en-US" sz="1800"/>
          </a:p>
          <a:p>
            <a:pPr eaLnBrk="1" hangingPunct="1"/>
            <a:endParaRPr lang="en-US" sz="1800"/>
          </a:p>
          <a:p>
            <a:pPr eaLnBrk="1" hangingPunct="1"/>
            <a:r>
              <a:rPr lang="en-US" sz="1800"/>
              <a:t>1985 Nevado del Riz volcano in Columbia produced a mudflow that killed more than 20,000 people.</a:t>
            </a:r>
          </a:p>
          <a:p>
            <a:pPr eaLnBrk="1" hangingPunct="1"/>
            <a:endParaRPr lang="en-US" sz="1800"/>
          </a:p>
          <a:p>
            <a:pPr eaLnBrk="1" hangingPunct="1"/>
            <a:endParaRPr lang="en-US" sz="1800"/>
          </a:p>
          <a:p>
            <a:pPr eaLnBrk="1" hangingPunct="1"/>
            <a:endParaRPr lang="en-US" sz="1800"/>
          </a:p>
          <a:p>
            <a:pPr eaLnBrk="1" hangingPunct="1"/>
            <a:r>
              <a:rPr lang="en-US" sz="1800"/>
              <a:t>Lahar from Mt. Ruapehu in New Zealand.  2007.  </a:t>
            </a:r>
          </a:p>
        </p:txBody>
      </p:sp>
    </p:spTree>
    <p:extLst>
      <p:ext uri="{BB962C8B-B14F-4D97-AF65-F5344CB8AC3E}">
        <p14:creationId xmlns:p14="http://schemas.microsoft.com/office/powerpoint/2010/main" val="3525727970"/>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descr="MPG_11e_Figure_14_47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2063" y="44450"/>
            <a:ext cx="4124325" cy="658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2034" name="TextBox 1"/>
          <p:cNvSpPr txBox="1">
            <a:spLocks noChangeArrowheads="1"/>
          </p:cNvSpPr>
          <p:nvPr/>
        </p:nvSpPr>
        <p:spPr bwMode="auto">
          <a:xfrm>
            <a:off x="228600" y="381000"/>
            <a:ext cx="25146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Monitoring volcanoes.</a:t>
            </a:r>
          </a:p>
          <a:p>
            <a:pPr eaLnBrk="1" hangingPunct="1"/>
            <a:endParaRPr lang="en-US" sz="1800"/>
          </a:p>
          <a:p>
            <a:pPr eaLnBrk="1" hangingPunct="1"/>
            <a:r>
              <a:rPr lang="en-US" sz="1800"/>
              <a:t>Measure for any changes in slope, earthquake activity, measure gas composition. </a:t>
            </a:r>
          </a:p>
        </p:txBody>
      </p:sp>
    </p:spTree>
    <p:extLst>
      <p:ext uri="{BB962C8B-B14F-4D97-AF65-F5344CB8AC3E}">
        <p14:creationId xmlns:p14="http://schemas.microsoft.com/office/powerpoint/2010/main" val="192674422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486</TotalTime>
  <Words>2748</Words>
  <Application>Microsoft Macintosh PowerPoint</Application>
  <PresentationFormat>On-screen Show (4:3)</PresentationFormat>
  <Paragraphs>569</Paragraphs>
  <Slides>97</Slides>
  <Notes>81</Notes>
  <HiddenSlides>0</HiddenSlides>
  <MMClips>0</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Office Theme</vt:lpstr>
      <vt:lpstr>Chapter 9 Volcanic and Tectonic Landforms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clear pattern emerged:  a continuous system of ridges and deep ocean trenches.</vt:lpstr>
      <vt:lpstr>When a map of earthquake epicenters (5.0 or greater) is overlaid on the map of the ocean floor, striking overlaps appear.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Western slope of the Sierra Nevadas is long and gentle, whereas the eastern slope is short and steep.  This gentle-steep combination is the result of enormous block faulting on the eastern side.</vt:lpstr>
      <vt:lpstr>Eastern Sierras.  Steep east slope, a prominent fault scarp.</vt:lpstr>
      <vt:lpstr>Landform features associated with normal faulting.  Horsts and grabens appear where there is faulting on both sides.  Tilted blocks appear where faulting is on one side only.  </vt:lpstr>
      <vt:lpstr>Landform features of strike-slip faulting.</vt:lpstr>
      <vt:lpstr>Offset stream along the San Andreas Fault, Temblor Range, 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Liquefaction.  1989 Loma Prieta quake, 7.0.  Greatest damage along areas of soft mud (dashed line) for the Cypress Freeway in Oakland, CA.  Seismographs show shaking was greater on soft mud than on nearby bedrock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Volcano Peaks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Pyroclastic flow of Unzen volcano, Japan.  1993.  Pyroclastic flows can move very rapidly, up to 100 mph.  1902 Martinique, flow from Mt. Pelee killed all but one of the 28,000 people on the island.</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Lobb</dc:creator>
  <cp:lastModifiedBy>Elizabeth Lobb</cp:lastModifiedBy>
  <cp:revision>16</cp:revision>
  <dcterms:created xsi:type="dcterms:W3CDTF">2015-09-30T20:14:38Z</dcterms:created>
  <dcterms:modified xsi:type="dcterms:W3CDTF">2015-10-06T00:58:56Z</dcterms:modified>
</cp:coreProperties>
</file>