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6" r:id="rId18"/>
    <p:sldId id="277" r:id="rId19"/>
    <p:sldId id="272" r:id="rId20"/>
    <p:sldId id="278" r:id="rId21"/>
    <p:sldId id="279" r:id="rId22"/>
    <p:sldId id="282" r:id="rId23"/>
    <p:sldId id="280" r:id="rId24"/>
    <p:sldId id="281" r:id="rId25"/>
    <p:sldId id="298" r:id="rId26"/>
    <p:sldId id="274" r:id="rId27"/>
    <p:sldId id="273" r:id="rId28"/>
    <p:sldId id="299" r:id="rId29"/>
    <p:sldId id="309" r:id="rId30"/>
    <p:sldId id="310" r:id="rId31"/>
    <p:sldId id="311" r:id="rId32"/>
    <p:sldId id="300" r:id="rId33"/>
    <p:sldId id="301" r:id="rId34"/>
    <p:sldId id="312" r:id="rId35"/>
    <p:sldId id="283" r:id="rId36"/>
    <p:sldId id="288" r:id="rId37"/>
    <p:sldId id="284" r:id="rId38"/>
    <p:sldId id="289" r:id="rId39"/>
    <p:sldId id="290" r:id="rId40"/>
    <p:sldId id="285" r:id="rId41"/>
    <p:sldId id="291" r:id="rId42"/>
    <p:sldId id="286" r:id="rId43"/>
    <p:sldId id="292" r:id="rId44"/>
    <p:sldId id="275" r:id="rId45"/>
    <p:sldId id="297" r:id="rId46"/>
    <p:sldId id="293" r:id="rId47"/>
    <p:sldId id="294" r:id="rId48"/>
    <p:sldId id="295" r:id="rId49"/>
    <p:sldId id="296" r:id="rId50"/>
    <p:sldId id="303" r:id="rId51"/>
    <p:sldId id="302" r:id="rId52"/>
    <p:sldId id="307" r:id="rId53"/>
    <p:sldId id="308" r:id="rId54"/>
    <p:sldId id="304" r:id="rId55"/>
    <p:sldId id="305" r:id="rId56"/>
    <p:sldId id="313" r:id="rId57"/>
    <p:sldId id="306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20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AD13B-6F88-3E4C-AC34-0E0D54F87F83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F8D4A-56DE-B844-A852-89B3845F9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9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B141E-A6CE-4C36-A099-3B8557EED1EF}" type="slidenum">
              <a:rPr lang="en-US"/>
              <a:pPr/>
              <a:t>6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n-cs"/>
              </a:rPr>
              <a:t>Figure 7.6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n-cs"/>
              </a:rPr>
              <a:t>Figure 7.8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n-cs"/>
              </a:rPr>
              <a:t>Figure 7.10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5755E-7CA7-4AAD-9DE7-E29FC95D18A3}" type="slidenum">
              <a:rPr lang="en-US"/>
              <a:pPr/>
              <a:t>56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+mn-cs"/>
              </a:rPr>
              <a:t>UNNUMBERED FIGURE 2 Pg.219</a:t>
            </a: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n-cs"/>
              </a:rPr>
              <a:t>Figure 7.3</a:t>
            </a: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n-cs"/>
              </a:rPr>
              <a:t>Figure 7.4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D4A-56DE-B844-A852-89B3845F99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E44015-B844-4D47-A444-533BE4CB510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Figure 8-13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B17DC2-6B5E-6145-9235-A908158F32C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Figure 8-16a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96F07-38A2-4AE1-AF12-552E51C0AB7A}" type="slidenum">
              <a:rPr lang="en-US"/>
              <a:pPr/>
              <a:t>34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+mn-cs"/>
              </a:rPr>
              <a:t>UNNUMBERED FIGURE 3 Pg.224_U</a:t>
            </a: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1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3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7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2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3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9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64183-251B-BC47-AAAC-0EB59F243518}" type="datetimeFigureOut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5B2CF-B1BE-6F43-A447-100D3AA05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5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28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Chapter 7</a:t>
            </a:r>
            <a:br>
              <a:rPr lang="en-US" dirty="0" smtClean="0"/>
            </a:br>
            <a:r>
              <a:rPr lang="en-US" dirty="0" smtClean="0"/>
              <a:t>Global Climates</a:t>
            </a:r>
            <a:endParaRPr lang="en-US" dirty="0"/>
          </a:p>
        </p:txBody>
      </p:sp>
      <p:pic>
        <p:nvPicPr>
          <p:cNvPr id="5" name="Picture 2" descr="vpg2e_fig_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3" y="1611495"/>
            <a:ext cx="3939812" cy="524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pg2e_fig_07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90" y="1731311"/>
            <a:ext cx="4627410" cy="50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1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272"/>
            <a:ext cx="8229600" cy="4525963"/>
          </a:xfrm>
        </p:spPr>
        <p:txBody>
          <a:bodyPr/>
          <a:lstStyle/>
          <a:p>
            <a:r>
              <a:rPr lang="en-US" dirty="0" smtClean="0"/>
              <a:t>Topography</a:t>
            </a:r>
          </a:p>
          <a:p>
            <a:pPr lvl="1"/>
            <a:r>
              <a:rPr lang="en-US" dirty="0" smtClean="0"/>
              <a:t>Mountains increase precipitation on their windward side, decrease precipitation on their leeward side</a:t>
            </a:r>
            <a:endParaRPr lang="en-US" dirty="0"/>
          </a:p>
        </p:txBody>
      </p:sp>
      <p:pic>
        <p:nvPicPr>
          <p:cNvPr id="4" name="Picture 2" descr="vpg2e_fig_07_0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54" y="3628538"/>
            <a:ext cx="3780318" cy="266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735" y="6440488"/>
            <a:ext cx="653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 winery nestled in the Coast Ranges gets orographic precipitation.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54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03" y="371431"/>
            <a:ext cx="8229600" cy="4525963"/>
          </a:xfrm>
        </p:spPr>
        <p:txBody>
          <a:bodyPr/>
          <a:lstStyle/>
          <a:p>
            <a:r>
              <a:rPr lang="en-US" dirty="0" smtClean="0"/>
              <a:t>Latitude</a:t>
            </a:r>
          </a:p>
          <a:p>
            <a:pPr lvl="1"/>
            <a:r>
              <a:rPr lang="en-US" dirty="0" smtClean="0"/>
              <a:t>Areas nearer the equator will have warmer air, which can hold more moisture</a:t>
            </a:r>
          </a:p>
          <a:p>
            <a:pPr lvl="1"/>
            <a:r>
              <a:rPr lang="en-US" dirty="0" smtClean="0"/>
              <a:t>Lower latitude locations will, therefore, have more precipitation than higher latitude regions.</a:t>
            </a:r>
            <a:endParaRPr lang="en-US" dirty="0"/>
          </a:p>
        </p:txBody>
      </p:sp>
      <p:pic>
        <p:nvPicPr>
          <p:cNvPr id="4" name="Picture 2" descr="vpg2e_fig_07_0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39" y="2865600"/>
            <a:ext cx="2574073" cy="40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7853" y="4553029"/>
            <a:ext cx="292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rainforest in Borneo,</a:t>
            </a:r>
          </a:p>
          <a:p>
            <a:r>
              <a:rPr lang="en-US" dirty="0" smtClean="0"/>
              <a:t>Indonesia.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86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846" y="425998"/>
            <a:ext cx="8229600" cy="4525963"/>
          </a:xfrm>
        </p:spPr>
        <p:txBody>
          <a:bodyPr/>
          <a:lstStyle/>
          <a:p>
            <a:r>
              <a:rPr lang="en-US" dirty="0" smtClean="0"/>
              <a:t>Persistent High &amp; Low Pressure Systems</a:t>
            </a:r>
          </a:p>
          <a:p>
            <a:pPr lvl="1"/>
            <a:r>
              <a:rPr lang="en-US" dirty="0" smtClean="0"/>
              <a:t>Low pressure areas (equator, midlatitudes) have converging, rising air.  ITCZ</a:t>
            </a:r>
          </a:p>
          <a:p>
            <a:pPr lvl="1"/>
            <a:r>
              <a:rPr lang="en-US" dirty="0" smtClean="0"/>
              <a:t>High pressure areas (subtropics, poles) have diverging, sinking air.  STH</a:t>
            </a:r>
            <a:endParaRPr lang="en-US" dirty="0"/>
          </a:p>
        </p:txBody>
      </p:sp>
      <p:pic>
        <p:nvPicPr>
          <p:cNvPr id="4" name="Picture 2" descr="vpg2e_fig_07_0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95" y="2997876"/>
            <a:ext cx="4870530" cy="346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1602" y="4361323"/>
            <a:ext cx="220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Sahara Desert, Africa.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0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pg2e_fig_07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8" y="215900"/>
            <a:ext cx="4845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3136" y="431339"/>
            <a:ext cx="3740863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Patterns of Seasonal Rainfall: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Uniform throughout year—ITCZ or marine west coast location (air masses &amp; polar front).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Summer maximum—Asia, air masses from warm waters (eastern U.S.)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Winter maximum—seasonal migration of polar front &amp; STH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r>
              <a:rPr lang="en-US" dirty="0" smtClean="0"/>
              <a:t>Climates With Little to no rainfall: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Arid—STH all year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Semiarid (steppe)—migration of STH and ITCZ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2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851" y="435112"/>
            <a:ext cx="8229600" cy="4525963"/>
          </a:xfrm>
        </p:spPr>
        <p:txBody>
          <a:bodyPr/>
          <a:lstStyle/>
          <a:p>
            <a:r>
              <a:rPr lang="en-US" dirty="0" err="1" smtClean="0"/>
              <a:t>Climographs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5810" y="63730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vpg2e_fig_07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5247"/>
            <a:ext cx="8531225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67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444"/>
            <a:ext cx="8229600" cy="4525963"/>
          </a:xfrm>
        </p:spPr>
        <p:txBody>
          <a:bodyPr/>
          <a:lstStyle/>
          <a:p>
            <a:r>
              <a:rPr lang="en-US" dirty="0" smtClean="0"/>
              <a:t>Climatology</a:t>
            </a:r>
          </a:p>
          <a:p>
            <a:pPr lvl="1"/>
            <a:r>
              <a:rPr lang="en-US" dirty="0" smtClean="0"/>
              <a:t>Science of analyzing climate</a:t>
            </a:r>
          </a:p>
          <a:p>
            <a:pPr lvl="1"/>
            <a:r>
              <a:rPr lang="en-US" dirty="0" smtClean="0"/>
              <a:t>Look to the past and present to predict the future</a:t>
            </a:r>
          </a:p>
          <a:p>
            <a:pPr lvl="1"/>
            <a:r>
              <a:rPr lang="en-US" dirty="0" smtClean="0"/>
              <a:t>Use classification systems:  </a:t>
            </a:r>
          </a:p>
          <a:p>
            <a:pPr lvl="2"/>
            <a:r>
              <a:rPr lang="en-US" dirty="0" err="1" smtClean="0"/>
              <a:t>Koppen</a:t>
            </a:r>
            <a:r>
              <a:rPr lang="en-US" dirty="0" smtClean="0"/>
              <a:t>:  uses monthly </a:t>
            </a:r>
            <a:r>
              <a:rPr lang="en-US" dirty="0" err="1" smtClean="0"/>
              <a:t>precip</a:t>
            </a:r>
            <a:r>
              <a:rPr lang="en-US" dirty="0" smtClean="0"/>
              <a:t> &amp; temp</a:t>
            </a:r>
          </a:p>
          <a:p>
            <a:pPr lvl="2"/>
            <a:r>
              <a:rPr lang="en-US" dirty="0" err="1" smtClean="0"/>
              <a:t>Strahler</a:t>
            </a:r>
            <a:r>
              <a:rPr lang="en-US" dirty="0" smtClean="0"/>
              <a:t>:  uses air mass movement, frontal zones</a:t>
            </a:r>
            <a:endParaRPr lang="en-US" dirty="0"/>
          </a:p>
        </p:txBody>
      </p:sp>
      <p:pic>
        <p:nvPicPr>
          <p:cNvPr id="4" name="Picture 1" descr="MPG_10e_Figure_08_02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6015"/>
            <a:ext cx="91440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7818" y="6391965"/>
            <a:ext cx="336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Koppen</a:t>
            </a:r>
            <a:r>
              <a:rPr lang="en-US" dirty="0" smtClean="0"/>
              <a:t> Classification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06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634" y="38982"/>
            <a:ext cx="8410062" cy="6567068"/>
          </a:xfrm>
        </p:spPr>
        <p:txBody>
          <a:bodyPr>
            <a:normAutofit/>
          </a:bodyPr>
          <a:lstStyle/>
          <a:p>
            <a:r>
              <a:rPr lang="en-US" dirty="0" err="1" smtClean="0"/>
              <a:t>Koppen</a:t>
            </a:r>
            <a:r>
              <a:rPr lang="en-US" dirty="0" smtClean="0"/>
              <a:t> &amp; </a:t>
            </a:r>
            <a:r>
              <a:rPr lang="en-US" dirty="0" err="1" smtClean="0"/>
              <a:t>Strahler</a:t>
            </a:r>
            <a:r>
              <a:rPr lang="en-US" dirty="0" smtClean="0"/>
              <a:t> Compared</a:t>
            </a:r>
          </a:p>
          <a:p>
            <a:pPr marL="457200" lvl="1" indent="0">
              <a:buNone/>
            </a:pPr>
            <a:r>
              <a:rPr lang="en-US" u="sng" dirty="0" err="1" smtClean="0"/>
              <a:t>Koppen</a:t>
            </a:r>
            <a:r>
              <a:rPr lang="en-US" u="sng" dirty="0" smtClean="0"/>
              <a:t>						</a:t>
            </a:r>
            <a:r>
              <a:rPr lang="en-US" u="sng" dirty="0" err="1" smtClean="0"/>
              <a:t>Strahler</a:t>
            </a:r>
            <a:endParaRPr lang="en-US" dirty="0" smtClean="0"/>
          </a:p>
          <a:p>
            <a:pPr marL="457200" lvl="1" indent="0">
              <a:buNone/>
            </a:pPr>
            <a:r>
              <a:rPr lang="en-US" sz="1400" b="1" dirty="0" smtClean="0"/>
              <a:t>Low Latitudes</a:t>
            </a:r>
          </a:p>
          <a:p>
            <a:pPr marL="457200" lvl="1" indent="0">
              <a:buNone/>
            </a:pPr>
            <a:r>
              <a:rPr lang="en-US" sz="1400" dirty="0" err="1" smtClean="0"/>
              <a:t>Af</a:t>
            </a:r>
            <a:r>
              <a:rPr lang="en-US" sz="1400" dirty="0" smtClean="0"/>
              <a:t>—tropical rainforest					1—wet </a:t>
            </a:r>
            <a:r>
              <a:rPr lang="en-US" sz="1400" dirty="0" err="1" smtClean="0"/>
              <a:t>equaotorial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Am—tropical monsoon					2—monsoon &amp; trade-wind coastal</a:t>
            </a:r>
          </a:p>
          <a:p>
            <a:pPr marL="457200" lvl="1" indent="0">
              <a:buNone/>
            </a:pPr>
            <a:r>
              <a:rPr lang="en-US" sz="1400" dirty="0" smtClean="0"/>
              <a:t>Aw—tropical savanna					3—wet-dry tropical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b="1" dirty="0" smtClean="0"/>
              <a:t>Midlatitudes</a:t>
            </a:r>
            <a:endParaRPr lang="en-US" sz="1400" dirty="0" smtClean="0"/>
          </a:p>
          <a:p>
            <a:pPr marL="457200" lvl="1" indent="0">
              <a:buNone/>
            </a:pPr>
            <a:r>
              <a:rPr lang="en-US" sz="1400" dirty="0" smtClean="0"/>
              <a:t>Cs—Mediterranean					7—Mediterranean</a:t>
            </a:r>
          </a:p>
          <a:p>
            <a:pPr marL="457200" lvl="1" indent="0">
              <a:buNone/>
            </a:pPr>
            <a:r>
              <a:rPr lang="en-US" sz="1400" dirty="0" err="1" smtClean="0"/>
              <a:t>Cfa</a:t>
            </a:r>
            <a:r>
              <a:rPr lang="en-US" sz="1400" dirty="0" smtClean="0"/>
              <a:t>—Humid subtropical					6—Moist subtropical</a:t>
            </a:r>
          </a:p>
          <a:p>
            <a:pPr marL="457200" lvl="1" indent="0">
              <a:buNone/>
            </a:pPr>
            <a:r>
              <a:rPr lang="en-US" sz="1400" dirty="0" err="1" smtClean="0"/>
              <a:t>Cfb</a:t>
            </a:r>
            <a:r>
              <a:rPr lang="en-US" sz="1400" dirty="0" smtClean="0"/>
              <a:t>—Marine west coast					8—Marine west-coast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b="1" dirty="0" smtClean="0"/>
              <a:t>High Latitudes</a:t>
            </a:r>
            <a:endParaRPr lang="en-US" sz="1400" dirty="0" smtClean="0"/>
          </a:p>
          <a:p>
            <a:pPr marL="457200" lvl="1" indent="0">
              <a:buNone/>
            </a:pPr>
            <a:r>
              <a:rPr lang="en-US" sz="1400" dirty="0" err="1" smtClean="0"/>
              <a:t>Df</a:t>
            </a:r>
            <a:r>
              <a:rPr lang="en-US" sz="1400" dirty="0" smtClean="0"/>
              <a:t>—Humid continental					10—Moist continental</a:t>
            </a:r>
          </a:p>
          <a:p>
            <a:pPr marL="457200" lvl="1" indent="0">
              <a:buNone/>
            </a:pPr>
            <a:r>
              <a:rPr lang="en-US" sz="1400" dirty="0" err="1" smtClean="0"/>
              <a:t>Dw</a:t>
            </a:r>
            <a:r>
              <a:rPr lang="en-US" sz="1400" dirty="0" smtClean="0"/>
              <a:t>—Dry winter continental				11—Boreal forest</a:t>
            </a:r>
          </a:p>
          <a:p>
            <a:pPr marL="457200" lvl="1" indent="0">
              <a:buNone/>
            </a:pPr>
            <a:endParaRPr lang="en-US" sz="1400" b="1" dirty="0"/>
          </a:p>
          <a:p>
            <a:pPr marL="457200" lvl="1" indent="0">
              <a:buNone/>
            </a:pPr>
            <a:r>
              <a:rPr lang="en-US" sz="1400" b="1" dirty="0" smtClean="0"/>
              <a:t>Polar</a:t>
            </a:r>
            <a:endParaRPr lang="en-US" sz="1400" dirty="0" smtClean="0"/>
          </a:p>
          <a:p>
            <a:pPr marL="457200" lvl="1" indent="0">
              <a:buNone/>
            </a:pPr>
            <a:r>
              <a:rPr lang="en-US" sz="1400" dirty="0" smtClean="0"/>
              <a:t>ET—Arctic Tundra						12</a:t>
            </a:r>
          </a:p>
          <a:p>
            <a:pPr marL="457200" lvl="1" indent="0">
              <a:buNone/>
            </a:pPr>
            <a:r>
              <a:rPr lang="en-US" sz="1400" dirty="0" smtClean="0"/>
              <a:t>EF—Polar Ice Cap						13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b="1" dirty="0" smtClean="0"/>
              <a:t>Arid/Semiarid</a:t>
            </a:r>
          </a:p>
          <a:p>
            <a:pPr marL="457200" lvl="1" indent="0">
              <a:buNone/>
            </a:pPr>
            <a:r>
              <a:rPr lang="en-US" sz="1400" dirty="0" smtClean="0"/>
              <a:t>BS—Semiarid, steppe					4s, 5s, 9s (the number refers to temp range, latitude)</a:t>
            </a:r>
          </a:p>
          <a:p>
            <a:pPr marL="457200" lvl="1" indent="0">
              <a:buNone/>
            </a:pPr>
            <a:r>
              <a:rPr lang="en-US" sz="1400" dirty="0" smtClean="0"/>
              <a:t>BW—Desert							4a, 5a, 9a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 smtClean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319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pg2e_fig_07_07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215900"/>
            <a:ext cx="758666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5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pg2e_fig_07_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"/>
            <a:ext cx="85312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G_7e_Figure_07_02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7" y="1006475"/>
            <a:ext cx="9144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60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84" y="294199"/>
            <a:ext cx="8229600" cy="4525963"/>
          </a:xfrm>
        </p:spPr>
        <p:txBody>
          <a:bodyPr/>
          <a:lstStyle/>
          <a:p>
            <a:r>
              <a:rPr lang="en-US" dirty="0" smtClean="0"/>
              <a:t>What is Climate?</a:t>
            </a:r>
          </a:p>
          <a:p>
            <a:pPr lvl="1"/>
            <a:r>
              <a:rPr lang="en-US" dirty="0" smtClean="0"/>
              <a:t>30 years of data</a:t>
            </a:r>
          </a:p>
          <a:p>
            <a:pPr lvl="1"/>
            <a:r>
              <a:rPr lang="en-US" dirty="0" smtClean="0"/>
              <a:t>Temperature &amp; Precipitation</a:t>
            </a:r>
          </a:p>
          <a:p>
            <a:pPr lvl="1"/>
            <a:r>
              <a:rPr lang="en-US" dirty="0" smtClean="0"/>
              <a:t>Mean annual temperature</a:t>
            </a:r>
          </a:p>
          <a:p>
            <a:pPr lvl="1"/>
            <a:r>
              <a:rPr lang="en-US" dirty="0" smtClean="0"/>
              <a:t>Mean annual precipitation</a:t>
            </a:r>
          </a:p>
          <a:p>
            <a:pPr lvl="1"/>
            <a:r>
              <a:rPr lang="en-US" dirty="0" smtClean="0"/>
              <a:t>How much seasonal variation in temp &amp; </a:t>
            </a:r>
            <a:r>
              <a:rPr lang="en-US" dirty="0" err="1" smtClean="0"/>
              <a:t>precip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8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441" y="4564"/>
            <a:ext cx="852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Tropical, low latitude climates</a:t>
            </a:r>
            <a:r>
              <a:rPr lang="en-US" dirty="0" smtClean="0"/>
              <a:t>—no seasons, constant temperature, varying </a:t>
            </a:r>
            <a:r>
              <a:rPr lang="en-US" dirty="0" smtClean="0"/>
              <a:t>precipitation.</a:t>
            </a:r>
          </a:p>
          <a:p>
            <a:r>
              <a:rPr lang="en-US" dirty="0" smtClean="0"/>
              <a:t>1, 2,3 &amp; 4.</a:t>
            </a:r>
            <a:endParaRPr lang="en-US" dirty="0"/>
          </a:p>
        </p:txBody>
      </p:sp>
      <p:pic>
        <p:nvPicPr>
          <p:cNvPr id="4" name="Picture 2" descr="vpg2e_fig_07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46" y="626276"/>
            <a:ext cx="5359975" cy="628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EG_7e_Figure_07_03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0"/>
            <a:ext cx="840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157427"/>
            <a:ext cx="4547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Uaupes, Brazil (1):  Wet equatorial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climate.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934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12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8000"/>
            <a:ext cx="85312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2593" y="6081760"/>
            <a:ext cx="384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Iquitos, Peru.  Wet equatorial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7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EG_7e_Figure_07_04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0"/>
            <a:ext cx="735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6938" y="5977467"/>
            <a:ext cx="5310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Yangon, Myanmar (2):</a:t>
            </a:r>
          </a:p>
          <a:p>
            <a:r>
              <a:rPr lang="en-US" sz="2400" dirty="0" smtClean="0"/>
              <a:t>Monsoon and trade-wind coastal climate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395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13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15900"/>
            <a:ext cx="502126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173" y="1712680"/>
            <a:ext cx="1881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Kochi, India</a:t>
            </a:r>
          </a:p>
          <a:p>
            <a:r>
              <a:rPr lang="en-US" dirty="0" smtClean="0"/>
              <a:t>Monsoon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7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5900"/>
            <a:ext cx="549751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195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EG_7e_Figure_07_05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8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694" y="5732234"/>
            <a:ext cx="3997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Arusha</a:t>
            </a:r>
            <a:r>
              <a:rPr lang="en-US" sz="2400" dirty="0" smtClean="0"/>
              <a:t>,  Tanzania (3):  wet-dry</a:t>
            </a:r>
          </a:p>
          <a:p>
            <a:r>
              <a:rPr lang="en-US" sz="2400" dirty="0" smtClean="0"/>
              <a:t>Tropical climate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2999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vpg2e_fig_07_15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3122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823" y="6512843"/>
            <a:ext cx="533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Timbo</a:t>
            </a:r>
            <a:r>
              <a:rPr lang="en-US" dirty="0" smtClean="0"/>
              <a:t>, Guinea, 10N, wet-dry, tropical savanna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6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417" y="155491"/>
            <a:ext cx="8229600" cy="4525963"/>
          </a:xfrm>
        </p:spPr>
        <p:txBody>
          <a:bodyPr/>
          <a:lstStyle/>
          <a:p>
            <a:r>
              <a:rPr lang="en-US" dirty="0" smtClean="0"/>
              <a:t>Tropical Dry </a:t>
            </a:r>
          </a:p>
          <a:p>
            <a:pPr marL="0" indent="0">
              <a:buNone/>
            </a:pPr>
            <a:r>
              <a:rPr lang="en-US" dirty="0" smtClean="0"/>
              <a:t>    Climates</a:t>
            </a:r>
            <a:endParaRPr lang="en-US" dirty="0"/>
          </a:p>
        </p:txBody>
      </p:sp>
      <p:pic>
        <p:nvPicPr>
          <p:cNvPr id="4" name="Picture 2" descr="vpg2e_fig_07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91" y="83385"/>
            <a:ext cx="4930775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9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MPG_10e_Figure_08_13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9144000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733" y="16933"/>
            <a:ext cx="6406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addition to the influence of the STH, deserts are determined by:</a:t>
            </a:r>
          </a:p>
          <a:p>
            <a:r>
              <a:rPr lang="en-US" dirty="0"/>
              <a:t>	</a:t>
            </a:r>
            <a:r>
              <a:rPr lang="en-US" dirty="0" smtClean="0"/>
              <a:t>--mountain barriers (think of the western U.S.)</a:t>
            </a:r>
          </a:p>
          <a:p>
            <a:r>
              <a:rPr lang="en-US" dirty="0"/>
              <a:t>	</a:t>
            </a:r>
            <a:r>
              <a:rPr lang="en-US" dirty="0" smtClean="0"/>
              <a:t>--colder ocean currents (think of the coast of Chile)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9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023" y="18621"/>
            <a:ext cx="8229600" cy="4525963"/>
          </a:xfrm>
        </p:spPr>
        <p:txBody>
          <a:bodyPr/>
          <a:lstStyle/>
          <a:p>
            <a:r>
              <a:rPr lang="en-US" dirty="0" smtClean="0"/>
              <a:t>Global Temperature Patterns</a:t>
            </a:r>
          </a:p>
          <a:p>
            <a:pPr lvl="1"/>
            <a:r>
              <a:rPr lang="en-US" dirty="0" smtClean="0"/>
              <a:t>Latitude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Elevation</a:t>
            </a:r>
            <a:endParaRPr lang="en-US" dirty="0"/>
          </a:p>
        </p:txBody>
      </p:sp>
      <p:grpSp>
        <p:nvGrpSpPr>
          <p:cNvPr id="5" name="Group 12"/>
          <p:cNvGrpSpPr/>
          <p:nvPr/>
        </p:nvGrpSpPr>
        <p:grpSpPr>
          <a:xfrm>
            <a:off x="4897695" y="690563"/>
            <a:ext cx="1801555" cy="2860804"/>
            <a:chOff x="4897695" y="690563"/>
            <a:chExt cx="1801555" cy="2860804"/>
          </a:xfrm>
        </p:grpSpPr>
        <p:pic>
          <p:nvPicPr>
            <p:cNvPr id="6" name="Picture 5" descr="vpg2e_fig_07_01b.jpg"/>
            <p:cNvPicPr>
              <a:picLocks noChangeAspect="1"/>
            </p:cNvPicPr>
            <p:nvPr/>
          </p:nvPicPr>
          <p:blipFill>
            <a:blip r:embed="rId2" cstate="print"/>
            <a:srcRect b="5112"/>
            <a:stretch>
              <a:fillRect/>
            </a:stretch>
          </p:blipFill>
          <p:spPr bwMode="auto">
            <a:xfrm>
              <a:off x="4951413" y="690563"/>
              <a:ext cx="1747837" cy="2652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897695" y="3274368"/>
              <a:ext cx="15609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Cornwall, England, UK</a:t>
              </a:r>
              <a:endParaRPr lang="en-US" sz="1200" dirty="0"/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6870700" y="690563"/>
            <a:ext cx="1738313" cy="2860804"/>
            <a:chOff x="6870700" y="690563"/>
            <a:chExt cx="1738313" cy="2860804"/>
          </a:xfrm>
        </p:grpSpPr>
        <p:pic>
          <p:nvPicPr>
            <p:cNvPr id="9" name="Picture 4" descr="vpg2e_fig_07_01a.jpg"/>
            <p:cNvPicPr>
              <a:picLocks noChangeAspect="1"/>
            </p:cNvPicPr>
            <p:nvPr/>
          </p:nvPicPr>
          <p:blipFill>
            <a:blip r:embed="rId3" cstate="print"/>
            <a:srcRect b="5234"/>
            <a:stretch>
              <a:fillRect/>
            </a:stretch>
          </p:blipFill>
          <p:spPr bwMode="auto">
            <a:xfrm>
              <a:off x="6870700" y="690563"/>
              <a:ext cx="1738313" cy="2652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955095" y="3274368"/>
              <a:ext cx="12618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Nunavu</a:t>
              </a:r>
              <a:r>
                <a:rPr lang="en-US" sz="1200" dirty="0" smtClean="0"/>
                <a:t>t, Canada</a:t>
              </a:r>
              <a:endParaRPr lang="en-US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51413" y="3551367"/>
            <a:ext cx="3977857" cy="2647950"/>
            <a:chOff x="4951413" y="3551367"/>
            <a:chExt cx="3977857" cy="2647950"/>
          </a:xfrm>
        </p:grpSpPr>
        <p:pic>
          <p:nvPicPr>
            <p:cNvPr id="13" name="Picture 6" descr="vpg2e_fig_07_01c.jpg"/>
            <p:cNvPicPr>
              <a:picLocks noChangeAspect="1"/>
            </p:cNvPicPr>
            <p:nvPr/>
          </p:nvPicPr>
          <p:blipFill>
            <a:blip r:embed="rId4" cstate="print"/>
            <a:srcRect b="5724"/>
            <a:stretch>
              <a:fillRect/>
            </a:stretch>
          </p:blipFill>
          <p:spPr bwMode="auto">
            <a:xfrm>
              <a:off x="4951413" y="3551367"/>
              <a:ext cx="3657600" cy="2414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897945" y="5922318"/>
              <a:ext cx="20313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/>
                <a:t>Kluane</a:t>
              </a:r>
              <a:r>
                <a:rPr lang="en-US" sz="1200" dirty="0" smtClean="0"/>
                <a:t> National Park, Canada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2087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G_10e_Figure_08_15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530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535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MPG_10e_Figure_08_16a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57150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smtClean="0">
                <a:cs typeface="+mj-cs"/>
              </a:rPr>
              <a:t>Proximity to cold ocean currents intensifies aridity, but can also produce important coastal fog belts.</a:t>
            </a:r>
          </a:p>
        </p:txBody>
      </p:sp>
    </p:spTree>
    <p:extLst>
      <p:ext uri="{BB962C8B-B14F-4D97-AF65-F5344CB8AC3E}">
        <p14:creationId xmlns:p14="http://schemas.microsoft.com/office/powerpoint/2010/main" val="2327020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91"/>
            <a:ext cx="8229600" cy="4525963"/>
          </a:xfrm>
        </p:spPr>
        <p:txBody>
          <a:bodyPr/>
          <a:lstStyle/>
          <a:p>
            <a:r>
              <a:rPr lang="en-US" dirty="0" err="1" smtClean="0"/>
              <a:t>Wadi</a:t>
            </a:r>
            <a:r>
              <a:rPr lang="en-US" dirty="0" smtClean="0"/>
              <a:t> </a:t>
            </a:r>
            <a:r>
              <a:rPr lang="en-US" dirty="0" err="1" smtClean="0"/>
              <a:t>Halfa</a:t>
            </a:r>
            <a:r>
              <a:rPr lang="en-US" dirty="0" smtClean="0"/>
              <a:t>, Sudan (4):  Tropical Dry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3553" y="61167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vpg2e_fig_07_17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58901"/>
            <a:ext cx="6639862" cy="3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pg2e_fig_07_17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52" y="4377298"/>
            <a:ext cx="3511007" cy="24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73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21" y="50633"/>
            <a:ext cx="8229600" cy="4525963"/>
          </a:xfrm>
        </p:spPr>
        <p:txBody>
          <a:bodyPr/>
          <a:lstStyle/>
          <a:p>
            <a:r>
              <a:rPr lang="en-US" dirty="0" smtClean="0"/>
              <a:t>Walvis Bay, Namibia (4):  Tropical dry on a coast</a:t>
            </a:r>
            <a:endParaRPr lang="en-US" dirty="0"/>
          </a:p>
        </p:txBody>
      </p:sp>
      <p:pic>
        <p:nvPicPr>
          <p:cNvPr id="4" name="Picture 2" descr="vpg2e_fig_07_18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30300"/>
            <a:ext cx="8793006" cy="47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85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85800" y="6457950"/>
            <a:ext cx="7772400" cy="457200"/>
          </a:xfrm>
          <a:noFill/>
        </p:spPr>
        <p:txBody>
          <a:bodyPr/>
          <a:lstStyle/>
          <a:p>
            <a:r>
              <a:rPr lang="en-US" dirty="0"/>
              <a:t>Visualizing Physical Geography</a:t>
            </a:r>
            <a:br>
              <a:rPr lang="en-US" dirty="0"/>
            </a:br>
            <a:r>
              <a:rPr lang="en-US" dirty="0"/>
              <a:t>Copyright © 2012 John Wiley &amp; Sons, Inc.</a:t>
            </a:r>
          </a:p>
          <a:p>
            <a:endParaRPr lang="en-US" dirty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52400" y="152400"/>
            <a:ext cx="4822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charset="0"/>
              </a:rPr>
              <a:t>Midlatitude Climates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064125" y="857250"/>
            <a:ext cx="390683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 </a:t>
            </a:r>
          </a:p>
          <a:p>
            <a:r>
              <a:rPr lang="en-US" dirty="0"/>
              <a:t>8. Marine West-coast</a:t>
            </a:r>
          </a:p>
          <a:p>
            <a:r>
              <a:rPr lang="en-US" dirty="0"/>
              <a:t>9. Dry midlatitude	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3075" y="857250"/>
            <a:ext cx="45116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Five </a:t>
            </a:r>
            <a:r>
              <a:rPr lang="en-US" dirty="0"/>
              <a:t>midlatitude climates:</a:t>
            </a:r>
          </a:p>
          <a:p>
            <a:r>
              <a:rPr lang="en-US" dirty="0"/>
              <a:t>5. Dry Subtropical		</a:t>
            </a:r>
          </a:p>
          <a:p>
            <a:r>
              <a:rPr lang="en-US" dirty="0"/>
              <a:t>6. Moist Subtropical</a:t>
            </a:r>
          </a:p>
          <a:p>
            <a:r>
              <a:rPr lang="en-US" dirty="0"/>
              <a:t>7. Mediterranean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076325" y="2540000"/>
            <a:ext cx="7152938" cy="3846900"/>
            <a:chOff x="1076325" y="2540000"/>
            <a:chExt cx="7152938" cy="3846900"/>
          </a:xfrm>
        </p:grpSpPr>
        <p:pic>
          <p:nvPicPr>
            <p:cNvPr id="47109" name="Picture 4" descr="figure 7.7 part 1 cop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6325" y="2540000"/>
              <a:ext cx="6991350" cy="360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6972637" y="6109901"/>
              <a:ext cx="12566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A. N. </a:t>
              </a:r>
              <a:r>
                <a:rPr lang="en-US" sz="1200" dirty="0" err="1" smtClean="0"/>
                <a:t>Strahler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251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Eg_7e_UnFigure_3_Pg224_U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661"/>
            <a:ext cx="914400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7333" y="0"/>
            <a:ext cx="5620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Midlatitude</a:t>
            </a:r>
            <a:r>
              <a:rPr lang="en-US" dirty="0" smtClean="0"/>
              <a:t> </a:t>
            </a:r>
            <a:r>
              <a:rPr lang="en-US" dirty="0" smtClean="0"/>
              <a:t>Climates—mild winters, varying </a:t>
            </a:r>
            <a:r>
              <a:rPr lang="en-US" dirty="0" smtClean="0"/>
              <a:t>precipitation.</a:t>
            </a:r>
          </a:p>
          <a:p>
            <a:r>
              <a:rPr lang="en-US" dirty="0" smtClean="0"/>
              <a:t>5, 6, 7, 8, 9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7765" y="646331"/>
            <a:ext cx="768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pattern to where </a:t>
            </a:r>
            <a:r>
              <a:rPr lang="en-US" dirty="0" smtClean="0"/>
              <a:t>these </a:t>
            </a:r>
            <a:r>
              <a:rPr lang="en-US" dirty="0" smtClean="0"/>
              <a:t>climates are located?</a:t>
            </a:r>
          </a:p>
          <a:p>
            <a:r>
              <a:rPr lang="en-US" dirty="0" smtClean="0"/>
              <a:t>Why do </a:t>
            </a:r>
            <a:r>
              <a:rPr lang="en-US" dirty="0" smtClean="0"/>
              <a:t>these </a:t>
            </a:r>
            <a:r>
              <a:rPr lang="en-US" dirty="0" smtClean="0"/>
              <a:t>climates extend into the upper latitudes on west coasts (northern </a:t>
            </a:r>
            <a:br>
              <a:rPr lang="en-US" dirty="0" smtClean="0"/>
            </a:br>
            <a:r>
              <a:rPr lang="en-US" dirty="0" smtClean="0"/>
              <a:t>hemisphere) but not on east coasts?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3467" y="3144337"/>
            <a:ext cx="1274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San Francisco, CA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18200" y="31905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Columbia,</a:t>
            </a:r>
          </a:p>
          <a:p>
            <a:r>
              <a:rPr lang="en-US" sz="1200" dirty="0" smtClean="0"/>
              <a:t>South Carolina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126263" y="3282836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Chengdu, China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5914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6" y="215900"/>
            <a:ext cx="66484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473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EG_7e_Figure_07_06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" y="0"/>
            <a:ext cx="3863295" cy="1000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EG_7e_Figure_07_07_L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18" y="101600"/>
            <a:ext cx="3576309" cy="902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669" y="0"/>
            <a:ext cx="210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6:  Moist subtropical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52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2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"/>
            <a:ext cx="8531225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7973" y="5091435"/>
            <a:ext cx="268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Charleston, South Carolina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45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22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15900"/>
            <a:ext cx="6369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22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28"/>
            <a:ext cx="8229600" cy="4525963"/>
          </a:xfrm>
        </p:spPr>
        <p:txBody>
          <a:bodyPr/>
          <a:lstStyle/>
          <a:p>
            <a:r>
              <a:rPr lang="en-US" dirty="0" smtClean="0"/>
              <a:t>Latitude</a:t>
            </a:r>
            <a:endParaRPr lang="en-US" dirty="0"/>
          </a:p>
        </p:txBody>
      </p:sp>
      <p:grpSp>
        <p:nvGrpSpPr>
          <p:cNvPr id="5" name="Group 7"/>
          <p:cNvGrpSpPr/>
          <p:nvPr/>
        </p:nvGrpSpPr>
        <p:grpSpPr>
          <a:xfrm>
            <a:off x="4167188" y="204788"/>
            <a:ext cx="4803775" cy="6111061"/>
            <a:chOff x="4167188" y="204788"/>
            <a:chExt cx="4803775" cy="6111061"/>
          </a:xfrm>
        </p:grpSpPr>
        <p:pic>
          <p:nvPicPr>
            <p:cNvPr id="6" name="Picture 4" descr="vpg2e_fig_07_02.jpg"/>
            <p:cNvPicPr>
              <a:picLocks noChangeAspect="1"/>
            </p:cNvPicPr>
            <p:nvPr/>
          </p:nvPicPr>
          <p:blipFill>
            <a:blip r:embed="rId2" cstate="print"/>
            <a:srcRect b="5112"/>
            <a:stretch>
              <a:fillRect/>
            </a:stretch>
          </p:blipFill>
          <p:spPr bwMode="auto">
            <a:xfrm>
              <a:off x="4167188" y="204788"/>
              <a:ext cx="4803775" cy="585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6534150" y="6038850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464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 descr="EG_7e_Figure_07_08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42" y="76201"/>
            <a:ext cx="48603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133" y="364067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8:  Marine </a:t>
            </a:r>
            <a:r>
              <a:rPr lang="en-US" dirty="0" smtClean="0"/>
              <a:t>West Coast</a:t>
            </a:r>
          </a:p>
          <a:p>
            <a:pPr>
              <a:defRPr/>
            </a:pPr>
            <a:r>
              <a:rPr lang="en-US" dirty="0"/>
              <a:t>Rain all year, cool</a:t>
            </a:r>
          </a:p>
          <a:p>
            <a:pPr>
              <a:defRPr/>
            </a:pPr>
            <a:r>
              <a:rPr lang="en-US" dirty="0"/>
              <a:t>Wettest climate in the </a:t>
            </a:r>
            <a:r>
              <a:rPr lang="en-US" dirty="0" smtClean="0"/>
              <a:t>mid-latitudes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50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24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12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2580" y="5487565"/>
            <a:ext cx="28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Vancouver, British Columbia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032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EG_7e_Figure_07_10_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933" y="169333"/>
            <a:ext cx="18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7:  Mediterranean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43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pg2e_fig_07_23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8531225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6496" y="5499216"/>
            <a:ext cx="21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Monterey,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28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729" y="132189"/>
            <a:ext cx="8229600" cy="4525963"/>
          </a:xfrm>
        </p:spPr>
        <p:txBody>
          <a:bodyPr/>
          <a:lstStyle/>
          <a:p>
            <a:r>
              <a:rPr lang="en-US" dirty="0" smtClean="0"/>
              <a:t>Dry climates in the midlatitudes</a:t>
            </a:r>
          </a:p>
          <a:p>
            <a:pPr lvl="1"/>
            <a:r>
              <a:rPr lang="en-US" dirty="0" smtClean="0"/>
              <a:t>Dry subtropical (5) &amp; Dry midlatitude (9)</a:t>
            </a:r>
            <a:endParaRPr lang="en-US" dirty="0"/>
          </a:p>
        </p:txBody>
      </p:sp>
      <p:pic>
        <p:nvPicPr>
          <p:cNvPr id="4" name="Picture 2" descr="vpg2e_fig_07_16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0" y="1502275"/>
            <a:ext cx="7737008" cy="5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521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895" y="143840"/>
            <a:ext cx="8229600" cy="4525963"/>
          </a:xfrm>
        </p:spPr>
        <p:txBody>
          <a:bodyPr/>
          <a:lstStyle/>
          <a:p>
            <a:r>
              <a:rPr lang="en-US" dirty="0" smtClean="0"/>
              <a:t>Dry Subtropical (5):  Yuma, Arizona</a:t>
            </a:r>
            <a:endParaRPr lang="en-US" dirty="0"/>
          </a:p>
        </p:txBody>
      </p:sp>
      <p:pic>
        <p:nvPicPr>
          <p:cNvPr id="5" name="Picture 2" descr="vpg2e_fig_07_1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9" y="827212"/>
            <a:ext cx="7040086" cy="438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pg2e_fig_07_1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9825" y="4392382"/>
            <a:ext cx="1568207" cy="225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472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5" y="97236"/>
            <a:ext cx="8229600" cy="4525963"/>
          </a:xfrm>
        </p:spPr>
        <p:txBody>
          <a:bodyPr/>
          <a:lstStyle/>
          <a:p>
            <a:r>
              <a:rPr lang="en-US" dirty="0" smtClean="0"/>
              <a:t>Dry Midlatitude (9):  Pueblo, Colorado</a:t>
            </a:r>
            <a:endParaRPr lang="en-US" dirty="0"/>
          </a:p>
        </p:txBody>
      </p:sp>
      <p:pic>
        <p:nvPicPr>
          <p:cNvPr id="4" name="Picture 2" descr="vpg2e_fig_07_25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097" y="5346723"/>
            <a:ext cx="2124405" cy="15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pg2e_fig_07_2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2" y="942231"/>
            <a:ext cx="6840416" cy="462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808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110" y="1134165"/>
            <a:ext cx="8229600" cy="4525963"/>
          </a:xfrm>
        </p:spPr>
        <p:txBody>
          <a:bodyPr/>
          <a:lstStyle/>
          <a:p>
            <a:r>
              <a:rPr lang="en-US" dirty="0" smtClean="0"/>
              <a:t>High latitude  and severe winter climates (10, 11, 12 &amp; 13):  all have very cold winters, varying precipitation.</a:t>
            </a:r>
            <a:endParaRPr lang="en-US" dirty="0"/>
          </a:p>
        </p:txBody>
      </p:sp>
      <p:pic>
        <p:nvPicPr>
          <p:cNvPr id="5" name="Picture 1" descr="Eg_7e_UnFigure_4_Pg228_U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1" y="2994218"/>
            <a:ext cx="7559312" cy="539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4267" y="3877774"/>
            <a:ext cx="1415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Churchill, Manitoba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686364" y="4189558"/>
            <a:ext cx="103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York, NY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411330" y="4051058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Moscow, Russia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431230" y="3774059"/>
            <a:ext cx="1455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Verkhoyansk, Russia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0981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982" y="120538"/>
            <a:ext cx="8229600" cy="4525963"/>
          </a:xfrm>
        </p:spPr>
        <p:txBody>
          <a:bodyPr/>
          <a:lstStyle/>
          <a:p>
            <a:r>
              <a:rPr lang="en-US" dirty="0" smtClean="0"/>
              <a:t>Moist Continental (10):  Madison, Wisconsin</a:t>
            </a:r>
            <a:endParaRPr lang="en-US" dirty="0"/>
          </a:p>
        </p:txBody>
      </p:sp>
      <p:pic>
        <p:nvPicPr>
          <p:cNvPr id="5" name="Picture 2" descr="vpg2e_fig_07_27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7700"/>
            <a:ext cx="7082643" cy="461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pg2e_fig_07_27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93" y="4852940"/>
            <a:ext cx="2893445" cy="200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549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York, NY, (10)</a:t>
            </a:r>
            <a:endParaRPr lang="en-US" dirty="0"/>
          </a:p>
        </p:txBody>
      </p:sp>
      <p:pic>
        <p:nvPicPr>
          <p:cNvPr id="4" name="Picture 1" descr="EG_7e_Figure_07_011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58" y="0"/>
            <a:ext cx="6350104" cy="690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52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63" y="66548"/>
            <a:ext cx="8229600" cy="4525963"/>
          </a:xfrm>
        </p:spPr>
        <p:txBody>
          <a:bodyPr/>
          <a:lstStyle/>
          <a:p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Maritime </a:t>
            </a:r>
            <a:r>
              <a:rPr lang="en-US" dirty="0" err="1" smtClean="0"/>
              <a:t>vs</a:t>
            </a:r>
            <a:r>
              <a:rPr lang="en-US" dirty="0" smtClean="0"/>
              <a:t> Continental</a:t>
            </a:r>
            <a:endParaRPr lang="en-US" dirty="0"/>
          </a:p>
        </p:txBody>
      </p:sp>
      <p:grpSp>
        <p:nvGrpSpPr>
          <p:cNvPr id="4" name="Group 7"/>
          <p:cNvGrpSpPr/>
          <p:nvPr/>
        </p:nvGrpSpPr>
        <p:grpSpPr>
          <a:xfrm>
            <a:off x="4279059" y="1449780"/>
            <a:ext cx="4658038" cy="5129665"/>
            <a:chOff x="4167188" y="204788"/>
            <a:chExt cx="4803775" cy="6111061"/>
          </a:xfrm>
        </p:grpSpPr>
        <p:pic>
          <p:nvPicPr>
            <p:cNvPr id="5" name="Picture 4" descr="vpg2e_fig_07_02.jpg"/>
            <p:cNvPicPr>
              <a:picLocks noChangeAspect="1"/>
            </p:cNvPicPr>
            <p:nvPr/>
          </p:nvPicPr>
          <p:blipFill>
            <a:blip r:embed="rId2" cstate="print"/>
            <a:srcRect b="5112"/>
            <a:stretch>
              <a:fillRect/>
            </a:stretch>
          </p:blipFill>
          <p:spPr bwMode="auto">
            <a:xfrm>
              <a:off x="4167188" y="204788"/>
              <a:ext cx="4803775" cy="585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6534150" y="6038850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893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vpg2e_fig_07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2800"/>
            <a:ext cx="8531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31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97569" cy="4644672"/>
          </a:xfrm>
        </p:spPr>
        <p:txBody>
          <a:bodyPr/>
          <a:lstStyle/>
          <a:p>
            <a:r>
              <a:rPr lang="en-US" dirty="0" smtClean="0"/>
              <a:t>Fort Vermillion,</a:t>
            </a:r>
          </a:p>
          <a:p>
            <a:pPr marL="0" indent="0">
              <a:buNone/>
            </a:pPr>
            <a:r>
              <a:rPr lang="en-US" dirty="0" smtClean="0"/>
              <a:t>Alberta, Canada </a:t>
            </a:r>
          </a:p>
          <a:p>
            <a:pPr marL="0" indent="0">
              <a:buNone/>
            </a:pPr>
            <a:r>
              <a:rPr lang="en-US" dirty="0" smtClean="0"/>
              <a:t>(11)</a:t>
            </a:r>
            <a:endParaRPr lang="en-US" dirty="0"/>
          </a:p>
        </p:txBody>
      </p:sp>
      <p:pic>
        <p:nvPicPr>
          <p:cNvPr id="4" name="Picture 2" descr="vpg2e_fig_07_29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2" y="215900"/>
            <a:ext cx="6751638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07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EG_7e_Figure_07_13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84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580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EG_7e_Figure_07_14_L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340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vpg2e_fig_07_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15900"/>
            <a:ext cx="7812088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153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pg2e_fig_07_32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1" y="109772"/>
            <a:ext cx="5137447" cy="575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pg2e_fig_07_3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58" y="0"/>
            <a:ext cx="3717925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211" y="6128364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Upernavik</a:t>
            </a:r>
            <a:r>
              <a:rPr lang="en-US" dirty="0" smtClean="0"/>
              <a:t>, Iceland (12)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7711" y="6470678"/>
            <a:ext cx="245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Eismitte</a:t>
            </a:r>
            <a:r>
              <a:rPr lang="en-US" dirty="0" smtClean="0"/>
              <a:t>, Greenland 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816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85800" y="6496050"/>
            <a:ext cx="7772400" cy="457200"/>
          </a:xfrm>
          <a:noFill/>
        </p:spPr>
        <p:txBody>
          <a:bodyPr/>
          <a:lstStyle/>
          <a:p>
            <a:r>
              <a:rPr lang="en-US" dirty="0"/>
              <a:t>Visualizing Physical Geography</a:t>
            </a:r>
            <a:br>
              <a:rPr lang="en-US" dirty="0"/>
            </a:br>
            <a:r>
              <a:rPr lang="en-US" dirty="0"/>
              <a:t>Copyright © 2012 John Wiley &amp; Sons, Inc.</a:t>
            </a:r>
          </a:p>
          <a:p>
            <a:endParaRPr lang="en-US" dirty="0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52400" y="152400"/>
            <a:ext cx="3736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charset="0"/>
              </a:rPr>
              <a:t>Climate Change</a:t>
            </a:r>
          </a:p>
        </p:txBody>
      </p:sp>
      <p:sp>
        <p:nvSpPr>
          <p:cNvPr id="124932" name="Text Box 6"/>
          <p:cNvSpPr txBox="1">
            <a:spLocks noChangeArrowheads="1"/>
          </p:cNvSpPr>
          <p:nvPr/>
        </p:nvSpPr>
        <p:spPr bwMode="auto">
          <a:xfrm>
            <a:off x="201613" y="4781550"/>
            <a:ext cx="8740775" cy="1477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ea typeface="+mn-ea"/>
              </a:rPr>
              <a:t>If the Arctic continues to warm, which of the following transformations is most likely?</a:t>
            </a:r>
          </a:p>
          <a:p>
            <a:pPr marL="111125">
              <a:defRPr/>
            </a:pPr>
            <a:r>
              <a:rPr lang="en-US" sz="1800" dirty="0">
                <a:ea typeface="+mn-ea"/>
              </a:rPr>
              <a:t>a. The tundra climate region will expand in all directions.</a:t>
            </a:r>
          </a:p>
          <a:p>
            <a:pPr marL="111125">
              <a:defRPr/>
            </a:pPr>
            <a:r>
              <a:rPr lang="en-US" sz="1800" dirty="0" err="1">
                <a:ea typeface="+mn-ea"/>
              </a:rPr>
              <a:t>b</a:t>
            </a:r>
            <a:r>
              <a:rPr lang="en-US" sz="1800" dirty="0">
                <a:ea typeface="+mn-ea"/>
              </a:rPr>
              <a:t>. The boreal forest climate will expand in all directions.</a:t>
            </a:r>
          </a:p>
          <a:p>
            <a:pPr marL="111125">
              <a:defRPr/>
            </a:pPr>
            <a:r>
              <a:rPr lang="en-US" sz="1800" dirty="0" err="1">
                <a:ea typeface="+mn-ea"/>
              </a:rPr>
              <a:t>c</a:t>
            </a:r>
            <a:r>
              <a:rPr lang="en-US" sz="1800" dirty="0">
                <a:ea typeface="+mn-ea"/>
              </a:rPr>
              <a:t>. The boreal forest climate will move into areas once considered tundra climate.</a:t>
            </a:r>
          </a:p>
          <a:p>
            <a:pPr marL="111125">
              <a:defRPr/>
            </a:pPr>
            <a:r>
              <a:rPr lang="en-US" sz="1800" dirty="0" err="1">
                <a:ea typeface="+mn-ea"/>
              </a:rPr>
              <a:t>d</a:t>
            </a:r>
            <a:r>
              <a:rPr lang="en-US" sz="1800" dirty="0">
                <a:ea typeface="+mn-ea"/>
              </a:rPr>
              <a:t>. The tundra climate will move into areas once considered boreal forest climate.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388938" y="1509713"/>
            <a:ext cx="4764087" cy="2953137"/>
            <a:chOff x="388938" y="1509713"/>
            <a:chExt cx="4764087" cy="2953137"/>
          </a:xfrm>
        </p:grpSpPr>
        <p:pic>
          <p:nvPicPr>
            <p:cNvPr id="68613" name="Picture 4" descr="vpg2e_fig_07_28.jpg"/>
            <p:cNvPicPr>
              <a:picLocks noChangeAspect="1"/>
            </p:cNvPicPr>
            <p:nvPr/>
          </p:nvPicPr>
          <p:blipFill>
            <a:blip r:embed="rId3" cstate="print"/>
            <a:srcRect b="6367"/>
            <a:stretch>
              <a:fillRect/>
            </a:stretch>
          </p:blipFill>
          <p:spPr bwMode="auto">
            <a:xfrm>
              <a:off x="388938" y="1509713"/>
              <a:ext cx="4764087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752725" y="4185851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r"/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5495925" y="141288"/>
            <a:ext cx="3259138" cy="4550161"/>
            <a:chOff x="5495925" y="141288"/>
            <a:chExt cx="3259138" cy="4550161"/>
          </a:xfrm>
        </p:grpSpPr>
        <p:pic>
          <p:nvPicPr>
            <p:cNvPr id="68614" name="Picture 5" descr="vpg2e_fig_07_29_01.jpg"/>
            <p:cNvPicPr>
              <a:picLocks noChangeAspect="1"/>
            </p:cNvPicPr>
            <p:nvPr/>
          </p:nvPicPr>
          <p:blipFill>
            <a:blip r:embed="rId4" cstate="print"/>
            <a:srcRect r="31972" b="5357"/>
            <a:stretch>
              <a:fillRect/>
            </a:stretch>
          </p:blipFill>
          <p:spPr bwMode="auto">
            <a:xfrm>
              <a:off x="5495925" y="141288"/>
              <a:ext cx="3259138" cy="432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852604" y="4414450"/>
              <a:ext cx="18790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©John Wiley &amp; Sons, Inc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857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6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71450" y="3902075"/>
            <a:ext cx="86106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 location between Sitka, Alaska, and Ft. Vermilion, Alberta, if located at a similar elevation, would most likely have a ____.</a:t>
            </a:r>
          </a:p>
          <a:p>
            <a:r>
              <a:rPr lang="en-US" dirty="0"/>
              <a:t>a. greater mean annual temperature than Sitka</a:t>
            </a:r>
          </a:p>
          <a:p>
            <a:r>
              <a:rPr lang="en-US" dirty="0"/>
              <a:t>b. greater mean annual temperature than Ft. Vermilion</a:t>
            </a:r>
          </a:p>
          <a:p>
            <a:r>
              <a:rPr lang="en-US" dirty="0"/>
              <a:t>c. greater annual temperature range than Ft. Vermilion</a:t>
            </a:r>
          </a:p>
          <a:p>
            <a:r>
              <a:rPr lang="en-US" dirty="0"/>
              <a:t>d. lower annual temperature range than Sitka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4646613" y="260350"/>
            <a:ext cx="4573587" cy="3502799"/>
            <a:chOff x="4646613" y="260350"/>
            <a:chExt cx="4573587" cy="3502799"/>
          </a:xfrm>
        </p:grpSpPr>
        <p:pic>
          <p:nvPicPr>
            <p:cNvPr id="17413" name="Picture 5" descr="vpg2e_fig_07_02_01.jpg"/>
            <p:cNvPicPr>
              <a:picLocks noChangeAspect="1"/>
            </p:cNvPicPr>
            <p:nvPr/>
          </p:nvPicPr>
          <p:blipFill>
            <a:blip r:embed="rId3" cstate="print"/>
            <a:srcRect l="25980" t="37784" r="14885" b="11362"/>
            <a:stretch>
              <a:fillRect/>
            </a:stretch>
          </p:blipFill>
          <p:spPr bwMode="auto">
            <a:xfrm>
              <a:off x="4646613" y="260350"/>
              <a:ext cx="4108450" cy="327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6838950" y="3486150"/>
              <a:ext cx="23812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© John Wiley &amp; Sons, Inc.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2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01"/>
            <a:ext cx="8229600" cy="4525963"/>
          </a:xfrm>
        </p:spPr>
        <p:txBody>
          <a:bodyPr/>
          <a:lstStyle/>
          <a:p>
            <a:r>
              <a:rPr lang="en-US" dirty="0" smtClean="0"/>
              <a:t>Global Precipitation Patterns</a:t>
            </a:r>
          </a:p>
          <a:p>
            <a:pPr lvl="1"/>
            <a:r>
              <a:rPr lang="en-US" dirty="0" smtClean="0"/>
              <a:t>Air masses (continental </a:t>
            </a:r>
            <a:r>
              <a:rPr lang="en-US" dirty="0" err="1" smtClean="0"/>
              <a:t>vs</a:t>
            </a:r>
            <a:r>
              <a:rPr lang="en-US" dirty="0" smtClean="0"/>
              <a:t> maritime air masses)</a:t>
            </a:r>
          </a:p>
          <a:p>
            <a:pPr lvl="1"/>
            <a:r>
              <a:rPr lang="en-US" dirty="0" smtClean="0"/>
              <a:t>Prevailing winds (atmospheric circulation) </a:t>
            </a:r>
          </a:p>
          <a:p>
            <a:pPr lvl="1"/>
            <a:r>
              <a:rPr lang="en-US" dirty="0" smtClean="0"/>
              <a:t>Ocean currents</a:t>
            </a:r>
          </a:p>
          <a:p>
            <a:pPr lvl="1"/>
            <a:r>
              <a:rPr lang="en-US" dirty="0" smtClean="0"/>
              <a:t>Topography</a:t>
            </a:r>
          </a:p>
          <a:p>
            <a:pPr lvl="1"/>
            <a:r>
              <a:rPr lang="en-US" dirty="0" smtClean="0"/>
              <a:t>Latitude</a:t>
            </a:r>
          </a:p>
          <a:p>
            <a:pPr lvl="1"/>
            <a:r>
              <a:rPr lang="en-US" dirty="0" smtClean="0"/>
              <a:t>Persistent high and low pressure centers</a:t>
            </a:r>
          </a:p>
          <a:p>
            <a:pPr lvl="1"/>
            <a:endParaRPr lang="en-US" dirty="0"/>
          </a:p>
        </p:txBody>
      </p:sp>
      <p:pic>
        <p:nvPicPr>
          <p:cNvPr id="5" name="Picture 4" descr="vpg2e_fig_07_03.jpg"/>
          <p:cNvPicPr>
            <a:picLocks noChangeAspect="1"/>
          </p:cNvPicPr>
          <p:nvPr/>
        </p:nvPicPr>
        <p:blipFill>
          <a:blip r:embed="rId2" cstate="print"/>
          <a:srcRect r="53571" b="8463"/>
          <a:stretch>
            <a:fillRect/>
          </a:stretch>
        </p:blipFill>
        <p:spPr bwMode="auto">
          <a:xfrm>
            <a:off x="1066251" y="4037521"/>
            <a:ext cx="2803401" cy="28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vpg2e_fig_07_03.jpg"/>
          <p:cNvPicPr>
            <a:picLocks noChangeAspect="1"/>
          </p:cNvPicPr>
          <p:nvPr/>
        </p:nvPicPr>
        <p:blipFill>
          <a:blip r:embed="rId2" cstate="print"/>
          <a:srcRect l="47539" b="8270"/>
          <a:stretch>
            <a:fillRect/>
          </a:stretch>
        </p:blipFill>
        <p:spPr bwMode="auto">
          <a:xfrm>
            <a:off x="3869652" y="4157338"/>
            <a:ext cx="3543369" cy="28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35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944" y="18621"/>
            <a:ext cx="8229600" cy="4525963"/>
          </a:xfrm>
        </p:spPr>
        <p:txBody>
          <a:bodyPr/>
          <a:lstStyle/>
          <a:p>
            <a:r>
              <a:rPr lang="en-US" dirty="0" smtClean="0"/>
              <a:t>Air Masses</a:t>
            </a:r>
          </a:p>
          <a:p>
            <a:pPr lvl="1"/>
            <a:r>
              <a:rPr lang="en-US" dirty="0" smtClean="0"/>
              <a:t>Continental air masses bring drier conditions</a:t>
            </a:r>
          </a:p>
          <a:p>
            <a:pPr lvl="1"/>
            <a:r>
              <a:rPr lang="en-US" dirty="0" smtClean="0"/>
              <a:t>Marine air masses bring moisture</a:t>
            </a:r>
          </a:p>
          <a:p>
            <a:pPr lvl="1"/>
            <a:r>
              <a:rPr lang="en-US" dirty="0" smtClean="0"/>
              <a:t>Areas that have colliding air masses will have storms</a:t>
            </a:r>
            <a:endParaRPr lang="en-US" dirty="0"/>
          </a:p>
        </p:txBody>
      </p:sp>
      <p:grpSp>
        <p:nvGrpSpPr>
          <p:cNvPr id="4" name="Group 9"/>
          <p:cNvGrpSpPr/>
          <p:nvPr/>
        </p:nvGrpSpPr>
        <p:grpSpPr>
          <a:xfrm>
            <a:off x="664444" y="3687763"/>
            <a:ext cx="3655144" cy="2470536"/>
            <a:chOff x="664444" y="3687763"/>
            <a:chExt cx="3655144" cy="2470536"/>
          </a:xfrm>
        </p:grpSpPr>
        <p:pic>
          <p:nvPicPr>
            <p:cNvPr id="5" name="Picture 4" descr="vpg2e_fig_07_03a.jpg"/>
            <p:cNvPicPr>
              <a:picLocks noChangeAspect="1"/>
            </p:cNvPicPr>
            <p:nvPr/>
          </p:nvPicPr>
          <p:blipFill>
            <a:blip r:embed="rId2" cstate="print"/>
            <a:srcRect b="6123"/>
            <a:stretch>
              <a:fillRect/>
            </a:stretch>
          </p:blipFill>
          <p:spPr bwMode="auto">
            <a:xfrm>
              <a:off x="682625" y="3687763"/>
              <a:ext cx="3636963" cy="226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664444" y="5881300"/>
              <a:ext cx="17572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sz="1200" dirty="0" smtClean="0"/>
                <a:t>© NG Image Collection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92139" y="3687763"/>
            <a:ext cx="2288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Baffin Island, Canada.</a:t>
            </a:r>
          </a:p>
          <a:p>
            <a:r>
              <a:rPr lang="en-US" dirty="0" err="1" smtClean="0"/>
              <a:t>mP</a:t>
            </a:r>
            <a:r>
              <a:rPr lang="en-US" dirty="0" smtClean="0"/>
              <a:t> air mass influence.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2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Prevailing Winds &amp; Ocean Currents</a:t>
            </a:r>
          </a:p>
          <a:p>
            <a:pPr lvl="1"/>
            <a:r>
              <a:rPr lang="en-US" dirty="0" smtClean="0"/>
              <a:t>Warm or Cold ocean currents determined by prevailing winds</a:t>
            </a:r>
          </a:p>
          <a:p>
            <a:r>
              <a:rPr lang="en-US" dirty="0" smtClean="0"/>
              <a:t>Midlatitude west coast: 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Drier summers as a result of the cooler, more stable air off the west coast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Moist winters as a result of the </a:t>
            </a:r>
            <a:r>
              <a:rPr lang="en-US" dirty="0" err="1" smtClean="0"/>
              <a:t>westerlies</a:t>
            </a:r>
            <a:r>
              <a:rPr lang="en-US" dirty="0" smtClean="0"/>
              <a:t> and the southward shift of the polar jet stream (L)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Midlatitude east coast = wetter summers as a result of the warmer waters of the east coast: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Moist winters as a result of the </a:t>
            </a:r>
            <a:r>
              <a:rPr lang="en-US" dirty="0" err="1" smtClean="0"/>
              <a:t>westerlies</a:t>
            </a:r>
            <a:r>
              <a:rPr lang="en-US" dirty="0" smtClean="0"/>
              <a:t> and the southward shift of the polar jet stream (L)</a:t>
            </a:r>
          </a:p>
          <a:p>
            <a:pPr lvl="1"/>
            <a:endParaRPr lang="en-US" dirty="0" smtClean="0"/>
          </a:p>
        </p:txBody>
      </p:sp>
      <p:pic>
        <p:nvPicPr>
          <p:cNvPr id="4" name="Picture 2" descr="vpg2e_fig_07_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35" y="4345323"/>
            <a:ext cx="3492790" cy="25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66478" y="5150012"/>
            <a:ext cx="168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California coast.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04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1018</Words>
  <Application>Microsoft Macintosh PowerPoint</Application>
  <PresentationFormat>On-screen Show (4:3)</PresentationFormat>
  <Paragraphs>191</Paragraphs>
  <Slides>57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Chapter 7 Global Climates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Proximity to cold ocean currents intensifies aridity, but can also produce important coastal fog belts.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 Global Climates</dc:title>
  <dc:creator>Elizabeth Lobb</dc:creator>
  <cp:lastModifiedBy>Elizabeth Lobb</cp:lastModifiedBy>
  <cp:revision>24</cp:revision>
  <dcterms:created xsi:type="dcterms:W3CDTF">2015-09-21T15:17:25Z</dcterms:created>
  <dcterms:modified xsi:type="dcterms:W3CDTF">2015-09-21T17:08:06Z</dcterms:modified>
</cp:coreProperties>
</file>