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1" r:id="rId4"/>
    <p:sldId id="267" r:id="rId5"/>
    <p:sldId id="262" r:id="rId6"/>
    <p:sldId id="263" r:id="rId7"/>
    <p:sldId id="266" r:id="rId8"/>
    <p:sldId id="264" r:id="rId9"/>
    <p:sldId id="265"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5" d="100"/>
          <a:sy n="135" d="100"/>
        </p:scale>
        <p:origin x="-1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5B66E-83D0-924E-B63F-89C09772E9B0}" type="datetimeFigureOut">
              <a:rPr lang="en-US" smtClean="0"/>
              <a:t>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661B6-B356-7E4E-B206-3DE990228F54}" type="slidenum">
              <a:rPr lang="en-US" smtClean="0"/>
              <a:t>‹#›</a:t>
            </a:fld>
            <a:endParaRPr lang="en-US"/>
          </a:p>
        </p:txBody>
      </p:sp>
    </p:spTree>
    <p:extLst>
      <p:ext uri="{BB962C8B-B14F-4D97-AF65-F5344CB8AC3E}">
        <p14:creationId xmlns:p14="http://schemas.microsoft.com/office/powerpoint/2010/main" val="435295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1A2B114-16D2-6B49-9767-5BAB3B8C368F}" type="slidenum">
              <a:rPr lang="en-US" sz="1200"/>
              <a:pPr/>
              <a:t>5</a:t>
            </a:fld>
            <a:endParaRPr lang="en-US" sz="1200"/>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DEF7CC8-3243-6C43-B043-F98352A2A7C1}" type="slidenum">
              <a:rPr lang="en-US" sz="1200"/>
              <a:pPr/>
              <a:t>6</a:t>
            </a:fld>
            <a:endParaRPr lang="en-US" sz="1200"/>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628093B-D96C-9E49-90FD-7E9167454089}" type="slidenum">
              <a:rPr lang="en-US" sz="1200"/>
              <a:pPr/>
              <a:t>10</a:t>
            </a:fld>
            <a:endParaRPr lang="en-US" sz="1200"/>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4DAE7-AD8E-444A-A449-555BCD6F8C0E}" type="datetimeFigureOut">
              <a:rPr lang="en-US" smtClean="0"/>
              <a:t>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238360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4DAE7-AD8E-444A-A449-555BCD6F8C0E}" type="datetimeFigureOut">
              <a:rPr lang="en-US" smtClean="0"/>
              <a:t>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219155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4DAE7-AD8E-444A-A449-555BCD6F8C0E}" type="datetimeFigureOut">
              <a:rPr lang="en-US" smtClean="0"/>
              <a:t>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40575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4DAE7-AD8E-444A-A449-555BCD6F8C0E}" type="datetimeFigureOut">
              <a:rPr lang="en-US" smtClean="0"/>
              <a:t>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4528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4DAE7-AD8E-444A-A449-555BCD6F8C0E}" type="datetimeFigureOut">
              <a:rPr lang="en-US" smtClean="0"/>
              <a:t>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218550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4DAE7-AD8E-444A-A449-555BCD6F8C0E}" type="datetimeFigureOut">
              <a:rPr lang="en-US" smtClean="0"/>
              <a:t>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314612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4DAE7-AD8E-444A-A449-555BCD6F8C0E}" type="datetimeFigureOut">
              <a:rPr lang="en-US" smtClean="0"/>
              <a:t>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82479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4DAE7-AD8E-444A-A449-555BCD6F8C0E}" type="datetimeFigureOut">
              <a:rPr lang="en-US" smtClean="0"/>
              <a:t>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343189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DAE7-AD8E-444A-A449-555BCD6F8C0E}" type="datetimeFigureOut">
              <a:rPr lang="en-US" smtClean="0"/>
              <a:t>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372374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4DAE7-AD8E-444A-A449-555BCD6F8C0E}" type="datetimeFigureOut">
              <a:rPr lang="en-US" smtClean="0"/>
              <a:t>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268433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4DAE7-AD8E-444A-A449-555BCD6F8C0E}" type="datetimeFigureOut">
              <a:rPr lang="en-US" smtClean="0"/>
              <a:t>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F50A9-7090-F640-A1AC-249401B3E275}" type="slidenum">
              <a:rPr lang="en-US" smtClean="0"/>
              <a:t>‹#›</a:t>
            </a:fld>
            <a:endParaRPr lang="en-US"/>
          </a:p>
        </p:txBody>
      </p:sp>
    </p:spTree>
    <p:extLst>
      <p:ext uri="{BB962C8B-B14F-4D97-AF65-F5344CB8AC3E}">
        <p14:creationId xmlns:p14="http://schemas.microsoft.com/office/powerpoint/2010/main" val="3701217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4DAE7-AD8E-444A-A449-555BCD6F8C0E}" type="datetimeFigureOut">
              <a:rPr lang="en-US" smtClean="0"/>
              <a:t>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F50A9-7090-F640-A1AC-249401B3E275}" type="slidenum">
              <a:rPr lang="en-US" smtClean="0"/>
              <a:t>‹#›</a:t>
            </a:fld>
            <a:endParaRPr lang="en-US"/>
          </a:p>
        </p:txBody>
      </p:sp>
    </p:spTree>
    <p:extLst>
      <p:ext uri="{BB962C8B-B14F-4D97-AF65-F5344CB8AC3E}">
        <p14:creationId xmlns:p14="http://schemas.microsoft.com/office/powerpoint/2010/main" val="76440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Chapter 10:  Changing Geographies of Industry</a:t>
            </a:r>
            <a:endParaRPr lang="en-US" dirty="0"/>
          </a:p>
        </p:txBody>
      </p:sp>
      <p:pic>
        <p:nvPicPr>
          <p:cNvPr id="6" name="Picture 2" descr="vhg2e_fig_10_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26" y="1417638"/>
            <a:ext cx="4433179" cy="318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vhg2e_fig_10_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16" y="3424296"/>
            <a:ext cx="4271109" cy="30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56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solidFill>
                  <a:schemeClr val="bg2"/>
                </a:solidFill>
                <a:latin typeface="Liberation Serif" charset="0"/>
              </a:rPr>
              <a:t>Copyright © 2014 John Wiley &amp; Sons, Inc. All rights reserved.</a:t>
            </a:r>
          </a:p>
        </p:txBody>
      </p:sp>
      <p:pic>
        <p:nvPicPr>
          <p:cNvPr id="53250" name="Picture 3" descr="vhg2e_fig_10_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252413"/>
            <a:ext cx="59690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363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defRPr/>
            </a:pPr>
            <a:endParaRPr lang="en-US" sz="2800" smtClean="0">
              <a:cs typeface="+mn-cs"/>
            </a:endParaRPr>
          </a:p>
          <a:p>
            <a:pPr eaLnBrk="1" hangingPunct="1">
              <a:defRPr/>
            </a:pPr>
            <a:endParaRPr lang="en-US" sz="2800" smtClean="0">
              <a:cs typeface="+mn-cs"/>
            </a:endParaRPr>
          </a:p>
          <a:p>
            <a:pPr eaLnBrk="1" hangingPunct="1">
              <a:defRPr/>
            </a:pPr>
            <a:endParaRPr lang="en-US" sz="2800" smtClean="0">
              <a:cs typeface="+mn-cs"/>
            </a:endParaRPr>
          </a:p>
          <a:p>
            <a:pPr eaLnBrk="1" hangingPunct="1">
              <a:defRPr/>
            </a:pPr>
            <a:endParaRPr lang="en-US" sz="2800" smtClean="0">
              <a:cs typeface="+mn-cs"/>
            </a:endParaRPr>
          </a:p>
          <a:p>
            <a:pPr eaLnBrk="1" hangingPunct="1">
              <a:defRPr/>
            </a:pPr>
            <a:endParaRPr lang="en-US" sz="2800" smtClean="0">
              <a:cs typeface="+mn-cs"/>
            </a:endParaRPr>
          </a:p>
          <a:p>
            <a:pPr eaLnBrk="1" hangingPunct="1">
              <a:defRPr/>
            </a:pPr>
            <a:r>
              <a:rPr lang="en-US" sz="2800" smtClean="0">
                <a:cs typeface="+mn-cs"/>
              </a:rPr>
              <a:t>In US, industry clustered in the northeast—near iron ore deposits and near water transportation networks.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433705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0689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r>
              <a:rPr lang="en-US" sz="2400" smtClean="0">
                <a:cs typeface="+mn-cs"/>
              </a:rPr>
              <a:t>Steel mills clustered near the Great Lakes to minimize transportation costs.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42291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168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953000"/>
            <a:ext cx="8229600" cy="1143000"/>
          </a:xfrm>
        </p:spPr>
        <p:txBody>
          <a:bodyPr/>
          <a:lstStyle/>
          <a:p>
            <a:pPr algn="l" eaLnBrk="1" hangingPunct="1">
              <a:defRPr/>
            </a:pPr>
            <a:r>
              <a:rPr lang="en-US" sz="1800" smtClean="0">
                <a:cs typeface="+mj-cs"/>
              </a:rPr>
              <a:t>US Steel Mill, Gary, Indiana.</a:t>
            </a:r>
          </a:p>
        </p:txBody>
      </p:sp>
      <p:pic>
        <p:nvPicPr>
          <p:cNvPr id="6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95400" y="457200"/>
            <a:ext cx="6465888" cy="4525963"/>
          </a:xfrm>
        </p:spPr>
      </p:pic>
    </p:spTree>
    <p:extLst>
      <p:ext uri="{BB962C8B-B14F-4D97-AF65-F5344CB8AC3E}">
        <p14:creationId xmlns:p14="http://schemas.microsoft.com/office/powerpoint/2010/main" val="153831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solidFill>
                  <a:schemeClr val="bg2"/>
                </a:solidFill>
                <a:latin typeface="Liberation Serif" charset="0"/>
              </a:rPr>
              <a:t>Copyright © 2014 John Wiley &amp; Sons, Inc. All rights reserved.</a:t>
            </a:r>
          </a:p>
        </p:txBody>
      </p:sp>
      <p:pic>
        <p:nvPicPr>
          <p:cNvPr id="36866" name="Picture 2" descr="vhg2e_fig_10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931803"/>
            <a:ext cx="66421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47774" y="47037"/>
            <a:ext cx="6409855" cy="954107"/>
          </a:xfrm>
          <a:prstGeom prst="rect">
            <a:avLst/>
          </a:prstGeom>
          <a:noFill/>
        </p:spPr>
        <p:txBody>
          <a:bodyPr wrap="square" rtlCol="0">
            <a:spAutoFit/>
          </a:bodyPr>
          <a:lstStyle/>
          <a:p>
            <a:r>
              <a:rPr lang="en-US" sz="1400" dirty="0" smtClean="0"/>
              <a:t>Figure 10.5.  By the 1940s, Ford owned mines, quarries, and forests in different states and built facilities at the River Rouge plant to manufacture iron, steel, tires, glass and lumber used in the production of cars.  These massive coal and ore bins are a testament to the vast scale of Ford’s operations made possible by vertical integration.</a:t>
            </a:r>
            <a:endParaRPr lang="en-US" sz="1400" dirty="0"/>
          </a:p>
        </p:txBody>
      </p:sp>
    </p:spTree>
    <p:extLst>
      <p:ext uri="{BB962C8B-B14F-4D97-AF65-F5344CB8AC3E}">
        <p14:creationId xmlns:p14="http://schemas.microsoft.com/office/powerpoint/2010/main" val="823984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solidFill>
                  <a:schemeClr val="bg2"/>
                </a:solidFill>
                <a:latin typeface="Liberation Serif" charset="0"/>
              </a:rPr>
              <a:t>Copyright © 2014 John Wiley &amp; Sons, Inc. All rights reserved.</a:t>
            </a:r>
          </a:p>
        </p:txBody>
      </p:sp>
      <p:pic>
        <p:nvPicPr>
          <p:cNvPr id="47106" name="Picture 2" descr="vhg2e_tab_1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4300"/>
            <a:ext cx="853122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6699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0"/>
            <a:ext cx="8229600" cy="1143000"/>
          </a:xfrm>
        </p:spPr>
        <p:txBody>
          <a:bodyPr/>
          <a:lstStyle/>
          <a:p>
            <a:pPr algn="l" eaLnBrk="1" hangingPunct="1">
              <a:defRPr/>
            </a:pPr>
            <a:r>
              <a:rPr lang="en-US" sz="1800" smtClean="0">
                <a:cs typeface="+mj-cs"/>
              </a:rPr>
              <a:t>Hourly wages around the world compared.</a:t>
            </a:r>
          </a:p>
        </p:txBody>
      </p:sp>
      <p:pic>
        <p:nvPicPr>
          <p:cNvPr id="102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457200"/>
            <a:ext cx="5622925" cy="4525963"/>
          </a:xfrm>
        </p:spPr>
      </p:pic>
    </p:spTree>
    <p:extLst>
      <p:ext uri="{BB962C8B-B14F-4D97-AF65-F5344CB8AC3E}">
        <p14:creationId xmlns:p14="http://schemas.microsoft.com/office/powerpoint/2010/main" val="2378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defRPr/>
            </a:pPr>
            <a:r>
              <a:rPr lang="en-US" sz="1800" smtClean="0">
                <a:cs typeface="+mj-cs"/>
              </a:rPr>
              <a:t>The decline of US made textiles.  Production has declined sharply since the 1950s while imports of such products have increased.</a:t>
            </a:r>
          </a:p>
        </p:txBody>
      </p:sp>
      <p:pic>
        <p:nvPicPr>
          <p:cNvPr id="112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219200"/>
            <a:ext cx="7591425" cy="4525963"/>
          </a:xfrm>
        </p:spPr>
      </p:pic>
    </p:spTree>
    <p:extLst>
      <p:ext uri="{BB962C8B-B14F-4D97-AF65-F5344CB8AC3E}">
        <p14:creationId xmlns:p14="http://schemas.microsoft.com/office/powerpoint/2010/main" val="29035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en-US" sz="1600" smtClean="0">
                <a:cs typeface="+mj-cs"/>
              </a:rPr>
              <a:t>In the 1980s, MDCs accounted for more than 80% of world steel production, but had dropped to only 45% by 2005.  LDCs increased from 20% to 55% and China is now the world</a:t>
            </a:r>
            <a:r>
              <a:rPr lang="ja-JP" altLang="en-US" sz="1600" smtClean="0">
                <a:latin typeface="Arial"/>
                <a:cs typeface="+mj-cs"/>
              </a:rPr>
              <a:t>’</a:t>
            </a:r>
            <a:r>
              <a:rPr lang="en-US" sz="1600" smtClean="0">
                <a:cs typeface="+mj-cs"/>
              </a:rPr>
              <a:t>s largest producer of steel.  This is a good illustration of the process of de-industrialization of the First World and industrialization of the Third World that the globalization of industry has produced.</a:t>
            </a:r>
          </a:p>
        </p:txBody>
      </p:sp>
      <p:pic>
        <p:nvPicPr>
          <p:cNvPr id="1331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35300" y="1600200"/>
            <a:ext cx="3073400" cy="4525963"/>
          </a:xfrm>
        </p:spPr>
      </p:pic>
    </p:spTree>
    <p:extLst>
      <p:ext uri="{BB962C8B-B14F-4D97-AF65-F5344CB8AC3E}">
        <p14:creationId xmlns:p14="http://schemas.microsoft.com/office/powerpoint/2010/main" val="172911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TotalTime>
  <Words>261</Words>
  <Application>Microsoft Macintosh PowerPoint</Application>
  <PresentationFormat>On-screen Show (4:3)</PresentationFormat>
  <Paragraphs>28</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Chapter 10:  Changing Geographies of Industry</vt:lpstr>
      <vt:lpstr>PowerPoint Presentation</vt:lpstr>
      <vt:lpstr>PowerPoint Presentation</vt:lpstr>
      <vt:lpstr>US Steel Mill, Gary, Indiana.</vt:lpstr>
      <vt:lpstr>PowerPoint Presentation</vt:lpstr>
      <vt:lpstr>PowerPoint Presentation</vt:lpstr>
      <vt:lpstr>Hourly wages around the world compared.</vt:lpstr>
      <vt:lpstr>The decline of US made textiles.  Production has declined sharply since the 1950s while imports of such products have increased.</vt:lpstr>
      <vt:lpstr>In the 1980s, MDCs accounted for more than 80% of world steel production, but had dropped to only 45% by 2005.  LDCs increased from 20% to 55% and China is now the world’s largest producer of steel.  This is a good illustration of the process of de-industrialization of the First World and industrialization of the Third World that the globalization of industry has produced.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Lobb</dc:creator>
  <cp:lastModifiedBy>Elizabeth Lobb</cp:lastModifiedBy>
  <cp:revision>4</cp:revision>
  <dcterms:created xsi:type="dcterms:W3CDTF">2015-02-09T19:26:39Z</dcterms:created>
  <dcterms:modified xsi:type="dcterms:W3CDTF">2015-02-09T19:43:50Z</dcterms:modified>
</cp:coreProperties>
</file>