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8" r:id="rId7"/>
    <p:sldId id="262" r:id="rId8"/>
    <p:sldId id="264" r:id="rId9"/>
    <p:sldId id="263" r:id="rId10"/>
    <p:sldId id="261" r:id="rId11"/>
    <p:sldId id="265" r:id="rId12"/>
    <p:sldId id="266" r:id="rId13"/>
    <p:sldId id="267" r:id="rId14"/>
    <p:sldId id="269" r:id="rId15"/>
    <p:sldId id="273" r:id="rId16"/>
    <p:sldId id="270" r:id="rId17"/>
    <p:sldId id="271" r:id="rId18"/>
    <p:sldId id="272" r:id="rId19"/>
    <p:sldId id="277" r:id="rId20"/>
    <p:sldId id="278" r:id="rId21"/>
    <p:sldId id="274" r:id="rId22"/>
    <p:sldId id="280" r:id="rId23"/>
    <p:sldId id="281" r:id="rId24"/>
    <p:sldId id="279" r:id="rId25"/>
    <p:sldId id="275" r:id="rId26"/>
    <p:sldId id="293" r:id="rId27"/>
    <p:sldId id="294" r:id="rId28"/>
    <p:sldId id="295" r:id="rId29"/>
    <p:sldId id="276" r:id="rId30"/>
    <p:sldId id="284" r:id="rId31"/>
    <p:sldId id="282" r:id="rId32"/>
    <p:sldId id="283" r:id="rId33"/>
    <p:sldId id="289" r:id="rId34"/>
    <p:sldId id="290" r:id="rId35"/>
    <p:sldId id="285" r:id="rId36"/>
    <p:sldId id="286" r:id="rId37"/>
    <p:sldId id="287" r:id="rId38"/>
    <p:sldId id="288" r:id="rId39"/>
    <p:sldId id="291" r:id="rId40"/>
    <p:sldId id="292"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4" d="100"/>
          <a:sy n="124" d="100"/>
        </p:scale>
        <p:origin x="-112" y="-4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DD77C4-F1E5-724E-B5DE-740A4B4B3341}" type="datetimeFigureOut">
              <a:rPr lang="en-US" smtClean="0"/>
              <a:t>11/14/16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BDDD26-BA0C-084E-9A78-C4C02C5D378A}" type="slidenum">
              <a:rPr lang="en-US" smtClean="0"/>
              <a:t>‹#›</a:t>
            </a:fld>
            <a:endParaRPr lang="en-US"/>
          </a:p>
        </p:txBody>
      </p:sp>
    </p:spTree>
    <p:extLst>
      <p:ext uri="{BB962C8B-B14F-4D97-AF65-F5344CB8AC3E}">
        <p14:creationId xmlns:p14="http://schemas.microsoft.com/office/powerpoint/2010/main" val="24890839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1A2B114-16D2-6B49-9767-5BAB3B8C368F}" type="slidenum">
              <a:rPr lang="en-US" sz="1200"/>
              <a:pPr/>
              <a:t>24</a:t>
            </a:fld>
            <a:endParaRPr lang="en-US"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DEF7CC8-3243-6C43-B043-F98352A2A7C1}" type="slidenum">
              <a:rPr lang="en-US" sz="1200"/>
              <a:pPr/>
              <a:t>30</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067EBA-A39B-454C-BBD7-ECDDC8522529}"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EB01D-51E0-BB47-A5ED-20605F15D903}" type="slidenum">
              <a:rPr lang="en-US" smtClean="0"/>
              <a:t>‹#›</a:t>
            </a:fld>
            <a:endParaRPr lang="en-US"/>
          </a:p>
        </p:txBody>
      </p:sp>
    </p:spTree>
    <p:extLst>
      <p:ext uri="{BB962C8B-B14F-4D97-AF65-F5344CB8AC3E}">
        <p14:creationId xmlns:p14="http://schemas.microsoft.com/office/powerpoint/2010/main" val="1332990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067EBA-A39B-454C-BBD7-ECDDC8522529}"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EB01D-51E0-BB47-A5ED-20605F15D903}" type="slidenum">
              <a:rPr lang="en-US" smtClean="0"/>
              <a:t>‹#›</a:t>
            </a:fld>
            <a:endParaRPr lang="en-US"/>
          </a:p>
        </p:txBody>
      </p:sp>
    </p:spTree>
    <p:extLst>
      <p:ext uri="{BB962C8B-B14F-4D97-AF65-F5344CB8AC3E}">
        <p14:creationId xmlns:p14="http://schemas.microsoft.com/office/powerpoint/2010/main" val="2673392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067EBA-A39B-454C-BBD7-ECDDC8522529}"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EB01D-51E0-BB47-A5ED-20605F15D903}" type="slidenum">
              <a:rPr lang="en-US" smtClean="0"/>
              <a:t>‹#›</a:t>
            </a:fld>
            <a:endParaRPr lang="en-US"/>
          </a:p>
        </p:txBody>
      </p:sp>
    </p:spTree>
    <p:extLst>
      <p:ext uri="{BB962C8B-B14F-4D97-AF65-F5344CB8AC3E}">
        <p14:creationId xmlns:p14="http://schemas.microsoft.com/office/powerpoint/2010/main" val="2554049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067EBA-A39B-454C-BBD7-ECDDC8522529}"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EB01D-51E0-BB47-A5ED-20605F15D903}" type="slidenum">
              <a:rPr lang="en-US" smtClean="0"/>
              <a:t>‹#›</a:t>
            </a:fld>
            <a:endParaRPr lang="en-US"/>
          </a:p>
        </p:txBody>
      </p:sp>
    </p:spTree>
    <p:extLst>
      <p:ext uri="{BB962C8B-B14F-4D97-AF65-F5344CB8AC3E}">
        <p14:creationId xmlns:p14="http://schemas.microsoft.com/office/powerpoint/2010/main" val="1688052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067EBA-A39B-454C-BBD7-ECDDC8522529}"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EB01D-51E0-BB47-A5ED-20605F15D903}" type="slidenum">
              <a:rPr lang="en-US" smtClean="0"/>
              <a:t>‹#›</a:t>
            </a:fld>
            <a:endParaRPr lang="en-US"/>
          </a:p>
        </p:txBody>
      </p:sp>
    </p:spTree>
    <p:extLst>
      <p:ext uri="{BB962C8B-B14F-4D97-AF65-F5344CB8AC3E}">
        <p14:creationId xmlns:p14="http://schemas.microsoft.com/office/powerpoint/2010/main" val="2338941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067EBA-A39B-454C-BBD7-ECDDC8522529}" type="datetimeFigureOut">
              <a:rPr lang="en-US" smtClean="0"/>
              <a:t>11/14/16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EB01D-51E0-BB47-A5ED-20605F15D903}" type="slidenum">
              <a:rPr lang="en-US" smtClean="0"/>
              <a:t>‹#›</a:t>
            </a:fld>
            <a:endParaRPr lang="en-US"/>
          </a:p>
        </p:txBody>
      </p:sp>
    </p:spTree>
    <p:extLst>
      <p:ext uri="{BB962C8B-B14F-4D97-AF65-F5344CB8AC3E}">
        <p14:creationId xmlns:p14="http://schemas.microsoft.com/office/powerpoint/2010/main" val="109582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067EBA-A39B-454C-BBD7-ECDDC8522529}" type="datetimeFigureOut">
              <a:rPr lang="en-US" smtClean="0"/>
              <a:t>11/14/16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AEB01D-51E0-BB47-A5ED-20605F15D903}" type="slidenum">
              <a:rPr lang="en-US" smtClean="0"/>
              <a:t>‹#›</a:t>
            </a:fld>
            <a:endParaRPr lang="en-US"/>
          </a:p>
        </p:txBody>
      </p:sp>
    </p:spTree>
    <p:extLst>
      <p:ext uri="{BB962C8B-B14F-4D97-AF65-F5344CB8AC3E}">
        <p14:creationId xmlns:p14="http://schemas.microsoft.com/office/powerpoint/2010/main" val="2629111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067EBA-A39B-454C-BBD7-ECDDC8522529}" type="datetimeFigureOut">
              <a:rPr lang="en-US" smtClean="0"/>
              <a:t>11/14/16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EB01D-51E0-BB47-A5ED-20605F15D903}" type="slidenum">
              <a:rPr lang="en-US" smtClean="0"/>
              <a:t>‹#›</a:t>
            </a:fld>
            <a:endParaRPr lang="en-US"/>
          </a:p>
        </p:txBody>
      </p:sp>
    </p:spTree>
    <p:extLst>
      <p:ext uri="{BB962C8B-B14F-4D97-AF65-F5344CB8AC3E}">
        <p14:creationId xmlns:p14="http://schemas.microsoft.com/office/powerpoint/2010/main" val="343889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067EBA-A39B-454C-BBD7-ECDDC8522529}" type="datetimeFigureOut">
              <a:rPr lang="en-US" smtClean="0"/>
              <a:t>11/14/16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AEB01D-51E0-BB47-A5ED-20605F15D903}" type="slidenum">
              <a:rPr lang="en-US" smtClean="0"/>
              <a:t>‹#›</a:t>
            </a:fld>
            <a:endParaRPr lang="en-US"/>
          </a:p>
        </p:txBody>
      </p:sp>
    </p:spTree>
    <p:extLst>
      <p:ext uri="{BB962C8B-B14F-4D97-AF65-F5344CB8AC3E}">
        <p14:creationId xmlns:p14="http://schemas.microsoft.com/office/powerpoint/2010/main" val="3338876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067EBA-A39B-454C-BBD7-ECDDC8522529}" type="datetimeFigureOut">
              <a:rPr lang="en-US" smtClean="0"/>
              <a:t>11/14/16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EB01D-51E0-BB47-A5ED-20605F15D903}" type="slidenum">
              <a:rPr lang="en-US" smtClean="0"/>
              <a:t>‹#›</a:t>
            </a:fld>
            <a:endParaRPr lang="en-US"/>
          </a:p>
        </p:txBody>
      </p:sp>
    </p:spTree>
    <p:extLst>
      <p:ext uri="{BB962C8B-B14F-4D97-AF65-F5344CB8AC3E}">
        <p14:creationId xmlns:p14="http://schemas.microsoft.com/office/powerpoint/2010/main" val="754021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067EBA-A39B-454C-BBD7-ECDDC8522529}" type="datetimeFigureOut">
              <a:rPr lang="en-US" smtClean="0"/>
              <a:t>11/14/16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EB01D-51E0-BB47-A5ED-20605F15D903}" type="slidenum">
              <a:rPr lang="en-US" smtClean="0"/>
              <a:t>‹#›</a:t>
            </a:fld>
            <a:endParaRPr lang="en-US"/>
          </a:p>
        </p:txBody>
      </p:sp>
    </p:spTree>
    <p:extLst>
      <p:ext uri="{BB962C8B-B14F-4D97-AF65-F5344CB8AC3E}">
        <p14:creationId xmlns:p14="http://schemas.microsoft.com/office/powerpoint/2010/main" val="9910491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067EBA-A39B-454C-BBD7-ECDDC8522529}" type="datetimeFigureOut">
              <a:rPr lang="en-US" smtClean="0"/>
              <a:t>11/14/16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EB01D-51E0-BB47-A5ED-20605F15D903}" type="slidenum">
              <a:rPr lang="en-US" smtClean="0"/>
              <a:t>‹#›</a:t>
            </a:fld>
            <a:endParaRPr lang="en-US"/>
          </a:p>
        </p:txBody>
      </p:sp>
    </p:spTree>
    <p:extLst>
      <p:ext uri="{BB962C8B-B14F-4D97-AF65-F5344CB8AC3E}">
        <p14:creationId xmlns:p14="http://schemas.microsoft.com/office/powerpoint/2010/main" val="384268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orldmapper.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2890" y="327912"/>
            <a:ext cx="7772400" cy="1470025"/>
          </a:xfrm>
        </p:spPr>
        <p:txBody>
          <a:bodyPr>
            <a:normAutofit/>
          </a:bodyPr>
          <a:lstStyle/>
          <a:p>
            <a:r>
              <a:rPr lang="en-US" dirty="0" smtClean="0"/>
              <a:t>Chapter 10:  Changing Geographies of </a:t>
            </a:r>
            <a:r>
              <a:rPr lang="en-US" dirty="0" smtClean="0"/>
              <a:t>Industry</a:t>
            </a:r>
            <a:endParaRPr lang="en-US" dirty="0"/>
          </a:p>
        </p:txBody>
      </p:sp>
      <p:pic>
        <p:nvPicPr>
          <p:cNvPr id="3" name="Picture 2" descr="vhg2e_fig_10_1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926" y="1797937"/>
            <a:ext cx="4433179" cy="318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vhg2e_fig_10_1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494" y="3987581"/>
            <a:ext cx="4271109" cy="30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80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19942" y="942223"/>
            <a:ext cx="8540249" cy="4537008"/>
          </a:xfrm>
          <a:prstGeom prst="rect">
            <a:avLst/>
          </a:prstGeom>
        </p:spPr>
      </p:pic>
    </p:spTree>
    <p:extLst>
      <p:ext uri="{BB962C8B-B14F-4D97-AF65-F5344CB8AC3E}">
        <p14:creationId xmlns:p14="http://schemas.microsoft.com/office/powerpoint/2010/main" val="2548416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0" y="1473200"/>
            <a:ext cx="8128000" cy="3911600"/>
          </a:xfrm>
          <a:prstGeom prst="rect">
            <a:avLst/>
          </a:prstGeom>
        </p:spPr>
      </p:pic>
    </p:spTree>
    <p:extLst>
      <p:ext uri="{BB962C8B-B14F-4D97-AF65-F5344CB8AC3E}">
        <p14:creationId xmlns:p14="http://schemas.microsoft.com/office/powerpoint/2010/main" val="2323426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Impact of Commodities</a:t>
            </a:r>
          </a:p>
          <a:p>
            <a:pPr lvl="1"/>
            <a:r>
              <a:rPr lang="en-US" dirty="0" smtClean="0"/>
              <a:t>Mackintosh:  industrial development</a:t>
            </a:r>
          </a:p>
          <a:p>
            <a:pPr lvl="1"/>
            <a:r>
              <a:rPr lang="en-US" dirty="0" smtClean="0"/>
              <a:t>Innis:  inhibits growth, creates dependency</a:t>
            </a:r>
          </a:p>
          <a:p>
            <a:pPr lvl="2"/>
            <a:r>
              <a:rPr lang="en-US" dirty="0" smtClean="0"/>
              <a:t>Australia’s Wool Industry</a:t>
            </a:r>
            <a:endParaRPr lang="en-US" dirty="0"/>
          </a:p>
        </p:txBody>
      </p:sp>
      <p:pic>
        <p:nvPicPr>
          <p:cNvPr id="4" name="Picture 3"/>
          <p:cNvPicPr>
            <a:picLocks noChangeAspect="1"/>
          </p:cNvPicPr>
          <p:nvPr/>
        </p:nvPicPr>
        <p:blipFill>
          <a:blip r:embed="rId2"/>
          <a:stretch>
            <a:fillRect/>
          </a:stretch>
        </p:blipFill>
        <p:spPr>
          <a:xfrm>
            <a:off x="4998344" y="3748758"/>
            <a:ext cx="4145656" cy="3109242"/>
          </a:xfrm>
          <a:prstGeom prst="rect">
            <a:avLst/>
          </a:prstGeom>
        </p:spPr>
      </p:pic>
    </p:spTree>
    <p:extLst>
      <p:ext uri="{BB962C8B-B14F-4D97-AF65-F5344CB8AC3E}">
        <p14:creationId xmlns:p14="http://schemas.microsoft.com/office/powerpoint/2010/main" val="4102856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759"/>
            <a:ext cx="8229600" cy="4525963"/>
          </a:xfrm>
        </p:spPr>
        <p:txBody>
          <a:bodyPr/>
          <a:lstStyle/>
          <a:p>
            <a:r>
              <a:rPr lang="en-US" dirty="0" smtClean="0"/>
              <a:t>Commodity dependence</a:t>
            </a:r>
          </a:p>
          <a:p>
            <a:pPr lvl="1"/>
            <a:r>
              <a:rPr lang="en-US" dirty="0" smtClean="0"/>
              <a:t>Volatility, stagnation, lack of diversification</a:t>
            </a:r>
          </a:p>
        </p:txBody>
      </p:sp>
      <p:pic>
        <p:nvPicPr>
          <p:cNvPr id="4" name="Picture 2"/>
          <p:cNvPicPr>
            <a:picLocks noChangeAspect="1" noChangeArrowheads="1"/>
          </p:cNvPicPr>
          <p:nvPr/>
        </p:nvPicPr>
        <p:blipFill>
          <a:blip r:embed="rId2"/>
          <a:stretch>
            <a:fillRect/>
          </a:stretch>
        </p:blipFill>
        <p:spPr bwMode="auto">
          <a:xfrm>
            <a:off x="542852" y="1254913"/>
            <a:ext cx="7287984" cy="5080767"/>
          </a:xfrm>
          <a:prstGeom prst="rect">
            <a:avLst/>
          </a:prstGeom>
          <a:noFill/>
          <a:ln w="9525">
            <a:noFill/>
            <a:miter lim="800000"/>
            <a:headEnd/>
            <a:tailEnd/>
          </a:ln>
        </p:spPr>
      </p:pic>
      <p:sp>
        <p:nvSpPr>
          <p:cNvPr id="5" name="TextBox 4"/>
          <p:cNvSpPr txBox="1"/>
          <p:nvPr/>
        </p:nvSpPr>
        <p:spPr>
          <a:xfrm>
            <a:off x="1444194" y="6411212"/>
            <a:ext cx="5086474" cy="369332"/>
          </a:xfrm>
          <a:prstGeom prst="rect">
            <a:avLst/>
          </a:prstGeom>
          <a:noFill/>
        </p:spPr>
        <p:txBody>
          <a:bodyPr wrap="none" rtlCol="0">
            <a:spAutoFit/>
          </a:bodyPr>
          <a:lstStyle/>
          <a:p>
            <a:r>
              <a:rPr lang="en-US" dirty="0" smtClean="0"/>
              <a:t>CDDC—commodity dependent developing countries</a:t>
            </a:r>
            <a:endParaRPr lang="en-US" dirty="0"/>
          </a:p>
        </p:txBody>
      </p:sp>
    </p:spTree>
    <p:extLst>
      <p:ext uri="{BB962C8B-B14F-4D97-AF65-F5344CB8AC3E}">
        <p14:creationId xmlns:p14="http://schemas.microsoft.com/office/powerpoint/2010/main" val="795865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smtClean="0">
                <a:hlinkClick r:id="rId2"/>
              </a:rPr>
              <a:t>Worldmapper.org</a:t>
            </a:r>
            <a:endParaRPr lang="en-US" dirty="0"/>
          </a:p>
        </p:txBody>
      </p:sp>
    </p:spTree>
    <p:extLst>
      <p:ext uri="{BB962C8B-B14F-4D97-AF65-F5344CB8AC3E}">
        <p14:creationId xmlns:p14="http://schemas.microsoft.com/office/powerpoint/2010/main" val="2774742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Secondary industries</a:t>
            </a:r>
          </a:p>
          <a:p>
            <a:pPr lvl="1"/>
            <a:r>
              <a:rPr lang="en-US" dirty="0" smtClean="0"/>
              <a:t>Light vs. Heavy</a:t>
            </a:r>
            <a:endParaRPr lang="en-US" dirty="0"/>
          </a:p>
        </p:txBody>
      </p:sp>
      <p:pic>
        <p:nvPicPr>
          <p:cNvPr id="4" name="Picture 3"/>
          <p:cNvPicPr>
            <a:picLocks noChangeAspect="1"/>
          </p:cNvPicPr>
          <p:nvPr/>
        </p:nvPicPr>
        <p:blipFill>
          <a:blip r:embed="rId2"/>
          <a:stretch>
            <a:fillRect/>
          </a:stretch>
        </p:blipFill>
        <p:spPr>
          <a:xfrm>
            <a:off x="5184200" y="4000500"/>
            <a:ext cx="3822700" cy="2857500"/>
          </a:xfrm>
          <a:prstGeom prst="rect">
            <a:avLst/>
          </a:prstGeom>
        </p:spPr>
      </p:pic>
      <p:pic>
        <p:nvPicPr>
          <p:cNvPr id="7" name="Picture 6"/>
          <p:cNvPicPr>
            <a:picLocks noChangeAspect="1"/>
          </p:cNvPicPr>
          <p:nvPr/>
        </p:nvPicPr>
        <p:blipFill>
          <a:blip r:embed="rId3"/>
          <a:stretch>
            <a:fillRect/>
          </a:stretch>
        </p:blipFill>
        <p:spPr>
          <a:xfrm>
            <a:off x="457200" y="3308022"/>
            <a:ext cx="3781899" cy="2521266"/>
          </a:xfrm>
          <a:prstGeom prst="rect">
            <a:avLst/>
          </a:prstGeom>
        </p:spPr>
      </p:pic>
    </p:spTree>
    <p:extLst>
      <p:ext uri="{BB962C8B-B14F-4D97-AF65-F5344CB8AC3E}">
        <p14:creationId xmlns:p14="http://schemas.microsoft.com/office/powerpoint/2010/main" val="1526020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180"/>
            <a:ext cx="8229600" cy="4525963"/>
          </a:xfrm>
        </p:spPr>
        <p:txBody>
          <a:bodyPr/>
          <a:lstStyle/>
          <a:p>
            <a:r>
              <a:rPr lang="en-US" dirty="0" smtClean="0"/>
              <a:t>Industrial Revolution </a:t>
            </a:r>
          </a:p>
          <a:p>
            <a:pPr lvl="1"/>
            <a:r>
              <a:rPr lang="en-US" dirty="0" smtClean="0"/>
              <a:t>Radical changes in system of production</a:t>
            </a:r>
          </a:p>
          <a:p>
            <a:pPr lvl="1"/>
            <a:r>
              <a:rPr lang="en-US" dirty="0" smtClean="0"/>
              <a:t>Cottage industries</a:t>
            </a:r>
          </a:p>
          <a:p>
            <a:pPr lvl="1"/>
            <a:r>
              <a:rPr lang="en-US" dirty="0" smtClean="0"/>
              <a:t>Greater capital accumulation</a:t>
            </a:r>
          </a:p>
          <a:p>
            <a:pPr lvl="1"/>
            <a:r>
              <a:rPr lang="en-US" dirty="0" smtClean="0"/>
              <a:t>Technological innovations—spinning jenny (1764), steam engine (1769)</a:t>
            </a:r>
          </a:p>
          <a:p>
            <a:pPr lvl="1"/>
            <a:r>
              <a:rPr lang="en-US" dirty="0" smtClean="0"/>
              <a:t>Diffusion---three phases</a:t>
            </a:r>
          </a:p>
          <a:p>
            <a:pPr lvl="1"/>
            <a:endParaRPr lang="en-US" dirty="0"/>
          </a:p>
        </p:txBody>
      </p:sp>
      <p:pic>
        <p:nvPicPr>
          <p:cNvPr id="6" name="Picture 5"/>
          <p:cNvPicPr>
            <a:picLocks noChangeAspect="1"/>
          </p:cNvPicPr>
          <p:nvPr/>
        </p:nvPicPr>
        <p:blipFill>
          <a:blip r:embed="rId2"/>
          <a:stretch>
            <a:fillRect/>
          </a:stretch>
        </p:blipFill>
        <p:spPr>
          <a:xfrm>
            <a:off x="1454435" y="4251431"/>
            <a:ext cx="6347795" cy="2496799"/>
          </a:xfrm>
          <a:prstGeom prst="rect">
            <a:avLst/>
          </a:prstGeom>
        </p:spPr>
      </p:pic>
      <p:sp>
        <p:nvSpPr>
          <p:cNvPr id="7" name="TextBox 6"/>
          <p:cNvSpPr txBox="1"/>
          <p:nvPr/>
        </p:nvSpPr>
        <p:spPr>
          <a:xfrm>
            <a:off x="7778121" y="5520197"/>
            <a:ext cx="1365879" cy="369332"/>
          </a:xfrm>
          <a:prstGeom prst="rect">
            <a:avLst/>
          </a:prstGeom>
          <a:noFill/>
        </p:spPr>
        <p:txBody>
          <a:bodyPr wrap="none" rtlCol="0">
            <a:spAutoFit/>
          </a:bodyPr>
          <a:lstStyle/>
          <a:p>
            <a:r>
              <a:rPr lang="en-US" dirty="0" smtClean="0"/>
              <a:t>urbanization</a:t>
            </a:r>
            <a:endParaRPr lang="en-US" dirty="0"/>
          </a:p>
        </p:txBody>
      </p:sp>
    </p:spTree>
    <p:extLst>
      <p:ext uri="{BB962C8B-B14F-4D97-AF65-F5344CB8AC3E}">
        <p14:creationId xmlns:p14="http://schemas.microsoft.com/office/powerpoint/2010/main" val="2756714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Industrialization in the U.S.</a:t>
            </a:r>
          </a:p>
          <a:p>
            <a:pPr lvl="1"/>
            <a:r>
              <a:rPr lang="en-US" dirty="0" smtClean="0"/>
              <a:t>Early centers?</a:t>
            </a:r>
          </a:p>
          <a:p>
            <a:pPr lvl="1"/>
            <a:r>
              <a:rPr lang="en-US" dirty="0" smtClean="0"/>
              <a:t>Later centers?</a:t>
            </a:r>
          </a:p>
          <a:p>
            <a:pPr lvl="1"/>
            <a:r>
              <a:rPr lang="en-US" dirty="0" smtClean="0"/>
              <a:t>A core-periphery pattern?</a:t>
            </a:r>
            <a:endParaRPr lang="en-US" dirty="0"/>
          </a:p>
        </p:txBody>
      </p:sp>
    </p:spTree>
    <p:extLst>
      <p:ext uri="{BB962C8B-B14F-4D97-AF65-F5344CB8AC3E}">
        <p14:creationId xmlns:p14="http://schemas.microsoft.com/office/powerpoint/2010/main" val="1289518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259" y="0"/>
            <a:ext cx="7329688" cy="661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36146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p:txBody>
          <a:bodyPr/>
          <a:lstStyle/>
          <a:p>
            <a:pPr eaLnBrk="1" hangingPunct="1">
              <a:lnSpc>
                <a:spcPct val="90000"/>
              </a:lnSpc>
              <a:defRPr/>
            </a:pPr>
            <a:endParaRPr lang="en-US" sz="2400" smtClean="0">
              <a:cs typeface="+mn-cs"/>
            </a:endParaRPr>
          </a:p>
          <a:p>
            <a:pPr eaLnBrk="1" hangingPunct="1">
              <a:lnSpc>
                <a:spcPct val="90000"/>
              </a:lnSpc>
              <a:defRPr/>
            </a:pPr>
            <a:endParaRPr lang="en-US" sz="2400" smtClean="0">
              <a:cs typeface="+mn-cs"/>
            </a:endParaRPr>
          </a:p>
          <a:p>
            <a:pPr eaLnBrk="1" hangingPunct="1">
              <a:lnSpc>
                <a:spcPct val="90000"/>
              </a:lnSpc>
              <a:defRPr/>
            </a:pPr>
            <a:endParaRPr lang="en-US" sz="2400" smtClean="0">
              <a:cs typeface="+mn-cs"/>
            </a:endParaRPr>
          </a:p>
          <a:p>
            <a:pPr eaLnBrk="1" hangingPunct="1">
              <a:lnSpc>
                <a:spcPct val="90000"/>
              </a:lnSpc>
              <a:defRPr/>
            </a:pPr>
            <a:endParaRPr lang="en-US" sz="2400" smtClean="0">
              <a:cs typeface="+mn-cs"/>
            </a:endParaRPr>
          </a:p>
          <a:p>
            <a:pPr eaLnBrk="1" hangingPunct="1">
              <a:lnSpc>
                <a:spcPct val="90000"/>
              </a:lnSpc>
              <a:defRPr/>
            </a:pPr>
            <a:endParaRPr lang="en-US" sz="2400" smtClean="0">
              <a:cs typeface="+mn-cs"/>
            </a:endParaRPr>
          </a:p>
          <a:p>
            <a:pPr eaLnBrk="1" hangingPunct="1">
              <a:lnSpc>
                <a:spcPct val="90000"/>
              </a:lnSpc>
              <a:defRPr/>
            </a:pPr>
            <a:endParaRPr lang="en-US" sz="2400" smtClean="0">
              <a:cs typeface="+mn-cs"/>
            </a:endParaRPr>
          </a:p>
          <a:p>
            <a:pPr eaLnBrk="1" hangingPunct="1">
              <a:lnSpc>
                <a:spcPct val="90000"/>
              </a:lnSpc>
              <a:defRPr/>
            </a:pPr>
            <a:endParaRPr lang="en-US" sz="2400" smtClean="0">
              <a:cs typeface="+mn-cs"/>
            </a:endParaRPr>
          </a:p>
          <a:p>
            <a:pPr eaLnBrk="1" hangingPunct="1">
              <a:lnSpc>
                <a:spcPct val="90000"/>
              </a:lnSpc>
              <a:defRPr/>
            </a:pPr>
            <a:endParaRPr lang="en-US" sz="2400" smtClean="0">
              <a:cs typeface="+mn-cs"/>
            </a:endParaRPr>
          </a:p>
          <a:p>
            <a:pPr eaLnBrk="1" hangingPunct="1">
              <a:lnSpc>
                <a:spcPct val="90000"/>
              </a:lnSpc>
              <a:defRPr/>
            </a:pPr>
            <a:endParaRPr lang="en-US" sz="2400" smtClean="0">
              <a:cs typeface="+mn-cs"/>
            </a:endParaRPr>
          </a:p>
          <a:p>
            <a:pPr eaLnBrk="1" hangingPunct="1">
              <a:lnSpc>
                <a:spcPct val="90000"/>
              </a:lnSpc>
              <a:defRPr/>
            </a:pPr>
            <a:r>
              <a:rPr lang="en-US" sz="2400" smtClean="0">
                <a:cs typeface="+mn-cs"/>
              </a:rPr>
              <a:t>Steel mills clustered near the Great Lakes to minimize transportation costs.</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2291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8893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Primary</a:t>
            </a:r>
          </a:p>
          <a:p>
            <a:r>
              <a:rPr lang="en-US" dirty="0" smtClean="0"/>
              <a:t>Secondary</a:t>
            </a:r>
          </a:p>
          <a:p>
            <a:r>
              <a:rPr lang="en-US" dirty="0" smtClean="0"/>
              <a:t>Tertiary</a:t>
            </a:r>
            <a:endParaRPr lang="en-US" dirty="0"/>
          </a:p>
        </p:txBody>
      </p:sp>
    </p:spTree>
    <p:extLst>
      <p:ext uri="{BB962C8B-B14F-4D97-AF65-F5344CB8AC3E}">
        <p14:creationId xmlns:p14="http://schemas.microsoft.com/office/powerpoint/2010/main" val="1810662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4953000"/>
            <a:ext cx="8229600" cy="1143000"/>
          </a:xfrm>
        </p:spPr>
        <p:txBody>
          <a:bodyPr/>
          <a:lstStyle/>
          <a:p>
            <a:pPr algn="l" eaLnBrk="1" hangingPunct="1">
              <a:defRPr/>
            </a:pPr>
            <a:r>
              <a:rPr lang="en-US" sz="1800" smtClean="0">
                <a:cs typeface="+mj-cs"/>
              </a:rPr>
              <a:t>US Steel Mill, Gary, Indiana.</a:t>
            </a:r>
          </a:p>
        </p:txBody>
      </p:sp>
      <p:pic>
        <p:nvPicPr>
          <p:cNvPr id="614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95400" y="457200"/>
            <a:ext cx="6465888" cy="4525963"/>
          </a:xfrm>
        </p:spPr>
      </p:pic>
    </p:spTree>
    <p:extLst>
      <p:ext uri="{BB962C8B-B14F-4D97-AF65-F5344CB8AC3E}">
        <p14:creationId xmlns:p14="http://schemas.microsoft.com/office/powerpoint/2010/main" val="3883412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smtClean="0"/>
              <a:t>Taylorism</a:t>
            </a:r>
            <a:r>
              <a:rPr lang="en-US" dirty="0" smtClean="0"/>
              <a:t> and Fordism</a:t>
            </a:r>
          </a:p>
          <a:p>
            <a:pPr lvl="1"/>
            <a:r>
              <a:rPr lang="en-US" dirty="0" smtClean="0"/>
              <a:t>De-skilling of labor</a:t>
            </a:r>
          </a:p>
          <a:p>
            <a:pPr lvl="1"/>
            <a:r>
              <a:rPr lang="en-US" dirty="0" smtClean="0"/>
              <a:t>Rigid social hierarchy between worker and management</a:t>
            </a:r>
          </a:p>
          <a:p>
            <a:pPr lvl="1"/>
            <a:r>
              <a:rPr lang="en-US" dirty="0" smtClean="0"/>
              <a:t>Rise of MNCs</a:t>
            </a:r>
          </a:p>
        </p:txBody>
      </p:sp>
    </p:spTree>
    <p:extLst>
      <p:ext uri="{BB962C8B-B14F-4D97-AF65-F5344CB8AC3E}">
        <p14:creationId xmlns:p14="http://schemas.microsoft.com/office/powerpoint/2010/main" val="750824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smtClean="0"/>
              <a:t>Fordist</a:t>
            </a:r>
            <a:r>
              <a:rPr lang="en-US" dirty="0" smtClean="0"/>
              <a:t> production</a:t>
            </a:r>
          </a:p>
          <a:p>
            <a:pPr lvl="1"/>
            <a:r>
              <a:rPr lang="en-US" dirty="0" smtClean="0"/>
              <a:t>Steady supply of inputs and </a:t>
            </a:r>
            <a:r>
              <a:rPr lang="en-US" dirty="0" smtClean="0"/>
              <a:t>need </a:t>
            </a:r>
            <a:r>
              <a:rPr lang="en-US" dirty="0" smtClean="0"/>
              <a:t>to store it</a:t>
            </a:r>
          </a:p>
          <a:p>
            <a:pPr lvl="1"/>
            <a:r>
              <a:rPr lang="en-US" dirty="0" smtClean="0"/>
              <a:t>Constant maintenance of machines</a:t>
            </a:r>
          </a:p>
          <a:p>
            <a:pPr lvl="1"/>
            <a:r>
              <a:rPr lang="en-US" dirty="0" smtClean="0"/>
              <a:t>Mass market, endless consumption</a:t>
            </a:r>
          </a:p>
          <a:p>
            <a:pPr lvl="1"/>
            <a:r>
              <a:rPr lang="en-US" dirty="0" smtClean="0"/>
              <a:t>Boring, monotonous work</a:t>
            </a:r>
          </a:p>
          <a:p>
            <a:pPr lvl="1"/>
            <a:r>
              <a:rPr lang="en-US" dirty="0" smtClean="0"/>
              <a:t>Higher salaries</a:t>
            </a:r>
          </a:p>
          <a:p>
            <a:pPr lvl="1"/>
            <a:r>
              <a:rPr lang="en-US" dirty="0" smtClean="0"/>
              <a:t>Vertical integration</a:t>
            </a:r>
            <a:endParaRPr lang="en-US" dirty="0"/>
          </a:p>
        </p:txBody>
      </p:sp>
    </p:spTree>
    <p:extLst>
      <p:ext uri="{BB962C8B-B14F-4D97-AF65-F5344CB8AC3E}">
        <p14:creationId xmlns:p14="http://schemas.microsoft.com/office/powerpoint/2010/main" val="1523532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smtClean="0"/>
              <a:t>Fordist</a:t>
            </a:r>
            <a:r>
              <a:rPr lang="en-US" dirty="0" smtClean="0"/>
              <a:t> production creates</a:t>
            </a:r>
          </a:p>
          <a:p>
            <a:pPr lvl="1"/>
            <a:r>
              <a:rPr lang="en-US" dirty="0" smtClean="0"/>
              <a:t>Producer-driven commodity chains</a:t>
            </a:r>
          </a:p>
          <a:p>
            <a:pPr lvl="1"/>
            <a:r>
              <a:rPr lang="en-US" dirty="0" smtClean="0"/>
              <a:t>What problems does this create?</a:t>
            </a:r>
            <a:endParaRPr lang="en-US" dirty="0"/>
          </a:p>
        </p:txBody>
      </p:sp>
      <p:pic>
        <p:nvPicPr>
          <p:cNvPr id="4" name="Picture 3"/>
          <p:cNvPicPr>
            <a:picLocks noChangeAspect="1"/>
          </p:cNvPicPr>
          <p:nvPr/>
        </p:nvPicPr>
        <p:blipFill>
          <a:blip r:embed="rId2"/>
          <a:stretch>
            <a:fillRect/>
          </a:stretch>
        </p:blipFill>
        <p:spPr>
          <a:xfrm>
            <a:off x="204708" y="4614118"/>
            <a:ext cx="4064000" cy="1816100"/>
          </a:xfrm>
          <a:prstGeom prst="rect">
            <a:avLst/>
          </a:prstGeom>
        </p:spPr>
      </p:pic>
      <p:pic>
        <p:nvPicPr>
          <p:cNvPr id="8" name="Picture 7"/>
          <p:cNvPicPr>
            <a:picLocks noChangeAspect="1"/>
          </p:cNvPicPr>
          <p:nvPr/>
        </p:nvPicPr>
        <p:blipFill>
          <a:blip r:embed="rId3"/>
          <a:stretch>
            <a:fillRect/>
          </a:stretch>
        </p:blipFill>
        <p:spPr>
          <a:xfrm>
            <a:off x="4813978" y="4599902"/>
            <a:ext cx="4114929" cy="1867727"/>
          </a:xfrm>
          <a:prstGeom prst="rect">
            <a:avLst/>
          </a:prstGeom>
        </p:spPr>
      </p:pic>
    </p:spTree>
    <p:extLst>
      <p:ext uri="{BB962C8B-B14F-4D97-AF65-F5344CB8AC3E}">
        <p14:creationId xmlns:p14="http://schemas.microsoft.com/office/powerpoint/2010/main" val="2449096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a:solidFill>
                  <a:schemeClr val="bg2"/>
                </a:solidFill>
                <a:latin typeface="Liberation Serif" charset="0"/>
              </a:rPr>
              <a:t>Copyright © 2014 John Wiley &amp; Sons, Inc. All rights reserved.</a:t>
            </a:r>
          </a:p>
        </p:txBody>
      </p:sp>
      <p:pic>
        <p:nvPicPr>
          <p:cNvPr id="36866" name="Picture 2" descr="vhg2e_fig_10_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312" y="1005319"/>
            <a:ext cx="6048659" cy="57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47774" y="47037"/>
            <a:ext cx="6409855" cy="954107"/>
          </a:xfrm>
          <a:prstGeom prst="rect">
            <a:avLst/>
          </a:prstGeom>
          <a:noFill/>
        </p:spPr>
        <p:txBody>
          <a:bodyPr wrap="square" rtlCol="0">
            <a:spAutoFit/>
          </a:bodyPr>
          <a:lstStyle/>
          <a:p>
            <a:r>
              <a:rPr lang="en-US" sz="1400" dirty="0" smtClean="0"/>
              <a:t>Figure 10.5.  By the 1940s, Ford owned mines, quarries, and forests in different states and built facilities at the River Rouge plant to manufacture iron, steel, tires, glass and lumber used in the production of cars.  These massive coal and ore bins are a testament to the vast scale of Ford’s operations made possible by vertical integration.</a:t>
            </a:r>
            <a:endParaRPr lang="en-US" sz="1400" dirty="0"/>
          </a:p>
        </p:txBody>
      </p:sp>
    </p:spTree>
    <p:extLst>
      <p:ext uri="{BB962C8B-B14F-4D97-AF65-F5344CB8AC3E}">
        <p14:creationId xmlns:p14="http://schemas.microsoft.com/office/powerpoint/2010/main" val="38465387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What </a:t>
            </a:r>
            <a:r>
              <a:rPr lang="en-US" dirty="0" smtClean="0"/>
              <a:t>did </a:t>
            </a:r>
            <a:r>
              <a:rPr lang="en-US" dirty="0" smtClean="0"/>
              <a:t>Fordism do for America?</a:t>
            </a:r>
          </a:p>
          <a:p>
            <a:endParaRPr lang="en-US" dirty="0"/>
          </a:p>
          <a:p>
            <a:r>
              <a:rPr lang="en-US" dirty="0" smtClean="0"/>
              <a:t>Why does it end?</a:t>
            </a:r>
            <a:endParaRPr lang="en-US" dirty="0"/>
          </a:p>
        </p:txBody>
      </p:sp>
    </p:spTree>
    <p:extLst>
      <p:ext uri="{BB962C8B-B14F-4D97-AF65-F5344CB8AC3E}">
        <p14:creationId xmlns:p14="http://schemas.microsoft.com/office/powerpoint/2010/main" val="2393850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Assembly line</a:t>
            </a:r>
          </a:p>
          <a:p>
            <a:r>
              <a:rPr lang="en-US" dirty="0" smtClean="0"/>
              <a:t>Mass production</a:t>
            </a:r>
          </a:p>
          <a:p>
            <a:r>
              <a:rPr lang="en-US" dirty="0" smtClean="0"/>
              <a:t>Living wage</a:t>
            </a:r>
          </a:p>
          <a:p>
            <a:r>
              <a:rPr lang="en-US" dirty="0" smtClean="0"/>
              <a:t>Repetitive tasks</a:t>
            </a:r>
          </a:p>
          <a:p>
            <a:r>
              <a:rPr lang="en-US" dirty="0" smtClean="0"/>
              <a:t>Interchangeable parts</a:t>
            </a:r>
            <a:endParaRPr lang="en-US" dirty="0"/>
          </a:p>
        </p:txBody>
      </p:sp>
    </p:spTree>
    <p:extLst>
      <p:ext uri="{BB962C8B-B14F-4D97-AF65-F5344CB8AC3E}">
        <p14:creationId xmlns:p14="http://schemas.microsoft.com/office/powerpoint/2010/main" val="379404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De-skilling of labor</a:t>
            </a:r>
          </a:p>
          <a:p>
            <a:r>
              <a:rPr lang="en-US" dirty="0" smtClean="0"/>
              <a:t>Hierarchy of management-worker</a:t>
            </a:r>
          </a:p>
          <a:p>
            <a:r>
              <a:rPr lang="en-US" dirty="0" smtClean="0"/>
              <a:t>Labor organization, unions</a:t>
            </a:r>
          </a:p>
          <a:p>
            <a:r>
              <a:rPr lang="en-US" dirty="0" smtClean="0"/>
              <a:t>Growth of middle class</a:t>
            </a:r>
          </a:p>
          <a:p>
            <a:r>
              <a:rPr lang="en-US" dirty="0" smtClean="0"/>
              <a:t>Rise of MNCs</a:t>
            </a:r>
          </a:p>
          <a:p>
            <a:r>
              <a:rPr lang="en-US" dirty="0" smtClean="0"/>
              <a:t>Social and economic change for the USA</a:t>
            </a:r>
            <a:endParaRPr lang="en-US" dirty="0"/>
          </a:p>
        </p:txBody>
      </p:sp>
    </p:spTree>
    <p:extLst>
      <p:ext uri="{BB962C8B-B14F-4D97-AF65-F5344CB8AC3E}">
        <p14:creationId xmlns:p14="http://schemas.microsoft.com/office/powerpoint/2010/main" val="726935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Weaknesses of Fordism</a:t>
            </a:r>
          </a:p>
          <a:p>
            <a:pPr lvl="1"/>
            <a:r>
              <a:rPr lang="en-US" dirty="0" smtClean="0"/>
              <a:t>Boring work</a:t>
            </a:r>
          </a:p>
          <a:p>
            <a:pPr lvl="1"/>
            <a:r>
              <a:rPr lang="en-US" dirty="0" smtClean="0"/>
              <a:t>Months supplies of inputs</a:t>
            </a:r>
          </a:p>
          <a:p>
            <a:pPr lvl="1"/>
            <a:r>
              <a:rPr lang="en-US" dirty="0" smtClean="0"/>
              <a:t>Maintenance of machines</a:t>
            </a:r>
          </a:p>
          <a:p>
            <a:pPr lvl="1"/>
            <a:r>
              <a:rPr lang="en-US" dirty="0" smtClean="0"/>
              <a:t>Inflexibility, only one type of car per assembly line</a:t>
            </a:r>
          </a:p>
          <a:p>
            <a:pPr lvl="1"/>
            <a:r>
              <a:rPr lang="en-US" dirty="0" smtClean="0"/>
              <a:t>Assumes unlimited growth in sales and production</a:t>
            </a:r>
          </a:p>
          <a:p>
            <a:pPr lvl="1"/>
            <a:r>
              <a:rPr lang="en-US" dirty="0" smtClean="0"/>
              <a:t>Vertical integration</a:t>
            </a:r>
          </a:p>
          <a:p>
            <a:pPr lvl="1"/>
            <a:r>
              <a:rPr lang="en-US" dirty="0" smtClean="0"/>
              <a:t>Producer-driven commodity chains</a:t>
            </a:r>
          </a:p>
        </p:txBody>
      </p:sp>
    </p:spTree>
    <p:extLst>
      <p:ext uri="{BB962C8B-B14F-4D97-AF65-F5344CB8AC3E}">
        <p14:creationId xmlns:p14="http://schemas.microsoft.com/office/powerpoint/2010/main" val="3432398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Crisis of Fordism</a:t>
            </a:r>
          </a:p>
          <a:p>
            <a:pPr lvl="1"/>
            <a:r>
              <a:rPr lang="en-US" dirty="0" smtClean="0"/>
              <a:t>OPEC</a:t>
            </a:r>
          </a:p>
          <a:p>
            <a:pPr lvl="1"/>
            <a:r>
              <a:rPr lang="en-US" dirty="0" smtClean="0"/>
              <a:t>Technology</a:t>
            </a:r>
          </a:p>
          <a:p>
            <a:pPr lvl="1"/>
            <a:r>
              <a:rPr lang="en-US" dirty="0" smtClean="0"/>
              <a:t>Japan</a:t>
            </a:r>
          </a:p>
          <a:p>
            <a:pPr lvl="1"/>
            <a:r>
              <a:rPr lang="en-US" dirty="0" smtClean="0"/>
              <a:t>Rising labor costs and conflicts</a:t>
            </a:r>
          </a:p>
          <a:p>
            <a:pPr lvl="1"/>
            <a:r>
              <a:rPr lang="en-US" dirty="0" smtClean="0"/>
              <a:t>EPA</a:t>
            </a:r>
          </a:p>
          <a:p>
            <a:pPr lvl="1"/>
            <a:r>
              <a:rPr lang="en-US" dirty="0" smtClean="0"/>
              <a:t>Producer, not consumer driven</a:t>
            </a:r>
          </a:p>
          <a:p>
            <a:pPr lvl="1"/>
            <a:r>
              <a:rPr lang="en-US" dirty="0" smtClean="0"/>
              <a:t>Rise of neoliberalism, free trade</a:t>
            </a:r>
            <a:endParaRPr lang="en-US" dirty="0"/>
          </a:p>
        </p:txBody>
      </p:sp>
    </p:spTree>
    <p:extLst>
      <p:ext uri="{BB962C8B-B14F-4D97-AF65-F5344CB8AC3E}">
        <p14:creationId xmlns:p14="http://schemas.microsoft.com/office/powerpoint/2010/main" val="3246090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Primary industries</a:t>
            </a:r>
          </a:p>
          <a:p>
            <a:pPr lvl="1"/>
            <a:r>
              <a:rPr lang="en-US" dirty="0" smtClean="0"/>
              <a:t>Commodities</a:t>
            </a:r>
          </a:p>
          <a:p>
            <a:pPr lvl="1"/>
            <a:r>
              <a:rPr lang="en-US" dirty="0" smtClean="0"/>
              <a:t>Uneven distribution</a:t>
            </a:r>
          </a:p>
          <a:p>
            <a:pPr lvl="1"/>
            <a:r>
              <a:rPr lang="en-US" dirty="0" smtClean="0"/>
              <a:t>Creates connections between places</a:t>
            </a:r>
            <a:endParaRPr lang="en-US" dirty="0"/>
          </a:p>
        </p:txBody>
      </p:sp>
    </p:spTree>
    <p:extLst>
      <p:ext uri="{BB962C8B-B14F-4D97-AF65-F5344CB8AC3E}">
        <p14:creationId xmlns:p14="http://schemas.microsoft.com/office/powerpoint/2010/main" val="3694415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a:solidFill>
                  <a:schemeClr val="bg2"/>
                </a:solidFill>
                <a:latin typeface="Liberation Serif" charset="0"/>
              </a:rPr>
              <a:t>Copyright © 2014 John Wiley &amp; Sons, Inc. All rights reserved.</a:t>
            </a:r>
          </a:p>
        </p:txBody>
      </p:sp>
      <p:pic>
        <p:nvPicPr>
          <p:cNvPr id="47106" name="Picture 2" descr="vhg2e_tab_10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84300"/>
            <a:ext cx="8531225"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63673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Post-</a:t>
            </a:r>
            <a:r>
              <a:rPr lang="en-US" dirty="0" err="1" smtClean="0"/>
              <a:t>Fordist</a:t>
            </a:r>
            <a:r>
              <a:rPr lang="en-US" dirty="0" smtClean="0"/>
              <a:t> production</a:t>
            </a:r>
          </a:p>
          <a:p>
            <a:pPr lvl="1"/>
            <a:r>
              <a:rPr lang="en-US" dirty="0" smtClean="0"/>
              <a:t>Just in-time delivery</a:t>
            </a:r>
          </a:p>
          <a:p>
            <a:pPr lvl="1"/>
            <a:r>
              <a:rPr lang="en-US" dirty="0" smtClean="0"/>
              <a:t>Outsourcing</a:t>
            </a:r>
          </a:p>
          <a:p>
            <a:pPr lvl="1"/>
            <a:r>
              <a:rPr lang="en-US" dirty="0" smtClean="0"/>
              <a:t>Offshoring</a:t>
            </a:r>
          </a:p>
          <a:p>
            <a:pPr lvl="1"/>
            <a:r>
              <a:rPr lang="en-US" dirty="0" smtClean="0"/>
              <a:t>Vertical disintegration</a:t>
            </a:r>
            <a:endParaRPr lang="en-US" dirty="0" smtClean="0"/>
          </a:p>
          <a:p>
            <a:pPr lvl="1"/>
            <a:endParaRPr lang="en-US" dirty="0"/>
          </a:p>
        </p:txBody>
      </p:sp>
    </p:spTree>
    <p:extLst>
      <p:ext uri="{BB962C8B-B14F-4D97-AF65-F5344CB8AC3E}">
        <p14:creationId xmlns:p14="http://schemas.microsoft.com/office/powerpoint/2010/main" val="3677020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0248"/>
            <a:ext cx="8229600" cy="4525963"/>
          </a:xfrm>
        </p:spPr>
        <p:txBody>
          <a:bodyPr/>
          <a:lstStyle/>
          <a:p>
            <a:pPr marL="0" indent="0">
              <a:buNone/>
            </a:pPr>
            <a:r>
              <a:rPr lang="en-US" dirty="0" smtClean="0"/>
              <a:t>The Changing Geography of Manufacturing</a:t>
            </a:r>
          </a:p>
          <a:p>
            <a:pPr marL="0" indent="0">
              <a:buNone/>
            </a:pPr>
            <a:endParaRPr lang="en-US" dirty="0"/>
          </a:p>
          <a:p>
            <a:pPr marL="0" indent="0">
              <a:buNone/>
            </a:pPr>
            <a:r>
              <a:rPr lang="en-US" dirty="0" smtClean="0"/>
              <a:t>	--First shift was within the core, to Japan</a:t>
            </a:r>
          </a:p>
          <a:p>
            <a:pPr marL="0" indent="0">
              <a:buNone/>
            </a:pPr>
            <a:endParaRPr lang="en-US" dirty="0"/>
          </a:p>
          <a:p>
            <a:pPr marL="0" indent="0">
              <a:buNone/>
            </a:pPr>
            <a:r>
              <a:rPr lang="en-US" dirty="0" smtClean="0"/>
              <a:t>	--Second shift was to peripheral countries in 	Asia</a:t>
            </a:r>
            <a:endParaRPr lang="en-US" dirty="0"/>
          </a:p>
        </p:txBody>
      </p:sp>
    </p:spTree>
    <p:extLst>
      <p:ext uri="{BB962C8B-B14F-4D97-AF65-F5344CB8AC3E}">
        <p14:creationId xmlns:p14="http://schemas.microsoft.com/office/powerpoint/2010/main" val="1145586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4572000"/>
            <a:ext cx="8229600" cy="1143000"/>
          </a:xfrm>
        </p:spPr>
        <p:txBody>
          <a:bodyPr/>
          <a:lstStyle/>
          <a:p>
            <a:pPr algn="l" eaLnBrk="1" hangingPunct="1">
              <a:defRPr/>
            </a:pPr>
            <a:r>
              <a:rPr lang="en-US" sz="1800" smtClean="0">
                <a:cs typeface="+mj-cs"/>
              </a:rPr>
              <a:t>Hourly wages around the world compared.</a:t>
            </a:r>
          </a:p>
        </p:txBody>
      </p:sp>
      <p:pic>
        <p:nvPicPr>
          <p:cNvPr id="1024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52600" y="457200"/>
            <a:ext cx="5622925" cy="4525963"/>
          </a:xfrm>
        </p:spPr>
      </p:pic>
    </p:spTree>
    <p:extLst>
      <p:ext uri="{BB962C8B-B14F-4D97-AF65-F5344CB8AC3E}">
        <p14:creationId xmlns:p14="http://schemas.microsoft.com/office/powerpoint/2010/main" val="2210950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l" eaLnBrk="1" hangingPunct="1">
              <a:defRPr/>
            </a:pPr>
            <a:r>
              <a:rPr lang="en-US" sz="1800" smtClean="0">
                <a:cs typeface="+mj-cs"/>
              </a:rPr>
              <a:t>The decline of US made textiles.  Production has declined sharply since the 1950s while imports of such products have increased.</a:t>
            </a:r>
          </a:p>
        </p:txBody>
      </p:sp>
      <p:pic>
        <p:nvPicPr>
          <p:cNvPr id="1126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14400" y="1219200"/>
            <a:ext cx="7591425" cy="4525963"/>
          </a:xfrm>
        </p:spPr>
      </p:pic>
    </p:spTree>
    <p:extLst>
      <p:ext uri="{BB962C8B-B14F-4D97-AF65-F5344CB8AC3E}">
        <p14:creationId xmlns:p14="http://schemas.microsoft.com/office/powerpoint/2010/main" val="407979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stretch>
            <a:fillRect/>
          </a:stretch>
        </p:blipFill>
        <p:spPr bwMode="auto">
          <a:xfrm>
            <a:off x="248900" y="326302"/>
            <a:ext cx="6255093" cy="6657617"/>
          </a:xfrm>
          <a:prstGeom prst="rect">
            <a:avLst/>
          </a:prstGeom>
          <a:noFill/>
          <a:ln w="9525">
            <a:noFill/>
            <a:miter lim="800000"/>
            <a:headEnd/>
            <a:tailEnd/>
          </a:ln>
        </p:spPr>
      </p:pic>
      <p:sp>
        <p:nvSpPr>
          <p:cNvPr id="5" name="TextBox 4"/>
          <p:cNvSpPr txBox="1"/>
          <p:nvPr/>
        </p:nvSpPr>
        <p:spPr>
          <a:xfrm>
            <a:off x="6770299" y="604252"/>
            <a:ext cx="2187768" cy="3416320"/>
          </a:xfrm>
          <a:prstGeom prst="rect">
            <a:avLst/>
          </a:prstGeom>
          <a:noFill/>
        </p:spPr>
        <p:txBody>
          <a:bodyPr wrap="none" rtlCol="0">
            <a:spAutoFit/>
          </a:bodyPr>
          <a:lstStyle/>
          <a:p>
            <a:r>
              <a:rPr lang="en-US" dirty="0" smtClean="0"/>
              <a:t>The Four Asian Tigers</a:t>
            </a:r>
          </a:p>
          <a:p>
            <a:r>
              <a:rPr lang="en-US" dirty="0" smtClean="0"/>
              <a:t>  Hong Kong</a:t>
            </a:r>
          </a:p>
          <a:p>
            <a:r>
              <a:rPr lang="en-US" dirty="0"/>
              <a:t> </a:t>
            </a:r>
            <a:r>
              <a:rPr lang="en-US" dirty="0" smtClean="0"/>
              <a:t> Singapore</a:t>
            </a:r>
          </a:p>
          <a:p>
            <a:r>
              <a:rPr lang="en-US" dirty="0"/>
              <a:t> </a:t>
            </a:r>
            <a:r>
              <a:rPr lang="en-US" dirty="0" smtClean="0"/>
              <a:t> Taiwan</a:t>
            </a:r>
          </a:p>
          <a:p>
            <a:r>
              <a:rPr lang="en-US" dirty="0"/>
              <a:t> </a:t>
            </a:r>
            <a:r>
              <a:rPr lang="en-US" dirty="0" smtClean="0"/>
              <a:t> South Korea</a:t>
            </a:r>
            <a:endParaRPr lang="en-US" dirty="0"/>
          </a:p>
          <a:p>
            <a:endParaRPr lang="en-US" dirty="0" smtClean="0"/>
          </a:p>
          <a:p>
            <a:endParaRPr lang="en-US" dirty="0"/>
          </a:p>
          <a:p>
            <a:r>
              <a:rPr lang="en-US" dirty="0" smtClean="0"/>
              <a:t>Second Tier NIEs</a:t>
            </a:r>
          </a:p>
          <a:p>
            <a:r>
              <a:rPr lang="en-US" dirty="0"/>
              <a:t> </a:t>
            </a:r>
            <a:r>
              <a:rPr lang="en-US" dirty="0" smtClean="0"/>
              <a:t>  Indonesia</a:t>
            </a:r>
          </a:p>
          <a:p>
            <a:r>
              <a:rPr lang="en-US" dirty="0"/>
              <a:t> </a:t>
            </a:r>
            <a:r>
              <a:rPr lang="en-US" dirty="0" smtClean="0"/>
              <a:t>  Malaysia</a:t>
            </a:r>
          </a:p>
          <a:p>
            <a:r>
              <a:rPr lang="en-US" dirty="0"/>
              <a:t> </a:t>
            </a:r>
            <a:r>
              <a:rPr lang="en-US" dirty="0" smtClean="0"/>
              <a:t>  Philippines</a:t>
            </a:r>
          </a:p>
          <a:p>
            <a:r>
              <a:rPr lang="en-US" dirty="0"/>
              <a:t> </a:t>
            </a:r>
            <a:r>
              <a:rPr lang="en-US" dirty="0" smtClean="0"/>
              <a:t>  Thailand</a:t>
            </a:r>
            <a:endParaRPr lang="en-US" dirty="0"/>
          </a:p>
        </p:txBody>
      </p:sp>
    </p:spTree>
    <p:extLst>
      <p:ext uri="{BB962C8B-B14F-4D97-AF65-F5344CB8AC3E}">
        <p14:creationId xmlns:p14="http://schemas.microsoft.com/office/powerpoint/2010/main" val="1412002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0595" y="258557"/>
            <a:ext cx="8229600" cy="4525963"/>
          </a:xfrm>
        </p:spPr>
        <p:txBody>
          <a:bodyPr/>
          <a:lstStyle/>
          <a:p>
            <a:r>
              <a:rPr lang="en-US" dirty="0" smtClean="0"/>
              <a:t>EPZs</a:t>
            </a:r>
          </a:p>
          <a:p>
            <a:r>
              <a:rPr lang="en-US" dirty="0" smtClean="0"/>
              <a:t>Maquiladoras</a:t>
            </a:r>
          </a:p>
          <a:p>
            <a:r>
              <a:rPr lang="en-US" dirty="0" smtClean="0"/>
              <a:t>SEZs</a:t>
            </a:r>
            <a:endParaRPr lang="en-US" dirty="0"/>
          </a:p>
        </p:txBody>
      </p:sp>
      <p:pic>
        <p:nvPicPr>
          <p:cNvPr id="4" name="Picture 5"/>
          <p:cNvPicPr>
            <a:picLocks noChangeAspect="1" noChangeArrowheads="1"/>
          </p:cNvPicPr>
          <p:nvPr/>
        </p:nvPicPr>
        <p:blipFill>
          <a:blip r:embed="rId2"/>
          <a:stretch>
            <a:fillRect/>
          </a:stretch>
        </p:blipFill>
        <p:spPr bwMode="auto">
          <a:xfrm>
            <a:off x="4579118" y="1479023"/>
            <a:ext cx="4347552" cy="5153025"/>
          </a:xfrm>
          <a:prstGeom prst="rect">
            <a:avLst/>
          </a:prstGeom>
          <a:noFill/>
          <a:ln w="9525">
            <a:noFill/>
            <a:miter lim="800000"/>
            <a:headEnd/>
            <a:tailEnd/>
          </a:ln>
        </p:spPr>
      </p:pic>
    </p:spTree>
    <p:extLst>
      <p:ext uri="{BB962C8B-B14F-4D97-AF65-F5344CB8AC3E}">
        <p14:creationId xmlns:p14="http://schemas.microsoft.com/office/powerpoint/2010/main" val="3413353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stretch>
            <a:fillRect/>
          </a:stretch>
        </p:blipFill>
        <p:spPr bwMode="auto">
          <a:xfrm>
            <a:off x="1231674" y="273159"/>
            <a:ext cx="5412715" cy="4160520"/>
          </a:xfrm>
          <a:prstGeom prst="rect">
            <a:avLst/>
          </a:prstGeom>
          <a:noFill/>
          <a:ln w="9525">
            <a:noFill/>
            <a:miter lim="800000"/>
            <a:headEnd/>
            <a:tailEnd/>
          </a:ln>
        </p:spPr>
      </p:pic>
      <p:sp>
        <p:nvSpPr>
          <p:cNvPr id="5" name="TextBox 4"/>
          <p:cNvSpPr txBox="1"/>
          <p:nvPr/>
        </p:nvSpPr>
        <p:spPr>
          <a:xfrm>
            <a:off x="327760" y="4977394"/>
            <a:ext cx="8450070" cy="923330"/>
          </a:xfrm>
          <a:prstGeom prst="rect">
            <a:avLst/>
          </a:prstGeom>
          <a:noFill/>
        </p:spPr>
        <p:txBody>
          <a:bodyPr wrap="square" rtlCol="0">
            <a:spAutoFit/>
          </a:bodyPr>
          <a:lstStyle/>
          <a:p>
            <a:r>
              <a:rPr lang="en-US" dirty="0" smtClean="0"/>
              <a:t>Value added in manufacturing increases with the required skill level of the worker.</a:t>
            </a:r>
          </a:p>
          <a:p>
            <a:endParaRPr lang="en-US" dirty="0"/>
          </a:p>
          <a:p>
            <a:r>
              <a:rPr lang="en-US" dirty="0" smtClean="0"/>
              <a:t>Greater value added for R&amp;D than for assembly line work.</a:t>
            </a:r>
            <a:endParaRPr lang="en-US" dirty="0"/>
          </a:p>
        </p:txBody>
      </p:sp>
    </p:spTree>
    <p:extLst>
      <p:ext uri="{BB962C8B-B14F-4D97-AF65-F5344CB8AC3E}">
        <p14:creationId xmlns:p14="http://schemas.microsoft.com/office/powerpoint/2010/main" val="4126184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140" y="320006"/>
            <a:ext cx="8515238" cy="6203863"/>
          </a:xfrm>
        </p:spPr>
        <p:txBody>
          <a:bodyPr/>
          <a:lstStyle/>
          <a:p>
            <a:r>
              <a:rPr lang="en-US" dirty="0" smtClean="0"/>
              <a:t>Contract or Branded Manufacturing</a:t>
            </a:r>
          </a:p>
          <a:p>
            <a:pPr lvl="1"/>
            <a:r>
              <a:rPr lang="en-US" dirty="0" smtClean="0"/>
              <a:t>Most MNCs do not own any manufacturing plants</a:t>
            </a:r>
          </a:p>
          <a:p>
            <a:pPr lvl="1"/>
            <a:r>
              <a:rPr lang="en-US" dirty="0" smtClean="0"/>
              <a:t>Offshoring, outsourcing</a:t>
            </a:r>
          </a:p>
          <a:p>
            <a:pPr lvl="1"/>
            <a:r>
              <a:rPr lang="en-US" dirty="0" smtClean="0"/>
              <a:t>Nike:  61% to Southeast Asia, 38% to China</a:t>
            </a:r>
          </a:p>
          <a:p>
            <a:pPr lvl="1"/>
            <a:r>
              <a:rPr lang="en-US" dirty="0" smtClean="0"/>
              <a:t>Sub-subcontractors</a:t>
            </a:r>
          </a:p>
          <a:p>
            <a:r>
              <a:rPr lang="en-US" dirty="0" smtClean="0"/>
              <a:t>Outcomes:</a:t>
            </a:r>
          </a:p>
          <a:p>
            <a:pPr lvl="1"/>
            <a:r>
              <a:rPr lang="en-US" dirty="0" smtClean="0"/>
              <a:t>Manufacturing has become global</a:t>
            </a:r>
          </a:p>
          <a:p>
            <a:pPr lvl="1"/>
            <a:r>
              <a:rPr lang="en-US" dirty="0" smtClean="0"/>
              <a:t>NIDL</a:t>
            </a:r>
          </a:p>
          <a:p>
            <a:pPr lvl="1"/>
            <a:r>
              <a:rPr lang="en-US" dirty="0" smtClean="0"/>
              <a:t>Geography of profit has changed</a:t>
            </a:r>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2440740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stretch>
            <a:fillRect/>
          </a:stretch>
        </p:blipFill>
        <p:spPr bwMode="auto">
          <a:xfrm>
            <a:off x="3215720" y="1241671"/>
            <a:ext cx="3270516" cy="2025384"/>
          </a:xfrm>
          <a:prstGeom prst="rect">
            <a:avLst/>
          </a:prstGeom>
          <a:noFill/>
          <a:ln w="9525">
            <a:noFill/>
            <a:miter lim="800000"/>
            <a:headEnd/>
            <a:tailEnd/>
          </a:ln>
        </p:spPr>
      </p:pic>
      <p:sp>
        <p:nvSpPr>
          <p:cNvPr id="5" name="TextBox 4"/>
          <p:cNvSpPr txBox="1"/>
          <p:nvPr/>
        </p:nvSpPr>
        <p:spPr>
          <a:xfrm>
            <a:off x="143395" y="1795942"/>
            <a:ext cx="2990385" cy="2031325"/>
          </a:xfrm>
          <a:prstGeom prst="rect">
            <a:avLst/>
          </a:prstGeom>
          <a:noFill/>
        </p:spPr>
        <p:txBody>
          <a:bodyPr wrap="none" rtlCol="0">
            <a:spAutoFit/>
          </a:bodyPr>
          <a:lstStyle/>
          <a:p>
            <a:pPr marL="342900" indent="-342900">
              <a:buAutoNum type="arabicPeriod"/>
            </a:pPr>
            <a:r>
              <a:rPr lang="en-US" dirty="0" smtClean="0"/>
              <a:t>Design &amp; development.</a:t>
            </a:r>
          </a:p>
          <a:p>
            <a:r>
              <a:rPr lang="en-US" dirty="0" smtClean="0"/>
              <a:t>Apple, based in the US</a:t>
            </a:r>
          </a:p>
          <a:p>
            <a:r>
              <a:rPr lang="en-US" dirty="0" smtClean="0"/>
              <a:t>Develops the design, the </a:t>
            </a:r>
          </a:p>
          <a:p>
            <a:r>
              <a:rPr lang="en-US" dirty="0" smtClean="0"/>
              <a:t>Brand, marketing, and</a:t>
            </a:r>
          </a:p>
          <a:p>
            <a:r>
              <a:rPr lang="en-US" dirty="0" smtClean="0"/>
              <a:t>Distribution.  They also </a:t>
            </a:r>
          </a:p>
          <a:p>
            <a:r>
              <a:rPr lang="en-US" dirty="0" smtClean="0"/>
              <a:t>Decide where to manufacture</a:t>
            </a:r>
          </a:p>
          <a:p>
            <a:r>
              <a:rPr lang="en-US" dirty="0" smtClean="0"/>
              <a:t>It.</a:t>
            </a:r>
            <a:endParaRPr lang="en-US" dirty="0"/>
          </a:p>
        </p:txBody>
      </p:sp>
      <p:sp>
        <p:nvSpPr>
          <p:cNvPr id="6" name="TextBox 5"/>
          <p:cNvSpPr txBox="1"/>
          <p:nvPr/>
        </p:nvSpPr>
        <p:spPr>
          <a:xfrm>
            <a:off x="2371333" y="174106"/>
            <a:ext cx="4114903" cy="923330"/>
          </a:xfrm>
          <a:prstGeom prst="rect">
            <a:avLst/>
          </a:prstGeom>
          <a:noFill/>
        </p:spPr>
        <p:txBody>
          <a:bodyPr wrap="none" rtlCol="0">
            <a:spAutoFit/>
          </a:bodyPr>
          <a:lstStyle/>
          <a:p>
            <a:r>
              <a:rPr lang="en-US" dirty="0" smtClean="0"/>
              <a:t>The MVA and profit geography of an </a:t>
            </a:r>
            <a:r>
              <a:rPr lang="en-US" dirty="0" err="1" smtClean="0"/>
              <a:t>iPad</a:t>
            </a:r>
            <a:r>
              <a:rPr lang="en-US" dirty="0" smtClean="0"/>
              <a:t>.</a:t>
            </a:r>
          </a:p>
          <a:p>
            <a:r>
              <a:rPr lang="en-US" dirty="0" smtClean="0"/>
              <a:t>Cost to produce:  $316.  Retails for $499.  </a:t>
            </a:r>
          </a:p>
          <a:p>
            <a:r>
              <a:rPr lang="en-US" dirty="0" smtClean="0"/>
              <a:t>This generates an MVP of $183.</a:t>
            </a:r>
            <a:endParaRPr lang="en-US" dirty="0"/>
          </a:p>
        </p:txBody>
      </p:sp>
      <p:pic>
        <p:nvPicPr>
          <p:cNvPr id="7" name="Picture 7"/>
          <p:cNvPicPr>
            <a:picLocks noChangeAspect="1" noChangeArrowheads="1"/>
          </p:cNvPicPr>
          <p:nvPr/>
        </p:nvPicPr>
        <p:blipFill>
          <a:blip r:embed="rId3"/>
          <a:stretch>
            <a:fillRect/>
          </a:stretch>
        </p:blipFill>
        <p:spPr bwMode="auto">
          <a:xfrm>
            <a:off x="3923336" y="3267055"/>
            <a:ext cx="5125800" cy="3686915"/>
          </a:xfrm>
          <a:prstGeom prst="rect">
            <a:avLst/>
          </a:prstGeom>
          <a:noFill/>
          <a:ln w="9525">
            <a:noFill/>
            <a:miter lim="800000"/>
            <a:headEnd/>
            <a:tailEnd/>
          </a:ln>
        </p:spPr>
      </p:pic>
      <p:sp>
        <p:nvSpPr>
          <p:cNvPr id="8" name="TextBox 7"/>
          <p:cNvSpPr txBox="1"/>
          <p:nvPr/>
        </p:nvSpPr>
        <p:spPr>
          <a:xfrm>
            <a:off x="143395" y="4506283"/>
            <a:ext cx="4311472" cy="2031325"/>
          </a:xfrm>
          <a:prstGeom prst="rect">
            <a:avLst/>
          </a:prstGeom>
          <a:noFill/>
        </p:spPr>
        <p:txBody>
          <a:bodyPr wrap="none" rtlCol="0">
            <a:spAutoFit/>
          </a:bodyPr>
          <a:lstStyle/>
          <a:p>
            <a:r>
              <a:rPr lang="en-US" dirty="0" smtClean="0"/>
              <a:t>2. MVA.  Apple outsources the</a:t>
            </a:r>
          </a:p>
          <a:p>
            <a:r>
              <a:rPr lang="en-US" dirty="0" smtClean="0"/>
              <a:t>manufacturing of the </a:t>
            </a:r>
            <a:r>
              <a:rPr lang="en-US" dirty="0" err="1" smtClean="0"/>
              <a:t>iPad</a:t>
            </a:r>
            <a:r>
              <a:rPr lang="en-US" dirty="0" smtClean="0"/>
              <a:t>.  Numerous</a:t>
            </a:r>
          </a:p>
          <a:p>
            <a:r>
              <a:rPr lang="en-US" dirty="0" smtClean="0"/>
              <a:t>companies are involved in its production.</a:t>
            </a:r>
          </a:p>
          <a:p>
            <a:r>
              <a:rPr lang="en-US" dirty="0" smtClean="0"/>
              <a:t>South Korea captures most of the MVA</a:t>
            </a:r>
          </a:p>
          <a:p>
            <a:r>
              <a:rPr lang="en-US" dirty="0" smtClean="0"/>
              <a:t>because the most expensive parts are made</a:t>
            </a:r>
          </a:p>
          <a:p>
            <a:r>
              <a:rPr lang="en-US" dirty="0"/>
              <a:t>t</a:t>
            </a:r>
            <a:r>
              <a:rPr lang="en-US" dirty="0" smtClean="0"/>
              <a:t>here.</a:t>
            </a:r>
          </a:p>
          <a:p>
            <a:r>
              <a:rPr lang="en-US" dirty="0" smtClean="0"/>
              <a:t>  </a:t>
            </a:r>
            <a:endParaRPr lang="en-US" dirty="0"/>
          </a:p>
        </p:txBody>
      </p:sp>
    </p:spTree>
    <p:extLst>
      <p:ext uri="{BB962C8B-B14F-4D97-AF65-F5344CB8AC3E}">
        <p14:creationId xmlns:p14="http://schemas.microsoft.com/office/powerpoint/2010/main" val="312922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Staple Theory:  the resource geography of a place shapes its economic system through linkages</a:t>
            </a:r>
          </a:p>
          <a:p>
            <a:r>
              <a:rPr lang="en-US" dirty="0" smtClean="0"/>
              <a:t>Mackintosh &amp; Innis </a:t>
            </a:r>
            <a:endParaRPr lang="en-US" dirty="0"/>
          </a:p>
        </p:txBody>
      </p:sp>
    </p:spTree>
    <p:extLst>
      <p:ext uri="{BB962C8B-B14F-4D97-AF65-F5344CB8AC3E}">
        <p14:creationId xmlns:p14="http://schemas.microsoft.com/office/powerpoint/2010/main" val="1462143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a:stretch>
            <a:fillRect/>
          </a:stretch>
        </p:blipFill>
        <p:spPr bwMode="auto">
          <a:xfrm>
            <a:off x="5124332" y="96834"/>
            <a:ext cx="2081018" cy="3088920"/>
          </a:xfrm>
          <a:prstGeom prst="rect">
            <a:avLst/>
          </a:prstGeom>
          <a:noFill/>
          <a:ln w="9525">
            <a:noFill/>
            <a:miter lim="800000"/>
            <a:headEnd/>
            <a:tailEnd/>
          </a:ln>
        </p:spPr>
      </p:pic>
      <p:sp>
        <p:nvSpPr>
          <p:cNvPr id="5" name="TextBox 4"/>
          <p:cNvSpPr txBox="1"/>
          <p:nvPr/>
        </p:nvSpPr>
        <p:spPr>
          <a:xfrm>
            <a:off x="235578" y="378937"/>
            <a:ext cx="4715992" cy="1477328"/>
          </a:xfrm>
          <a:prstGeom prst="rect">
            <a:avLst/>
          </a:prstGeom>
          <a:noFill/>
        </p:spPr>
        <p:txBody>
          <a:bodyPr wrap="none" rtlCol="0">
            <a:spAutoFit/>
          </a:bodyPr>
          <a:lstStyle/>
          <a:p>
            <a:pPr marL="342900" indent="-342900">
              <a:buAutoNum type="arabicPeriod" startAt="3"/>
            </a:pPr>
            <a:r>
              <a:rPr lang="en-US" dirty="0" smtClean="0"/>
              <a:t>Profit captured.  Profit geography</a:t>
            </a:r>
          </a:p>
          <a:p>
            <a:r>
              <a:rPr lang="en-US" dirty="0"/>
              <a:t>d</a:t>
            </a:r>
            <a:r>
              <a:rPr lang="en-US" dirty="0" smtClean="0"/>
              <a:t>iffers from MVA geography.  China’s small</a:t>
            </a:r>
          </a:p>
          <a:p>
            <a:r>
              <a:rPr lang="en-US" dirty="0"/>
              <a:t>p</a:t>
            </a:r>
            <a:r>
              <a:rPr lang="en-US" dirty="0" smtClean="0"/>
              <a:t>rofit is a reflection of the Taiwanese ownership</a:t>
            </a:r>
          </a:p>
          <a:p>
            <a:r>
              <a:rPr lang="en-US" dirty="0"/>
              <a:t>o</a:t>
            </a:r>
            <a:r>
              <a:rPr lang="en-US" dirty="0" smtClean="0"/>
              <a:t>f factories.  So most of China’s profit comes </a:t>
            </a:r>
          </a:p>
          <a:p>
            <a:r>
              <a:rPr lang="en-US" dirty="0" smtClean="0"/>
              <a:t>from wages.</a:t>
            </a:r>
          </a:p>
        </p:txBody>
      </p:sp>
      <p:pic>
        <p:nvPicPr>
          <p:cNvPr id="6" name="Picture 9"/>
          <p:cNvPicPr>
            <a:picLocks noChangeAspect="1" noChangeArrowheads="1"/>
          </p:cNvPicPr>
          <p:nvPr/>
        </p:nvPicPr>
        <p:blipFill>
          <a:blip r:embed="rId3"/>
          <a:stretch>
            <a:fillRect/>
          </a:stretch>
        </p:blipFill>
        <p:spPr bwMode="auto">
          <a:xfrm>
            <a:off x="5226757" y="3915040"/>
            <a:ext cx="3238364" cy="2091058"/>
          </a:xfrm>
          <a:prstGeom prst="rect">
            <a:avLst/>
          </a:prstGeom>
          <a:noFill/>
          <a:ln w="9525">
            <a:noFill/>
            <a:miter lim="800000"/>
            <a:headEnd/>
            <a:tailEnd/>
          </a:ln>
        </p:spPr>
      </p:pic>
      <p:sp>
        <p:nvSpPr>
          <p:cNvPr id="8" name="TextBox 7"/>
          <p:cNvSpPr txBox="1"/>
          <p:nvPr/>
        </p:nvSpPr>
        <p:spPr>
          <a:xfrm>
            <a:off x="235578" y="3358006"/>
            <a:ext cx="4760175" cy="1200329"/>
          </a:xfrm>
          <a:prstGeom prst="rect">
            <a:avLst/>
          </a:prstGeom>
          <a:noFill/>
        </p:spPr>
        <p:txBody>
          <a:bodyPr wrap="none" rtlCol="0">
            <a:spAutoFit/>
          </a:bodyPr>
          <a:lstStyle/>
          <a:p>
            <a:pPr marL="342900" indent="-342900">
              <a:buAutoNum type="arabicPeriod" startAt="4"/>
            </a:pPr>
            <a:r>
              <a:rPr lang="en-US" dirty="0" smtClean="0"/>
              <a:t>Total profit captured, in the commodity</a:t>
            </a:r>
          </a:p>
          <a:p>
            <a:r>
              <a:rPr lang="en-US" dirty="0" smtClean="0"/>
              <a:t>chain.  Most of the profits are returned to Apple,</a:t>
            </a:r>
          </a:p>
          <a:p>
            <a:r>
              <a:rPr lang="en-US" dirty="0"/>
              <a:t>b</a:t>
            </a:r>
            <a:r>
              <a:rPr lang="en-US" dirty="0" smtClean="0"/>
              <a:t>ut about 1/3 are distributed among </a:t>
            </a:r>
          </a:p>
          <a:p>
            <a:r>
              <a:rPr lang="en-US" dirty="0" smtClean="0"/>
              <a:t>offshore manufacturers.</a:t>
            </a:r>
          </a:p>
        </p:txBody>
      </p:sp>
    </p:spTree>
    <p:extLst>
      <p:ext uri="{BB962C8B-B14F-4D97-AF65-F5344CB8AC3E}">
        <p14:creationId xmlns:p14="http://schemas.microsoft.com/office/powerpoint/2010/main" val="328039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Linkages—other economic activities that emerge in connection with a primary industry</a:t>
            </a:r>
          </a:p>
          <a:p>
            <a:endParaRPr lang="en-US" dirty="0"/>
          </a:p>
          <a:p>
            <a:pPr lvl="1"/>
            <a:r>
              <a:rPr lang="en-US" dirty="0" smtClean="0"/>
              <a:t>Forward Linkages</a:t>
            </a:r>
          </a:p>
          <a:p>
            <a:pPr lvl="1"/>
            <a:r>
              <a:rPr lang="en-US" dirty="0" smtClean="0"/>
              <a:t>Backward Linkages</a:t>
            </a:r>
          </a:p>
          <a:p>
            <a:pPr lvl="1"/>
            <a:r>
              <a:rPr lang="en-US" dirty="0" smtClean="0"/>
              <a:t>Demand Linkages</a:t>
            </a:r>
            <a:endParaRPr lang="en-US" dirty="0"/>
          </a:p>
        </p:txBody>
      </p:sp>
    </p:spTree>
    <p:extLst>
      <p:ext uri="{BB962C8B-B14F-4D97-AF65-F5344CB8AC3E}">
        <p14:creationId xmlns:p14="http://schemas.microsoft.com/office/powerpoint/2010/main" val="3953202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Local and regional economies are shaped by the staple</a:t>
            </a:r>
          </a:p>
          <a:p>
            <a:endParaRPr lang="en-US" dirty="0"/>
          </a:p>
          <a:p>
            <a:r>
              <a:rPr lang="en-US" dirty="0" smtClean="0"/>
              <a:t>Area may be only a hinterland at the national and global scales</a:t>
            </a:r>
            <a:endParaRPr lang="en-US" dirty="0"/>
          </a:p>
        </p:txBody>
      </p:sp>
    </p:spTree>
    <p:extLst>
      <p:ext uri="{BB962C8B-B14F-4D97-AF65-F5344CB8AC3E}">
        <p14:creationId xmlns:p14="http://schemas.microsoft.com/office/powerpoint/2010/main" val="3358118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224320" cy="6523869"/>
          </a:xfrm>
          <a:prstGeom prst="rect">
            <a:avLst/>
          </a:prstGeom>
        </p:spPr>
      </p:pic>
      <p:pic>
        <p:nvPicPr>
          <p:cNvPr id="5" name="Picture 4"/>
          <p:cNvPicPr>
            <a:picLocks noChangeAspect="1"/>
          </p:cNvPicPr>
          <p:nvPr/>
        </p:nvPicPr>
        <p:blipFill>
          <a:blip r:embed="rId3"/>
          <a:stretch>
            <a:fillRect/>
          </a:stretch>
        </p:blipFill>
        <p:spPr>
          <a:xfrm>
            <a:off x="5397500" y="1993900"/>
            <a:ext cx="3746500" cy="2870200"/>
          </a:xfrm>
          <a:prstGeom prst="rect">
            <a:avLst/>
          </a:prstGeom>
        </p:spPr>
      </p:pic>
    </p:spTree>
    <p:extLst>
      <p:ext uri="{BB962C8B-B14F-4D97-AF65-F5344CB8AC3E}">
        <p14:creationId xmlns:p14="http://schemas.microsoft.com/office/powerpoint/2010/main" val="4075429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87400"/>
            <a:ext cx="9144000" cy="5263515"/>
          </a:xfrm>
          <a:prstGeom prst="rect">
            <a:avLst/>
          </a:prstGeom>
        </p:spPr>
      </p:pic>
    </p:spTree>
    <p:extLst>
      <p:ext uri="{BB962C8B-B14F-4D97-AF65-F5344CB8AC3E}">
        <p14:creationId xmlns:p14="http://schemas.microsoft.com/office/powerpoint/2010/main" val="1354814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3543908" cy="3543908"/>
          </a:xfrm>
          <a:prstGeom prst="rect">
            <a:avLst/>
          </a:prstGeom>
        </p:spPr>
      </p:pic>
      <p:pic>
        <p:nvPicPr>
          <p:cNvPr id="9" name="Picture 8"/>
          <p:cNvPicPr>
            <a:picLocks noChangeAspect="1"/>
          </p:cNvPicPr>
          <p:nvPr/>
        </p:nvPicPr>
        <p:blipFill>
          <a:blip r:embed="rId3"/>
          <a:stretch>
            <a:fillRect/>
          </a:stretch>
        </p:blipFill>
        <p:spPr>
          <a:xfrm>
            <a:off x="2775718" y="3221960"/>
            <a:ext cx="6460463" cy="3636040"/>
          </a:xfrm>
          <a:prstGeom prst="rect">
            <a:avLst/>
          </a:prstGeom>
        </p:spPr>
      </p:pic>
    </p:spTree>
    <p:extLst>
      <p:ext uri="{BB962C8B-B14F-4D97-AF65-F5344CB8AC3E}">
        <p14:creationId xmlns:p14="http://schemas.microsoft.com/office/powerpoint/2010/main" val="13046335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333</TotalTime>
  <Words>753</Words>
  <Application>Microsoft Macintosh PowerPoint</Application>
  <PresentationFormat>On-screen Show (4:3)</PresentationFormat>
  <Paragraphs>165</Paragraphs>
  <Slides>40</Slides>
  <Notes>2</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Chapter 10:  Changing Geographies of Industry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 Steel Mill, Gary, Indiana.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Hourly wages around the world compared.</vt:lpstr>
      <vt:lpstr>The decline of US made textiles.  Production has declined sharply since the 1950s while imports of such products have increased.</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10:  Changing Geographies of Economic Processes</dc:title>
  <dc:creator>Elizabeth Lobb</dc:creator>
  <cp:lastModifiedBy>Elizabeth Lobb</cp:lastModifiedBy>
  <cp:revision>13</cp:revision>
  <dcterms:created xsi:type="dcterms:W3CDTF">2016-11-14T19:03:05Z</dcterms:created>
  <dcterms:modified xsi:type="dcterms:W3CDTF">2016-11-15T01:44:28Z</dcterms:modified>
</cp:coreProperties>
</file>