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9" r:id="rId9"/>
    <p:sldId id="264" r:id="rId10"/>
    <p:sldId id="270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0FBC8-A427-1041-A685-D927CC021948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7DD9B-D5B7-3B40-958F-C39597897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760A0CA0-B804-4642-B343-3F9DAB6F2BAE}" type="slidenum">
              <a:rPr lang="en-US" sz="1200" smtClean="0"/>
              <a:pPr>
                <a:defRPr/>
              </a:pPr>
              <a:t>4</a:t>
            </a:fld>
            <a:endParaRPr lang="en-US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9758C252-3051-134E-ABA6-993766ABF94A}" type="slidenum">
              <a:rPr lang="en-US" sz="1200" smtClean="0"/>
              <a:pPr>
                <a:defRPr/>
              </a:pPr>
              <a:t>10</a:t>
            </a:fld>
            <a:endParaRPr 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9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7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0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0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4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2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AA030-F9A0-5D4C-B37A-117C2F0B96E2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1273-5211-D342-9E4C-6E027AA29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403" y="152534"/>
            <a:ext cx="7772400" cy="1470025"/>
          </a:xfrm>
        </p:spPr>
        <p:txBody>
          <a:bodyPr/>
          <a:lstStyle/>
          <a:p>
            <a:r>
              <a:rPr lang="en-US" dirty="0" smtClean="0"/>
              <a:t>Chapter 11:  </a:t>
            </a:r>
            <a:br>
              <a:rPr lang="en-US" dirty="0" smtClean="0"/>
            </a:br>
            <a:r>
              <a:rPr lang="en-US" dirty="0" smtClean="0"/>
              <a:t>Agricultural Geographies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hg2e_fig_11_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6" y="1654968"/>
            <a:ext cx="7262622" cy="520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54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chemeClr val="bg2"/>
                </a:solidFill>
                <a:latin typeface="Liberation Serif" charset="0"/>
              </a:rPr>
              <a:t>Copyright © 2014 John Wiley &amp; Sons, Inc. All rights reserved.</a:t>
            </a:r>
          </a:p>
        </p:txBody>
      </p:sp>
      <p:pic>
        <p:nvPicPr>
          <p:cNvPr id="38915" name="Picture 2" descr="vhg2e_fig_11_1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800"/>
            <a:ext cx="8531225" cy="599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6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47" y="139258"/>
            <a:ext cx="8229600" cy="4525963"/>
          </a:xfrm>
        </p:spPr>
        <p:txBody>
          <a:bodyPr/>
          <a:lstStyle/>
          <a:p>
            <a:r>
              <a:rPr lang="en-US" dirty="0" smtClean="0"/>
              <a:t>Plantation Agriculture</a:t>
            </a:r>
            <a:endParaRPr lang="en-US" dirty="0"/>
          </a:p>
        </p:txBody>
      </p:sp>
      <p:pic>
        <p:nvPicPr>
          <p:cNvPr id="4" name="Picture 2" descr="vhg2e_fig_11_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7" y="786661"/>
            <a:ext cx="4184358" cy="285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vhg2e_fig_11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76" y="3355547"/>
            <a:ext cx="4281271" cy="285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6311" y="977707"/>
            <a:ext cx="387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Coffee plantation, Durban, South Africa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0743" y="5461676"/>
            <a:ext cx="247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 plantation, Malaysia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0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8" y="0"/>
            <a:ext cx="8646060" cy="4525963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Agricultural Revolution:  17</a:t>
            </a:r>
            <a:r>
              <a:rPr lang="en-US" baseline="30000" dirty="0" smtClean="0"/>
              <a:t>th</a:t>
            </a:r>
            <a:r>
              <a:rPr lang="en-US" dirty="0" smtClean="0"/>
              <a:t>-18</a:t>
            </a:r>
            <a:r>
              <a:rPr lang="en-US" baseline="30000" dirty="0" smtClean="0"/>
              <a:t>th</a:t>
            </a:r>
            <a:r>
              <a:rPr lang="en-US" dirty="0" smtClean="0"/>
              <a:t> C, Europe</a:t>
            </a:r>
          </a:p>
          <a:p>
            <a:pPr lvl="1"/>
            <a:r>
              <a:rPr lang="en-US" dirty="0" smtClean="0"/>
              <a:t>Moldboard plow</a:t>
            </a:r>
          </a:p>
          <a:p>
            <a:pPr lvl="1"/>
            <a:r>
              <a:rPr lang="en-US" dirty="0" smtClean="0"/>
              <a:t>Horse collar (faster than oxen)</a:t>
            </a:r>
          </a:p>
          <a:p>
            <a:pPr lvl="1"/>
            <a:r>
              <a:rPr lang="en-US" dirty="0" smtClean="0"/>
              <a:t>Crop rotation—boosts yields, eliminates fallow time</a:t>
            </a:r>
          </a:p>
        </p:txBody>
      </p:sp>
      <p:pic>
        <p:nvPicPr>
          <p:cNvPr id="4" name="Picture 3" descr="fig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8" y="2985983"/>
            <a:ext cx="853598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86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02" y="206686"/>
            <a:ext cx="8997898" cy="4525963"/>
          </a:xfrm>
        </p:spPr>
        <p:txBody>
          <a:bodyPr/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Agricultural Revolution—early 20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</a:p>
          <a:p>
            <a:pPr lvl="1"/>
            <a:r>
              <a:rPr lang="en-US" dirty="0" smtClean="0"/>
              <a:t>Internal combustion engine allowed for mechanization</a:t>
            </a:r>
          </a:p>
          <a:p>
            <a:pPr lvl="1"/>
            <a:r>
              <a:rPr lang="en-US" dirty="0" smtClean="0"/>
              <a:t>Rise of monoculture</a:t>
            </a:r>
          </a:p>
          <a:p>
            <a:pPr lvl="1"/>
            <a:r>
              <a:rPr lang="en-US" dirty="0" smtClean="0"/>
              <a:t>Technology, scientific farming:  The Green Revolution</a:t>
            </a:r>
          </a:p>
          <a:p>
            <a:pPr lvl="1"/>
            <a:r>
              <a:rPr lang="en-US" dirty="0" smtClean="0"/>
              <a:t>Changes in the </a:t>
            </a:r>
            <a:r>
              <a:rPr lang="en-US" i="1" dirty="0" smtClean="0"/>
              <a:t>who </a:t>
            </a:r>
            <a:r>
              <a:rPr lang="en-US" dirty="0" smtClean="0"/>
              <a:t>and </a:t>
            </a:r>
            <a:r>
              <a:rPr lang="en-US" i="1" dirty="0" smtClean="0"/>
              <a:t>how</a:t>
            </a:r>
            <a:r>
              <a:rPr lang="en-US" dirty="0" smtClean="0"/>
              <a:t> of farming</a:t>
            </a:r>
          </a:p>
          <a:p>
            <a:pPr lvl="2"/>
            <a:r>
              <a:rPr lang="en-US" dirty="0" smtClean="0"/>
              <a:t>Rise of agribusiness</a:t>
            </a:r>
          </a:p>
          <a:p>
            <a:pPr lvl="2"/>
            <a:r>
              <a:rPr lang="en-US" dirty="0" smtClean="0"/>
              <a:t>Rise of industrial agriculture</a:t>
            </a:r>
            <a:endParaRPr lang="en-US" dirty="0"/>
          </a:p>
        </p:txBody>
      </p:sp>
      <p:pic>
        <p:nvPicPr>
          <p:cNvPr id="4" name="Picture 2" descr="vhg2e_fig_11_0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95" y="3623492"/>
            <a:ext cx="4003430" cy="294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02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20"/>
            <a:ext cx="8229600" cy="4525963"/>
          </a:xfrm>
        </p:spPr>
        <p:txBody>
          <a:bodyPr/>
          <a:lstStyle/>
          <a:p>
            <a:r>
              <a:rPr lang="en-US" dirty="0" smtClean="0"/>
              <a:t>What is sustainable agriculture?</a:t>
            </a:r>
            <a:endParaRPr lang="en-US" dirty="0"/>
          </a:p>
        </p:txBody>
      </p:sp>
      <p:pic>
        <p:nvPicPr>
          <p:cNvPr id="4" name="Picture 2" descr="vhg2e_fig_11_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231"/>
            <a:ext cx="4386859" cy="466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vhg2e_fig_11_1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98" y="649572"/>
            <a:ext cx="4351827" cy="448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1539" y="5135774"/>
            <a:ext cx="404526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amount of grain needed to produce 1 kg (2.2 </a:t>
            </a:r>
            <a:r>
              <a:rPr lang="en-US" dirty="0" err="1" smtClean="0"/>
              <a:t>lbs</a:t>
            </a:r>
            <a:r>
              <a:rPr lang="en-US" dirty="0" smtClean="0"/>
              <a:t>) of meat or other animal product.  Livestock are inefficient producers of protein and consume inordinate amounts of grain to generate adequate weight gain to produce meat.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69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509" y="4316540"/>
            <a:ext cx="33401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04" y="0"/>
            <a:ext cx="6985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0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3827"/>
            <a:ext cx="8229600" cy="6401268"/>
          </a:xfrm>
        </p:spPr>
        <p:txBody>
          <a:bodyPr>
            <a:normAutofit/>
          </a:bodyPr>
          <a:lstStyle/>
          <a:p>
            <a:r>
              <a:rPr lang="en-US" dirty="0" smtClean="0"/>
              <a:t>What is agriculture?</a:t>
            </a:r>
          </a:p>
          <a:p>
            <a:pPr lvl="1"/>
            <a:r>
              <a:rPr lang="en-US" dirty="0" smtClean="0"/>
              <a:t>Domestication</a:t>
            </a:r>
          </a:p>
          <a:p>
            <a:r>
              <a:rPr lang="en-US" dirty="0" smtClean="0"/>
              <a:t>Before agriculture?</a:t>
            </a:r>
          </a:p>
          <a:p>
            <a:pPr lvl="1"/>
            <a:r>
              <a:rPr lang="en-US" dirty="0" smtClean="0"/>
              <a:t>Hunting &amp; Gathering</a:t>
            </a:r>
          </a:p>
          <a:p>
            <a:r>
              <a:rPr lang="en-US" dirty="0" smtClean="0"/>
              <a:t>What changes did agriculture bring to human societies?</a:t>
            </a:r>
          </a:p>
          <a:p>
            <a:pPr lvl="1"/>
            <a:r>
              <a:rPr lang="en-US" dirty="0" smtClean="0"/>
              <a:t>Sedentary Societies</a:t>
            </a:r>
          </a:p>
        </p:txBody>
      </p:sp>
    </p:spTree>
    <p:extLst>
      <p:ext uri="{BB962C8B-B14F-4D97-AF65-F5344CB8AC3E}">
        <p14:creationId xmlns:p14="http://schemas.microsoft.com/office/powerpoint/2010/main" val="368075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9825"/>
            <a:ext cx="8229600" cy="4525963"/>
          </a:xfrm>
        </p:spPr>
        <p:txBody>
          <a:bodyPr/>
          <a:lstStyle/>
          <a:p>
            <a:r>
              <a:rPr lang="en-US" dirty="0" smtClean="0"/>
              <a:t>Origins of agriculture</a:t>
            </a:r>
          </a:p>
          <a:p>
            <a:pPr lvl="1"/>
            <a:r>
              <a:rPr lang="en-US" dirty="0" smtClean="0"/>
              <a:t>Independent innovation:  Carl Sauer</a:t>
            </a:r>
          </a:p>
          <a:p>
            <a:pPr lvl="2"/>
            <a:r>
              <a:rPr lang="en-US" dirty="0" smtClean="0"/>
              <a:t>Fertile crescent &amp; Sub-Saharan Africa</a:t>
            </a:r>
          </a:p>
          <a:p>
            <a:pPr lvl="2"/>
            <a:r>
              <a:rPr lang="en-US" dirty="0" smtClean="0"/>
              <a:t>Asia</a:t>
            </a:r>
          </a:p>
          <a:p>
            <a:pPr lvl="2"/>
            <a:r>
              <a:rPr lang="en-US" dirty="0" smtClean="0"/>
              <a:t>Mesoamerica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9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chemeClr val="bg2"/>
                </a:solidFill>
                <a:latin typeface="Liberation Serif" charset="0"/>
              </a:rPr>
              <a:t>Copyright © 2014 John Wiley &amp; Sons, Inc. All rights reserved.</a:t>
            </a:r>
          </a:p>
        </p:txBody>
      </p:sp>
      <p:pic>
        <p:nvPicPr>
          <p:cNvPr id="6147" name="Picture 2" descr="vhg2e_fig_1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4200"/>
            <a:ext cx="8531225" cy="570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48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971"/>
            <a:ext cx="8229600" cy="6356315"/>
          </a:xfrm>
        </p:spPr>
        <p:txBody>
          <a:bodyPr/>
          <a:lstStyle/>
          <a:p>
            <a:r>
              <a:rPr lang="en-US" dirty="0" smtClean="0"/>
              <a:t>The agricultural continuum</a:t>
            </a:r>
          </a:p>
          <a:p>
            <a:pPr lvl="1"/>
            <a:r>
              <a:rPr lang="en-US" dirty="0" smtClean="0"/>
              <a:t>Subsistence						Commercial</a:t>
            </a:r>
          </a:p>
          <a:p>
            <a:pPr lvl="2"/>
            <a:r>
              <a:rPr lang="en-US" dirty="0" smtClean="0"/>
              <a:t>Intensive								Intensive</a:t>
            </a:r>
          </a:p>
          <a:p>
            <a:pPr lvl="3"/>
            <a:r>
              <a:rPr lang="en-US" dirty="0" smtClean="0"/>
              <a:t>Wet rice farming					--Dairy</a:t>
            </a:r>
          </a:p>
          <a:p>
            <a:pPr marL="3657600" lvl="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--Fruits, Veg.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Extensive							*Extensive</a:t>
            </a:r>
          </a:p>
          <a:p>
            <a:pPr lvl="3"/>
            <a:r>
              <a:rPr lang="en-US" dirty="0" smtClean="0"/>
              <a:t>Slash &amp; Burn/Swidden/				--Cereal Grains</a:t>
            </a:r>
          </a:p>
          <a:p>
            <a:pPr marL="1371600" lvl="3" indent="0">
              <a:buNone/>
            </a:pPr>
            <a:r>
              <a:rPr lang="en-US" dirty="0" smtClean="0"/>
              <a:t>Shifting Cultivation					--Ranching</a:t>
            </a:r>
          </a:p>
          <a:p>
            <a:pPr marL="1371600" lvl="3" indent="0">
              <a:buNone/>
            </a:pPr>
            <a:r>
              <a:rPr lang="en-US" dirty="0" smtClean="0"/>
              <a:t>--Pastoralism							*</a:t>
            </a:r>
            <a:r>
              <a:rPr lang="en-US" sz="2400" dirty="0" smtClean="0"/>
              <a:t>Plantation</a:t>
            </a:r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800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78"/>
            <a:ext cx="8229600" cy="4525963"/>
          </a:xfrm>
        </p:spPr>
        <p:txBody>
          <a:bodyPr/>
          <a:lstStyle/>
          <a:p>
            <a:r>
              <a:rPr lang="en-US" dirty="0" smtClean="0"/>
              <a:t>Intensive:  wet-rice</a:t>
            </a:r>
            <a:endParaRPr lang="en-US" dirty="0"/>
          </a:p>
        </p:txBody>
      </p:sp>
      <p:pic>
        <p:nvPicPr>
          <p:cNvPr id="4" name="Picture 2" descr="vhg2e_fig_11_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06"/>
            <a:ext cx="4245265" cy="304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vhg2e_fig_11_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05" y="3326985"/>
            <a:ext cx="5443395" cy="353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8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78"/>
            <a:ext cx="8229600" cy="4525963"/>
          </a:xfrm>
        </p:spPr>
        <p:txBody>
          <a:bodyPr/>
          <a:lstStyle/>
          <a:p>
            <a:r>
              <a:rPr lang="en-US" dirty="0" smtClean="0"/>
              <a:t>Intensive commercial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6135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22" y="3208522"/>
            <a:ext cx="3390900" cy="238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00" y="586135"/>
            <a:ext cx="3378200" cy="241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0852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1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hg2e_fig_11_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9900"/>
            <a:ext cx="8531225" cy="591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9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58"/>
            <a:ext cx="8229600" cy="4525963"/>
          </a:xfrm>
        </p:spPr>
        <p:txBody>
          <a:bodyPr/>
          <a:lstStyle/>
          <a:p>
            <a:r>
              <a:rPr lang="en-US" dirty="0" smtClean="0"/>
              <a:t>Extensive subsistence</a:t>
            </a:r>
          </a:p>
          <a:p>
            <a:r>
              <a:rPr lang="en-US" dirty="0" smtClean="0"/>
              <a:t>Extensive commercial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0052" y="5360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vhg2e_fig_11_0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1" y="1546670"/>
            <a:ext cx="4240555" cy="286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 descr="vhg2e_fig_11_1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82" y="3828383"/>
            <a:ext cx="4902518" cy="306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34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214</Words>
  <Application>Microsoft Macintosh PowerPoint</Application>
  <PresentationFormat>On-screen Show (4:3)</PresentationFormat>
  <Paragraphs>46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Chapter 11:   Agricultural Geographies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  Agricultural Geographies</dc:title>
  <dc:creator>Elizabeth Lobb</dc:creator>
  <cp:lastModifiedBy>Elizabeth Lobb</cp:lastModifiedBy>
  <cp:revision>5</cp:revision>
  <dcterms:created xsi:type="dcterms:W3CDTF">2014-12-01T14:59:08Z</dcterms:created>
  <dcterms:modified xsi:type="dcterms:W3CDTF">2014-12-02T01:46:24Z</dcterms:modified>
</cp:coreProperties>
</file>