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62" r:id="rId3"/>
    <p:sldId id="257" r:id="rId4"/>
    <p:sldId id="258" r:id="rId5"/>
    <p:sldId id="302" r:id="rId6"/>
    <p:sldId id="259" r:id="rId7"/>
    <p:sldId id="303" r:id="rId8"/>
    <p:sldId id="260" r:id="rId9"/>
    <p:sldId id="304" r:id="rId10"/>
    <p:sldId id="269" r:id="rId11"/>
    <p:sldId id="267" r:id="rId12"/>
    <p:sldId id="263" r:id="rId13"/>
    <p:sldId id="305" r:id="rId14"/>
    <p:sldId id="261" r:id="rId15"/>
    <p:sldId id="265" r:id="rId16"/>
    <p:sldId id="266" r:id="rId17"/>
    <p:sldId id="268" r:id="rId18"/>
    <p:sldId id="306" r:id="rId19"/>
    <p:sldId id="270" r:id="rId20"/>
    <p:sldId id="271" r:id="rId21"/>
    <p:sldId id="272" r:id="rId22"/>
    <p:sldId id="308" r:id="rId23"/>
    <p:sldId id="273" r:id="rId24"/>
    <p:sldId id="275" r:id="rId25"/>
    <p:sldId id="309" r:id="rId26"/>
    <p:sldId id="280" r:id="rId27"/>
    <p:sldId id="310" r:id="rId28"/>
    <p:sldId id="281" r:id="rId29"/>
    <p:sldId id="284" r:id="rId30"/>
    <p:sldId id="293" r:id="rId31"/>
    <p:sldId id="282" r:id="rId32"/>
    <p:sldId id="283" r:id="rId33"/>
    <p:sldId id="285" r:id="rId34"/>
    <p:sldId id="289" r:id="rId35"/>
    <p:sldId id="290" r:id="rId36"/>
    <p:sldId id="291" r:id="rId37"/>
    <p:sldId id="286" r:id="rId38"/>
    <p:sldId id="287" r:id="rId39"/>
    <p:sldId id="311" r:id="rId40"/>
    <p:sldId id="298" r:id="rId41"/>
    <p:sldId id="297" r:id="rId42"/>
    <p:sldId id="299" r:id="rId43"/>
    <p:sldId id="301" r:id="rId44"/>
    <p:sldId id="30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1" d="100"/>
          <a:sy n="141" d="100"/>
        </p:scale>
        <p:origin x="-45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F7CAE7-2A20-084E-A743-65803375B687}" type="datetimeFigureOut">
              <a:rPr lang="en-US" smtClean="0"/>
              <a:t>12/5/16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CFB9BC-D22A-264D-AEEB-6B32E3F16506}" type="slidenum">
              <a:rPr lang="en-US" smtClean="0"/>
              <a:t>‹#›</a:t>
            </a:fld>
            <a:endParaRPr lang="en-US"/>
          </a:p>
        </p:txBody>
      </p:sp>
    </p:spTree>
    <p:extLst>
      <p:ext uri="{BB962C8B-B14F-4D97-AF65-F5344CB8AC3E}">
        <p14:creationId xmlns:p14="http://schemas.microsoft.com/office/powerpoint/2010/main" val="20790692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C8C2E177-0B64-D14A-B5D5-06380B3E3379}" type="slidenum">
              <a:rPr lang="en-US" sz="1200" smtClean="0"/>
              <a:pPr>
                <a:defRPr/>
              </a:pPr>
              <a:t>11</a:t>
            </a:fld>
            <a:endParaRPr lang="en-US" sz="120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6E996CE-0506-694E-BF9F-AA28842C49F9}" type="slidenum">
              <a:rPr lang="en-US" sz="1200" smtClean="0"/>
              <a:pPr>
                <a:defRPr/>
              </a:pPr>
              <a:t>22</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69B14DB3-5E12-C444-B07D-7E90D3937DD8}" type="slidenum">
              <a:rPr lang="en-US" sz="1200" smtClean="0"/>
              <a:pPr>
                <a:defRPr/>
              </a:pPr>
              <a:t>25</a:t>
            </a:fld>
            <a:endParaRPr lang="en-US" sz="120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3E22DAC-AEB6-BF40-B9E8-40AB20316480}" type="slidenum">
              <a:rPr lang="en-US" sz="1200" smtClean="0"/>
              <a:pPr>
                <a:defRPr/>
              </a:pPr>
              <a:t>34</a:t>
            </a:fld>
            <a:endParaRPr lang="en-US" sz="120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5DA59963-421D-AF4D-8464-2281D60157CF}" type="slidenum">
              <a:rPr lang="en-US" sz="1200" smtClean="0"/>
              <a:pPr>
                <a:defRPr/>
              </a:pPr>
              <a:t>41</a:t>
            </a:fld>
            <a:endParaRPr lang="en-US" sz="120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F00DC07-DF88-BB46-8ADE-426A7D5C338A}" type="slidenum">
              <a:rPr lang="en-US" sz="1200" smtClean="0"/>
              <a:pPr>
                <a:defRPr/>
              </a:pPr>
              <a:t>43</a:t>
            </a:fld>
            <a:endParaRPr lang="en-U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3ED511AB-C5D6-494E-B802-F0846B3DCD64}" type="slidenum">
              <a:rPr lang="en-US" sz="1200" smtClean="0"/>
              <a:pPr>
                <a:defRPr/>
              </a:pPr>
              <a:t>44</a:t>
            </a:fld>
            <a:endParaRPr lang="en-US" sz="120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316F4A-DC9B-5946-A902-7BF528EE3CD9}"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318566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316F4A-DC9B-5946-A902-7BF528EE3CD9}"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237304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316F4A-DC9B-5946-A902-7BF528EE3CD9}"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1038366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316F4A-DC9B-5946-A902-7BF528EE3CD9}"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56501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316F4A-DC9B-5946-A902-7BF528EE3CD9}"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283822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316F4A-DC9B-5946-A902-7BF528EE3CD9}"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347898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316F4A-DC9B-5946-A902-7BF528EE3CD9}" type="datetimeFigureOut">
              <a:rPr lang="en-US" smtClean="0"/>
              <a:t>12/5/16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222955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316F4A-DC9B-5946-A902-7BF528EE3CD9}" type="datetimeFigureOut">
              <a:rPr lang="en-US" smtClean="0"/>
              <a:t>12/5/16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46519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316F4A-DC9B-5946-A902-7BF528EE3CD9}" type="datetimeFigureOut">
              <a:rPr lang="en-US" smtClean="0"/>
              <a:t>12/5/16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343030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316F4A-DC9B-5946-A902-7BF528EE3CD9}"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372318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316F4A-DC9B-5946-A902-7BF528EE3CD9}"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BCABD6-4A79-A741-B5B3-D353594B1355}" type="slidenum">
              <a:rPr lang="en-US" smtClean="0"/>
              <a:t>‹#›</a:t>
            </a:fld>
            <a:endParaRPr lang="en-US"/>
          </a:p>
        </p:txBody>
      </p:sp>
    </p:spTree>
    <p:extLst>
      <p:ext uri="{BB962C8B-B14F-4D97-AF65-F5344CB8AC3E}">
        <p14:creationId xmlns:p14="http://schemas.microsoft.com/office/powerpoint/2010/main" val="41573819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16F4A-DC9B-5946-A902-7BF528EE3CD9}" type="datetimeFigureOut">
              <a:rPr lang="en-US" smtClean="0"/>
              <a:t>12/5/16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CABD6-4A79-A741-B5B3-D353594B1355}" type="slidenum">
              <a:rPr lang="en-US" smtClean="0"/>
              <a:t>‹#›</a:t>
            </a:fld>
            <a:endParaRPr lang="en-US"/>
          </a:p>
        </p:txBody>
      </p:sp>
    </p:spTree>
    <p:extLst>
      <p:ext uri="{BB962C8B-B14F-4D97-AF65-F5344CB8AC3E}">
        <p14:creationId xmlns:p14="http://schemas.microsoft.com/office/powerpoint/2010/main" val="3030072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pr.org/templates/story/story.php?storyId=123919458" TargetMode="Externa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ri.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hyperlink" Target="http://en.wikipedia.org/wiki/File:Matogrosso_ast_2006209_lrg.jpg" TargetMode="External"/><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hyperlink" Target="http://en.wikipedia.org/wiki/File:Matogrosso_l5_1992219_lrg.jp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159"/>
            <a:ext cx="7772400" cy="1470025"/>
          </a:xfrm>
        </p:spPr>
        <p:txBody>
          <a:bodyPr>
            <a:normAutofit fontScale="90000"/>
          </a:bodyPr>
          <a:lstStyle/>
          <a:p>
            <a:r>
              <a:rPr lang="en-US" dirty="0" smtClean="0"/>
              <a:t>Chapter 12:  </a:t>
            </a:r>
            <a:r>
              <a:rPr lang="en-US" dirty="0" smtClean="0"/>
              <a:t>Natural Resource Geography and Environmental Challenges</a:t>
            </a:r>
            <a:endParaRPr lang="en-US" dirty="0"/>
          </a:p>
        </p:txBody>
      </p:sp>
      <p:sp>
        <p:nvSpPr>
          <p:cNvPr id="3" name="Subtitle 2"/>
          <p:cNvSpPr>
            <a:spLocks noGrp="1"/>
          </p:cNvSpPr>
          <p:nvPr>
            <p:ph type="subTitle" idx="1"/>
          </p:nvPr>
        </p:nvSpPr>
        <p:spPr/>
        <p:txBody>
          <a:bodyPr/>
          <a:lstStyle/>
          <a:p>
            <a:endParaRPr 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33940"/>
            <a:ext cx="6553200"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219200" y="6288465"/>
            <a:ext cx="7340922" cy="369332"/>
          </a:xfrm>
          <a:prstGeom prst="rect">
            <a:avLst/>
          </a:prstGeom>
          <a:noFill/>
        </p:spPr>
        <p:txBody>
          <a:bodyPr wrap="none" rtlCol="0">
            <a:spAutoFit/>
          </a:bodyPr>
          <a:lstStyle/>
          <a:p>
            <a:r>
              <a:rPr lang="en-US" dirty="0" smtClean="0"/>
              <a:t>Acid rain:  </a:t>
            </a:r>
            <a:r>
              <a:rPr lang="en-US" dirty="0"/>
              <a:t>f</a:t>
            </a:r>
            <a:r>
              <a:rPr lang="en-US" dirty="0" smtClean="0">
                <a:cs typeface="+mn-cs"/>
              </a:rPr>
              <a:t>orest in the Czech Republic that has been destroyed by acid rain.</a:t>
            </a:r>
          </a:p>
        </p:txBody>
      </p:sp>
    </p:spTree>
    <p:extLst>
      <p:ext uri="{BB962C8B-B14F-4D97-AF65-F5344CB8AC3E}">
        <p14:creationId xmlns:p14="http://schemas.microsoft.com/office/powerpoint/2010/main" val="27954246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388" y="140275"/>
            <a:ext cx="8229600" cy="4525963"/>
          </a:xfrm>
        </p:spPr>
        <p:txBody>
          <a:bodyPr/>
          <a:lstStyle/>
          <a:p>
            <a:r>
              <a:rPr lang="en-US" dirty="0" smtClean="0"/>
              <a:t>Who produces?  Who consumes?</a:t>
            </a:r>
            <a:endParaRPr lang="en-US" dirty="0"/>
          </a:p>
        </p:txBody>
      </p:sp>
      <p:pic>
        <p:nvPicPr>
          <p:cNvPr id="5" name="Picture 2" descr="vhg2e_fig_12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752" y="735952"/>
            <a:ext cx="7741154" cy="503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306564" y="5985694"/>
            <a:ext cx="8837436" cy="923330"/>
          </a:xfrm>
          <a:prstGeom prst="rect">
            <a:avLst/>
          </a:prstGeom>
          <a:noFill/>
        </p:spPr>
        <p:txBody>
          <a:bodyPr wrap="square" rtlCol="0">
            <a:spAutoFit/>
          </a:bodyPr>
          <a:lstStyle/>
          <a:p>
            <a:r>
              <a:rPr lang="en-US" dirty="0" smtClean="0"/>
              <a:t>Average daily volumes, illustrate that 5 leading consumer nations account for 45% of global oil consumption.  The U.S. consumes about 2x as much oil as it produces and exports very little.</a:t>
            </a:r>
            <a:endParaRPr lang="en-US" dirty="0"/>
          </a:p>
        </p:txBody>
      </p:sp>
    </p:spTree>
    <p:extLst>
      <p:ext uri="{BB962C8B-B14F-4D97-AF65-F5344CB8AC3E}">
        <p14:creationId xmlns:p14="http://schemas.microsoft.com/office/powerpoint/2010/main" val="19718978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1"/>
          <p:cNvSpPr>
            <a:spLocks noGrp="1"/>
          </p:cNvSpPr>
          <p:nvPr>
            <p:ph type="ftr"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000" smtClean="0">
                <a:solidFill>
                  <a:schemeClr val="bg2"/>
                </a:solidFill>
                <a:latin typeface="Liberation Serif" charset="0"/>
              </a:rPr>
              <a:t>Copyright © 2014 John Wiley &amp; Sons, Inc. All rights reserved.</a:t>
            </a:r>
          </a:p>
        </p:txBody>
      </p:sp>
      <p:pic>
        <p:nvPicPr>
          <p:cNvPr id="15363" name="Picture 2" descr="vhg2e_fig_12_0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1800"/>
            <a:ext cx="8531225"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357269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hg2e_fig_12_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644" y="0"/>
            <a:ext cx="6430092" cy="511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233572" y="5533117"/>
            <a:ext cx="8715175" cy="1200329"/>
          </a:xfrm>
          <a:prstGeom prst="rect">
            <a:avLst/>
          </a:prstGeom>
          <a:noFill/>
        </p:spPr>
        <p:txBody>
          <a:bodyPr wrap="square" rtlCol="0">
            <a:spAutoFit/>
          </a:bodyPr>
          <a:lstStyle/>
          <a:p>
            <a:r>
              <a:rPr lang="en-US" dirty="0" smtClean="0"/>
              <a:t>Changes in the price per barrel of oil.  High oil prices usually mean high prices at the gas pump.  Notice that many events labeled on this graph directly involve OPEC countries.  Thus, OPEC’s oil production policies influence and are influenced by regional and global affairs.</a:t>
            </a:r>
            <a:endParaRPr lang="en-US" dirty="0"/>
          </a:p>
        </p:txBody>
      </p:sp>
    </p:spTree>
    <p:extLst>
      <p:ext uri="{BB962C8B-B14F-4D97-AF65-F5344CB8AC3E}">
        <p14:creationId xmlns:p14="http://schemas.microsoft.com/office/powerpoint/2010/main" val="10846845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Consumption</a:t>
            </a:r>
            <a:endParaRPr lang="en-US" dirty="0"/>
          </a:p>
        </p:txBody>
      </p:sp>
      <p:sp>
        <p:nvSpPr>
          <p:cNvPr id="3" name="Content Placeholder 2"/>
          <p:cNvSpPr>
            <a:spLocks noGrp="1"/>
          </p:cNvSpPr>
          <p:nvPr>
            <p:ph idx="1"/>
          </p:nvPr>
        </p:nvSpPr>
        <p:spPr/>
        <p:txBody>
          <a:bodyPr/>
          <a:lstStyle/>
          <a:p>
            <a:r>
              <a:rPr lang="en-US" dirty="0" smtClean="0"/>
              <a:t>U.S. &amp; Canada combined consume 26% of the world’s energy resources.</a:t>
            </a:r>
          </a:p>
          <a:p>
            <a:r>
              <a:rPr lang="en-US" dirty="0" smtClean="0"/>
              <a:t>Central America 1%</a:t>
            </a:r>
          </a:p>
          <a:p>
            <a:r>
              <a:rPr lang="en-US" dirty="0" smtClean="0"/>
              <a:t>Africa 4%</a:t>
            </a:r>
          </a:p>
          <a:p>
            <a:r>
              <a:rPr lang="en-US" dirty="0" smtClean="0"/>
              <a:t>Russia 18%</a:t>
            </a:r>
          </a:p>
          <a:p>
            <a:r>
              <a:rPr lang="en-US" dirty="0" smtClean="0"/>
              <a:t>Europe 23%</a:t>
            </a:r>
          </a:p>
          <a:p>
            <a:r>
              <a:rPr lang="en-US" dirty="0" smtClean="0"/>
              <a:t>Middle East 2%</a:t>
            </a:r>
            <a:endParaRPr lang="en-US" dirty="0"/>
          </a:p>
        </p:txBody>
      </p:sp>
    </p:spTree>
    <p:extLst>
      <p:ext uri="{BB962C8B-B14F-4D97-AF65-F5344CB8AC3E}">
        <p14:creationId xmlns:p14="http://schemas.microsoft.com/office/powerpoint/2010/main" val="121507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hg2e_fig_12_0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244" y="190500"/>
            <a:ext cx="6253163"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16785" y="190499"/>
            <a:ext cx="2802871" cy="2585323"/>
          </a:xfrm>
          <a:prstGeom prst="rect">
            <a:avLst/>
          </a:prstGeom>
          <a:noFill/>
        </p:spPr>
        <p:txBody>
          <a:bodyPr wrap="square" rtlCol="0">
            <a:spAutoFit/>
          </a:bodyPr>
          <a:lstStyle/>
          <a:p>
            <a:r>
              <a:rPr lang="en-US" dirty="0" smtClean="0"/>
              <a:t>% of global proved reserves by region.  The Middle East has by far the largest share of proved oil reserves, but that percentage has declined from over 60% to 48% as proved oil reserves have increased in the Americas.</a:t>
            </a:r>
            <a:endParaRPr lang="en-US" dirty="0"/>
          </a:p>
        </p:txBody>
      </p:sp>
    </p:spTree>
    <p:extLst>
      <p:ext uri="{BB962C8B-B14F-4D97-AF65-F5344CB8AC3E}">
        <p14:creationId xmlns:p14="http://schemas.microsoft.com/office/powerpoint/2010/main" val="23055038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algn="l" eaLnBrk="1" hangingPunct="1">
              <a:defRPr/>
            </a:pPr>
            <a:r>
              <a:rPr lang="en-US" sz="1400" smtClean="0">
                <a:cs typeface="+mj-cs"/>
              </a:rPr>
              <a:t>Outlook for world petroleum production.</a:t>
            </a:r>
            <a:br>
              <a:rPr lang="en-US" sz="1400" smtClean="0">
                <a:cs typeface="+mj-cs"/>
              </a:rPr>
            </a:br>
            <a:r>
              <a:rPr lang="en-US" sz="1400" smtClean="0">
                <a:cs typeface="+mj-cs"/>
              </a:rPr>
              <a:t>Proven oil reserves are in decline and new sources are sought.  However, many of these new sources will be from areas that require much more extensive and difficult extraction of the resource, increasing the cost of extraction.</a:t>
            </a:r>
            <a:br>
              <a:rPr lang="en-US" sz="1400" smtClean="0">
                <a:cs typeface="+mj-cs"/>
              </a:rPr>
            </a:br>
            <a:endParaRPr lang="en-US" sz="1400" smtClean="0">
              <a:cs typeface="+mj-cs"/>
            </a:endParaRPr>
          </a:p>
        </p:txBody>
      </p:sp>
      <p:pic>
        <p:nvPicPr>
          <p:cNvPr id="6148" name="Picture 4" descr="14_0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30300" y="1600200"/>
            <a:ext cx="6883400" cy="4525963"/>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7529620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eaLnBrk="1" hangingPunct="1">
              <a:defRPr/>
            </a:pPr>
            <a:r>
              <a:rPr lang="en-US" sz="1400" smtClean="0">
                <a:cs typeface="+mj-cs"/>
              </a:rPr>
              <a:t>The US does have some of its own oil reserves and Alaska is one such place.  However, the extraction of this oil is controversial as it will require ever extensive intrusion into wildlife areas.  Below is the Alaskan pipeline that brings oil from Alaska into the United States.</a:t>
            </a:r>
          </a:p>
        </p:txBody>
      </p:sp>
      <p:pic>
        <p:nvPicPr>
          <p:cNvPr id="7172" name="Picture 4" descr="14_02-01UN"/>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33513" y="1600200"/>
            <a:ext cx="6275387" cy="4525963"/>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7017276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hg2e_fig_12_0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190500"/>
            <a:ext cx="6295387" cy="513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437949" y="5766706"/>
            <a:ext cx="8160440" cy="646331"/>
          </a:xfrm>
          <a:prstGeom prst="rect">
            <a:avLst/>
          </a:prstGeom>
          <a:noFill/>
        </p:spPr>
        <p:txBody>
          <a:bodyPr wrap="square" rtlCol="0">
            <a:spAutoFit/>
          </a:bodyPr>
          <a:lstStyle/>
          <a:p>
            <a:r>
              <a:rPr lang="en-US" dirty="0" smtClean="0"/>
              <a:t>Oil production over time.  OPEC produces about 43% of the world’s oil;  however, analysts predict OPEC’s share of global production to approach 50% by 2030.  </a:t>
            </a:r>
            <a:endParaRPr lang="en-US" dirty="0"/>
          </a:p>
        </p:txBody>
      </p:sp>
    </p:spTree>
    <p:extLst>
      <p:ext uri="{BB962C8B-B14F-4D97-AF65-F5344CB8AC3E}">
        <p14:creationId xmlns:p14="http://schemas.microsoft.com/office/powerpoint/2010/main" val="2178994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685" y="21570"/>
            <a:ext cx="8229600" cy="4525963"/>
          </a:xfrm>
        </p:spPr>
        <p:txBody>
          <a:bodyPr/>
          <a:lstStyle/>
          <a:p>
            <a:r>
              <a:rPr lang="en-US" dirty="0" smtClean="0"/>
              <a:t>Other Sources?  Shale and Tar Sands?</a:t>
            </a:r>
          </a:p>
          <a:p>
            <a:pPr lvl="1"/>
            <a:r>
              <a:rPr lang="en-US" dirty="0"/>
              <a:t>Costly</a:t>
            </a:r>
          </a:p>
          <a:p>
            <a:pPr lvl="1"/>
            <a:r>
              <a:rPr lang="en-US" dirty="0"/>
              <a:t>Fracking</a:t>
            </a:r>
          </a:p>
          <a:p>
            <a:endParaRPr lang="en-US" dirty="0" smtClean="0"/>
          </a:p>
          <a:p>
            <a:r>
              <a:rPr lang="en-US" dirty="0" smtClean="0"/>
              <a:t>Coal</a:t>
            </a:r>
          </a:p>
          <a:p>
            <a:pPr lvl="1"/>
            <a:r>
              <a:rPr lang="en-US" dirty="0" smtClean="0"/>
              <a:t>MTR, Mercury, Acid Rain</a:t>
            </a:r>
          </a:p>
          <a:p>
            <a:pPr lvl="1"/>
            <a:endParaRPr lang="en-US" dirty="0"/>
          </a:p>
        </p:txBody>
      </p:sp>
      <p:pic>
        <p:nvPicPr>
          <p:cNvPr id="4" name="Picture 2" descr="vhg2e_fig_12_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059" y="972957"/>
            <a:ext cx="3629941" cy="205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vhg2e_fig_12_0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732" y="3353181"/>
            <a:ext cx="2742839" cy="201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6630458" y="5363610"/>
            <a:ext cx="2336066" cy="1200329"/>
          </a:xfrm>
          <a:prstGeom prst="rect">
            <a:avLst/>
          </a:prstGeom>
          <a:noFill/>
        </p:spPr>
        <p:txBody>
          <a:bodyPr wrap="square" rtlCol="0">
            <a:spAutoFit/>
          </a:bodyPr>
          <a:lstStyle/>
          <a:p>
            <a:r>
              <a:rPr lang="en-US" dirty="0" err="1" smtClean="0"/>
              <a:t>Frack</a:t>
            </a:r>
            <a:r>
              <a:rPr lang="en-US" dirty="0" smtClean="0"/>
              <a:t> pumps.  Pressurized to inject water and chemicals into bedrock.</a:t>
            </a:r>
            <a:endParaRPr lang="en-US" dirty="0"/>
          </a:p>
        </p:txBody>
      </p:sp>
      <p:pic>
        <p:nvPicPr>
          <p:cNvPr id="7" name="Picture 2" descr="vhg2e_fig_12_1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98" y="3660197"/>
            <a:ext cx="3918395" cy="256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540398" y="6229684"/>
            <a:ext cx="4125045" cy="646331"/>
          </a:xfrm>
          <a:prstGeom prst="rect">
            <a:avLst/>
          </a:prstGeom>
          <a:noFill/>
        </p:spPr>
        <p:txBody>
          <a:bodyPr wrap="square" rtlCol="0">
            <a:spAutoFit/>
          </a:bodyPr>
          <a:lstStyle/>
          <a:p>
            <a:r>
              <a:rPr lang="en-US" dirty="0" smtClean="0"/>
              <a:t>MTR.  Massive landscape change.  Alters watersheds.  </a:t>
            </a:r>
            <a:endParaRPr lang="en-US" dirty="0"/>
          </a:p>
        </p:txBody>
      </p:sp>
    </p:spTree>
    <p:extLst>
      <p:ext uri="{BB962C8B-B14F-4D97-AF65-F5344CB8AC3E}">
        <p14:creationId xmlns:p14="http://schemas.microsoft.com/office/powerpoint/2010/main" val="295512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058"/>
            <a:ext cx="8229600" cy="4525963"/>
          </a:xfrm>
        </p:spPr>
        <p:txBody>
          <a:bodyPr/>
          <a:lstStyle/>
          <a:p>
            <a:r>
              <a:rPr lang="en-US" dirty="0" smtClean="0"/>
              <a:t>What are the impacts of continued reliance on nonrenewable resources?</a:t>
            </a:r>
          </a:p>
          <a:p>
            <a:pPr lvl="1"/>
            <a:r>
              <a:rPr lang="en-US" dirty="0" smtClean="0"/>
              <a:t>Environmental considerations:  global to local?</a:t>
            </a:r>
          </a:p>
          <a:p>
            <a:pPr lvl="1"/>
            <a:r>
              <a:rPr lang="en-US" dirty="0" smtClean="0"/>
              <a:t>Political considerations?</a:t>
            </a:r>
            <a:endParaRPr lang="en-US" dirty="0"/>
          </a:p>
        </p:txBody>
      </p:sp>
    </p:spTree>
    <p:extLst>
      <p:ext uri="{BB962C8B-B14F-4D97-AF65-F5344CB8AC3E}">
        <p14:creationId xmlns:p14="http://schemas.microsoft.com/office/powerpoint/2010/main" val="7361550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What is the environment?</a:t>
            </a:r>
          </a:p>
          <a:p>
            <a:pPr lvl="1"/>
            <a:r>
              <a:rPr lang="en-US" dirty="0" smtClean="0"/>
              <a:t>All living and non-living factors with which people, animals and other organisms coexist.</a:t>
            </a:r>
          </a:p>
          <a:p>
            <a:pPr lvl="1"/>
            <a:r>
              <a:rPr lang="en-US" dirty="0" smtClean="0"/>
              <a:t>Comprised of ecosystems at a variety of scales</a:t>
            </a:r>
          </a:p>
          <a:p>
            <a:pPr lvl="2"/>
            <a:r>
              <a:rPr lang="en-US" dirty="0" smtClean="0"/>
              <a:t>Complexity of ecosystems comes from biodiversity</a:t>
            </a:r>
          </a:p>
          <a:p>
            <a:pPr lvl="2"/>
            <a:r>
              <a:rPr lang="en-US" dirty="0" smtClean="0"/>
              <a:t>What is the most complex ecosystem?</a:t>
            </a:r>
            <a:endParaRPr lang="en-US" dirty="0"/>
          </a:p>
        </p:txBody>
      </p:sp>
    </p:spTree>
    <p:extLst>
      <p:ext uri="{BB962C8B-B14F-4D97-AF65-F5344CB8AC3E}">
        <p14:creationId xmlns:p14="http://schemas.microsoft.com/office/powerpoint/2010/main" val="5190368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sz="2800" smtClean="0">
                <a:cs typeface="+mj-cs"/>
              </a:rPr>
              <a:t>Local air pollution issues:  smog</a:t>
            </a:r>
          </a:p>
        </p:txBody>
      </p:sp>
      <p:sp>
        <p:nvSpPr>
          <p:cNvPr id="17411" name="Rectangle 3"/>
          <p:cNvSpPr>
            <a:spLocks noGrp="1" noChangeArrowheads="1"/>
          </p:cNvSpPr>
          <p:nvPr>
            <p:ph type="body" idx="1"/>
          </p:nvPr>
        </p:nvSpPr>
        <p:spPr/>
        <p:txBody>
          <a:bodyPr/>
          <a:lstStyle/>
          <a:p>
            <a:pPr eaLnBrk="1" hangingPunct="1">
              <a:lnSpc>
                <a:spcPct val="90000"/>
              </a:lnSpc>
              <a:defRPr/>
            </a:pPr>
            <a:endParaRPr lang="en-US" smtClean="0">
              <a:cs typeface="+mn-cs"/>
            </a:endParaRPr>
          </a:p>
          <a:p>
            <a:pPr eaLnBrk="1" hangingPunct="1">
              <a:lnSpc>
                <a:spcPct val="90000"/>
              </a:lnSpc>
              <a:defRPr/>
            </a:pPr>
            <a:endParaRPr lang="en-US" smtClean="0">
              <a:cs typeface="+mn-cs"/>
            </a:endParaRPr>
          </a:p>
          <a:p>
            <a:pPr eaLnBrk="1" hangingPunct="1">
              <a:lnSpc>
                <a:spcPct val="90000"/>
              </a:lnSpc>
              <a:defRPr/>
            </a:pPr>
            <a:endParaRPr lang="en-US" smtClean="0">
              <a:cs typeface="+mn-cs"/>
            </a:endParaRPr>
          </a:p>
          <a:p>
            <a:pPr eaLnBrk="1" hangingPunct="1">
              <a:lnSpc>
                <a:spcPct val="90000"/>
              </a:lnSpc>
              <a:defRPr/>
            </a:pPr>
            <a:endParaRPr lang="en-US" smtClean="0">
              <a:cs typeface="+mn-cs"/>
            </a:endParaRPr>
          </a:p>
          <a:p>
            <a:pPr eaLnBrk="1" hangingPunct="1">
              <a:lnSpc>
                <a:spcPct val="90000"/>
              </a:lnSpc>
              <a:defRPr/>
            </a:pPr>
            <a:endParaRPr lang="en-US" smtClean="0">
              <a:cs typeface="+mn-cs"/>
            </a:endParaRPr>
          </a:p>
          <a:p>
            <a:pPr eaLnBrk="1" hangingPunct="1">
              <a:lnSpc>
                <a:spcPct val="90000"/>
              </a:lnSpc>
              <a:defRPr/>
            </a:pPr>
            <a:endParaRPr lang="en-US" smtClean="0">
              <a:cs typeface="+mn-cs"/>
            </a:endParaRPr>
          </a:p>
          <a:p>
            <a:pPr eaLnBrk="1" hangingPunct="1">
              <a:lnSpc>
                <a:spcPct val="90000"/>
              </a:lnSpc>
              <a:defRPr/>
            </a:pPr>
            <a:endParaRPr lang="en-US" smtClean="0">
              <a:cs typeface="+mn-cs"/>
            </a:endParaRPr>
          </a:p>
          <a:p>
            <a:pPr eaLnBrk="1" hangingPunct="1">
              <a:lnSpc>
                <a:spcPct val="90000"/>
              </a:lnSpc>
              <a:defRPr/>
            </a:pPr>
            <a:r>
              <a:rPr lang="en-US" sz="1400" smtClean="0">
                <a:cs typeface="+mn-cs"/>
              </a:rPr>
              <a:t>Mexico City Smog—result of Mexico City</a:t>
            </a:r>
            <a:r>
              <a:rPr lang="ja-JP" altLang="en-US" sz="1400" smtClean="0">
                <a:latin typeface="Arial"/>
                <a:cs typeface="+mn-cs"/>
              </a:rPr>
              <a:t>’</a:t>
            </a:r>
            <a:r>
              <a:rPr lang="en-US" sz="1400" smtClean="0">
                <a:cs typeface="+mn-cs"/>
              </a:rPr>
              <a:t>s location in a basin which limits the dispersion of air pollutants (similar to Los Angeles) spewed by its many cars.</a:t>
            </a:r>
          </a:p>
          <a:p>
            <a:pPr eaLnBrk="1" hangingPunct="1">
              <a:lnSpc>
                <a:spcPct val="90000"/>
              </a:lnSpc>
              <a:defRPr/>
            </a:pPr>
            <a:endParaRPr lang="en-US" smtClean="0">
              <a:cs typeface="+mn-cs"/>
            </a:endParaRP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66579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648149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5029200"/>
            <a:ext cx="8229600" cy="1143000"/>
          </a:xfrm>
        </p:spPr>
        <p:txBody>
          <a:bodyPr/>
          <a:lstStyle/>
          <a:p>
            <a:pPr algn="l" eaLnBrk="1" hangingPunct="1">
              <a:defRPr/>
            </a:pPr>
            <a:r>
              <a:rPr lang="en-US" sz="1400" smtClean="0">
                <a:cs typeface="+mj-cs"/>
              </a:rPr>
              <a:t>Same view as previous slide, looking south from Paseo de la Reforma, on a clear day.</a:t>
            </a:r>
          </a:p>
        </p:txBody>
      </p:sp>
      <p:pic>
        <p:nvPicPr>
          <p:cNvPr id="19460"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14400" y="381000"/>
            <a:ext cx="7299325" cy="4525963"/>
          </a:xfrm>
        </p:spPr>
      </p:pic>
    </p:spTree>
    <p:extLst>
      <p:ext uri="{BB962C8B-B14F-4D97-AF65-F5344CB8AC3E}">
        <p14:creationId xmlns:p14="http://schemas.microsoft.com/office/powerpoint/2010/main" val="16741722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1"/>
          <p:cNvSpPr>
            <a:spLocks noGrp="1"/>
          </p:cNvSpPr>
          <p:nvPr>
            <p:ph type="ftr"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000" smtClean="0">
                <a:solidFill>
                  <a:schemeClr val="bg2"/>
                </a:solidFill>
                <a:latin typeface="Liberation Serif" charset="0"/>
              </a:rPr>
              <a:t>Copyright © 2014 John Wiley &amp; Sons, Inc. All rights reserved.</a:t>
            </a:r>
          </a:p>
        </p:txBody>
      </p:sp>
      <p:pic>
        <p:nvPicPr>
          <p:cNvPr id="23555" name="Picture 2" descr="vhg2e_fig_12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
            <a:ext cx="8531225" cy="632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576425" y="198163"/>
            <a:ext cx="3989945" cy="1200329"/>
          </a:xfrm>
          <a:prstGeom prst="rect">
            <a:avLst/>
          </a:prstGeom>
          <a:noFill/>
        </p:spPr>
        <p:txBody>
          <a:bodyPr wrap="square" rtlCol="0">
            <a:spAutoFit/>
          </a:bodyPr>
          <a:lstStyle/>
          <a:p>
            <a:r>
              <a:rPr lang="en-US" dirty="0" smtClean="0"/>
              <a:t>The pH measured acidity of rainwater.  Values below 7 are acidic, the lower the value the greater the acidity.  Unpolluted rainwater is about 5.6.</a:t>
            </a:r>
            <a:endParaRPr lang="en-US" dirty="0"/>
          </a:p>
        </p:txBody>
      </p:sp>
    </p:spTree>
    <p:extLst>
      <p:ext uri="{BB962C8B-B14F-4D97-AF65-F5344CB8AC3E}">
        <p14:creationId xmlns:p14="http://schemas.microsoft.com/office/powerpoint/2010/main" val="13919023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sz="2000" smtClean="0">
                <a:cs typeface="+mj-cs"/>
              </a:rPr>
              <a:t>Regional air pollution issues:  acid rain</a:t>
            </a:r>
          </a:p>
        </p:txBody>
      </p:sp>
      <p:sp>
        <p:nvSpPr>
          <p:cNvPr id="20485" name="Rectangle 5"/>
          <p:cNvSpPr>
            <a:spLocks noGrp="1" noChangeArrowheads="1"/>
          </p:cNvSpPr>
          <p:nvPr>
            <p:ph type="body" idx="1"/>
          </p:nvPr>
        </p:nvSpPr>
        <p:spPr/>
        <p:txBody>
          <a:bodyPr/>
          <a:lstStyle/>
          <a:p>
            <a:pPr eaLnBrk="1" hangingPunct="1">
              <a:defRPr/>
            </a:pPr>
            <a:endParaRPr lang="en-US" sz="2800" smtClean="0">
              <a:cs typeface="+mn-cs"/>
            </a:endParaRPr>
          </a:p>
          <a:p>
            <a:pPr eaLnBrk="1" hangingPunct="1">
              <a:defRPr/>
            </a:pPr>
            <a:endParaRPr lang="en-US" sz="2800" smtClean="0">
              <a:cs typeface="+mn-cs"/>
            </a:endParaRPr>
          </a:p>
          <a:p>
            <a:pPr eaLnBrk="1" hangingPunct="1">
              <a:defRPr/>
            </a:pPr>
            <a:endParaRPr lang="en-US" sz="2800" smtClean="0">
              <a:cs typeface="+mn-cs"/>
            </a:endParaRPr>
          </a:p>
          <a:p>
            <a:pPr eaLnBrk="1" hangingPunct="1">
              <a:defRPr/>
            </a:pPr>
            <a:endParaRPr lang="en-US" sz="2800" smtClean="0">
              <a:cs typeface="+mn-cs"/>
            </a:endParaRPr>
          </a:p>
          <a:p>
            <a:pPr eaLnBrk="1" hangingPunct="1">
              <a:defRPr/>
            </a:pPr>
            <a:endParaRPr lang="en-US" sz="2800" smtClean="0">
              <a:cs typeface="+mn-cs"/>
            </a:endParaRPr>
          </a:p>
          <a:p>
            <a:pPr eaLnBrk="1" hangingPunct="1">
              <a:defRPr/>
            </a:pPr>
            <a:endParaRPr lang="en-US" sz="2800" smtClean="0">
              <a:cs typeface="+mn-cs"/>
            </a:endParaRPr>
          </a:p>
          <a:p>
            <a:pPr eaLnBrk="1" hangingPunct="1">
              <a:defRPr/>
            </a:pPr>
            <a:endParaRPr lang="en-US" sz="2800" smtClean="0">
              <a:cs typeface="+mn-cs"/>
            </a:endParaRPr>
          </a:p>
          <a:p>
            <a:pPr eaLnBrk="1" hangingPunct="1">
              <a:defRPr/>
            </a:pPr>
            <a:endParaRPr lang="en-US" sz="2800" smtClean="0">
              <a:cs typeface="+mn-cs"/>
            </a:endParaRPr>
          </a:p>
          <a:p>
            <a:pPr eaLnBrk="1" hangingPunct="1">
              <a:defRPr/>
            </a:pPr>
            <a:r>
              <a:rPr lang="en-US" sz="1200" smtClean="0">
                <a:cs typeface="+mn-cs"/>
              </a:rPr>
              <a:t>Because of prevailing winds, the highest sulfate deposit levels in North America lie east of the emission sources.  Deposit levels in eastern Germany are higher than they are in the U.S.</a:t>
            </a:r>
          </a:p>
        </p:txBody>
      </p:sp>
      <p:pic>
        <p:nvPicPr>
          <p:cNvPr id="204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3865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570875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96862"/>
            <a:ext cx="8229600" cy="1143000"/>
          </a:xfrm>
        </p:spPr>
        <p:txBody>
          <a:bodyPr>
            <a:normAutofit/>
          </a:bodyPr>
          <a:lstStyle/>
          <a:p>
            <a:pPr algn="l" eaLnBrk="1" hangingPunct="1">
              <a:defRPr/>
            </a:pPr>
            <a:r>
              <a:rPr lang="en-US" sz="3200" dirty="0" smtClean="0">
                <a:cs typeface="+mj-cs"/>
              </a:rPr>
              <a:t>Global issues of air pollution:  global warming</a:t>
            </a:r>
          </a:p>
        </p:txBody>
      </p:sp>
      <p:sp>
        <p:nvSpPr>
          <p:cNvPr id="22531" name="Rectangle 3"/>
          <p:cNvSpPr>
            <a:spLocks noGrp="1" noChangeArrowheads="1"/>
          </p:cNvSpPr>
          <p:nvPr>
            <p:ph type="body" idx="1"/>
          </p:nvPr>
        </p:nvSpPr>
        <p:spPr>
          <a:xfrm>
            <a:off x="457200" y="2446957"/>
            <a:ext cx="8081103" cy="4119429"/>
          </a:xfrm>
        </p:spPr>
        <p:txBody>
          <a:bodyPr>
            <a:normAutofit lnSpcReduction="10000"/>
          </a:bodyPr>
          <a:lstStyle/>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endParaRPr lang="en-US" sz="1400" dirty="0" smtClean="0">
              <a:cs typeface="+mn-cs"/>
            </a:endParaRPr>
          </a:p>
          <a:p>
            <a:pPr eaLnBrk="1" hangingPunct="1">
              <a:lnSpc>
                <a:spcPct val="90000"/>
              </a:lnSpc>
              <a:defRPr/>
            </a:pPr>
            <a:r>
              <a:rPr lang="en-US" sz="1400" dirty="0" smtClean="0">
                <a:cs typeface="+mn-cs"/>
              </a:rPr>
              <a:t>The four most important greenhouse gasses, responsible for the warming of global temperatures are:  Carbon Dioxide, Nitrous Oxide (also responsible for smog), Methane (from cows, garbage…), and </a:t>
            </a:r>
            <a:r>
              <a:rPr lang="en-US" sz="1400" dirty="0" err="1" smtClean="0">
                <a:cs typeface="+mn-cs"/>
              </a:rPr>
              <a:t>Chloroflourocarbons</a:t>
            </a:r>
            <a:r>
              <a:rPr lang="en-US" sz="1400" dirty="0" smtClean="0">
                <a:cs typeface="+mn-cs"/>
              </a:rPr>
              <a:t> (CFCs from aerosol cans, refrigerated air).  </a:t>
            </a:r>
            <a:r>
              <a:rPr lang="en-US" sz="1400" dirty="0" smtClean="0">
                <a:cs typeface="+mn-cs"/>
              </a:rPr>
              <a:t>There is direct </a:t>
            </a:r>
            <a:r>
              <a:rPr lang="en-US" sz="1400" dirty="0" smtClean="0">
                <a:cs typeface="+mn-cs"/>
              </a:rPr>
              <a:t>connection between increased levels of Carbon Dioxide in the earth</a:t>
            </a:r>
            <a:r>
              <a:rPr lang="ja-JP" altLang="en-US" sz="1400" dirty="0" smtClean="0">
                <a:latin typeface="Arial"/>
                <a:cs typeface="+mn-cs"/>
              </a:rPr>
              <a:t>’</a:t>
            </a:r>
            <a:r>
              <a:rPr lang="en-US" sz="1400" dirty="0" smtClean="0">
                <a:cs typeface="+mn-cs"/>
              </a:rPr>
              <a:t>s atmosphere and an increase in global temperatures.</a:t>
            </a:r>
          </a:p>
        </p:txBody>
      </p:sp>
      <p:pic>
        <p:nvPicPr>
          <p:cNvPr id="5" name="Picture 2" descr="vhg2e_fig_12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731" y="558459"/>
            <a:ext cx="5599130" cy="441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033822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1"/>
          <p:cNvSpPr>
            <a:spLocks noGrp="1"/>
          </p:cNvSpPr>
          <p:nvPr>
            <p:ph type="ftr"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000" smtClean="0">
                <a:solidFill>
                  <a:schemeClr val="bg2"/>
                </a:solidFill>
                <a:latin typeface="Liberation Serif" charset="0"/>
              </a:rPr>
              <a:t>Copyright © 2014 John Wiley &amp; Sons, Inc. All rights reserved.</a:t>
            </a:r>
          </a:p>
        </p:txBody>
      </p:sp>
      <p:pic>
        <p:nvPicPr>
          <p:cNvPr id="43011" name="Picture 2" descr="vhg2e_fig_12_2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33" y="351287"/>
            <a:ext cx="4244905" cy="607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2" descr="vhg2e_fig_12_2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838" y="216071"/>
            <a:ext cx="4630843" cy="636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727633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Global Solutions?  </a:t>
            </a:r>
          </a:p>
          <a:p>
            <a:pPr lvl="1"/>
            <a:r>
              <a:rPr lang="en-US" dirty="0" smtClean="0"/>
              <a:t>Kyoto Protocol, Earth Summits</a:t>
            </a:r>
          </a:p>
          <a:p>
            <a:pPr lvl="1"/>
            <a:r>
              <a:rPr lang="en-US" dirty="0" smtClean="0"/>
              <a:t>Carbon </a:t>
            </a:r>
            <a:r>
              <a:rPr lang="en-US" dirty="0"/>
              <a:t>Farming  </a:t>
            </a:r>
            <a:r>
              <a:rPr lang="en-US" sz="1100" dirty="0"/>
              <a:t>http://</a:t>
            </a:r>
            <a:r>
              <a:rPr lang="en-US" sz="1100" dirty="0" err="1"/>
              <a:t>www.carbonfarmersofaustralia.com.au</a:t>
            </a:r>
            <a:r>
              <a:rPr lang="en-US" sz="1100" dirty="0"/>
              <a:t>/About/what-is-carbon-farming</a:t>
            </a:r>
            <a:endParaRPr lang="en-US" sz="1100" dirty="0" smtClean="0"/>
          </a:p>
          <a:p>
            <a:r>
              <a:rPr lang="en-US" dirty="0" smtClean="0"/>
              <a:t>What are the alternatives?  Renewable resources</a:t>
            </a:r>
            <a:r>
              <a:rPr lang="en-US" dirty="0" smtClean="0"/>
              <a:t>…</a:t>
            </a:r>
          </a:p>
          <a:p>
            <a:r>
              <a:rPr lang="en-US" dirty="0" smtClean="0"/>
              <a:t>Nuclear?</a:t>
            </a:r>
            <a:endParaRPr lang="en-US" dirty="0" smtClean="0"/>
          </a:p>
          <a:p>
            <a:pPr marL="457200" lvl="1" indent="0">
              <a:buNone/>
            </a:pPr>
            <a:endParaRPr lang="en-US" dirty="0"/>
          </a:p>
        </p:txBody>
      </p:sp>
    </p:spTree>
    <p:extLst>
      <p:ext uri="{BB962C8B-B14F-4D97-AF65-F5344CB8AC3E}">
        <p14:creationId xmlns:p14="http://schemas.microsoft.com/office/powerpoint/2010/main" val="32659116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0158"/>
            <a:ext cx="8229600" cy="4525963"/>
          </a:xfrm>
        </p:spPr>
        <p:txBody>
          <a:bodyPr/>
          <a:lstStyle/>
          <a:p>
            <a:r>
              <a:rPr lang="en-US" dirty="0" smtClean="0"/>
              <a:t>Nuclear Power?</a:t>
            </a:r>
          </a:p>
          <a:p>
            <a:r>
              <a:rPr lang="en-US" dirty="0" smtClean="0"/>
              <a:t>What are the Pros and Cons?</a:t>
            </a:r>
          </a:p>
          <a:p>
            <a:pPr lvl="1"/>
            <a:r>
              <a:rPr lang="en-US" dirty="0" smtClean="0">
                <a:hlinkClick r:id="rId2"/>
              </a:rPr>
              <a:t>Stewart Bland talks about nuclear sourced energy</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07152" y="2493603"/>
            <a:ext cx="4362639" cy="3632560"/>
          </a:xfrm>
          <a:prstGeom prst="rect">
            <a:avLst/>
          </a:prstGeom>
        </p:spPr>
      </p:pic>
      <p:sp>
        <p:nvSpPr>
          <p:cNvPr id="5" name="Rectangle 2"/>
          <p:cNvSpPr>
            <a:spLocks noGrp="1" noChangeArrowheads="1"/>
          </p:cNvSpPr>
          <p:nvPr>
            <p:ph type="title"/>
          </p:nvPr>
        </p:nvSpPr>
        <p:spPr>
          <a:xfrm>
            <a:off x="4569791" y="3120972"/>
            <a:ext cx="2974333" cy="2085298"/>
          </a:xfrm>
        </p:spPr>
        <p:txBody>
          <a:bodyPr/>
          <a:lstStyle/>
          <a:p>
            <a:pPr algn="l" eaLnBrk="1" hangingPunct="1">
              <a:defRPr/>
            </a:pPr>
            <a:r>
              <a:rPr lang="en-US" sz="1400" dirty="0" smtClean="0">
                <a:cs typeface="+mj-cs"/>
              </a:rPr>
              <a:t>The United States does have active nuclear power plants generating electricity.  Most are found in the eastern US, although California has two notable ones just south of the Orange County line in San Onofre.</a:t>
            </a:r>
          </a:p>
        </p:txBody>
      </p:sp>
    </p:spTree>
    <p:extLst>
      <p:ext uri="{BB962C8B-B14F-4D97-AF65-F5344CB8AC3E}">
        <p14:creationId xmlns:p14="http://schemas.microsoft.com/office/powerpoint/2010/main" val="3431934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hg2e_fig_12_1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47" y="218989"/>
            <a:ext cx="5912592" cy="353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descr="vhg2e_fig_12_1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140" y="3514666"/>
            <a:ext cx="5566009" cy="334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6164538" y="335782"/>
            <a:ext cx="2671485" cy="2308324"/>
          </a:xfrm>
          <a:prstGeom prst="rect">
            <a:avLst/>
          </a:prstGeom>
          <a:noFill/>
        </p:spPr>
        <p:txBody>
          <a:bodyPr wrap="square" rtlCol="0">
            <a:spAutoFit/>
          </a:bodyPr>
          <a:lstStyle/>
          <a:p>
            <a:r>
              <a:rPr lang="en-US" dirty="0" smtClean="0"/>
              <a:t>Explosion at the Fukushima Daiichi nuclear power plant.  The plant had been built to withstand a tsunami about 20’ high, but not a nearly 50’ high one like that which struck the facility. </a:t>
            </a:r>
            <a:endParaRPr lang="en-US" dirty="0"/>
          </a:p>
        </p:txBody>
      </p:sp>
    </p:spTree>
    <p:extLst>
      <p:ext uri="{BB962C8B-B14F-4D97-AF65-F5344CB8AC3E}">
        <p14:creationId xmlns:p14="http://schemas.microsoft.com/office/powerpoint/2010/main" val="39954862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05014" y="41922"/>
            <a:ext cx="4550496" cy="6308287"/>
          </a:xfrm>
        </p:spPr>
        <p:txBody>
          <a:bodyPr>
            <a:normAutofit lnSpcReduction="10000"/>
          </a:bodyPr>
          <a:lstStyle/>
          <a:p>
            <a:r>
              <a:rPr lang="en-US" dirty="0" smtClean="0"/>
              <a:t>Germany 23% nuclear</a:t>
            </a:r>
          </a:p>
          <a:p>
            <a:r>
              <a:rPr lang="en-US" dirty="0" smtClean="0"/>
              <a:t>France 53% </a:t>
            </a:r>
          </a:p>
          <a:p>
            <a:r>
              <a:rPr lang="en-US" dirty="0" smtClean="0"/>
              <a:t>UK 12.3% </a:t>
            </a:r>
          </a:p>
          <a:p>
            <a:r>
              <a:rPr lang="en-US" dirty="0" smtClean="0"/>
              <a:t>Italy 0% </a:t>
            </a:r>
          </a:p>
          <a:p>
            <a:r>
              <a:rPr lang="en-US" dirty="0" smtClean="0"/>
              <a:t>Spain 7.6% </a:t>
            </a:r>
          </a:p>
          <a:p>
            <a:r>
              <a:rPr lang="en-US" dirty="0" smtClean="0"/>
              <a:t>Sweden 25%</a:t>
            </a:r>
          </a:p>
          <a:p>
            <a:r>
              <a:rPr lang="en-US" dirty="0" smtClean="0"/>
              <a:t>Norway 0%</a:t>
            </a:r>
          </a:p>
          <a:p>
            <a:r>
              <a:rPr lang="en-US" dirty="0" smtClean="0"/>
              <a:t>Iceland 0%, hydroelectric 72.9%</a:t>
            </a:r>
          </a:p>
          <a:p>
            <a:r>
              <a:rPr lang="en-US" dirty="0" smtClean="0"/>
              <a:t>Bulgaria 20.3%</a:t>
            </a:r>
          </a:p>
          <a:p>
            <a:pPr marL="0" indent="0">
              <a:buNone/>
            </a:pPr>
            <a:endParaRPr lang="en-US" dirty="0" smtClean="0"/>
          </a:p>
          <a:p>
            <a:pPr marL="0" indent="0">
              <a:buNone/>
            </a:pPr>
            <a:r>
              <a:rPr lang="en-US" dirty="0" smtClean="0"/>
              <a:t>source:  CIA World </a:t>
            </a:r>
            <a:r>
              <a:rPr lang="en-US" dirty="0" err="1" smtClean="0"/>
              <a:t>Factbook</a:t>
            </a:r>
            <a:r>
              <a:rPr lang="en-US" dirty="0" smtClean="0"/>
              <a:t>, 2013</a:t>
            </a:r>
            <a:endParaRPr lang="en-US" dirty="0"/>
          </a:p>
        </p:txBody>
      </p:sp>
    </p:spTree>
    <p:extLst>
      <p:ext uri="{BB962C8B-B14F-4D97-AF65-F5344CB8AC3E}">
        <p14:creationId xmlns:p14="http://schemas.microsoft.com/office/powerpoint/2010/main" val="31762862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727103"/>
            <a:ext cx="8447753" cy="4954865"/>
          </a:xfrm>
        </p:spPr>
        <p:txBody>
          <a:bodyPr>
            <a:normAutofit/>
          </a:bodyPr>
          <a:lstStyle/>
          <a:p>
            <a:r>
              <a:rPr lang="en-US" dirty="0" smtClean="0"/>
              <a:t>Ecology</a:t>
            </a:r>
          </a:p>
          <a:p>
            <a:pPr lvl="1"/>
            <a:r>
              <a:rPr lang="en-US" dirty="0" smtClean="0"/>
              <a:t>Garrett Hardin, </a:t>
            </a:r>
            <a:r>
              <a:rPr lang="en-US" i="1" dirty="0" smtClean="0"/>
              <a:t>First Law of Ecology</a:t>
            </a:r>
          </a:p>
          <a:p>
            <a:pPr lvl="2"/>
            <a:r>
              <a:rPr lang="en-US" dirty="0" smtClean="0"/>
              <a:t>“We can never do merely one thing.”</a:t>
            </a:r>
          </a:p>
          <a:p>
            <a:pPr lvl="2"/>
            <a:r>
              <a:rPr lang="en-US" dirty="0" smtClean="0"/>
              <a:t>Awareness of how human actions impact the environment.</a:t>
            </a:r>
          </a:p>
          <a:p>
            <a:pPr lvl="1"/>
            <a:endParaRPr lang="en-US" dirty="0" smtClean="0"/>
          </a:p>
          <a:p>
            <a:pPr lvl="1"/>
            <a:r>
              <a:rPr lang="en-US" dirty="0" smtClean="0"/>
              <a:t>Natural Capital</a:t>
            </a:r>
          </a:p>
          <a:p>
            <a:pPr lvl="2"/>
            <a:r>
              <a:rPr lang="en-US" dirty="0" smtClean="0"/>
              <a:t>Goods</a:t>
            </a:r>
            <a:r>
              <a:rPr lang="en-US" dirty="0"/>
              <a:t> </a:t>
            </a:r>
            <a:r>
              <a:rPr lang="en-US" dirty="0" smtClean="0"/>
              <a:t>&amp; services provided by nature.</a:t>
            </a:r>
          </a:p>
          <a:p>
            <a:pPr lvl="2"/>
            <a:r>
              <a:rPr lang="en-US" dirty="0" smtClean="0"/>
              <a:t>Make the functioning of economies possible—economies are based on the human use of resources.</a:t>
            </a:r>
          </a:p>
          <a:p>
            <a:pPr lvl="2"/>
            <a:endParaRPr lang="en-US" dirty="0" smtClean="0"/>
          </a:p>
        </p:txBody>
      </p:sp>
    </p:spTree>
    <p:extLst>
      <p:ext uri="{BB962C8B-B14F-4D97-AF65-F5344CB8AC3E}">
        <p14:creationId xmlns:p14="http://schemas.microsoft.com/office/powerpoint/2010/main" val="25670157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defRPr/>
            </a:pPr>
            <a:r>
              <a:rPr lang="en-US" sz="1400" smtClean="0">
                <a:cs typeface="+mj-cs"/>
              </a:rPr>
              <a:t>In addition to issues surrounding radioactive byproducts and the potential for deadly accidents, nuclear energy also requires the mineral resource, uranium.  The pie chart below illustrates the distribution of global uranium reserves.</a:t>
            </a:r>
          </a:p>
        </p:txBody>
      </p:sp>
      <p:pic>
        <p:nvPicPr>
          <p:cNvPr id="1331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13000" y="1600200"/>
            <a:ext cx="4318000" cy="4525963"/>
          </a:xfrm>
        </p:spPr>
      </p:pic>
    </p:spTree>
    <p:extLst>
      <p:ext uri="{BB962C8B-B14F-4D97-AF65-F5344CB8AC3E}">
        <p14:creationId xmlns:p14="http://schemas.microsoft.com/office/powerpoint/2010/main" val="449081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498"/>
            <a:ext cx="8229600" cy="4525963"/>
          </a:xfrm>
        </p:spPr>
        <p:txBody>
          <a:bodyPr/>
          <a:lstStyle/>
          <a:p>
            <a:r>
              <a:rPr lang="en-US" dirty="0" smtClean="0"/>
              <a:t>Biomass?</a:t>
            </a:r>
          </a:p>
          <a:p>
            <a:pPr lvl="1"/>
            <a:r>
              <a:rPr lang="en-US" dirty="0" smtClean="0"/>
              <a:t>Energy from organic material….plant or animal</a:t>
            </a:r>
          </a:p>
          <a:p>
            <a:pPr lvl="1"/>
            <a:r>
              <a:rPr lang="en-US" dirty="0" smtClean="0"/>
              <a:t>Wood, charcoal, crop stalks, manure, corn!</a:t>
            </a:r>
          </a:p>
          <a:p>
            <a:pPr lvl="1"/>
            <a:r>
              <a:rPr lang="en-US" dirty="0" smtClean="0"/>
              <a:t>How to convert it to energy</a:t>
            </a:r>
            <a:r>
              <a:rPr lang="en-US" dirty="0" smtClean="0"/>
              <a:t>?</a:t>
            </a:r>
          </a:p>
          <a:p>
            <a:pPr lvl="1"/>
            <a:r>
              <a:rPr lang="en-US" dirty="0" smtClean="0"/>
              <a:t>Direct or Indirect</a:t>
            </a:r>
            <a:endParaRPr lang="en-US" dirty="0"/>
          </a:p>
        </p:txBody>
      </p:sp>
      <p:pic>
        <p:nvPicPr>
          <p:cNvPr id="5" name="Picture 2" descr="vhg2e_fig_12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639" y="2909386"/>
            <a:ext cx="2424746" cy="355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2" descr="vhg2e_fig_12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38" y="2761098"/>
            <a:ext cx="2582252" cy="370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22093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781" y="0"/>
            <a:ext cx="8229600" cy="4525963"/>
          </a:xfrm>
        </p:spPr>
        <p:txBody>
          <a:bodyPr/>
          <a:lstStyle/>
          <a:p>
            <a:r>
              <a:rPr lang="en-US" dirty="0" smtClean="0"/>
              <a:t>Hydropower</a:t>
            </a:r>
            <a:endParaRPr lang="en-US" dirty="0"/>
          </a:p>
        </p:txBody>
      </p:sp>
      <p:pic>
        <p:nvPicPr>
          <p:cNvPr id="4" name="Picture 2" descr="vhg2e_fig_12_1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11" y="890555"/>
            <a:ext cx="3553285" cy="491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vhg2e_fig_12_1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451" y="908587"/>
            <a:ext cx="4313502" cy="559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084537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hg2e_fig_12_1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292100"/>
            <a:ext cx="4295775"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248170" y="292099"/>
            <a:ext cx="1897777" cy="1077218"/>
          </a:xfrm>
          <a:prstGeom prst="rect">
            <a:avLst/>
          </a:prstGeom>
          <a:noFill/>
        </p:spPr>
        <p:txBody>
          <a:bodyPr wrap="square" rtlCol="0">
            <a:spAutoFit/>
          </a:bodyPr>
          <a:lstStyle/>
          <a:p>
            <a:r>
              <a:rPr lang="en-US" sz="3200" dirty="0" smtClean="0"/>
              <a:t>Wind</a:t>
            </a:r>
          </a:p>
          <a:p>
            <a:endParaRPr lang="en-US" sz="3200" dirty="0"/>
          </a:p>
        </p:txBody>
      </p:sp>
      <p:sp>
        <p:nvSpPr>
          <p:cNvPr id="2" name="TextBox 1"/>
          <p:cNvSpPr txBox="1"/>
          <p:nvPr/>
        </p:nvSpPr>
        <p:spPr>
          <a:xfrm>
            <a:off x="315232" y="4809945"/>
            <a:ext cx="1963449" cy="1477328"/>
          </a:xfrm>
          <a:prstGeom prst="rect">
            <a:avLst/>
          </a:prstGeom>
          <a:noFill/>
        </p:spPr>
        <p:txBody>
          <a:bodyPr wrap="square" rtlCol="0">
            <a:spAutoFit/>
          </a:bodyPr>
          <a:lstStyle/>
          <a:p>
            <a:r>
              <a:rPr lang="en-US" dirty="0" smtClean="0"/>
              <a:t>Denmark gets 20% of its energy from wind.</a:t>
            </a:r>
          </a:p>
          <a:p>
            <a:endParaRPr lang="en-US" dirty="0"/>
          </a:p>
          <a:p>
            <a:r>
              <a:rPr lang="en-US" dirty="0" smtClean="0"/>
              <a:t>U.S. about 2%  </a:t>
            </a:r>
            <a:endParaRPr lang="en-US" dirty="0"/>
          </a:p>
        </p:txBody>
      </p:sp>
    </p:spTree>
    <p:extLst>
      <p:ext uri="{BB962C8B-B14F-4D97-AF65-F5344CB8AC3E}">
        <p14:creationId xmlns:p14="http://schemas.microsoft.com/office/powerpoint/2010/main" val="3701154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1"/>
          <p:cNvSpPr>
            <a:spLocks noGrp="1"/>
          </p:cNvSpPr>
          <p:nvPr>
            <p:ph type="ftr"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000" smtClean="0">
                <a:solidFill>
                  <a:schemeClr val="bg2"/>
                </a:solidFill>
                <a:latin typeface="Liberation Serif" charset="0"/>
              </a:rPr>
              <a:t>Copyright © 2014 John Wiley &amp; Sons, Inc. All rights reserved.</a:t>
            </a:r>
          </a:p>
        </p:txBody>
      </p:sp>
      <p:pic>
        <p:nvPicPr>
          <p:cNvPr id="36867" name="Picture 2" descr="vhg2e_fig_12_1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90500"/>
            <a:ext cx="6899275"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78019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sz="2000" smtClean="0">
                <a:cs typeface="+mj-cs"/>
              </a:rPr>
              <a:t>U.S. Wind Power Potential</a:t>
            </a:r>
          </a:p>
        </p:txBody>
      </p:sp>
      <p:sp>
        <p:nvSpPr>
          <p:cNvPr id="24579" name="Rectangle 3"/>
          <p:cNvSpPr>
            <a:spLocks noGrp="1" noChangeArrowheads="1"/>
          </p:cNvSpPr>
          <p:nvPr>
            <p:ph type="body" idx="1"/>
          </p:nvPr>
        </p:nvSpPr>
        <p:spPr/>
        <p:txBody>
          <a:bodyPr/>
          <a:lstStyle/>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endParaRPr lang="en-US" sz="1400" smtClean="0">
              <a:cs typeface="+mn-cs"/>
            </a:endParaRPr>
          </a:p>
          <a:p>
            <a:pPr eaLnBrk="1" hangingPunct="1">
              <a:lnSpc>
                <a:spcPct val="90000"/>
              </a:lnSpc>
              <a:defRPr/>
            </a:pPr>
            <a:r>
              <a:rPr lang="en-US" sz="1400" smtClean="0">
                <a:cs typeface="+mn-cs"/>
              </a:rPr>
              <a:t>Winds are strong enough to support substantial wind power generation in the U.S. Plains as well as other regions in some of the East and much of the West.</a:t>
            </a:r>
          </a:p>
          <a:p>
            <a:pPr eaLnBrk="1" hangingPunct="1">
              <a:lnSpc>
                <a:spcPct val="90000"/>
              </a:lnSpc>
              <a:defRPr/>
            </a:pPr>
            <a:endParaRPr lang="en-US" sz="1400" smtClean="0">
              <a:cs typeface="+mn-cs"/>
            </a:endParaRP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8001000"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73075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endParaRPr lang="en-US" smtClean="0">
              <a:cs typeface="+mj-cs"/>
            </a:endParaRPr>
          </a:p>
        </p:txBody>
      </p:sp>
      <p:sp>
        <p:nvSpPr>
          <p:cNvPr id="26627" name="Rectangle 3"/>
          <p:cNvSpPr>
            <a:spLocks noGrp="1" noChangeArrowheads="1"/>
          </p:cNvSpPr>
          <p:nvPr>
            <p:ph type="body" idx="1"/>
          </p:nvPr>
        </p:nvSpPr>
        <p:spPr/>
        <p:txBody>
          <a:bodyPr/>
          <a:lstStyle/>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endParaRPr lang="en-US" sz="1400" smtClean="0">
              <a:cs typeface="+mn-cs"/>
            </a:endParaRPr>
          </a:p>
          <a:p>
            <a:pPr eaLnBrk="1" hangingPunct="1">
              <a:defRPr/>
            </a:pPr>
            <a:r>
              <a:rPr lang="en-US" sz="1400" smtClean="0">
                <a:cs typeface="+mn-cs"/>
              </a:rPr>
              <a:t>A wind farm in Tarifa, Andalucia, Spain.</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
            <a:ext cx="397033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10580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38263" y="1600200"/>
            <a:ext cx="6465887" cy="4525963"/>
          </a:xfrm>
          <a:prstGeom prst="rect">
            <a:avLst/>
          </a:prstGeom>
        </p:spPr>
      </p:pic>
      <p:sp>
        <p:nvSpPr>
          <p:cNvPr id="5" name="TextBox 4"/>
          <p:cNvSpPr txBox="1"/>
          <p:nvPr/>
        </p:nvSpPr>
        <p:spPr>
          <a:xfrm>
            <a:off x="408752" y="437977"/>
            <a:ext cx="6160476" cy="584776"/>
          </a:xfrm>
          <a:prstGeom prst="rect">
            <a:avLst/>
          </a:prstGeom>
          <a:noFill/>
        </p:spPr>
        <p:txBody>
          <a:bodyPr wrap="square" rtlCol="0">
            <a:spAutoFit/>
          </a:bodyPr>
          <a:lstStyle/>
          <a:p>
            <a:r>
              <a:rPr lang="en-US" sz="3200" dirty="0" smtClean="0"/>
              <a:t>Solar </a:t>
            </a:r>
            <a:endParaRPr lang="en-US" sz="3200" dirty="0"/>
          </a:p>
        </p:txBody>
      </p:sp>
      <p:sp>
        <p:nvSpPr>
          <p:cNvPr id="2" name="TextBox 1"/>
          <p:cNvSpPr txBox="1"/>
          <p:nvPr/>
        </p:nvSpPr>
        <p:spPr>
          <a:xfrm>
            <a:off x="162120" y="6269142"/>
            <a:ext cx="8340156" cy="369332"/>
          </a:xfrm>
          <a:prstGeom prst="rect">
            <a:avLst/>
          </a:prstGeom>
          <a:noFill/>
        </p:spPr>
        <p:txBody>
          <a:bodyPr wrap="square" rtlCol="0">
            <a:spAutoFit/>
          </a:bodyPr>
          <a:lstStyle/>
          <a:p>
            <a:r>
              <a:rPr lang="en-US" dirty="0" smtClean="0"/>
              <a:t>Passive </a:t>
            </a:r>
            <a:r>
              <a:rPr lang="en-US" dirty="0" err="1" smtClean="0"/>
              <a:t>vs</a:t>
            </a:r>
            <a:r>
              <a:rPr lang="en-US" dirty="0" smtClean="0"/>
              <a:t> Active solar collection.    The Solar Stove.</a:t>
            </a:r>
            <a:endParaRPr lang="en-US" dirty="0"/>
          </a:p>
        </p:txBody>
      </p:sp>
    </p:spTree>
    <p:extLst>
      <p:ext uri="{BB962C8B-B14F-4D97-AF65-F5344CB8AC3E}">
        <p14:creationId xmlns:p14="http://schemas.microsoft.com/office/powerpoint/2010/main" val="722785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675"/>
            <a:ext cx="8229600" cy="4525963"/>
          </a:xfrm>
        </p:spPr>
        <p:txBody>
          <a:bodyPr/>
          <a:lstStyle/>
          <a:p>
            <a:r>
              <a:rPr lang="en-US" dirty="0" smtClean="0"/>
              <a:t>Geothermal</a:t>
            </a:r>
            <a:endParaRPr lang="en-US" dirty="0"/>
          </a:p>
        </p:txBody>
      </p:sp>
      <p:pic>
        <p:nvPicPr>
          <p:cNvPr id="4" name="Picture 3" descr="fig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730135"/>
            <a:ext cx="8535987"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03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 more on energy resources</a:t>
            </a:r>
          </a:p>
          <a:p>
            <a:endParaRPr lang="en-US" dirty="0"/>
          </a:p>
          <a:p>
            <a:pPr lvl="1"/>
            <a:r>
              <a:rPr lang="en-US" dirty="0">
                <a:hlinkClick r:id="rId2"/>
              </a:rPr>
              <a:t>http://www.wri.org</a:t>
            </a:r>
            <a:r>
              <a:rPr lang="en-US" dirty="0" smtClean="0">
                <a:hlinkClick r:id="rId2"/>
              </a:rPr>
              <a:t>/</a:t>
            </a:r>
            <a:endParaRPr lang="en-US" dirty="0" smtClean="0"/>
          </a:p>
          <a:p>
            <a:pPr lvl="1"/>
            <a:endParaRPr lang="en-US" dirty="0"/>
          </a:p>
          <a:p>
            <a:pPr lvl="1"/>
            <a:endParaRPr lang="en-US" dirty="0"/>
          </a:p>
        </p:txBody>
      </p:sp>
    </p:spTree>
    <p:extLst>
      <p:ext uri="{BB962C8B-B14F-4D97-AF65-F5344CB8AC3E}">
        <p14:creationId xmlns:p14="http://schemas.microsoft.com/office/powerpoint/2010/main" val="161704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759" y="233230"/>
            <a:ext cx="8229600" cy="5869629"/>
          </a:xfrm>
        </p:spPr>
        <p:txBody>
          <a:bodyPr>
            <a:normAutofit lnSpcReduction="10000"/>
          </a:bodyPr>
          <a:lstStyle/>
          <a:p>
            <a:r>
              <a:rPr lang="en-US" dirty="0" smtClean="0"/>
              <a:t>Non renewable </a:t>
            </a:r>
            <a:r>
              <a:rPr lang="en-US" dirty="0" smtClean="0"/>
              <a:t>resources</a:t>
            </a:r>
          </a:p>
          <a:p>
            <a:pPr lvl="1"/>
            <a:r>
              <a:rPr lang="en-US" dirty="0"/>
              <a:t>Finite—don’t self replenish or take a very long time to do so.</a:t>
            </a:r>
          </a:p>
          <a:p>
            <a:pPr lvl="1"/>
            <a:r>
              <a:rPr lang="en-US" dirty="0" smtClean="0"/>
              <a:t>Will </a:t>
            </a:r>
            <a:r>
              <a:rPr lang="en-US" dirty="0"/>
              <a:t>humans use all </a:t>
            </a:r>
            <a:r>
              <a:rPr lang="en-US" dirty="0" err="1"/>
              <a:t>nonrenewables</a:t>
            </a:r>
            <a:r>
              <a:rPr lang="en-US" dirty="0"/>
              <a:t>?</a:t>
            </a:r>
          </a:p>
          <a:p>
            <a:pPr lvl="1"/>
            <a:r>
              <a:rPr lang="en-US" dirty="0" smtClean="0"/>
              <a:t>Concept </a:t>
            </a:r>
            <a:r>
              <a:rPr lang="en-US" dirty="0"/>
              <a:t>of </a:t>
            </a:r>
            <a:r>
              <a:rPr lang="en-US" i="1" dirty="0"/>
              <a:t>economic depletion</a:t>
            </a:r>
          </a:p>
          <a:p>
            <a:pPr lvl="2"/>
            <a:r>
              <a:rPr lang="en-US" dirty="0"/>
              <a:t>When 80% of the resources has been extracted.</a:t>
            </a:r>
          </a:p>
          <a:p>
            <a:pPr lvl="2"/>
            <a:r>
              <a:rPr lang="en-US" dirty="0"/>
              <a:t>Cost of extraction exceeds economic value of it.</a:t>
            </a:r>
          </a:p>
          <a:p>
            <a:pPr lvl="1"/>
            <a:endParaRPr lang="en-US" dirty="0" smtClean="0"/>
          </a:p>
          <a:p>
            <a:r>
              <a:rPr lang="en-US" dirty="0" smtClean="0"/>
              <a:t>Renewable resources</a:t>
            </a:r>
          </a:p>
          <a:p>
            <a:pPr lvl="1"/>
            <a:r>
              <a:rPr lang="en-US" dirty="0" smtClean="0"/>
              <a:t>Sustainable yield—maximum quantity that can be harvested or used without impairing its ability to replenish or renew itself.</a:t>
            </a:r>
          </a:p>
          <a:p>
            <a:pPr lvl="1"/>
            <a:r>
              <a:rPr lang="en-US" dirty="0" smtClean="0"/>
              <a:t>Ecologically sustainable yield</a:t>
            </a:r>
            <a:endParaRPr lang="en-US" dirty="0" smtClean="0"/>
          </a:p>
          <a:p>
            <a:pPr lvl="1"/>
            <a:endParaRPr lang="en-US" dirty="0" smtClean="0"/>
          </a:p>
        </p:txBody>
      </p:sp>
    </p:spTree>
    <p:extLst>
      <p:ext uri="{BB962C8B-B14F-4D97-AF65-F5344CB8AC3E}">
        <p14:creationId xmlns:p14="http://schemas.microsoft.com/office/powerpoint/2010/main" val="150515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457200" y="201875"/>
            <a:ext cx="8686800" cy="6656125"/>
          </a:xfrm>
        </p:spPr>
        <p:txBody>
          <a:bodyPr/>
          <a:lstStyle/>
          <a:p>
            <a:pPr eaLnBrk="1" hangingPunct="1">
              <a:defRPr/>
            </a:pPr>
            <a:r>
              <a:rPr lang="en-US" sz="1800" dirty="0" smtClean="0">
                <a:cs typeface="+mn-cs"/>
              </a:rPr>
              <a:t>Other Environmental Concerns:  Deforestation, Tropical Rainforest Loss</a:t>
            </a:r>
          </a:p>
          <a:p>
            <a:pPr lvl="1" eaLnBrk="1" hangingPunct="1">
              <a:defRPr/>
            </a:pPr>
            <a:r>
              <a:rPr lang="en-US" sz="1400" dirty="0" smtClean="0"/>
              <a:t>Tropical rainforests are being devastated at an unprecedented rate</a:t>
            </a:r>
          </a:p>
          <a:p>
            <a:pPr lvl="1" eaLnBrk="1" hangingPunct="1">
              <a:defRPr/>
            </a:pPr>
            <a:r>
              <a:rPr lang="en-US" sz="1400" dirty="0" smtClean="0"/>
              <a:t>Each year an area of tropical rainforest the size of Pennsylvania is lost.</a:t>
            </a:r>
          </a:p>
          <a:p>
            <a:pPr lvl="1" eaLnBrk="1" hangingPunct="1">
              <a:defRPr/>
            </a:pPr>
            <a:r>
              <a:rPr lang="en-US" sz="1400" dirty="0" smtClean="0"/>
              <a:t>Almost half of this activity is occurring in Brazil</a:t>
            </a:r>
            <a:r>
              <a:rPr lang="ja-JP" altLang="en-US" sz="1400" dirty="0" smtClean="0">
                <a:latin typeface="Arial"/>
              </a:rPr>
              <a:t>’</a:t>
            </a:r>
            <a:r>
              <a:rPr lang="en-US" sz="1400" dirty="0" smtClean="0"/>
              <a:t>s Amazon Basin.</a:t>
            </a:r>
          </a:p>
          <a:p>
            <a:pPr lvl="1" eaLnBrk="1" hangingPunct="1">
              <a:defRPr/>
            </a:pPr>
            <a:r>
              <a:rPr lang="en-US" sz="1400" dirty="0" smtClean="0"/>
              <a:t>But rates of deforestation are actually faster in Southeast Asia.</a:t>
            </a:r>
          </a:p>
          <a:p>
            <a:pPr lvl="1" eaLnBrk="1" hangingPunct="1">
              <a:defRPr/>
            </a:pPr>
            <a:r>
              <a:rPr lang="en-US" sz="1400" dirty="0" smtClean="0"/>
              <a:t>If estimates are correct, Southeast Asia will be completely stripped of forests within 15 years.</a:t>
            </a:r>
          </a:p>
          <a:p>
            <a:pPr lvl="1" eaLnBrk="1" hangingPunct="1">
              <a:defRPr/>
            </a:pPr>
            <a:r>
              <a:rPr lang="en-US" sz="1400" dirty="0" smtClean="0"/>
              <a:t>Demand for tropical woods (Japan is a huge consumer)</a:t>
            </a:r>
          </a:p>
          <a:p>
            <a:pPr lvl="1" eaLnBrk="1" hangingPunct="1">
              <a:defRPr/>
            </a:pPr>
            <a:r>
              <a:rPr lang="en-US" sz="1400" dirty="0" smtClean="0"/>
              <a:t>Increased global demand for beef—forests are cleared for ranching of cattle, especially in Brazil</a:t>
            </a:r>
            <a:r>
              <a:rPr lang="ja-JP" altLang="en-US" sz="1400" dirty="0" smtClean="0">
                <a:latin typeface="Arial"/>
              </a:rPr>
              <a:t>’</a:t>
            </a:r>
            <a:r>
              <a:rPr lang="en-US" sz="1400" dirty="0" smtClean="0"/>
              <a:t>s Amazon.</a:t>
            </a:r>
          </a:p>
          <a:p>
            <a:pPr lvl="1" eaLnBrk="1" hangingPunct="1">
              <a:defRPr/>
            </a:pPr>
            <a:r>
              <a:rPr lang="en-US" sz="1400" dirty="0" smtClean="0"/>
              <a:t>Forest is also being cleared to accommodate human settlement.</a:t>
            </a:r>
          </a:p>
          <a:p>
            <a:pPr lvl="1" eaLnBrk="1" hangingPunct="1">
              <a:buFontTx/>
              <a:buNone/>
              <a:defRPr/>
            </a:pPr>
            <a:endParaRPr lang="en-US" sz="1400" dirty="0" smtClean="0"/>
          </a:p>
          <a:p>
            <a:pPr eaLnBrk="1" hangingPunct="1">
              <a:defRPr/>
            </a:pPr>
            <a:r>
              <a:rPr lang="en-US" sz="1800" dirty="0" smtClean="0">
                <a:cs typeface="+mn-cs"/>
              </a:rPr>
              <a:t>The crisis of rainforest loss</a:t>
            </a:r>
          </a:p>
          <a:p>
            <a:pPr lvl="1" eaLnBrk="1" hangingPunct="1">
              <a:defRPr/>
            </a:pPr>
            <a:r>
              <a:rPr lang="en-US" sz="1400" dirty="0" smtClean="0"/>
              <a:t>the cutting and burning of these forests is releasing Carbon Dioxide into the atmosphere.</a:t>
            </a:r>
          </a:p>
          <a:p>
            <a:pPr lvl="1" eaLnBrk="1" hangingPunct="1">
              <a:defRPr/>
            </a:pPr>
            <a:r>
              <a:rPr lang="en-US" sz="1400" dirty="0" smtClean="0"/>
              <a:t>20% of all human-caused greenhouse gas emissions are from cutting and burning tropical forests.</a:t>
            </a:r>
          </a:p>
          <a:p>
            <a:pPr lvl="1" eaLnBrk="1" hangingPunct="1">
              <a:defRPr/>
            </a:pPr>
            <a:r>
              <a:rPr lang="en-US" sz="1400" dirty="0" smtClean="0"/>
              <a:t>Loss of Biodiversity is another effect:  tropical forests are only 6% of the earth</a:t>
            </a:r>
            <a:r>
              <a:rPr lang="ja-JP" altLang="en-US" sz="1400" dirty="0" smtClean="0">
                <a:latin typeface="Arial"/>
              </a:rPr>
              <a:t>’</a:t>
            </a:r>
            <a:r>
              <a:rPr lang="en-US" sz="1400" dirty="0" smtClean="0"/>
              <a:t>s land area, but have at least 50% of the earth</a:t>
            </a:r>
            <a:r>
              <a:rPr lang="ja-JP" altLang="en-US" sz="1400" dirty="0" smtClean="0">
                <a:latin typeface="Arial"/>
              </a:rPr>
              <a:t>’</a:t>
            </a:r>
            <a:r>
              <a:rPr lang="en-US" sz="1400" dirty="0" smtClean="0"/>
              <a:t>s species living within them.</a:t>
            </a:r>
          </a:p>
          <a:p>
            <a:pPr lvl="1" eaLnBrk="1" hangingPunct="1">
              <a:buFontTx/>
              <a:buNone/>
              <a:defRPr/>
            </a:pPr>
            <a:endParaRPr lang="en-US" sz="1400" dirty="0" smtClean="0"/>
          </a:p>
        </p:txBody>
      </p:sp>
    </p:spTree>
    <p:extLst>
      <p:ext uri="{BB962C8B-B14F-4D97-AF65-F5344CB8AC3E}">
        <p14:creationId xmlns:p14="http://schemas.microsoft.com/office/powerpoint/2010/main" val="2163166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1"/>
          <p:cNvSpPr>
            <a:spLocks noGrp="1"/>
          </p:cNvSpPr>
          <p:nvPr>
            <p:ph type="ftr"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000" smtClean="0">
                <a:solidFill>
                  <a:schemeClr val="bg2"/>
                </a:solidFill>
                <a:latin typeface="Liberation Serif" charset="0"/>
              </a:rPr>
              <a:t>Copyright © 2014 John Wiley &amp; Sons, Inc. All rights reserved.</a:t>
            </a:r>
          </a:p>
        </p:txBody>
      </p:sp>
      <p:pic>
        <p:nvPicPr>
          <p:cNvPr id="48131" name="Picture 2" descr="vhg2e_fig_12_2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292100"/>
            <a:ext cx="5454650"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137236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25815" y="4411662"/>
            <a:ext cx="8229600" cy="2201799"/>
          </a:xfrm>
        </p:spPr>
        <p:txBody>
          <a:bodyPr>
            <a:normAutofit/>
          </a:bodyPr>
          <a:lstStyle/>
          <a:p>
            <a:pPr algn="l" eaLnBrk="1" hangingPunct="1">
              <a:defRPr/>
            </a:pPr>
            <a:r>
              <a:rPr lang="en-US" sz="2000" dirty="0" smtClean="0"/>
              <a:t>Deforestation in the Amazon. To quickly establish soybean farms or cattle ranches, trees are burned.  This practice destroys a natural “sink” of carbon dioxide, reduces biodiversity, and releases significant amounts of carbon dioxide into the atmosphere.</a:t>
            </a:r>
          </a:p>
        </p:txBody>
      </p:sp>
      <p:sp>
        <p:nvSpPr>
          <p:cNvPr id="29699" name="Rectangle 3"/>
          <p:cNvSpPr>
            <a:spLocks noGrp="1" noChangeArrowheads="1"/>
          </p:cNvSpPr>
          <p:nvPr>
            <p:ph type="body" idx="1"/>
          </p:nvPr>
        </p:nvSpPr>
        <p:spPr>
          <a:xfrm>
            <a:off x="617781" y="169473"/>
            <a:ext cx="8229600" cy="4525963"/>
          </a:xfrm>
        </p:spPr>
        <p:txBody>
          <a:bodyPr/>
          <a:lstStyle/>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endParaRPr lang="en-US" sz="1400" dirty="0" smtClean="0">
              <a:cs typeface="+mn-cs"/>
            </a:endParaRPr>
          </a:p>
          <a:p>
            <a:pPr eaLnBrk="1" hangingPunct="1">
              <a:defRPr/>
            </a:pPr>
            <a:r>
              <a:rPr lang="en-US" sz="1400" dirty="0" smtClean="0">
                <a:cs typeface="+mn-cs"/>
              </a:rPr>
              <a:t>Deforestation in </a:t>
            </a:r>
            <a:r>
              <a:rPr lang="en-US" sz="1400" dirty="0" err="1" smtClean="0">
                <a:cs typeface="+mn-cs"/>
              </a:rPr>
              <a:t>Mato</a:t>
            </a:r>
            <a:r>
              <a:rPr lang="en-US" sz="1400" dirty="0" smtClean="0">
                <a:cs typeface="+mn-cs"/>
              </a:rPr>
              <a:t> </a:t>
            </a:r>
            <a:r>
              <a:rPr lang="en-US" sz="1400" dirty="0" err="1" smtClean="0">
                <a:cs typeface="+mn-cs"/>
              </a:rPr>
              <a:t>Grosso</a:t>
            </a:r>
            <a:r>
              <a:rPr lang="en-US" sz="1400" dirty="0" smtClean="0">
                <a:cs typeface="+mn-cs"/>
              </a:rPr>
              <a:t>, Brazil			               Deforestation in </a:t>
            </a:r>
            <a:r>
              <a:rPr lang="en-US" sz="1400" dirty="0" err="1" smtClean="0">
                <a:cs typeface="+mn-cs"/>
              </a:rPr>
              <a:t>Mato</a:t>
            </a:r>
            <a:r>
              <a:rPr lang="en-US" sz="1400" dirty="0" smtClean="0">
                <a:cs typeface="+mn-cs"/>
              </a:rPr>
              <a:t> </a:t>
            </a:r>
            <a:r>
              <a:rPr lang="en-US" sz="1400" dirty="0" err="1" smtClean="0">
                <a:cs typeface="+mn-cs"/>
              </a:rPr>
              <a:t>Grosso</a:t>
            </a:r>
            <a:r>
              <a:rPr lang="en-US" sz="1400" dirty="0" smtClean="0">
                <a:cs typeface="+mn-cs"/>
              </a:rPr>
              <a:t>,</a:t>
            </a:r>
            <a:br>
              <a:rPr lang="en-US" sz="1400" dirty="0" smtClean="0">
                <a:cs typeface="+mn-cs"/>
              </a:rPr>
            </a:br>
            <a:r>
              <a:rPr lang="en-US" sz="1400" dirty="0" smtClean="0">
                <a:cs typeface="+mn-cs"/>
              </a:rPr>
              <a:t>1992						                                      Brazil, 2006</a:t>
            </a:r>
          </a:p>
        </p:txBody>
      </p:sp>
      <p:pic>
        <p:nvPicPr>
          <p:cNvPr id="36867" name="Picture 5" descr="180px-Matogrosso_l5_1992219_lrg">
            <a:hlinkClick r:id="rId2" tooltip="Deforestation in Mato Grosso, Brazil, 199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187" y="459674"/>
            <a:ext cx="1714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180px-Matogrosso_ast_2006209_lrg">
            <a:hlinkClick r:id="rId4" tooltip="Deforestation in Mato Grosso, Brazil, 2006"/>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647" y="459674"/>
            <a:ext cx="1714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361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1"/>
          <p:cNvSpPr>
            <a:spLocks noGrp="1"/>
          </p:cNvSpPr>
          <p:nvPr>
            <p:ph type="ftr"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000" smtClean="0">
                <a:solidFill>
                  <a:schemeClr val="bg2"/>
                </a:solidFill>
                <a:latin typeface="Liberation Serif" charset="0"/>
              </a:rPr>
              <a:t>Copyright © 2014 John Wiley &amp; Sons, Inc. All rights reserved.</a:t>
            </a:r>
          </a:p>
        </p:txBody>
      </p:sp>
      <p:pic>
        <p:nvPicPr>
          <p:cNvPr id="56323" name="Picture 2" descr="vhg2e_st_12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355600"/>
            <a:ext cx="6788150" cy="615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116850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1"/>
          <p:cNvSpPr>
            <a:spLocks noGrp="1"/>
          </p:cNvSpPr>
          <p:nvPr>
            <p:ph type="ftr"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000" smtClean="0">
                <a:solidFill>
                  <a:schemeClr val="bg2"/>
                </a:solidFill>
                <a:latin typeface="Liberation Serif" charset="0"/>
              </a:rPr>
              <a:t>Copyright © 2014 John Wiley &amp; Sons, Inc. All rights reserved.</a:t>
            </a:r>
          </a:p>
        </p:txBody>
      </p:sp>
      <p:pic>
        <p:nvPicPr>
          <p:cNvPr id="50179" name="Picture 2" descr="vhg2e_fig_12_22b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5600"/>
            <a:ext cx="8531225" cy="614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51936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24923" y="0"/>
            <a:ext cx="5447883" cy="3631922"/>
          </a:xfrm>
          <a:prstGeom prst="rect">
            <a:avLst/>
          </a:prstGeom>
        </p:spPr>
      </p:pic>
      <p:sp>
        <p:nvSpPr>
          <p:cNvPr id="5" name="TextBox 4"/>
          <p:cNvSpPr txBox="1"/>
          <p:nvPr/>
        </p:nvSpPr>
        <p:spPr>
          <a:xfrm>
            <a:off x="4983226" y="3476791"/>
            <a:ext cx="3753223" cy="1477328"/>
          </a:xfrm>
          <a:prstGeom prst="rect">
            <a:avLst/>
          </a:prstGeom>
          <a:noFill/>
        </p:spPr>
        <p:txBody>
          <a:bodyPr wrap="square" rtlCol="0">
            <a:spAutoFit/>
          </a:bodyPr>
          <a:lstStyle/>
          <a:p>
            <a:r>
              <a:rPr lang="en-US" dirty="0" err="1" smtClean="0"/>
              <a:t>Hubbert’s</a:t>
            </a:r>
            <a:r>
              <a:rPr lang="en-US" dirty="0" smtClean="0"/>
              <a:t> model for world oil production in 1956.  It includes historical data and future production. It </a:t>
            </a:r>
            <a:r>
              <a:rPr lang="en-US" dirty="0"/>
              <a:t>has a peak of 12.5 billion barrels per year in about the year 2000</a:t>
            </a:r>
          </a:p>
        </p:txBody>
      </p:sp>
      <p:sp>
        <p:nvSpPr>
          <p:cNvPr id="7" name="Content Placeholder 6"/>
          <p:cNvSpPr>
            <a:spLocks noGrp="1"/>
          </p:cNvSpPr>
          <p:nvPr>
            <p:ph idx="1"/>
          </p:nvPr>
        </p:nvSpPr>
        <p:spPr>
          <a:xfrm>
            <a:off x="148505" y="136219"/>
            <a:ext cx="4402548" cy="6478152"/>
          </a:xfrm>
        </p:spPr>
        <p:txBody>
          <a:bodyPr/>
          <a:lstStyle/>
          <a:p>
            <a:r>
              <a:rPr lang="en-US" dirty="0" smtClean="0"/>
              <a:t>Peak Oil</a:t>
            </a:r>
          </a:p>
          <a:p>
            <a:pPr lvl="1"/>
            <a:r>
              <a:rPr lang="en-US" dirty="0" smtClean="0"/>
              <a:t>1950s</a:t>
            </a:r>
          </a:p>
          <a:p>
            <a:pPr lvl="1"/>
            <a:r>
              <a:rPr lang="en-US" dirty="0" smtClean="0"/>
              <a:t>M. King </a:t>
            </a:r>
            <a:r>
              <a:rPr lang="en-US" dirty="0" err="1" smtClean="0"/>
              <a:t>Hubbert</a:t>
            </a:r>
            <a:endParaRPr lang="en-US" dirty="0" smtClean="0"/>
          </a:p>
          <a:p>
            <a:pPr lvl="1"/>
            <a:r>
              <a:rPr lang="en-US" dirty="0"/>
              <a:t>Optimistic:</a:t>
            </a:r>
          </a:p>
          <a:p>
            <a:pPr lvl="2"/>
            <a:r>
              <a:rPr lang="en-US" dirty="0"/>
              <a:t>Peak in 2020</a:t>
            </a:r>
          </a:p>
          <a:p>
            <a:pPr lvl="1"/>
            <a:r>
              <a:rPr lang="en-US" dirty="0"/>
              <a:t>Pessimistic:</a:t>
            </a:r>
          </a:p>
          <a:p>
            <a:pPr lvl="2"/>
            <a:r>
              <a:rPr lang="en-US" dirty="0"/>
              <a:t>Peaked in 2007</a:t>
            </a:r>
          </a:p>
          <a:p>
            <a:pPr lvl="1"/>
            <a:endParaRPr lang="en-US" dirty="0" smtClean="0"/>
          </a:p>
          <a:p>
            <a:pPr lvl="1"/>
            <a:r>
              <a:rPr lang="en-US" dirty="0" err="1"/>
              <a:t>Hubbert</a:t>
            </a:r>
            <a:r>
              <a:rPr lang="en-US" dirty="0"/>
              <a:t> warns of coming </a:t>
            </a:r>
            <a:r>
              <a:rPr lang="en-US" i="1" dirty="0"/>
              <a:t>energy transition</a:t>
            </a:r>
            <a:endParaRPr lang="en-US" dirty="0"/>
          </a:p>
          <a:p>
            <a:pPr lvl="1"/>
            <a:endParaRPr lang="en-US" dirty="0" smtClean="0"/>
          </a:p>
        </p:txBody>
      </p:sp>
    </p:spTree>
    <p:extLst>
      <p:ext uri="{BB962C8B-B14F-4D97-AF65-F5344CB8AC3E}">
        <p14:creationId xmlns:p14="http://schemas.microsoft.com/office/powerpoint/2010/main" val="328704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hg2e_fig_12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187" y="1417638"/>
            <a:ext cx="5100813" cy="55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1121032" y="3016148"/>
            <a:ext cx="2627691" cy="923330"/>
          </a:xfrm>
          <a:prstGeom prst="rect">
            <a:avLst/>
          </a:prstGeom>
          <a:noFill/>
        </p:spPr>
        <p:txBody>
          <a:bodyPr wrap="square" rtlCol="0">
            <a:spAutoFit/>
          </a:bodyPr>
          <a:lstStyle/>
          <a:p>
            <a:r>
              <a:rPr lang="en-US" dirty="0" smtClean="0"/>
              <a:t>Almost 90% of the energy consumed globally comes from fossil fuels.</a:t>
            </a:r>
            <a:endParaRPr lang="en-US" dirty="0"/>
          </a:p>
        </p:txBody>
      </p:sp>
      <p:sp>
        <p:nvSpPr>
          <p:cNvPr id="2" name="Title 1"/>
          <p:cNvSpPr>
            <a:spLocks noGrp="1"/>
          </p:cNvSpPr>
          <p:nvPr>
            <p:ph type="title"/>
          </p:nvPr>
        </p:nvSpPr>
        <p:spPr/>
        <p:txBody>
          <a:bodyPr/>
          <a:lstStyle/>
          <a:p>
            <a:r>
              <a:rPr lang="en-US" dirty="0" smtClean="0"/>
              <a:t>Energy Resources</a:t>
            </a:r>
            <a:endParaRPr lang="en-US" dirty="0"/>
          </a:p>
        </p:txBody>
      </p:sp>
    </p:spTree>
    <p:extLst>
      <p:ext uri="{BB962C8B-B14F-4D97-AF65-F5344CB8AC3E}">
        <p14:creationId xmlns:p14="http://schemas.microsoft.com/office/powerpoint/2010/main" val="41440788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Fossil Fuels:</a:t>
            </a:r>
            <a:br>
              <a:rPr lang="en-US" dirty="0" smtClean="0"/>
            </a:br>
            <a:r>
              <a:rPr lang="en-US" dirty="0" smtClean="0"/>
              <a:t>Oil, Natural Gas and Coal</a:t>
            </a:r>
            <a:endParaRPr lang="en-US" dirty="0"/>
          </a:p>
        </p:txBody>
      </p:sp>
      <p:sp>
        <p:nvSpPr>
          <p:cNvPr id="3" name="Text Placeholder 2"/>
          <p:cNvSpPr>
            <a:spLocks noGrp="1"/>
          </p:cNvSpPr>
          <p:nvPr>
            <p:ph type="body" idx="1"/>
          </p:nvPr>
        </p:nvSpPr>
        <p:spPr/>
        <p:txBody>
          <a:bodyPr/>
          <a:lstStyle/>
          <a:p>
            <a:r>
              <a:rPr lang="en-US" dirty="0" smtClean="0"/>
              <a:t>Pros</a:t>
            </a:r>
            <a:endParaRPr lang="en-US" dirty="0"/>
          </a:p>
        </p:txBody>
      </p:sp>
      <p:sp>
        <p:nvSpPr>
          <p:cNvPr id="4" name="Content Placeholder 3"/>
          <p:cNvSpPr>
            <a:spLocks noGrp="1"/>
          </p:cNvSpPr>
          <p:nvPr>
            <p:ph sz="half" idx="2"/>
          </p:nvPr>
        </p:nvSpPr>
        <p:spPr/>
        <p:txBody>
          <a:bodyPr/>
          <a:lstStyle/>
          <a:p>
            <a:r>
              <a:rPr lang="en-US" dirty="0" smtClean="0"/>
              <a:t>Infrastructure to support its extraction and processing already exists.</a:t>
            </a:r>
          </a:p>
          <a:p>
            <a:r>
              <a:rPr lang="en-US" dirty="0" smtClean="0"/>
              <a:t>Basis of world economy.</a:t>
            </a:r>
          </a:p>
          <a:p>
            <a:r>
              <a:rPr lang="en-US" dirty="0" smtClean="0"/>
              <a:t>Relatively cheap.</a:t>
            </a:r>
            <a:endParaRPr lang="en-US" dirty="0"/>
          </a:p>
        </p:txBody>
      </p:sp>
      <p:sp>
        <p:nvSpPr>
          <p:cNvPr id="5" name="Text Placeholder 4"/>
          <p:cNvSpPr>
            <a:spLocks noGrp="1"/>
          </p:cNvSpPr>
          <p:nvPr>
            <p:ph type="body" sz="quarter" idx="3"/>
          </p:nvPr>
        </p:nvSpPr>
        <p:spPr/>
        <p:txBody>
          <a:bodyPr/>
          <a:lstStyle/>
          <a:p>
            <a:r>
              <a:rPr lang="en-US" dirty="0" smtClean="0"/>
              <a:t>Cons</a:t>
            </a:r>
            <a:endParaRPr lang="en-US" dirty="0"/>
          </a:p>
        </p:txBody>
      </p:sp>
      <p:sp>
        <p:nvSpPr>
          <p:cNvPr id="6" name="Content Placeholder 5"/>
          <p:cNvSpPr>
            <a:spLocks noGrp="1"/>
          </p:cNvSpPr>
          <p:nvPr>
            <p:ph sz="quarter" idx="4"/>
          </p:nvPr>
        </p:nvSpPr>
        <p:spPr/>
        <p:txBody>
          <a:bodyPr/>
          <a:lstStyle/>
          <a:p>
            <a:r>
              <a:rPr lang="en-US" dirty="0" smtClean="0"/>
              <a:t>Finite</a:t>
            </a:r>
          </a:p>
          <a:p>
            <a:r>
              <a:rPr lang="en-US" dirty="0" smtClean="0"/>
              <a:t>Economic depletion</a:t>
            </a:r>
          </a:p>
          <a:p>
            <a:r>
              <a:rPr lang="en-US" dirty="0" smtClean="0"/>
              <a:t>Local, regional, global impacts on environment</a:t>
            </a:r>
          </a:p>
          <a:p>
            <a:r>
              <a:rPr lang="en-US" dirty="0" smtClean="0"/>
              <a:t>Foreign suppliers</a:t>
            </a:r>
            <a:endParaRPr lang="en-US" dirty="0"/>
          </a:p>
        </p:txBody>
      </p:sp>
    </p:spTree>
    <p:extLst>
      <p:ext uri="{BB962C8B-B14F-4D97-AF65-F5344CB8AC3E}">
        <p14:creationId xmlns:p14="http://schemas.microsoft.com/office/powerpoint/2010/main" val="3310731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hg2e_fig_12_0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92" y="190500"/>
            <a:ext cx="5448300"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5868510" y="379581"/>
            <a:ext cx="3080238" cy="3416320"/>
          </a:xfrm>
          <a:prstGeom prst="rect">
            <a:avLst/>
          </a:prstGeom>
          <a:noFill/>
        </p:spPr>
        <p:txBody>
          <a:bodyPr wrap="square" rtlCol="0">
            <a:spAutoFit/>
          </a:bodyPr>
          <a:lstStyle/>
          <a:p>
            <a:r>
              <a:rPr lang="en-US" dirty="0" smtClean="0"/>
              <a:t>Countries with largest proven oil reserves.  Venezuela has surpassed Saudi Arabia to have the largest oil reserves.  Canada’s reserves include oil sands.  Instead of being drilled, oil sands are mined in open pits.  The product first recovered is bitumen, a much lower grade of crude oil that must be upgraded before it can be refined.</a:t>
            </a:r>
            <a:endParaRPr lang="en-US" dirty="0"/>
          </a:p>
        </p:txBody>
      </p:sp>
    </p:spTree>
    <p:extLst>
      <p:ext uri="{BB962C8B-B14F-4D97-AF65-F5344CB8AC3E}">
        <p14:creationId xmlns:p14="http://schemas.microsoft.com/office/powerpoint/2010/main" val="13041056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Oil Consumption</a:t>
            </a:r>
            <a:endParaRPr lang="en-US" dirty="0"/>
          </a:p>
        </p:txBody>
      </p:sp>
      <p:sp>
        <p:nvSpPr>
          <p:cNvPr id="3" name="Content Placeholder 2"/>
          <p:cNvSpPr>
            <a:spLocks noGrp="1"/>
          </p:cNvSpPr>
          <p:nvPr>
            <p:ph idx="1"/>
          </p:nvPr>
        </p:nvSpPr>
        <p:spPr/>
        <p:txBody>
          <a:bodyPr>
            <a:normAutofit fontScale="92500" lnSpcReduction="10000"/>
          </a:bodyPr>
          <a:lstStyle/>
          <a:p>
            <a:pPr lvl="1"/>
            <a:r>
              <a:rPr lang="en-US" dirty="0" smtClean="0"/>
              <a:t>US is 3</a:t>
            </a:r>
            <a:r>
              <a:rPr lang="en-US" baseline="30000" dirty="0" smtClean="0"/>
              <a:t>rd</a:t>
            </a:r>
            <a:r>
              <a:rPr lang="en-US" dirty="0" smtClean="0"/>
              <a:t> largest global oil producer, but consumers 2x what China does.</a:t>
            </a:r>
          </a:p>
          <a:p>
            <a:pPr lvl="1"/>
            <a:r>
              <a:rPr lang="en-US" dirty="0" smtClean="0"/>
              <a:t>Saudi Arabia is the largest producer but not even in the top 5 consumers.</a:t>
            </a:r>
          </a:p>
          <a:p>
            <a:pPr lvl="1"/>
            <a:r>
              <a:rPr lang="en-US" dirty="0" smtClean="0"/>
              <a:t>2.4 people for every car in the U.S. (compared to 2316 per car in Bangladesh).</a:t>
            </a:r>
          </a:p>
          <a:p>
            <a:pPr lvl="1"/>
            <a:r>
              <a:rPr lang="en-US" dirty="0" smtClean="0"/>
              <a:t>China is 2</a:t>
            </a:r>
            <a:r>
              <a:rPr lang="en-US" baseline="30000" dirty="0" smtClean="0"/>
              <a:t>nd</a:t>
            </a:r>
            <a:r>
              <a:rPr lang="en-US" dirty="0" smtClean="0"/>
              <a:t> largest consumer of oil.</a:t>
            </a:r>
          </a:p>
          <a:p>
            <a:pPr lvl="2"/>
            <a:r>
              <a:rPr lang="en-US" dirty="0" smtClean="0"/>
              <a:t>1997-2010 China’s consumption of oil doubled</a:t>
            </a:r>
          </a:p>
          <a:p>
            <a:pPr lvl="2"/>
            <a:r>
              <a:rPr lang="en-US" dirty="0" smtClean="0"/>
              <a:t>India grew by 84%</a:t>
            </a:r>
          </a:p>
          <a:p>
            <a:pPr lvl="2"/>
            <a:r>
              <a:rPr lang="en-US" dirty="0" smtClean="0"/>
              <a:t>The world as a whole only grew by 19% and Japan DROPPED its use by 22%!</a:t>
            </a:r>
            <a:endParaRPr lang="en-US" dirty="0"/>
          </a:p>
        </p:txBody>
      </p:sp>
    </p:spTree>
    <p:extLst>
      <p:ext uri="{BB962C8B-B14F-4D97-AF65-F5344CB8AC3E}">
        <p14:creationId xmlns:p14="http://schemas.microsoft.com/office/powerpoint/2010/main" val="1628977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TotalTime>
  <Words>1631</Words>
  <Application>Microsoft Macintosh PowerPoint</Application>
  <PresentationFormat>On-screen Show (4:3)</PresentationFormat>
  <Paragraphs>230</Paragraphs>
  <Slides>44</Slides>
  <Notes>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Chapter 12:  Natural Resource Geography and Environmental Challenges</vt:lpstr>
      <vt:lpstr>PowerPoint Presentation</vt:lpstr>
      <vt:lpstr>PowerPoint Presentation</vt:lpstr>
      <vt:lpstr>PowerPoint Presentation</vt:lpstr>
      <vt:lpstr>PowerPoint Presentation</vt:lpstr>
      <vt:lpstr>Energy Resources</vt:lpstr>
      <vt:lpstr>Fossil Fuels: Oil, Natural Gas and Coal</vt:lpstr>
      <vt:lpstr>PowerPoint Presentation</vt:lpstr>
      <vt:lpstr>Oil Consumption</vt:lpstr>
      <vt:lpstr>PowerPoint Presentation</vt:lpstr>
      <vt:lpstr>PowerPoint Presentation</vt:lpstr>
      <vt:lpstr>PowerPoint Presentation</vt:lpstr>
      <vt:lpstr>Energy Consumption</vt:lpstr>
      <vt:lpstr>PowerPoint Presentation</vt:lpstr>
      <vt:lpstr>Outlook for world petroleum production. Proven oil reserves are in decline and new sources are sought.  However, many of these new sources will be from areas that require much more extensive and difficult extraction of the resource, increasing the cost of extraction. </vt:lpstr>
      <vt:lpstr>The US does have some of its own oil reserves and Alaska is one such place.  However, the extraction of this oil is controversial as it will require ever extensive intrusion into wildlife areas.  Below is the Alaskan pipeline that brings oil from Alaska into the United States.</vt:lpstr>
      <vt:lpstr>PowerPoint Presentation</vt:lpstr>
      <vt:lpstr>PowerPoint Presentation</vt:lpstr>
      <vt:lpstr>PowerPoint Presentation</vt:lpstr>
      <vt:lpstr>Local air pollution issues:  smog</vt:lpstr>
      <vt:lpstr>Same view as previous slide, looking south from Paseo de la Reforma, on a clear day.</vt:lpstr>
      <vt:lpstr>PowerPoint Presentation</vt:lpstr>
      <vt:lpstr>Regional air pollution issues:  acid rain</vt:lpstr>
      <vt:lpstr>Global issues of air pollution:  global warming</vt:lpstr>
      <vt:lpstr>PowerPoint Presentation</vt:lpstr>
      <vt:lpstr>PowerPoint Presentation</vt:lpstr>
      <vt:lpstr>The United States does have active nuclear power plants generating electricity.  Most are found in the eastern US, although California has two notable ones just south of the Orange County line in San Onofre.</vt:lpstr>
      <vt:lpstr>PowerPoint Presentation</vt:lpstr>
      <vt:lpstr>PowerPoint Presentation</vt:lpstr>
      <vt:lpstr>In addition to issues surrounding radioactive byproducts and the potential for deadly accidents, nuclear energy also requires the mineral resource, uranium.  The pie chart below illustrates the distribution of global uranium reserves.</vt:lpstr>
      <vt:lpstr>PowerPoint Presentation</vt:lpstr>
      <vt:lpstr>PowerPoint Presentation</vt:lpstr>
      <vt:lpstr>PowerPoint Presentation</vt:lpstr>
      <vt:lpstr>PowerPoint Presentation</vt:lpstr>
      <vt:lpstr>U.S. Wind Power Potential</vt:lpstr>
      <vt:lpstr>PowerPoint Presentation</vt:lpstr>
      <vt:lpstr>PowerPoint Presentation</vt:lpstr>
      <vt:lpstr>PowerPoint Presentation</vt:lpstr>
      <vt:lpstr>PowerPoint Presentation</vt:lpstr>
      <vt:lpstr>PowerPoint Presentation</vt:lpstr>
      <vt:lpstr>PowerPoint Presentation</vt:lpstr>
      <vt:lpstr>Deforestation in the Amazon. To quickly establish soybean farms or cattle ranches, trees are burned.  This practice destroys a natural “sink” of carbon dioxide, reduces biodiversity, and releases significant amounts of carbon dioxide into the atmosphere.</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Environmental Challenges</dc:title>
  <dc:creator>Elizabeth Lobb</dc:creator>
  <cp:lastModifiedBy>Elizabeth Lobb</cp:lastModifiedBy>
  <cp:revision>38</cp:revision>
  <dcterms:created xsi:type="dcterms:W3CDTF">2015-06-03T21:59:14Z</dcterms:created>
  <dcterms:modified xsi:type="dcterms:W3CDTF">2016-12-05T18:35:30Z</dcterms:modified>
</cp:coreProperties>
</file>