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1" r:id="rId3"/>
    <p:sldId id="257" r:id="rId4"/>
    <p:sldId id="258" r:id="rId5"/>
    <p:sldId id="259"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4"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7" d="100"/>
          <a:sy n="137" d="100"/>
        </p:scale>
        <p:origin x="-60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D1C562-B3E5-6B43-BBF9-7AA9C34DD538}" type="datetimeFigureOut">
              <a:rPr lang="en-US" smtClean="0"/>
              <a:t>12/3/18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B66D-83CE-1E43-A965-86A633E5A508}" type="slidenum">
              <a:rPr lang="en-US" smtClean="0"/>
              <a:t>‹#›</a:t>
            </a:fld>
            <a:endParaRPr lang="en-US"/>
          </a:p>
        </p:txBody>
      </p:sp>
    </p:spTree>
    <p:extLst>
      <p:ext uri="{BB962C8B-B14F-4D97-AF65-F5344CB8AC3E}">
        <p14:creationId xmlns:p14="http://schemas.microsoft.com/office/powerpoint/2010/main" val="671763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D1C562-B3E5-6B43-BBF9-7AA9C34DD538}" type="datetimeFigureOut">
              <a:rPr lang="en-US" smtClean="0"/>
              <a:t>12/3/18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B66D-83CE-1E43-A965-86A633E5A508}" type="slidenum">
              <a:rPr lang="en-US" smtClean="0"/>
              <a:t>‹#›</a:t>
            </a:fld>
            <a:endParaRPr lang="en-US"/>
          </a:p>
        </p:txBody>
      </p:sp>
    </p:spTree>
    <p:extLst>
      <p:ext uri="{BB962C8B-B14F-4D97-AF65-F5344CB8AC3E}">
        <p14:creationId xmlns:p14="http://schemas.microsoft.com/office/powerpoint/2010/main" val="1038678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D1C562-B3E5-6B43-BBF9-7AA9C34DD538}" type="datetimeFigureOut">
              <a:rPr lang="en-US" smtClean="0"/>
              <a:t>12/3/18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B66D-83CE-1E43-A965-86A633E5A508}" type="slidenum">
              <a:rPr lang="en-US" smtClean="0"/>
              <a:t>‹#›</a:t>
            </a:fld>
            <a:endParaRPr lang="en-US"/>
          </a:p>
        </p:txBody>
      </p:sp>
    </p:spTree>
    <p:extLst>
      <p:ext uri="{BB962C8B-B14F-4D97-AF65-F5344CB8AC3E}">
        <p14:creationId xmlns:p14="http://schemas.microsoft.com/office/powerpoint/2010/main" val="1936844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D1C562-B3E5-6B43-BBF9-7AA9C34DD538}" type="datetimeFigureOut">
              <a:rPr lang="en-US" smtClean="0"/>
              <a:t>12/3/18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B66D-83CE-1E43-A965-86A633E5A508}" type="slidenum">
              <a:rPr lang="en-US" smtClean="0"/>
              <a:t>‹#›</a:t>
            </a:fld>
            <a:endParaRPr lang="en-US"/>
          </a:p>
        </p:txBody>
      </p:sp>
    </p:spTree>
    <p:extLst>
      <p:ext uri="{BB962C8B-B14F-4D97-AF65-F5344CB8AC3E}">
        <p14:creationId xmlns:p14="http://schemas.microsoft.com/office/powerpoint/2010/main" val="2353597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D1C562-B3E5-6B43-BBF9-7AA9C34DD538}" type="datetimeFigureOut">
              <a:rPr lang="en-US" smtClean="0"/>
              <a:t>12/3/18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B66D-83CE-1E43-A965-86A633E5A508}" type="slidenum">
              <a:rPr lang="en-US" smtClean="0"/>
              <a:t>‹#›</a:t>
            </a:fld>
            <a:endParaRPr lang="en-US"/>
          </a:p>
        </p:txBody>
      </p:sp>
    </p:spTree>
    <p:extLst>
      <p:ext uri="{BB962C8B-B14F-4D97-AF65-F5344CB8AC3E}">
        <p14:creationId xmlns:p14="http://schemas.microsoft.com/office/powerpoint/2010/main" val="3455235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D1C562-B3E5-6B43-BBF9-7AA9C34DD538}" type="datetimeFigureOut">
              <a:rPr lang="en-US" smtClean="0"/>
              <a:t>12/3/18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1B66D-83CE-1E43-A965-86A633E5A508}" type="slidenum">
              <a:rPr lang="en-US" smtClean="0"/>
              <a:t>‹#›</a:t>
            </a:fld>
            <a:endParaRPr lang="en-US"/>
          </a:p>
        </p:txBody>
      </p:sp>
    </p:spTree>
    <p:extLst>
      <p:ext uri="{BB962C8B-B14F-4D97-AF65-F5344CB8AC3E}">
        <p14:creationId xmlns:p14="http://schemas.microsoft.com/office/powerpoint/2010/main" val="4005495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D1C562-B3E5-6B43-BBF9-7AA9C34DD538}" type="datetimeFigureOut">
              <a:rPr lang="en-US" smtClean="0"/>
              <a:t>12/3/18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81B66D-83CE-1E43-A965-86A633E5A508}" type="slidenum">
              <a:rPr lang="en-US" smtClean="0"/>
              <a:t>‹#›</a:t>
            </a:fld>
            <a:endParaRPr lang="en-US"/>
          </a:p>
        </p:txBody>
      </p:sp>
    </p:spTree>
    <p:extLst>
      <p:ext uri="{BB962C8B-B14F-4D97-AF65-F5344CB8AC3E}">
        <p14:creationId xmlns:p14="http://schemas.microsoft.com/office/powerpoint/2010/main" val="3836047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D1C562-B3E5-6B43-BBF9-7AA9C34DD538}" type="datetimeFigureOut">
              <a:rPr lang="en-US" smtClean="0"/>
              <a:t>12/3/18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81B66D-83CE-1E43-A965-86A633E5A508}" type="slidenum">
              <a:rPr lang="en-US" smtClean="0"/>
              <a:t>‹#›</a:t>
            </a:fld>
            <a:endParaRPr lang="en-US"/>
          </a:p>
        </p:txBody>
      </p:sp>
    </p:spTree>
    <p:extLst>
      <p:ext uri="{BB962C8B-B14F-4D97-AF65-F5344CB8AC3E}">
        <p14:creationId xmlns:p14="http://schemas.microsoft.com/office/powerpoint/2010/main" val="3779004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D1C562-B3E5-6B43-BBF9-7AA9C34DD538}" type="datetimeFigureOut">
              <a:rPr lang="en-US" smtClean="0"/>
              <a:t>12/3/18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81B66D-83CE-1E43-A965-86A633E5A508}" type="slidenum">
              <a:rPr lang="en-US" smtClean="0"/>
              <a:t>‹#›</a:t>
            </a:fld>
            <a:endParaRPr lang="en-US"/>
          </a:p>
        </p:txBody>
      </p:sp>
    </p:spTree>
    <p:extLst>
      <p:ext uri="{BB962C8B-B14F-4D97-AF65-F5344CB8AC3E}">
        <p14:creationId xmlns:p14="http://schemas.microsoft.com/office/powerpoint/2010/main" val="234494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D1C562-B3E5-6B43-BBF9-7AA9C34DD538}" type="datetimeFigureOut">
              <a:rPr lang="en-US" smtClean="0"/>
              <a:t>12/3/18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1B66D-83CE-1E43-A965-86A633E5A508}" type="slidenum">
              <a:rPr lang="en-US" smtClean="0"/>
              <a:t>‹#›</a:t>
            </a:fld>
            <a:endParaRPr lang="en-US"/>
          </a:p>
        </p:txBody>
      </p:sp>
    </p:spTree>
    <p:extLst>
      <p:ext uri="{BB962C8B-B14F-4D97-AF65-F5344CB8AC3E}">
        <p14:creationId xmlns:p14="http://schemas.microsoft.com/office/powerpoint/2010/main" val="1757169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D1C562-B3E5-6B43-BBF9-7AA9C34DD538}" type="datetimeFigureOut">
              <a:rPr lang="en-US" smtClean="0"/>
              <a:t>12/3/18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1B66D-83CE-1E43-A965-86A633E5A508}" type="slidenum">
              <a:rPr lang="en-US" smtClean="0"/>
              <a:t>‹#›</a:t>
            </a:fld>
            <a:endParaRPr lang="en-US"/>
          </a:p>
        </p:txBody>
      </p:sp>
    </p:spTree>
    <p:extLst>
      <p:ext uri="{BB962C8B-B14F-4D97-AF65-F5344CB8AC3E}">
        <p14:creationId xmlns:p14="http://schemas.microsoft.com/office/powerpoint/2010/main" val="10007932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D1C562-B3E5-6B43-BBF9-7AA9C34DD538}" type="datetimeFigureOut">
              <a:rPr lang="en-US" smtClean="0"/>
              <a:t>12/3/18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1B66D-83CE-1E43-A965-86A633E5A508}" type="slidenum">
              <a:rPr lang="en-US" smtClean="0"/>
              <a:t>‹#›</a:t>
            </a:fld>
            <a:endParaRPr lang="en-US"/>
          </a:p>
        </p:txBody>
      </p:sp>
    </p:spTree>
    <p:extLst>
      <p:ext uri="{BB962C8B-B14F-4D97-AF65-F5344CB8AC3E}">
        <p14:creationId xmlns:p14="http://schemas.microsoft.com/office/powerpoint/2010/main" val="3043082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eg"/><Relationship Id="rId3"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CZExWtXAZ7M" TargetMode="External"/><Relationship Id="rId4" Type="http://schemas.openxmlformats.org/officeDocument/2006/relationships/hyperlink" Target="https://www.youtube.com/watch?v=9aohY1nEpBc" TargetMode="External"/><Relationship Id="rId1" Type="http://schemas.openxmlformats.org/officeDocument/2006/relationships/slideLayout" Target="../slideLayouts/slideLayout4.xml"/><Relationship Id="rId2" Type="http://schemas.openxmlformats.org/officeDocument/2006/relationships/hyperlink" Target="https://www.npr.org/templates/story/story.php?storyId=123919458"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LSumTLrJz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hyperlink" Target="https://www.pri.org/stories/2016-12-30/indonesia-s-rapidly-disappearing-forests-four-charts" TargetMode="External"/><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worldwildlife.org/videos/atlantic-bluefin-tuna-sustainability-at-risk" TargetMode="Externa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t>Chapter 12:  Environmental Challenges</a:t>
            </a:r>
            <a:endParaRPr lang="en-US" dirty="0"/>
          </a:p>
        </p:txBody>
      </p:sp>
      <p:pic>
        <p:nvPicPr>
          <p:cNvPr id="4" name="Picture 3"/>
          <p:cNvPicPr>
            <a:picLocks noChangeAspect="1"/>
          </p:cNvPicPr>
          <p:nvPr/>
        </p:nvPicPr>
        <p:blipFill>
          <a:blip r:embed="rId2"/>
          <a:stretch>
            <a:fillRect/>
          </a:stretch>
        </p:blipFill>
        <p:spPr>
          <a:xfrm>
            <a:off x="0" y="1719072"/>
            <a:ext cx="9144000" cy="5138928"/>
          </a:xfrm>
          <a:prstGeom prst="rect">
            <a:avLst/>
          </a:prstGeom>
        </p:spPr>
      </p:pic>
    </p:spTree>
    <p:extLst>
      <p:ext uri="{BB962C8B-B14F-4D97-AF65-F5344CB8AC3E}">
        <p14:creationId xmlns:p14="http://schemas.microsoft.com/office/powerpoint/2010/main" val="20106665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4_02-01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665271" y="144700"/>
            <a:ext cx="6275387" cy="4525963"/>
          </a:xfrm>
          <a:prstGeom prst="rect">
            <a:avLst/>
          </a:prstGeom>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 name="Rectangle 2"/>
          <p:cNvSpPr txBox="1">
            <a:spLocks noChangeArrowheads="1"/>
          </p:cNvSpPr>
          <p:nvPr/>
        </p:nvSpPr>
        <p:spPr>
          <a:xfrm>
            <a:off x="726039" y="4585514"/>
            <a:ext cx="8229600" cy="164439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1400" dirty="0" smtClean="0"/>
              <a:t>The US does have some of its own oil reserves and Alaska is one such place.  However, the extraction of this oil is controversial as it will require ever extensive intrusion into wildlife areas.  Below is the Alaskan pipeline that brings oil from Alaska into the United States.</a:t>
            </a:r>
          </a:p>
          <a:p>
            <a:pPr algn="l">
              <a:defRPr/>
            </a:pPr>
            <a:endParaRPr lang="en-US" sz="1400" dirty="0" smtClean="0"/>
          </a:p>
          <a:p>
            <a:pPr algn="l">
              <a:defRPr/>
            </a:pPr>
            <a:r>
              <a:rPr lang="en-US" sz="1400" dirty="0" smtClean="0"/>
              <a:t>OPEC </a:t>
            </a:r>
            <a:r>
              <a:rPr lang="en-US" sz="1400" dirty="0"/>
              <a:t>produces about 43% of the world’s oil;  however, analysts predict OPEC’s share of global production to approach 50% by 2030.  </a:t>
            </a:r>
          </a:p>
          <a:p>
            <a:pPr algn="l">
              <a:defRPr/>
            </a:pPr>
            <a:endParaRPr lang="en-US" sz="1400" dirty="0" smtClean="0"/>
          </a:p>
        </p:txBody>
      </p:sp>
    </p:spTree>
    <p:extLst>
      <p:ext uri="{BB962C8B-B14F-4D97-AF65-F5344CB8AC3E}">
        <p14:creationId xmlns:p14="http://schemas.microsoft.com/office/powerpoint/2010/main" val="4258702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0665"/>
            <a:ext cx="8229600" cy="1143000"/>
          </a:xfrm>
        </p:spPr>
        <p:txBody>
          <a:bodyPr/>
          <a:lstStyle/>
          <a:p>
            <a:r>
              <a:rPr lang="en-US" dirty="0" smtClean="0"/>
              <a:t>Other Fossil Fuel Sources</a:t>
            </a:r>
            <a:endParaRPr lang="en-US" dirty="0"/>
          </a:p>
        </p:txBody>
      </p:sp>
      <p:sp>
        <p:nvSpPr>
          <p:cNvPr id="3" name="Content Placeholder 2"/>
          <p:cNvSpPr>
            <a:spLocks noGrp="1"/>
          </p:cNvSpPr>
          <p:nvPr>
            <p:ph idx="1"/>
          </p:nvPr>
        </p:nvSpPr>
        <p:spPr>
          <a:xfrm>
            <a:off x="0" y="1516764"/>
            <a:ext cx="8229600" cy="4525963"/>
          </a:xfrm>
        </p:spPr>
        <p:txBody>
          <a:bodyPr/>
          <a:lstStyle/>
          <a:p>
            <a:r>
              <a:rPr lang="en-US" dirty="0" smtClean="0"/>
              <a:t>Shale, tar sands</a:t>
            </a:r>
          </a:p>
          <a:p>
            <a:r>
              <a:rPr lang="en-US" dirty="0" smtClean="0"/>
              <a:t>Coal</a:t>
            </a:r>
          </a:p>
          <a:p>
            <a:endParaRPr lang="en-US" dirty="0"/>
          </a:p>
        </p:txBody>
      </p:sp>
      <p:pic>
        <p:nvPicPr>
          <p:cNvPr id="4" name="Picture 2" descr="vhg2e_fig_12_0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4775" y="398173"/>
            <a:ext cx="5729226" cy="3245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2" descr="vhg2e_fig_12_0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732" y="3353181"/>
            <a:ext cx="2742839" cy="201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Box 5"/>
          <p:cNvSpPr txBox="1"/>
          <p:nvPr/>
        </p:nvSpPr>
        <p:spPr>
          <a:xfrm>
            <a:off x="6630458" y="5363610"/>
            <a:ext cx="2336066" cy="1200329"/>
          </a:xfrm>
          <a:prstGeom prst="rect">
            <a:avLst/>
          </a:prstGeom>
          <a:noFill/>
        </p:spPr>
        <p:txBody>
          <a:bodyPr wrap="square" rtlCol="0">
            <a:spAutoFit/>
          </a:bodyPr>
          <a:lstStyle/>
          <a:p>
            <a:r>
              <a:rPr lang="en-US" dirty="0" err="1" smtClean="0"/>
              <a:t>Frack</a:t>
            </a:r>
            <a:r>
              <a:rPr lang="en-US" dirty="0" smtClean="0"/>
              <a:t> pumps.  Pressurized to inject water and chemicals into bedrock.</a:t>
            </a:r>
            <a:endParaRPr lang="en-US" dirty="0"/>
          </a:p>
        </p:txBody>
      </p:sp>
      <p:pic>
        <p:nvPicPr>
          <p:cNvPr id="7" name="Picture 2" descr="vhg2e_fig_12_11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3181"/>
            <a:ext cx="5485302" cy="3596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Box 7"/>
          <p:cNvSpPr txBox="1"/>
          <p:nvPr/>
        </p:nvSpPr>
        <p:spPr>
          <a:xfrm>
            <a:off x="982653" y="6143435"/>
            <a:ext cx="4125045" cy="646331"/>
          </a:xfrm>
          <a:prstGeom prst="rect">
            <a:avLst/>
          </a:prstGeom>
          <a:noFill/>
        </p:spPr>
        <p:txBody>
          <a:bodyPr wrap="square" rtlCol="0">
            <a:spAutoFit/>
          </a:bodyPr>
          <a:lstStyle/>
          <a:p>
            <a:r>
              <a:rPr lang="en-US" dirty="0" smtClean="0">
                <a:solidFill>
                  <a:srgbClr val="FFFFFF"/>
                </a:solidFill>
              </a:rPr>
              <a:t>MTR.  Destructive landscape change.  Alters watersheds.  </a:t>
            </a:r>
            <a:endParaRPr lang="en-US" dirty="0">
              <a:solidFill>
                <a:srgbClr val="FFFFFF"/>
              </a:solidFill>
            </a:endParaRPr>
          </a:p>
        </p:txBody>
      </p:sp>
    </p:spTree>
    <p:extLst>
      <p:ext uri="{BB962C8B-B14F-4D97-AF65-F5344CB8AC3E}">
        <p14:creationId xmlns:p14="http://schemas.microsoft.com/office/powerpoint/2010/main" val="1761923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Impacts</a:t>
            </a:r>
            <a:endParaRPr lang="en-US" dirty="0"/>
          </a:p>
        </p:txBody>
      </p:sp>
      <p:sp>
        <p:nvSpPr>
          <p:cNvPr id="3" name="Content Placeholder 2"/>
          <p:cNvSpPr>
            <a:spLocks noGrp="1"/>
          </p:cNvSpPr>
          <p:nvPr>
            <p:ph idx="1"/>
          </p:nvPr>
        </p:nvSpPr>
        <p:spPr/>
        <p:txBody>
          <a:bodyPr/>
          <a:lstStyle/>
          <a:p>
            <a:r>
              <a:rPr lang="en-US" dirty="0" smtClean="0"/>
              <a:t>Global, regional, local</a:t>
            </a:r>
          </a:p>
          <a:p>
            <a:pPr lvl="1"/>
            <a:r>
              <a:rPr lang="en-US" dirty="0" smtClean="0"/>
              <a:t>Air pollution</a:t>
            </a:r>
          </a:p>
          <a:p>
            <a:pPr lvl="1"/>
            <a:r>
              <a:rPr lang="en-US" dirty="0" smtClean="0"/>
              <a:t>Acid rain</a:t>
            </a:r>
          </a:p>
          <a:p>
            <a:pPr lvl="1"/>
            <a:r>
              <a:rPr lang="en-US" dirty="0" smtClean="0"/>
              <a:t>Pollution of soil, groundwater</a:t>
            </a:r>
          </a:p>
          <a:p>
            <a:pPr lvl="1"/>
            <a:r>
              <a:rPr lang="en-US" dirty="0" smtClean="0"/>
              <a:t>Global warming, climate change</a:t>
            </a: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613" y="1417638"/>
            <a:ext cx="8009187" cy="494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52858" y="1278809"/>
            <a:ext cx="8206910" cy="5088713"/>
          </a:xfrm>
          <a:prstGeom prst="rect">
            <a:avLst/>
          </a:prstGeom>
        </p:spPr>
      </p:pic>
      <p:pic>
        <p:nvPicPr>
          <p:cNvPr id="7" name="Picture 2" descr="vhg2e_fig_12_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6700"/>
            <a:ext cx="8531225" cy="632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Box 7"/>
          <p:cNvSpPr txBox="1"/>
          <p:nvPr/>
        </p:nvSpPr>
        <p:spPr>
          <a:xfrm>
            <a:off x="576425" y="198163"/>
            <a:ext cx="3989945" cy="1200329"/>
          </a:xfrm>
          <a:prstGeom prst="rect">
            <a:avLst/>
          </a:prstGeom>
          <a:noFill/>
        </p:spPr>
        <p:txBody>
          <a:bodyPr wrap="square" rtlCol="0">
            <a:spAutoFit/>
          </a:bodyPr>
          <a:lstStyle/>
          <a:p>
            <a:r>
              <a:rPr lang="en-US" dirty="0" smtClean="0"/>
              <a:t>The pH measured acidity of rainwater.  Values below 7 are acidic, the lower the value the greater the acidity.  Unpolluted rainwater is about 5.6.</a:t>
            </a:r>
            <a:endParaRPr lang="en-US" dirty="0"/>
          </a:p>
        </p:txBody>
      </p:sp>
      <p:pic>
        <p:nvPicPr>
          <p:cNvPr id="9" name="Picture 2" descr="vhg2e_fig_12_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57" y="42838"/>
            <a:ext cx="8640467" cy="681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Rectangle 3"/>
          <p:cNvSpPr txBox="1">
            <a:spLocks noChangeArrowheads="1"/>
          </p:cNvSpPr>
          <p:nvPr/>
        </p:nvSpPr>
        <p:spPr>
          <a:xfrm>
            <a:off x="1216600" y="-2793842"/>
            <a:ext cx="8081103" cy="384479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defRPr/>
            </a:pPr>
            <a:endParaRPr lang="en-US" sz="1400" dirty="0" smtClean="0"/>
          </a:p>
          <a:p>
            <a:pPr>
              <a:lnSpc>
                <a:spcPct val="90000"/>
              </a:lnSpc>
              <a:defRPr/>
            </a:pPr>
            <a:endParaRPr lang="en-US" sz="1400" dirty="0" smtClean="0"/>
          </a:p>
          <a:p>
            <a:pPr>
              <a:lnSpc>
                <a:spcPct val="90000"/>
              </a:lnSpc>
              <a:defRPr/>
            </a:pPr>
            <a:endParaRPr lang="en-US" sz="1400" dirty="0" smtClean="0"/>
          </a:p>
          <a:p>
            <a:pPr>
              <a:lnSpc>
                <a:spcPct val="90000"/>
              </a:lnSpc>
              <a:defRPr/>
            </a:pPr>
            <a:endParaRPr lang="en-US" sz="1400" dirty="0" smtClean="0"/>
          </a:p>
          <a:p>
            <a:pPr>
              <a:lnSpc>
                <a:spcPct val="90000"/>
              </a:lnSpc>
              <a:defRPr/>
            </a:pPr>
            <a:endParaRPr lang="en-US" sz="1400" dirty="0" smtClean="0"/>
          </a:p>
          <a:p>
            <a:pPr>
              <a:lnSpc>
                <a:spcPct val="90000"/>
              </a:lnSpc>
              <a:defRPr/>
            </a:pPr>
            <a:endParaRPr lang="en-US" sz="1400" dirty="0" smtClean="0"/>
          </a:p>
          <a:p>
            <a:pPr>
              <a:lnSpc>
                <a:spcPct val="90000"/>
              </a:lnSpc>
              <a:defRPr/>
            </a:pPr>
            <a:endParaRPr lang="en-US" sz="1400" dirty="0" smtClean="0"/>
          </a:p>
          <a:p>
            <a:pPr>
              <a:lnSpc>
                <a:spcPct val="90000"/>
              </a:lnSpc>
              <a:defRPr/>
            </a:pPr>
            <a:endParaRPr lang="en-US" sz="1400" dirty="0" smtClean="0"/>
          </a:p>
          <a:p>
            <a:pPr>
              <a:lnSpc>
                <a:spcPct val="90000"/>
              </a:lnSpc>
              <a:defRPr/>
            </a:pPr>
            <a:endParaRPr lang="en-US" sz="1400" dirty="0" smtClean="0"/>
          </a:p>
          <a:p>
            <a:pPr>
              <a:lnSpc>
                <a:spcPct val="90000"/>
              </a:lnSpc>
              <a:defRPr/>
            </a:pPr>
            <a:endParaRPr lang="en-US" sz="1400" dirty="0" smtClean="0"/>
          </a:p>
          <a:p>
            <a:pPr>
              <a:lnSpc>
                <a:spcPct val="90000"/>
              </a:lnSpc>
              <a:defRPr/>
            </a:pPr>
            <a:endParaRPr lang="en-US" sz="1400" dirty="0" smtClean="0"/>
          </a:p>
          <a:p>
            <a:pPr>
              <a:lnSpc>
                <a:spcPct val="90000"/>
              </a:lnSpc>
              <a:defRPr/>
            </a:pPr>
            <a:endParaRPr lang="en-US" sz="1400" dirty="0" smtClean="0"/>
          </a:p>
          <a:p>
            <a:pPr>
              <a:lnSpc>
                <a:spcPct val="90000"/>
              </a:lnSpc>
              <a:defRPr/>
            </a:pPr>
            <a:endParaRPr lang="en-US" sz="1400" dirty="0" smtClean="0"/>
          </a:p>
          <a:p>
            <a:pPr>
              <a:lnSpc>
                <a:spcPct val="90000"/>
              </a:lnSpc>
              <a:defRPr/>
            </a:pPr>
            <a:endParaRPr lang="en-US" sz="1400" dirty="0" smtClean="0"/>
          </a:p>
          <a:p>
            <a:pPr>
              <a:lnSpc>
                <a:spcPct val="90000"/>
              </a:lnSpc>
              <a:defRPr/>
            </a:pPr>
            <a:r>
              <a:rPr lang="en-US" sz="1400" dirty="0" smtClean="0"/>
              <a:t>The four most important greenhouse gasses, responsible for the warming of global temperatures are:  Carbon Dioxide, Nitrous Oxide (also responsible for smog), Methane (from cows, garbage…), and </a:t>
            </a:r>
            <a:r>
              <a:rPr lang="en-US" sz="1400" dirty="0" err="1" smtClean="0"/>
              <a:t>Chloroflourocarbons</a:t>
            </a:r>
            <a:r>
              <a:rPr lang="en-US" sz="1400" dirty="0" smtClean="0"/>
              <a:t> (CFCs from aerosol cans, refrigerated air).  There is direct connection between increased levels of Carbon Dioxide in the earth</a:t>
            </a:r>
            <a:r>
              <a:rPr lang="ja-JP" altLang="en-US" sz="1400" dirty="0" smtClean="0">
                <a:latin typeface="Arial"/>
              </a:rPr>
              <a:t>’</a:t>
            </a:r>
            <a:r>
              <a:rPr lang="en-US" sz="1400" dirty="0" smtClean="0"/>
              <a:t>s atmosphere and an increase in global temperatures.</a:t>
            </a:r>
          </a:p>
        </p:txBody>
      </p:sp>
      <p:pic>
        <p:nvPicPr>
          <p:cNvPr id="11" name="Picture 2" descr="vhg2e_fig_12_2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0838" y="42838"/>
            <a:ext cx="4756924" cy="6535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 name="Picture 2" descr="vhg2e_fig_12_21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68" y="42838"/>
            <a:ext cx="4496302" cy="64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336198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Efforts</a:t>
            </a:r>
            <a:endParaRPr lang="en-US" dirty="0"/>
          </a:p>
        </p:txBody>
      </p:sp>
      <p:sp>
        <p:nvSpPr>
          <p:cNvPr id="3" name="Content Placeholder 2"/>
          <p:cNvSpPr>
            <a:spLocks noGrp="1"/>
          </p:cNvSpPr>
          <p:nvPr>
            <p:ph idx="1"/>
          </p:nvPr>
        </p:nvSpPr>
        <p:spPr/>
        <p:txBody>
          <a:bodyPr/>
          <a:lstStyle/>
          <a:p>
            <a:r>
              <a:rPr lang="en-US" dirty="0" smtClean="0"/>
              <a:t>Earth Summit</a:t>
            </a:r>
          </a:p>
          <a:p>
            <a:pPr lvl="1"/>
            <a:r>
              <a:rPr lang="en-US" dirty="0" smtClean="0"/>
              <a:t>1992 Rio de Janeiro</a:t>
            </a:r>
          </a:p>
          <a:p>
            <a:pPr lvl="2"/>
            <a:r>
              <a:rPr lang="en-US" dirty="0" smtClean="0"/>
              <a:t>Global Warming Accord</a:t>
            </a:r>
          </a:p>
          <a:p>
            <a:pPr lvl="2"/>
            <a:r>
              <a:rPr lang="en-US" dirty="0" smtClean="0"/>
              <a:t>Biodiversity Accord</a:t>
            </a:r>
          </a:p>
          <a:p>
            <a:pPr lvl="1"/>
            <a:r>
              <a:rPr lang="en-US" dirty="0" smtClean="0"/>
              <a:t>Kyoto, Japan</a:t>
            </a:r>
          </a:p>
          <a:p>
            <a:pPr lvl="2"/>
            <a:r>
              <a:rPr lang="en-US" dirty="0" smtClean="0"/>
              <a:t>Kyoto Protocol</a:t>
            </a:r>
          </a:p>
          <a:p>
            <a:pPr lvl="1"/>
            <a:r>
              <a:rPr lang="en-US" dirty="0" smtClean="0"/>
              <a:t>Paris Climate Accord</a:t>
            </a:r>
            <a:endParaRPr lang="en-US" dirty="0"/>
          </a:p>
        </p:txBody>
      </p:sp>
      <p:pic>
        <p:nvPicPr>
          <p:cNvPr id="4" name="Picture 3"/>
          <p:cNvPicPr>
            <a:picLocks noChangeAspect="1"/>
          </p:cNvPicPr>
          <p:nvPr/>
        </p:nvPicPr>
        <p:blipFill>
          <a:blip r:embed="rId2"/>
          <a:stretch>
            <a:fillRect/>
          </a:stretch>
        </p:blipFill>
        <p:spPr>
          <a:xfrm>
            <a:off x="0" y="317500"/>
            <a:ext cx="9144000" cy="6217920"/>
          </a:xfrm>
          <a:prstGeom prst="rect">
            <a:avLst/>
          </a:prstGeom>
        </p:spPr>
      </p:pic>
    </p:spTree>
    <p:extLst>
      <p:ext uri="{BB962C8B-B14F-4D97-AF65-F5344CB8AC3E}">
        <p14:creationId xmlns:p14="http://schemas.microsoft.com/office/powerpoint/2010/main" val="1604085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a:t>
            </a:r>
            <a:endParaRPr lang="en-US" dirty="0"/>
          </a:p>
        </p:txBody>
      </p:sp>
      <p:sp>
        <p:nvSpPr>
          <p:cNvPr id="3" name="Content Placeholder 2"/>
          <p:cNvSpPr>
            <a:spLocks noGrp="1"/>
          </p:cNvSpPr>
          <p:nvPr>
            <p:ph idx="1"/>
          </p:nvPr>
        </p:nvSpPr>
        <p:spPr>
          <a:xfrm>
            <a:off x="160550" y="1164477"/>
            <a:ext cx="8229600" cy="4525963"/>
          </a:xfrm>
        </p:spPr>
        <p:txBody>
          <a:bodyPr/>
          <a:lstStyle/>
          <a:p>
            <a:r>
              <a:rPr lang="en-US" dirty="0" smtClean="0"/>
              <a:t>Renewable energy resources</a:t>
            </a:r>
          </a:p>
          <a:p>
            <a:pPr lvl="1"/>
            <a:r>
              <a:rPr lang="en-US" dirty="0" smtClean="0"/>
              <a:t>Solar</a:t>
            </a:r>
          </a:p>
          <a:p>
            <a:pPr lvl="1"/>
            <a:r>
              <a:rPr lang="en-US" dirty="0" smtClean="0"/>
              <a:t>Wind</a:t>
            </a:r>
          </a:p>
          <a:p>
            <a:pPr lvl="1"/>
            <a:r>
              <a:rPr lang="en-US" dirty="0" smtClean="0"/>
              <a:t>Geothermal</a:t>
            </a:r>
          </a:p>
          <a:p>
            <a:pPr lvl="1"/>
            <a:r>
              <a:rPr lang="en-US" dirty="0" smtClean="0"/>
              <a:t>Hydropower</a:t>
            </a: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5556" y="2855464"/>
            <a:ext cx="3208444" cy="4002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5" descr="fig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684" y="2233875"/>
            <a:ext cx="5450316" cy="381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5722572" y="148314"/>
            <a:ext cx="3243608" cy="1946165"/>
          </a:xfrm>
          <a:prstGeom prst="rect">
            <a:avLst/>
          </a:prstGeom>
        </p:spPr>
      </p:pic>
      <p:pic>
        <p:nvPicPr>
          <p:cNvPr id="8" name="Picture 2" descr="vhg2e_fig_12_15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511" y="890555"/>
            <a:ext cx="3553285" cy="4919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79035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Nuclear?</a:t>
            </a:r>
            <a:endParaRPr lang="en-US" dirty="0"/>
          </a:p>
        </p:txBody>
      </p:sp>
      <p:sp>
        <p:nvSpPr>
          <p:cNvPr id="4" name="Content Placeholder 3"/>
          <p:cNvSpPr>
            <a:spLocks noGrp="1"/>
          </p:cNvSpPr>
          <p:nvPr>
            <p:ph sz="half" idx="1"/>
          </p:nvPr>
        </p:nvSpPr>
        <p:spPr>
          <a:xfrm>
            <a:off x="457200" y="1192676"/>
            <a:ext cx="4038600" cy="4525963"/>
          </a:xfrm>
        </p:spPr>
        <p:txBody>
          <a:bodyPr/>
          <a:lstStyle/>
          <a:p>
            <a:r>
              <a:rPr lang="en-US" dirty="0" smtClean="0"/>
              <a:t>Pros</a:t>
            </a:r>
          </a:p>
          <a:p>
            <a:pPr lvl="1"/>
            <a:r>
              <a:rPr lang="en-US" dirty="0" smtClean="0"/>
              <a:t>Can produce a lot of energy</a:t>
            </a:r>
          </a:p>
          <a:p>
            <a:pPr lvl="1"/>
            <a:r>
              <a:rPr lang="en-US" dirty="0" smtClean="0"/>
              <a:t>No carbon emissions</a:t>
            </a:r>
            <a:endParaRPr lang="en-US" dirty="0"/>
          </a:p>
        </p:txBody>
      </p:sp>
      <p:sp>
        <p:nvSpPr>
          <p:cNvPr id="5" name="Content Placeholder 4"/>
          <p:cNvSpPr>
            <a:spLocks noGrp="1"/>
          </p:cNvSpPr>
          <p:nvPr>
            <p:ph sz="half" idx="2"/>
          </p:nvPr>
        </p:nvSpPr>
        <p:spPr>
          <a:xfrm>
            <a:off x="4724024" y="1192676"/>
            <a:ext cx="4038600" cy="4525963"/>
          </a:xfrm>
        </p:spPr>
        <p:txBody>
          <a:bodyPr/>
          <a:lstStyle/>
          <a:p>
            <a:r>
              <a:rPr lang="en-US" dirty="0" smtClean="0"/>
              <a:t>Cons</a:t>
            </a:r>
          </a:p>
          <a:p>
            <a:pPr lvl="1"/>
            <a:r>
              <a:rPr lang="en-US" dirty="0" smtClean="0"/>
              <a:t>Radioactive waste</a:t>
            </a:r>
          </a:p>
          <a:p>
            <a:pPr lvl="1"/>
            <a:r>
              <a:rPr lang="en-US" dirty="0" smtClean="0"/>
              <a:t>Potential to </a:t>
            </a:r>
            <a:r>
              <a:rPr lang="en-US" dirty="0" err="1" smtClean="0"/>
              <a:t>weaponize</a:t>
            </a:r>
            <a:endParaRPr lang="en-US" dirty="0" smtClean="0"/>
          </a:p>
          <a:p>
            <a:pPr lvl="1"/>
            <a:r>
              <a:rPr lang="en-US" dirty="0" smtClean="0"/>
              <a:t>Expensive to start</a:t>
            </a:r>
          </a:p>
          <a:p>
            <a:pPr lvl="1"/>
            <a:r>
              <a:rPr lang="en-US" dirty="0" smtClean="0"/>
              <a:t>Accidents</a:t>
            </a:r>
            <a:endParaRPr lang="en-US" dirty="0"/>
          </a:p>
        </p:txBody>
      </p:sp>
      <p:pic>
        <p:nvPicPr>
          <p:cNvPr id="6" name="Picture 2" descr="vhg2e_fig_12_1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759" y="3801734"/>
            <a:ext cx="3757102" cy="224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6" descr="vhg2e_fig_12_1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672" y="3671905"/>
            <a:ext cx="3951128" cy="2373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Box 7"/>
          <p:cNvSpPr txBox="1"/>
          <p:nvPr/>
        </p:nvSpPr>
        <p:spPr>
          <a:xfrm>
            <a:off x="1055840" y="6045229"/>
            <a:ext cx="6744638" cy="461665"/>
          </a:xfrm>
          <a:prstGeom prst="rect">
            <a:avLst/>
          </a:prstGeom>
          <a:noFill/>
        </p:spPr>
        <p:txBody>
          <a:bodyPr wrap="square" rtlCol="0">
            <a:spAutoFit/>
          </a:bodyPr>
          <a:lstStyle/>
          <a:p>
            <a:r>
              <a:rPr lang="en-US" sz="1200" dirty="0" smtClean="0"/>
              <a:t>Explosion at the Fukushima Daiichi nuclear power plant.  The plant had been built to withstand a tsunami about 20’ high, but not a nearly 50’ high one like that which struck the facility. </a:t>
            </a:r>
            <a:endParaRPr lang="en-US" sz="1200" dirty="0"/>
          </a:p>
        </p:txBody>
      </p:sp>
    </p:spTree>
    <p:extLst>
      <p:ext uri="{BB962C8B-B14F-4D97-AF65-F5344CB8AC3E}">
        <p14:creationId xmlns:p14="http://schemas.microsoft.com/office/powerpoint/2010/main" val="2619711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Uses Nuclear?</a:t>
            </a:r>
            <a:endParaRPr lang="en-US" dirty="0"/>
          </a:p>
        </p:txBody>
      </p:sp>
      <p:sp>
        <p:nvSpPr>
          <p:cNvPr id="4" name="Content Placeholder 3"/>
          <p:cNvSpPr>
            <a:spLocks noGrp="1"/>
          </p:cNvSpPr>
          <p:nvPr>
            <p:ph sz="half" idx="2"/>
          </p:nvPr>
        </p:nvSpPr>
        <p:spPr/>
        <p:txBody>
          <a:bodyPr>
            <a:normAutofit fontScale="92500" lnSpcReduction="20000"/>
          </a:bodyPr>
          <a:lstStyle/>
          <a:p>
            <a:r>
              <a:rPr lang="en-US" dirty="0" smtClean="0">
                <a:hlinkClick r:id="rId2"/>
              </a:rPr>
              <a:t>Stewart Brand on Nuclear</a:t>
            </a:r>
            <a:endParaRPr lang="en-US" dirty="0" smtClean="0"/>
          </a:p>
          <a:p>
            <a:r>
              <a:rPr lang="en-US" dirty="0" smtClean="0">
                <a:hlinkClick r:id="rId3"/>
              </a:rPr>
              <a:t>James Hansen on Nuclear</a:t>
            </a:r>
            <a:endParaRPr lang="en-US" dirty="0" smtClean="0">
              <a:hlinkClick r:id="rId4"/>
            </a:endParaRPr>
          </a:p>
          <a:p>
            <a:r>
              <a:rPr lang="en-US" dirty="0" smtClean="0">
                <a:hlinkClick r:id="rId4"/>
              </a:rPr>
              <a:t>James Hansen’s global warming predictions</a:t>
            </a:r>
            <a:endParaRPr lang="en-US" dirty="0"/>
          </a:p>
        </p:txBody>
      </p:sp>
      <p:sp>
        <p:nvSpPr>
          <p:cNvPr id="5" name="Content Placeholder 3"/>
          <p:cNvSpPr>
            <a:spLocks noGrp="1"/>
          </p:cNvSpPr>
          <p:nvPr>
            <p:ph sz="half" idx="1"/>
          </p:nvPr>
        </p:nvSpPr>
        <p:spPr/>
        <p:txBody>
          <a:bodyPr>
            <a:normAutofit fontScale="92500" lnSpcReduction="20000"/>
          </a:bodyPr>
          <a:lstStyle/>
          <a:p>
            <a:r>
              <a:rPr lang="en-US" dirty="0" smtClean="0"/>
              <a:t>Germany 23% </a:t>
            </a:r>
          </a:p>
          <a:p>
            <a:r>
              <a:rPr lang="en-US" dirty="0" smtClean="0"/>
              <a:t>France 53% </a:t>
            </a:r>
          </a:p>
          <a:p>
            <a:r>
              <a:rPr lang="en-US" dirty="0" smtClean="0"/>
              <a:t>UK 12.3% </a:t>
            </a:r>
          </a:p>
          <a:p>
            <a:r>
              <a:rPr lang="en-US" dirty="0" smtClean="0"/>
              <a:t>Italy 0% </a:t>
            </a:r>
          </a:p>
          <a:p>
            <a:r>
              <a:rPr lang="en-US" dirty="0" smtClean="0"/>
              <a:t>Spain 7.6% </a:t>
            </a:r>
          </a:p>
          <a:p>
            <a:r>
              <a:rPr lang="en-US" dirty="0" smtClean="0"/>
              <a:t>Sweden 25%</a:t>
            </a:r>
          </a:p>
          <a:p>
            <a:r>
              <a:rPr lang="en-US" dirty="0" smtClean="0"/>
              <a:t>Norway 0%</a:t>
            </a:r>
          </a:p>
          <a:p>
            <a:r>
              <a:rPr lang="en-US" dirty="0" smtClean="0"/>
              <a:t>Iceland 0%, hydroelectric 72.9%</a:t>
            </a:r>
          </a:p>
          <a:p>
            <a:r>
              <a:rPr lang="en-US" dirty="0" smtClean="0"/>
              <a:t>Bulgaria 20.3%</a:t>
            </a:r>
          </a:p>
          <a:p>
            <a:pPr marL="0" indent="0">
              <a:buNone/>
            </a:pPr>
            <a:endParaRPr lang="en-US" dirty="0" smtClean="0"/>
          </a:p>
          <a:p>
            <a:pPr marL="0" indent="0">
              <a:buNone/>
            </a:pPr>
            <a:r>
              <a:rPr lang="en-US" sz="1500" dirty="0" smtClean="0"/>
              <a:t>source:  CIA World </a:t>
            </a:r>
            <a:r>
              <a:rPr lang="en-US" sz="1500" dirty="0" err="1" smtClean="0"/>
              <a:t>Factbook</a:t>
            </a:r>
            <a:r>
              <a:rPr lang="en-US" sz="1500" dirty="0" smtClean="0"/>
              <a:t>, 2013</a:t>
            </a:r>
            <a:endParaRPr lang="en-US" sz="1500" dirty="0"/>
          </a:p>
        </p:txBody>
      </p:sp>
    </p:spTree>
    <p:extLst>
      <p:ext uri="{BB962C8B-B14F-4D97-AF65-F5344CB8AC3E}">
        <p14:creationId xmlns:p14="http://schemas.microsoft.com/office/powerpoint/2010/main" val="5909387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Biodiesel</a:t>
            </a:r>
            <a:endParaRPr lang="en-US" dirty="0"/>
          </a:p>
        </p:txBody>
      </p:sp>
      <p:sp>
        <p:nvSpPr>
          <p:cNvPr id="5" name="Content Placeholder 4"/>
          <p:cNvSpPr>
            <a:spLocks noGrp="1"/>
          </p:cNvSpPr>
          <p:nvPr>
            <p:ph idx="1"/>
          </p:nvPr>
        </p:nvSpPr>
        <p:spPr/>
        <p:txBody>
          <a:bodyPr>
            <a:normAutofit fontScale="92500" lnSpcReduction="10000"/>
          </a:bodyPr>
          <a:lstStyle/>
          <a:p>
            <a:r>
              <a:rPr lang="en-US" dirty="0" smtClean="0"/>
              <a:t>2007 George W. Bush pledges “energy independence”</a:t>
            </a:r>
          </a:p>
          <a:p>
            <a:r>
              <a:rPr lang="en-US" dirty="0" smtClean="0"/>
              <a:t>Pours money to developing biofuels</a:t>
            </a:r>
          </a:p>
          <a:p>
            <a:r>
              <a:rPr lang="en-US" dirty="0" smtClean="0"/>
              <a:t>Base of biofuels corn AND palm oil</a:t>
            </a:r>
          </a:p>
          <a:p>
            <a:r>
              <a:rPr lang="en-US" dirty="0" smtClean="0"/>
              <a:t>Palm oil is the leading cause of tropical deforestation in Southeast Asia</a:t>
            </a:r>
          </a:p>
          <a:p>
            <a:r>
              <a:rPr lang="en-US" dirty="0" smtClean="0"/>
              <a:t>Removal of Southeast Asian rainforest is adding even more carbon to atmosphere</a:t>
            </a:r>
            <a:r>
              <a:rPr lang="en-US" dirty="0" smtClean="0"/>
              <a:t>.</a:t>
            </a:r>
          </a:p>
          <a:p>
            <a:r>
              <a:rPr lang="en-US" dirty="0" smtClean="0">
                <a:hlinkClick r:id="rId2"/>
              </a:rPr>
              <a:t>The problem with palm oil</a:t>
            </a:r>
            <a:endParaRPr lang="en-US" dirty="0"/>
          </a:p>
        </p:txBody>
      </p:sp>
    </p:spTree>
    <p:extLst>
      <p:ext uri="{BB962C8B-B14F-4D97-AF65-F5344CB8AC3E}">
        <p14:creationId xmlns:p14="http://schemas.microsoft.com/office/powerpoint/2010/main" val="58953241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Borneo’s Disappearing Forest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65643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19200"/>
            <a:ext cx="6734175"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58888"/>
            <a:ext cx="6888163"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219200"/>
            <a:ext cx="7015163"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219200"/>
            <a:ext cx="7050088"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8"/>
          <p:cNvSpPr txBox="1">
            <a:spLocks noChangeArrowheads="1"/>
          </p:cNvSpPr>
          <p:nvPr/>
        </p:nvSpPr>
        <p:spPr bwMode="auto">
          <a:xfrm>
            <a:off x="0" y="3657600"/>
            <a:ext cx="914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Source:</a:t>
            </a:r>
          </a:p>
          <a:p>
            <a:pPr eaLnBrk="1" hangingPunct="1"/>
            <a:r>
              <a:rPr lang="en-US" sz="1200">
                <a:hlinkClick r:id="rId7"/>
              </a:rPr>
              <a:t>https://www.pri.org/stories/2016-12-30/indonesia-s-rapidly-disappearing-forests-four-charts</a:t>
            </a:r>
            <a:endParaRPr lang="en-US" sz="1200"/>
          </a:p>
          <a:p>
            <a:pPr eaLnBrk="1" hangingPunct="1"/>
            <a:endParaRPr lang="en-US" sz="1200"/>
          </a:p>
          <a:p>
            <a:pPr eaLnBrk="1" hangingPunct="1"/>
            <a:r>
              <a:rPr lang="en-US" sz="1200"/>
              <a:t>PRI’s The World, 12/ 2016</a:t>
            </a:r>
          </a:p>
        </p:txBody>
      </p:sp>
    </p:spTree>
    <p:extLst>
      <p:ext uri="{BB962C8B-B14F-4D97-AF65-F5344CB8AC3E}">
        <p14:creationId xmlns:p14="http://schemas.microsoft.com/office/powerpoint/2010/main" val="17965694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t>
            </a:r>
            <a:endParaRPr lang="en-US" dirty="0"/>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r>
              <a:rPr lang="en-US" dirty="0" smtClean="0"/>
              <a:t>One’s surroundings</a:t>
            </a:r>
          </a:p>
          <a:p>
            <a:pPr lvl="1"/>
            <a:r>
              <a:rPr lang="en-US" dirty="0" smtClean="0"/>
              <a:t>All living and non-living factors </a:t>
            </a:r>
          </a:p>
          <a:p>
            <a:r>
              <a:rPr lang="en-US" dirty="0" smtClean="0"/>
              <a:t>Ecosystems</a:t>
            </a:r>
          </a:p>
          <a:p>
            <a:pPr lvl="1"/>
            <a:r>
              <a:rPr lang="en-US" dirty="0" smtClean="0"/>
              <a:t>Interactions between different components of the environment</a:t>
            </a:r>
          </a:p>
          <a:p>
            <a:pPr lvl="1"/>
            <a:r>
              <a:rPr lang="en-US" dirty="0" smtClean="0"/>
              <a:t>Visible &amp; nonvisible components—heat, oxygen, carbon dioxide, people</a:t>
            </a:r>
            <a:r>
              <a:rPr lang="mr-IN" dirty="0" smtClean="0"/>
              <a:t>…</a:t>
            </a:r>
            <a:endParaRPr lang="en-US" dirty="0" smtClean="0"/>
          </a:p>
          <a:p>
            <a:pPr lvl="1"/>
            <a:r>
              <a:rPr lang="en-US" dirty="0" smtClean="0"/>
              <a:t>Scale:  Earth, oceans, deserts, your backyard</a:t>
            </a:r>
          </a:p>
          <a:p>
            <a:pPr lvl="1"/>
            <a:r>
              <a:rPr lang="en-US" dirty="0" smtClean="0"/>
              <a:t>Complexity:  based on how </a:t>
            </a:r>
            <a:r>
              <a:rPr lang="en-US" dirty="0" err="1" smtClean="0"/>
              <a:t>biodiverse</a:t>
            </a:r>
            <a:r>
              <a:rPr lang="en-US" dirty="0" smtClean="0"/>
              <a:t> it is</a:t>
            </a:r>
          </a:p>
          <a:p>
            <a:pPr lvl="1"/>
            <a:r>
              <a:rPr lang="en-US" dirty="0" smtClean="0"/>
              <a:t>Most complex?  </a:t>
            </a:r>
          </a:p>
          <a:p>
            <a:pPr lvl="2"/>
            <a:r>
              <a:rPr lang="en-US" dirty="0" smtClean="0"/>
              <a:t>Tropical rainforests</a:t>
            </a:r>
            <a:endParaRPr lang="en-US" dirty="0"/>
          </a:p>
        </p:txBody>
      </p:sp>
      <p:pic>
        <p:nvPicPr>
          <p:cNvPr id="4" name="Picture 3"/>
          <p:cNvPicPr>
            <a:picLocks noChangeAspect="1"/>
          </p:cNvPicPr>
          <p:nvPr/>
        </p:nvPicPr>
        <p:blipFill>
          <a:blip r:embed="rId2"/>
          <a:stretch>
            <a:fillRect/>
          </a:stretch>
        </p:blipFill>
        <p:spPr>
          <a:xfrm>
            <a:off x="111243" y="521874"/>
            <a:ext cx="9144000" cy="6103620"/>
          </a:xfrm>
          <a:prstGeom prst="rect">
            <a:avLst/>
          </a:prstGeom>
        </p:spPr>
      </p:pic>
      <p:sp>
        <p:nvSpPr>
          <p:cNvPr id="5" name="TextBox 4"/>
          <p:cNvSpPr txBox="1"/>
          <p:nvPr/>
        </p:nvSpPr>
        <p:spPr>
          <a:xfrm>
            <a:off x="111243" y="5831271"/>
            <a:ext cx="3799538" cy="538609"/>
          </a:xfrm>
          <a:prstGeom prst="rect">
            <a:avLst/>
          </a:prstGeom>
          <a:noFill/>
        </p:spPr>
        <p:txBody>
          <a:bodyPr wrap="none" rtlCol="0">
            <a:spAutoFit/>
          </a:bodyPr>
          <a:lstStyle/>
          <a:p>
            <a:r>
              <a:rPr lang="en-US" dirty="0" smtClean="0">
                <a:solidFill>
                  <a:schemeClr val="bg1"/>
                </a:solidFill>
              </a:rPr>
              <a:t>Sloth in </a:t>
            </a:r>
            <a:r>
              <a:rPr lang="en-US" dirty="0" err="1" smtClean="0">
                <a:solidFill>
                  <a:schemeClr val="bg1"/>
                </a:solidFill>
              </a:rPr>
              <a:t>Yasuni</a:t>
            </a:r>
            <a:r>
              <a:rPr lang="en-US" dirty="0" smtClean="0">
                <a:solidFill>
                  <a:schemeClr val="bg1"/>
                </a:solidFill>
              </a:rPr>
              <a:t> National Park, Ecuador.</a:t>
            </a:r>
          </a:p>
          <a:p>
            <a:r>
              <a:rPr lang="en-US" sz="1100" dirty="0" smtClean="0">
                <a:solidFill>
                  <a:schemeClr val="bg1"/>
                </a:solidFill>
              </a:rPr>
              <a:t>Source:  </a:t>
            </a:r>
            <a:r>
              <a:rPr lang="en-US" sz="1100" dirty="0" err="1" smtClean="0">
                <a:solidFill>
                  <a:schemeClr val="bg1"/>
                </a:solidFill>
              </a:rPr>
              <a:t>conservation.org</a:t>
            </a:r>
            <a:endParaRPr lang="en-US" sz="1100" dirty="0">
              <a:solidFill>
                <a:schemeClr val="bg1"/>
              </a:solidFill>
            </a:endParaRPr>
          </a:p>
        </p:txBody>
      </p:sp>
    </p:spTree>
    <p:extLst>
      <p:ext uri="{BB962C8B-B14F-4D97-AF65-F5344CB8AC3E}">
        <p14:creationId xmlns:p14="http://schemas.microsoft.com/office/powerpoint/2010/main" val="1971558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Garrett Hardin</a:t>
            </a:r>
          </a:p>
          <a:p>
            <a:pPr lvl="1"/>
            <a:r>
              <a:rPr lang="en-US" dirty="0" smtClean="0"/>
              <a:t>First law of ecology:  “we can never do merely one thing.”</a:t>
            </a:r>
          </a:p>
          <a:p>
            <a:r>
              <a:rPr lang="en-US" dirty="0" smtClean="0"/>
              <a:t>Natural Capital</a:t>
            </a:r>
          </a:p>
          <a:p>
            <a:pPr lvl="1"/>
            <a:r>
              <a:rPr lang="en-US" dirty="0" smtClean="0"/>
              <a:t>Goods, services provided by nature</a:t>
            </a:r>
          </a:p>
          <a:p>
            <a:pPr lvl="1"/>
            <a:r>
              <a:rPr lang="en-US" dirty="0" smtClean="0"/>
              <a:t>The basis of a functioning economy, human use of natural resources.</a:t>
            </a:r>
          </a:p>
          <a:p>
            <a:r>
              <a:rPr lang="en-US" dirty="0" smtClean="0"/>
              <a:t>Nonrenewable resources</a:t>
            </a:r>
          </a:p>
          <a:p>
            <a:pPr lvl="1"/>
            <a:r>
              <a:rPr lang="en-US" dirty="0" smtClean="0"/>
              <a:t>Finite—cannot replenish or take too long to do so.</a:t>
            </a:r>
          </a:p>
          <a:p>
            <a:r>
              <a:rPr lang="en-US" dirty="0" smtClean="0"/>
              <a:t>Renewable resources</a:t>
            </a:r>
          </a:p>
          <a:p>
            <a:pPr lvl="1"/>
            <a:r>
              <a:rPr lang="en-US" dirty="0" smtClean="0"/>
              <a:t>Replenish naturally or through human intervention </a:t>
            </a:r>
            <a:endParaRPr lang="en-US" dirty="0"/>
          </a:p>
        </p:txBody>
      </p:sp>
    </p:spTree>
    <p:extLst>
      <p:ext uri="{BB962C8B-B14F-4D97-AF65-F5344CB8AC3E}">
        <p14:creationId xmlns:p14="http://schemas.microsoft.com/office/powerpoint/2010/main" val="1633242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Resources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Economic Depletion</a:t>
            </a:r>
          </a:p>
          <a:p>
            <a:pPr lvl="1"/>
            <a:r>
              <a:rPr lang="en-US" dirty="0" smtClean="0"/>
              <a:t>Occurs when 80% of the resource has been extracted.</a:t>
            </a:r>
          </a:p>
          <a:p>
            <a:pPr lvl="1"/>
            <a:r>
              <a:rPr lang="en-US" dirty="0" smtClean="0"/>
              <a:t>The cost of the extraction exceeds resource’s economic value.</a:t>
            </a:r>
          </a:p>
          <a:p>
            <a:r>
              <a:rPr lang="en-US" dirty="0" smtClean="0"/>
              <a:t>Sustainable Yield</a:t>
            </a:r>
          </a:p>
          <a:p>
            <a:pPr lvl="1"/>
            <a:r>
              <a:rPr lang="en-US" dirty="0" smtClean="0"/>
              <a:t>Maximum quantity that can be extracted without impairing ability to replenish</a:t>
            </a:r>
          </a:p>
          <a:p>
            <a:pPr lvl="1"/>
            <a:r>
              <a:rPr lang="en-US" dirty="0" smtClean="0"/>
              <a:t>Often only applied on a species-specific basis, doesn’t always consider ecosystem impact.</a:t>
            </a:r>
          </a:p>
          <a:p>
            <a:pPr lvl="1"/>
            <a:r>
              <a:rPr lang="en-US" dirty="0" smtClean="0"/>
              <a:t>Ecologically sustainable yield.</a:t>
            </a:r>
            <a:endParaRPr lang="en-US" dirty="0"/>
          </a:p>
        </p:txBody>
      </p:sp>
      <p:pic>
        <p:nvPicPr>
          <p:cNvPr id="4" name="Picture 3">
            <a:hlinkClick r:id="rId2"/>
          </p:cNvPr>
          <p:cNvPicPr>
            <a:picLocks noChangeAspect="1"/>
          </p:cNvPicPr>
          <p:nvPr/>
        </p:nvPicPr>
        <p:blipFill>
          <a:blip r:embed="rId3"/>
          <a:stretch>
            <a:fillRect/>
          </a:stretch>
        </p:blipFill>
        <p:spPr>
          <a:xfrm>
            <a:off x="0" y="50800"/>
            <a:ext cx="9144000" cy="6752492"/>
          </a:xfrm>
          <a:prstGeom prst="rect">
            <a:avLst/>
          </a:prstGeom>
        </p:spPr>
      </p:pic>
      <p:sp>
        <p:nvSpPr>
          <p:cNvPr id="5" name="TextBox 4"/>
          <p:cNvSpPr txBox="1"/>
          <p:nvPr/>
        </p:nvSpPr>
        <p:spPr>
          <a:xfrm>
            <a:off x="4190179" y="2756223"/>
            <a:ext cx="4802020" cy="830997"/>
          </a:xfrm>
          <a:prstGeom prst="rect">
            <a:avLst/>
          </a:prstGeom>
          <a:noFill/>
        </p:spPr>
        <p:txBody>
          <a:bodyPr wrap="square" rtlCol="0">
            <a:spAutoFit/>
          </a:bodyPr>
          <a:lstStyle/>
          <a:p>
            <a:r>
              <a:rPr lang="en-US" sz="1600" dirty="0" smtClean="0">
                <a:solidFill>
                  <a:srgbClr val="FFFFFF"/>
                </a:solidFill>
                <a:hlinkClick r:id="rId2"/>
              </a:rPr>
              <a:t>Bluefin tuna, caught in eastern Mediterranean.</a:t>
            </a:r>
          </a:p>
          <a:p>
            <a:r>
              <a:rPr lang="en-US" sz="1600" dirty="0" smtClean="0">
                <a:solidFill>
                  <a:srgbClr val="FFFFFF"/>
                </a:solidFill>
                <a:hlinkClick r:id="rId2"/>
              </a:rPr>
              <a:t>Harvested at more than 3x sustainable yield</a:t>
            </a:r>
            <a:r>
              <a:rPr lang="en-US" sz="1600" dirty="0" smtClean="0">
                <a:solidFill>
                  <a:srgbClr val="FFFFFF"/>
                </a:solidFill>
              </a:rPr>
              <a:t>.</a:t>
            </a:r>
          </a:p>
          <a:p>
            <a:endParaRPr lang="en-US" sz="1600" dirty="0">
              <a:solidFill>
                <a:srgbClr val="FFFFFF"/>
              </a:solidFill>
            </a:endParaRPr>
          </a:p>
        </p:txBody>
      </p:sp>
    </p:spTree>
    <p:extLst>
      <p:ext uri="{BB962C8B-B14F-4D97-AF65-F5344CB8AC3E}">
        <p14:creationId xmlns:p14="http://schemas.microsoft.com/office/powerpoint/2010/main" val="2795228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83581"/>
            <a:ext cx="8229600" cy="1143000"/>
          </a:xfrm>
        </p:spPr>
        <p:txBody>
          <a:bodyPr/>
          <a:lstStyle/>
          <a:p>
            <a:r>
              <a:rPr lang="en-US" dirty="0" smtClean="0"/>
              <a:t>Nonrenewable Energy Resources</a:t>
            </a:r>
            <a:endParaRPr lang="en-US" dirty="0"/>
          </a:p>
        </p:txBody>
      </p:sp>
      <p:sp>
        <p:nvSpPr>
          <p:cNvPr id="4" name="Content Placeholder 3"/>
          <p:cNvSpPr>
            <a:spLocks noGrp="1"/>
          </p:cNvSpPr>
          <p:nvPr>
            <p:ph sz="half" idx="1"/>
          </p:nvPr>
        </p:nvSpPr>
        <p:spPr>
          <a:xfrm>
            <a:off x="296071" y="661948"/>
            <a:ext cx="4120725" cy="5905809"/>
          </a:xfrm>
        </p:spPr>
        <p:txBody>
          <a:bodyPr>
            <a:normAutofit/>
          </a:bodyPr>
          <a:lstStyle/>
          <a:p>
            <a:r>
              <a:rPr lang="en-US" dirty="0" smtClean="0"/>
              <a:t>Fossil Fuels </a:t>
            </a:r>
          </a:p>
          <a:p>
            <a:pPr lvl="1"/>
            <a:r>
              <a:rPr lang="en-US" dirty="0" smtClean="0"/>
              <a:t>Oil, petroleum</a:t>
            </a:r>
          </a:p>
          <a:p>
            <a:pPr lvl="1"/>
            <a:r>
              <a:rPr lang="en-US" dirty="0" smtClean="0"/>
              <a:t>Natural gas</a:t>
            </a:r>
          </a:p>
          <a:p>
            <a:pPr lvl="1"/>
            <a:r>
              <a:rPr lang="en-US" dirty="0" smtClean="0"/>
              <a:t>Coal</a:t>
            </a:r>
          </a:p>
          <a:p>
            <a:r>
              <a:rPr lang="en-US" dirty="0" smtClean="0"/>
              <a:t>Peak Oil</a:t>
            </a:r>
          </a:p>
          <a:p>
            <a:pPr lvl="1"/>
            <a:r>
              <a:rPr lang="en-US" dirty="0" smtClean="0"/>
              <a:t>M. King </a:t>
            </a:r>
            <a:r>
              <a:rPr lang="en-US" dirty="0" err="1" smtClean="0"/>
              <a:t>Hubbert</a:t>
            </a:r>
            <a:r>
              <a:rPr lang="en-US" dirty="0" smtClean="0"/>
              <a:t>, 1950s</a:t>
            </a:r>
          </a:p>
          <a:p>
            <a:pPr lvl="1"/>
            <a:r>
              <a:rPr lang="en-US" dirty="0" smtClean="0"/>
              <a:t>Optimistic:  2020</a:t>
            </a:r>
          </a:p>
          <a:p>
            <a:pPr lvl="1"/>
            <a:r>
              <a:rPr lang="en-US" dirty="0" smtClean="0"/>
              <a:t>Pessimistic:  2007</a:t>
            </a:r>
          </a:p>
          <a:p>
            <a:pPr lvl="1"/>
            <a:r>
              <a:rPr lang="en-US" dirty="0" smtClean="0"/>
              <a:t>Warned of the coming “energy transition” </a:t>
            </a:r>
          </a:p>
        </p:txBody>
      </p:sp>
      <p:pic>
        <p:nvPicPr>
          <p:cNvPr id="7" name="Picture 2" descr="vhg2e_fig_12_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609" y="537700"/>
            <a:ext cx="2743049" cy="2975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Box 7"/>
          <p:cNvSpPr txBox="1"/>
          <p:nvPr/>
        </p:nvSpPr>
        <p:spPr>
          <a:xfrm>
            <a:off x="5237110" y="1910584"/>
            <a:ext cx="1986998" cy="461665"/>
          </a:xfrm>
          <a:prstGeom prst="rect">
            <a:avLst/>
          </a:prstGeom>
          <a:noFill/>
        </p:spPr>
        <p:txBody>
          <a:bodyPr wrap="square" rtlCol="0">
            <a:spAutoFit/>
          </a:bodyPr>
          <a:lstStyle/>
          <a:p>
            <a:r>
              <a:rPr lang="en-US" sz="1200" dirty="0" smtClean="0"/>
              <a:t>Global energy consumption by fuel.</a:t>
            </a:r>
            <a:endParaRPr lang="en-US" sz="1200" dirty="0"/>
          </a:p>
        </p:txBody>
      </p:sp>
      <p:pic>
        <p:nvPicPr>
          <p:cNvPr id="9" name="Picture 8"/>
          <p:cNvPicPr>
            <a:picLocks noChangeAspect="1"/>
          </p:cNvPicPr>
          <p:nvPr/>
        </p:nvPicPr>
        <p:blipFill>
          <a:blip r:embed="rId3"/>
          <a:stretch>
            <a:fillRect/>
          </a:stretch>
        </p:blipFill>
        <p:spPr>
          <a:xfrm>
            <a:off x="4071595" y="2852210"/>
            <a:ext cx="5227071" cy="3484714"/>
          </a:xfrm>
          <a:prstGeom prst="rect">
            <a:avLst/>
          </a:prstGeom>
        </p:spPr>
      </p:pic>
      <p:sp>
        <p:nvSpPr>
          <p:cNvPr id="10" name="TextBox 9"/>
          <p:cNvSpPr txBox="1"/>
          <p:nvPr/>
        </p:nvSpPr>
        <p:spPr>
          <a:xfrm>
            <a:off x="4563666" y="6336924"/>
            <a:ext cx="4409992" cy="461665"/>
          </a:xfrm>
          <a:prstGeom prst="rect">
            <a:avLst/>
          </a:prstGeom>
          <a:noFill/>
        </p:spPr>
        <p:txBody>
          <a:bodyPr wrap="square" rtlCol="0">
            <a:spAutoFit/>
          </a:bodyPr>
          <a:lstStyle/>
          <a:p>
            <a:r>
              <a:rPr lang="en-US" sz="1200" dirty="0" err="1" smtClean="0"/>
              <a:t>Hubbert’s</a:t>
            </a:r>
            <a:r>
              <a:rPr lang="en-US" sz="1200" dirty="0" smtClean="0"/>
              <a:t> model in 1956.  His model shows a peak of 12.5 bb/</a:t>
            </a:r>
            <a:r>
              <a:rPr lang="en-US" sz="1200" dirty="0" err="1" smtClean="0"/>
              <a:t>yr</a:t>
            </a:r>
            <a:r>
              <a:rPr lang="en-US" sz="1200" dirty="0" smtClean="0"/>
              <a:t> in about 2000.  As of 2016, 29.4 bb/</a:t>
            </a:r>
            <a:r>
              <a:rPr lang="en-US" sz="1200" dirty="0" err="1" smtClean="0"/>
              <a:t>yr</a:t>
            </a:r>
            <a:endParaRPr lang="en-US" sz="1200" dirty="0"/>
          </a:p>
        </p:txBody>
      </p:sp>
    </p:spTree>
    <p:extLst>
      <p:ext uri="{BB962C8B-B14F-4D97-AF65-F5344CB8AC3E}">
        <p14:creationId xmlns:p14="http://schemas.microsoft.com/office/powerpoint/2010/main" val="19806186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 of Fossil Fuel Reliance</a:t>
            </a:r>
            <a:endParaRPr lang="en-US" dirty="0"/>
          </a:p>
        </p:txBody>
      </p:sp>
      <p:sp>
        <p:nvSpPr>
          <p:cNvPr id="5" name="Content Placeholder 4"/>
          <p:cNvSpPr>
            <a:spLocks noGrp="1"/>
          </p:cNvSpPr>
          <p:nvPr>
            <p:ph sz="half" idx="1"/>
          </p:nvPr>
        </p:nvSpPr>
        <p:spPr/>
        <p:txBody>
          <a:bodyPr/>
          <a:lstStyle/>
          <a:p>
            <a:r>
              <a:rPr lang="en-US" dirty="0" smtClean="0"/>
              <a:t>Pros</a:t>
            </a:r>
          </a:p>
          <a:p>
            <a:pPr lvl="1"/>
            <a:r>
              <a:rPr lang="en-US" dirty="0" smtClean="0"/>
              <a:t>Infrastructure already in place to support it (extract, process).</a:t>
            </a:r>
          </a:p>
          <a:p>
            <a:pPr lvl="1"/>
            <a:r>
              <a:rPr lang="en-US" dirty="0" smtClean="0"/>
              <a:t>Current basis of world economy.</a:t>
            </a:r>
          </a:p>
          <a:p>
            <a:pPr lvl="1"/>
            <a:r>
              <a:rPr lang="en-US" dirty="0" smtClean="0"/>
              <a:t>Relatively cheap.</a:t>
            </a:r>
          </a:p>
          <a:p>
            <a:pPr lvl="1"/>
            <a:endParaRPr lang="en-US" dirty="0"/>
          </a:p>
        </p:txBody>
      </p:sp>
      <p:sp>
        <p:nvSpPr>
          <p:cNvPr id="6" name="Content Placeholder 5"/>
          <p:cNvSpPr>
            <a:spLocks noGrp="1"/>
          </p:cNvSpPr>
          <p:nvPr>
            <p:ph sz="half" idx="2"/>
          </p:nvPr>
        </p:nvSpPr>
        <p:spPr/>
        <p:txBody>
          <a:bodyPr/>
          <a:lstStyle/>
          <a:p>
            <a:r>
              <a:rPr lang="en-US" dirty="0" smtClean="0"/>
              <a:t>Cons</a:t>
            </a:r>
          </a:p>
          <a:p>
            <a:pPr lvl="1"/>
            <a:r>
              <a:rPr lang="en-US" dirty="0" smtClean="0"/>
              <a:t>Finite amount, economic depletion</a:t>
            </a:r>
          </a:p>
          <a:p>
            <a:pPr lvl="1"/>
            <a:r>
              <a:rPr lang="en-US" dirty="0" smtClean="0"/>
              <a:t>Environmental impacts</a:t>
            </a:r>
          </a:p>
          <a:p>
            <a:pPr lvl="2"/>
            <a:r>
              <a:rPr lang="en-US" dirty="0" smtClean="0"/>
              <a:t>Local</a:t>
            </a:r>
          </a:p>
          <a:p>
            <a:pPr lvl="2"/>
            <a:r>
              <a:rPr lang="en-US" dirty="0" smtClean="0"/>
              <a:t>Regional</a:t>
            </a:r>
          </a:p>
          <a:p>
            <a:pPr lvl="2"/>
            <a:r>
              <a:rPr lang="en-US" dirty="0" smtClean="0"/>
              <a:t>Global</a:t>
            </a:r>
          </a:p>
          <a:p>
            <a:pPr lvl="1"/>
            <a:r>
              <a:rPr lang="en-US" dirty="0" smtClean="0"/>
              <a:t>Geopolitical consequences</a:t>
            </a:r>
          </a:p>
          <a:p>
            <a:pPr lvl="2"/>
            <a:r>
              <a:rPr lang="en-US" dirty="0" smtClean="0"/>
              <a:t>What countries </a:t>
            </a:r>
            <a:r>
              <a:rPr lang="en-US" smtClean="0"/>
              <a:t>have oil?</a:t>
            </a:r>
            <a:endParaRPr lang="en-US" dirty="0" smtClean="0"/>
          </a:p>
        </p:txBody>
      </p:sp>
    </p:spTree>
    <p:extLst>
      <p:ext uri="{BB962C8B-B14F-4D97-AF65-F5344CB8AC3E}">
        <p14:creationId xmlns:p14="http://schemas.microsoft.com/office/powerpoint/2010/main" val="36849427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hg2e_fig_12_0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92" y="190500"/>
            <a:ext cx="5448300" cy="647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Box 5"/>
          <p:cNvSpPr txBox="1"/>
          <p:nvPr/>
        </p:nvSpPr>
        <p:spPr>
          <a:xfrm>
            <a:off x="5868510" y="379581"/>
            <a:ext cx="3080238" cy="5632312"/>
          </a:xfrm>
          <a:prstGeom prst="rect">
            <a:avLst/>
          </a:prstGeom>
          <a:noFill/>
        </p:spPr>
        <p:txBody>
          <a:bodyPr wrap="square" rtlCol="0">
            <a:spAutoFit/>
          </a:bodyPr>
          <a:lstStyle/>
          <a:p>
            <a:r>
              <a:rPr lang="en-US" dirty="0" smtClean="0"/>
              <a:t>Countries with largest proven oil reserves.  </a:t>
            </a:r>
          </a:p>
          <a:p>
            <a:endParaRPr lang="en-US" dirty="0"/>
          </a:p>
          <a:p>
            <a:endParaRPr lang="en-US" dirty="0" smtClean="0"/>
          </a:p>
          <a:p>
            <a:endParaRPr lang="en-US" dirty="0"/>
          </a:p>
          <a:p>
            <a:r>
              <a:rPr lang="en-US" dirty="0" smtClean="0"/>
              <a:t>Venezuela has surpassed Saudi Arabia.  </a:t>
            </a:r>
          </a:p>
          <a:p>
            <a:endParaRPr lang="en-US" dirty="0"/>
          </a:p>
          <a:p>
            <a:endParaRPr lang="en-US" dirty="0" smtClean="0"/>
          </a:p>
          <a:p>
            <a:endParaRPr lang="en-US" dirty="0" smtClean="0"/>
          </a:p>
          <a:p>
            <a:endParaRPr lang="en-US" dirty="0"/>
          </a:p>
          <a:p>
            <a:r>
              <a:rPr lang="en-US" dirty="0" smtClean="0"/>
              <a:t>Canada’s (and much of the U.S.’s) reserves include oil sands.  Instead of being drilled, oil sands are mined in open pits.  The product first recovered is bitumen, a much lower grade of crude oil that must be upgraded before it can be refined.</a:t>
            </a:r>
            <a:endParaRPr lang="en-US" dirty="0"/>
          </a:p>
        </p:txBody>
      </p:sp>
    </p:spTree>
    <p:extLst>
      <p:ext uri="{BB962C8B-B14F-4D97-AF65-F5344CB8AC3E}">
        <p14:creationId xmlns:p14="http://schemas.microsoft.com/office/powerpoint/2010/main" val="972535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Geography of Oil Production and Consumption</a:t>
            </a:r>
            <a:endParaRPr lang="en-US" dirty="0"/>
          </a:p>
        </p:txBody>
      </p:sp>
      <p:sp>
        <p:nvSpPr>
          <p:cNvPr id="3" name="Content Placeholder 2"/>
          <p:cNvSpPr>
            <a:spLocks noGrp="1"/>
          </p:cNvSpPr>
          <p:nvPr>
            <p:ph idx="1"/>
          </p:nvPr>
        </p:nvSpPr>
        <p:spPr/>
        <p:txBody>
          <a:bodyPr>
            <a:normAutofit fontScale="92500" lnSpcReduction="20000"/>
          </a:bodyPr>
          <a:lstStyle/>
          <a:p>
            <a:pPr lvl="1">
              <a:buFont typeface="Wingdings" charset="2"/>
              <a:buChar char="§"/>
            </a:pPr>
            <a:r>
              <a:rPr lang="en-US" dirty="0"/>
              <a:t>US is 3</a:t>
            </a:r>
            <a:r>
              <a:rPr lang="en-US" baseline="30000" dirty="0"/>
              <a:t>rd</a:t>
            </a:r>
            <a:r>
              <a:rPr lang="en-US" dirty="0"/>
              <a:t> largest global oil producer, but consumers 2x what China does.</a:t>
            </a:r>
          </a:p>
          <a:p>
            <a:pPr lvl="1">
              <a:buFont typeface="Wingdings" charset="2"/>
              <a:buChar char="§"/>
            </a:pPr>
            <a:r>
              <a:rPr lang="en-US" dirty="0"/>
              <a:t>Saudi Arabia is the largest producer but not even in the top 5 consumers.</a:t>
            </a:r>
          </a:p>
          <a:p>
            <a:pPr lvl="1">
              <a:buFont typeface="Wingdings" charset="2"/>
              <a:buChar char="§"/>
            </a:pPr>
            <a:r>
              <a:rPr lang="en-US" dirty="0"/>
              <a:t>2.4 people for every car in the U.S. (compared to 2316 per car in Bangladesh).</a:t>
            </a:r>
          </a:p>
          <a:p>
            <a:pPr lvl="1">
              <a:buFont typeface="Wingdings" charset="2"/>
              <a:buChar char="§"/>
            </a:pPr>
            <a:r>
              <a:rPr lang="en-US" dirty="0"/>
              <a:t>China is 2</a:t>
            </a:r>
            <a:r>
              <a:rPr lang="en-US" baseline="30000" dirty="0"/>
              <a:t>nd</a:t>
            </a:r>
            <a:r>
              <a:rPr lang="en-US" dirty="0"/>
              <a:t> largest consumer of oil</a:t>
            </a:r>
            <a:r>
              <a:rPr lang="en-US" dirty="0" smtClean="0"/>
              <a:t>.  Consumption DOUBLED between 1990s-2010.</a:t>
            </a:r>
          </a:p>
          <a:p>
            <a:pPr lvl="1">
              <a:buFont typeface="Wingdings" charset="2"/>
              <a:buChar char="§"/>
            </a:pPr>
            <a:r>
              <a:rPr lang="en-US" dirty="0" smtClean="0"/>
              <a:t>India’s consumption of oil has grown by 84% from 1990s-2010.</a:t>
            </a:r>
          </a:p>
          <a:p>
            <a:pPr lvl="1">
              <a:buFont typeface="Wingdings" charset="2"/>
              <a:buChar char="§"/>
            </a:pPr>
            <a:r>
              <a:rPr lang="en-US" dirty="0" smtClean="0"/>
              <a:t>World’s consumption grew by 19% during same time</a:t>
            </a:r>
          </a:p>
          <a:p>
            <a:pPr lvl="1">
              <a:buFont typeface="Wingdings" charset="2"/>
              <a:buChar char="§"/>
            </a:pPr>
            <a:r>
              <a:rPr lang="en-US" dirty="0" smtClean="0"/>
              <a:t>Japan actually reduced its use by 22%</a:t>
            </a: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762000" y="889000"/>
            <a:ext cx="7620000" cy="5067300"/>
          </a:xfrm>
          <a:prstGeom prst="rect">
            <a:avLst/>
          </a:prstGeom>
        </p:spPr>
      </p:pic>
      <p:sp>
        <p:nvSpPr>
          <p:cNvPr id="5" name="TextBox 4"/>
          <p:cNvSpPr txBox="1"/>
          <p:nvPr/>
        </p:nvSpPr>
        <p:spPr>
          <a:xfrm>
            <a:off x="982653" y="1177379"/>
            <a:ext cx="1454019" cy="369332"/>
          </a:xfrm>
          <a:prstGeom prst="rect">
            <a:avLst/>
          </a:prstGeom>
          <a:noFill/>
        </p:spPr>
        <p:txBody>
          <a:bodyPr wrap="none" rtlCol="0">
            <a:spAutoFit/>
          </a:bodyPr>
          <a:lstStyle/>
          <a:p>
            <a:r>
              <a:rPr lang="en-US" dirty="0" smtClean="0">
                <a:solidFill>
                  <a:schemeClr val="bg1"/>
                </a:solidFill>
              </a:rPr>
              <a:t>Harbin, China</a:t>
            </a:r>
            <a:endParaRPr lang="en-US" dirty="0">
              <a:solidFill>
                <a:schemeClr val="bg1"/>
              </a:solidFill>
            </a:endParaRPr>
          </a:p>
        </p:txBody>
      </p:sp>
      <p:pic>
        <p:nvPicPr>
          <p:cNvPr id="6" name="Picture 2" descr="vhg2e_fig_12_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889000"/>
            <a:ext cx="8414485" cy="546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3171356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hg2e_fig_12_0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31800"/>
            <a:ext cx="8531225" cy="600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2" descr="vhg2e_fig_12_0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4974"/>
            <a:ext cx="7833411" cy="810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Box 5"/>
          <p:cNvSpPr txBox="1"/>
          <p:nvPr/>
        </p:nvSpPr>
        <p:spPr>
          <a:xfrm>
            <a:off x="6364406" y="190499"/>
            <a:ext cx="2802871" cy="2585323"/>
          </a:xfrm>
          <a:prstGeom prst="rect">
            <a:avLst/>
          </a:prstGeom>
          <a:noFill/>
        </p:spPr>
        <p:txBody>
          <a:bodyPr wrap="square" rtlCol="0">
            <a:spAutoFit/>
          </a:bodyPr>
          <a:lstStyle/>
          <a:p>
            <a:r>
              <a:rPr lang="en-US" dirty="0" smtClean="0"/>
              <a:t>% of global proved reserves by region.  The Middle East has by far the largest share of proved oil reserves, but that percentage has declined from over 60% to 48% as proved oil reserves have increased in the Americas.</a:t>
            </a:r>
            <a:endParaRPr lang="en-US" dirty="0"/>
          </a:p>
        </p:txBody>
      </p:sp>
    </p:spTree>
    <p:extLst>
      <p:ext uri="{BB962C8B-B14F-4D97-AF65-F5344CB8AC3E}">
        <p14:creationId xmlns:p14="http://schemas.microsoft.com/office/powerpoint/2010/main" val="2707136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80</TotalTime>
  <Words>998</Words>
  <Application>Microsoft Macintosh PowerPoint</Application>
  <PresentationFormat>On-screen Show (4:3)</PresentationFormat>
  <Paragraphs>159</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Chapter 12:  Environmental Challenges</vt:lpstr>
      <vt:lpstr>Environment</vt:lpstr>
      <vt:lpstr>Ecology</vt:lpstr>
      <vt:lpstr>Use of Resources</vt:lpstr>
      <vt:lpstr>Nonrenewable Energy Resources</vt:lpstr>
      <vt:lpstr>Outcomes of Fossil Fuel Reliance</vt:lpstr>
      <vt:lpstr>PowerPoint Presentation</vt:lpstr>
      <vt:lpstr>The Geography of Oil Production and Consumption</vt:lpstr>
      <vt:lpstr>PowerPoint Presentation</vt:lpstr>
      <vt:lpstr>PowerPoint Presentation</vt:lpstr>
      <vt:lpstr>Other Fossil Fuel Sources</vt:lpstr>
      <vt:lpstr>Environmental Impacts</vt:lpstr>
      <vt:lpstr>International Efforts</vt:lpstr>
      <vt:lpstr>Solutions?</vt:lpstr>
      <vt:lpstr>Nuclear?</vt:lpstr>
      <vt:lpstr>Who Uses Nuclear?</vt:lpstr>
      <vt:lpstr>Biodiesel</vt:lpstr>
      <vt:lpstr>Borneo’s Disappearing Forest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Environmental Challenges</dc:title>
  <dc:creator>Elizabeth Lobb</dc:creator>
  <cp:lastModifiedBy>Elizabeth Lobb</cp:lastModifiedBy>
  <cp:revision>42</cp:revision>
  <dcterms:created xsi:type="dcterms:W3CDTF">2018-12-03T18:52:22Z</dcterms:created>
  <dcterms:modified xsi:type="dcterms:W3CDTF">2018-12-03T20:28:33Z</dcterms:modified>
</cp:coreProperties>
</file>