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7" r:id="rId6"/>
    <p:sldId id="278" r:id="rId7"/>
    <p:sldId id="29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2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3C808-4B4A-934F-869F-897921FFA309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ABAA-2EB4-2F41-93E9-5EFC5543E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6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8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5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7132E-71BF-D64D-B939-9C4D9B88D4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20AB-14FF-4247-B525-22029163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hc.unesco.org/en/list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 Globalization &amp; Culture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5" y="1818106"/>
            <a:ext cx="4546042" cy="3409532"/>
          </a:xfrm>
          <a:prstGeom prst="rect">
            <a:avLst/>
          </a:prstGeom>
        </p:spPr>
      </p:pic>
      <p:pic>
        <p:nvPicPr>
          <p:cNvPr id="7" name="Picture 2" descr="vhg2e_figun_02_p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4" y="1593985"/>
            <a:ext cx="3672305" cy="51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hg2e_fig_02_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5" y="250742"/>
            <a:ext cx="3226621" cy="430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vhg2e_fig_02_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51" y="3122435"/>
            <a:ext cx="5442474" cy="344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7288" y="250742"/>
            <a:ext cx="5052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not always from the U.S. to other countries.</a:t>
            </a:r>
            <a:br>
              <a:rPr lang="en-US" dirty="0" smtClean="0"/>
            </a:br>
            <a:r>
              <a:rPr lang="en-US" dirty="0" smtClean="0"/>
              <a:t>The popularity of Japanese anime in North America, </a:t>
            </a:r>
          </a:p>
          <a:p>
            <a:r>
              <a:rPr lang="en-US" dirty="0" smtClean="0"/>
              <a:t>Europe and Australia is evidence of this.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615" y="5254548"/>
            <a:ext cx="3215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Resisting homogeneity—local</a:t>
            </a:r>
          </a:p>
          <a:p>
            <a:r>
              <a:rPr lang="en-US" dirty="0"/>
              <a:t>o</a:t>
            </a:r>
            <a:r>
              <a:rPr lang="en-US" dirty="0" smtClean="0"/>
              <a:t>rdinances require buildings</a:t>
            </a:r>
          </a:p>
          <a:p>
            <a:r>
              <a:rPr lang="en-US" dirty="0" smtClean="0"/>
              <a:t>to conform with local aesthetics</a:t>
            </a:r>
          </a:p>
          <a:p>
            <a:r>
              <a:rPr lang="en-US" dirty="0"/>
              <a:t>i</a:t>
            </a:r>
            <a:r>
              <a:rPr lang="en-US" dirty="0" smtClean="0"/>
              <a:t>n Santa Fe,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Glocalization</a:t>
            </a:r>
            <a:endParaRPr lang="en-US" dirty="0" smtClean="0"/>
          </a:p>
          <a:p>
            <a:pPr lvl="1"/>
            <a:r>
              <a:rPr lang="en-US" dirty="0" smtClean="0"/>
              <a:t>The local-global nexus</a:t>
            </a:r>
          </a:p>
          <a:p>
            <a:pPr lvl="1"/>
            <a:r>
              <a:rPr lang="en-US" dirty="0" smtClean="0"/>
              <a:t>Both are changed</a:t>
            </a:r>
          </a:p>
          <a:p>
            <a:pPr lvl="1"/>
            <a:r>
              <a:rPr lang="en-US" dirty="0" smtClean="0"/>
              <a:t>Dynamic nature of local and global relations</a:t>
            </a:r>
          </a:p>
          <a:p>
            <a:pPr lvl="2"/>
            <a:r>
              <a:rPr lang="en-US" dirty="0"/>
              <a:t>Local forces become globalized &amp; global forces become localized!</a:t>
            </a:r>
          </a:p>
          <a:p>
            <a:pPr lvl="1"/>
            <a:r>
              <a:rPr lang="en-US" dirty="0" smtClean="0"/>
              <a:t>True heterogeneity or disguise for business as usual?</a:t>
            </a:r>
          </a:p>
        </p:txBody>
      </p:sp>
    </p:spTree>
    <p:extLst>
      <p:ext uri="{BB962C8B-B14F-4D97-AF65-F5344CB8AC3E}">
        <p14:creationId xmlns:p14="http://schemas.microsoft.com/office/powerpoint/2010/main" val="140927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hg2e_fig_0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55600"/>
            <a:ext cx="7118350" cy="61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2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CL_10e_Figure_04_07_L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0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33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Commodification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processes define cultural preferences?</a:t>
            </a:r>
          </a:p>
          <a:p>
            <a:endParaRPr lang="en-US" dirty="0"/>
          </a:p>
          <a:p>
            <a:r>
              <a:rPr lang="en-US" dirty="0" smtClean="0"/>
              <a:t>Who owns culture?  How is culture connected to identity?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2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hg1e_fig_02_0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5835996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56315" y="30175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84046" y="3181364"/>
            <a:ext cx="3009290" cy="351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hg2e_fig_02_0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43" y="0"/>
            <a:ext cx="2277901" cy="31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78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Commodification of the past:  </a:t>
            </a:r>
            <a:r>
              <a:rPr lang="en-US" i="1" dirty="0" smtClean="0"/>
              <a:t>heritage industry</a:t>
            </a:r>
          </a:p>
          <a:p>
            <a:r>
              <a:rPr lang="en-US" i="1" dirty="0" smtClean="0"/>
              <a:t>Dissonance</a:t>
            </a:r>
            <a:r>
              <a:rPr lang="en-US" dirty="0" smtClean="0"/>
              <a:t>—inconsistent</a:t>
            </a:r>
          </a:p>
          <a:p>
            <a:pPr lvl="1"/>
            <a:r>
              <a:rPr lang="en-US" dirty="0" smtClean="0"/>
              <a:t>Generates conflict, contestation</a:t>
            </a:r>
          </a:p>
          <a:p>
            <a:pPr lvl="2"/>
            <a:r>
              <a:rPr lang="en-US" dirty="0" smtClean="0"/>
              <a:t>Opposing uses of heritage (sacred site vs. tourism)</a:t>
            </a:r>
          </a:p>
          <a:p>
            <a:pPr lvl="2"/>
            <a:r>
              <a:rPr lang="en-US" dirty="0" smtClean="0"/>
              <a:t>Particularism – whose heritage?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hg2e_fig_02_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0" y="407626"/>
            <a:ext cx="5538475" cy="39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9014" y="1456360"/>
            <a:ext cx="2870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Native Americans protest at </a:t>
            </a:r>
          </a:p>
          <a:p>
            <a:r>
              <a:rPr lang="en-US" dirty="0" smtClean="0"/>
              <a:t>the 100 year celebration of</a:t>
            </a:r>
          </a:p>
          <a:p>
            <a:r>
              <a:rPr lang="en-US" dirty="0" smtClean="0"/>
              <a:t>Oklahoma statehood (2007).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4" y="5312802"/>
            <a:ext cx="843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there a Global Heritage?   </a:t>
            </a:r>
            <a:r>
              <a:rPr lang="en-US" sz="2800" dirty="0" smtClean="0">
                <a:hlinkClick r:id="rId3"/>
              </a:rPr>
              <a:t>UNESCO World Heritage List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752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Globalization?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905" cy="5124116"/>
          </a:xfrm>
        </p:spPr>
        <p:txBody>
          <a:bodyPr>
            <a:normAutofit/>
          </a:bodyPr>
          <a:lstStyle/>
          <a:p>
            <a:r>
              <a:rPr lang="en-US" dirty="0" smtClean="0"/>
              <a:t>Economic, social, political</a:t>
            </a:r>
          </a:p>
          <a:p>
            <a:r>
              <a:rPr lang="en-US" dirty="0" smtClean="0"/>
              <a:t>Horizontal and vertical expansion</a:t>
            </a:r>
          </a:p>
          <a:p>
            <a:r>
              <a:rPr lang="en-US" dirty="0" smtClean="0"/>
              <a:t>Is a </a:t>
            </a:r>
            <a:r>
              <a:rPr lang="en-US" i="1" dirty="0" smtClean="0"/>
              <a:t>cause</a:t>
            </a:r>
            <a:r>
              <a:rPr lang="en-US" dirty="0" smtClean="0"/>
              <a:t> and an </a:t>
            </a:r>
            <a:r>
              <a:rPr lang="en-US" i="1" dirty="0" smtClean="0"/>
              <a:t>effect</a:t>
            </a:r>
            <a:r>
              <a:rPr lang="en-US" dirty="0" smtClean="0"/>
              <a:t> of spatial interaction</a:t>
            </a:r>
          </a:p>
          <a:p>
            <a:r>
              <a:rPr lang="en-US" dirty="0" smtClean="0"/>
              <a:t>Five factors</a:t>
            </a:r>
          </a:p>
          <a:p>
            <a:pPr lvl="1"/>
            <a:r>
              <a:rPr lang="en-US" dirty="0" smtClean="0"/>
              <a:t>Global markets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Lower costs</a:t>
            </a:r>
          </a:p>
          <a:p>
            <a:pPr lvl="1"/>
            <a:r>
              <a:rPr lang="en-US" dirty="0" smtClean="0"/>
              <a:t>Mobility of capital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33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1053" y="6248036"/>
            <a:ext cx="172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wto.org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2643" y="347579"/>
            <a:ext cx="503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Membership in the WTO, World Trade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hg2e_fig_02_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93" y="611086"/>
            <a:ext cx="5275815" cy="591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578" y="320841"/>
            <a:ext cx="4277895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Global Flow of Capital</a:t>
            </a:r>
          </a:p>
          <a:p>
            <a:endParaRPr lang="en-US" sz="2400" dirty="0"/>
          </a:p>
          <a:p>
            <a:r>
              <a:rPr lang="en-US" dirty="0" smtClean="0"/>
              <a:t>MNCs/TNCs</a:t>
            </a:r>
          </a:p>
          <a:p>
            <a:endParaRPr lang="en-US" dirty="0"/>
          </a:p>
          <a:p>
            <a:r>
              <a:rPr lang="en-US" dirty="0" smtClean="0"/>
              <a:t>FDI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Today:</a:t>
            </a:r>
          </a:p>
          <a:p>
            <a:r>
              <a:rPr lang="en-US" dirty="0"/>
              <a:t> </a:t>
            </a:r>
            <a:r>
              <a:rPr lang="en-US" dirty="0" smtClean="0"/>
              <a:t>    82,000 MNCs with 810,000 foreign</a:t>
            </a:r>
          </a:p>
          <a:p>
            <a:r>
              <a:rPr lang="en-US" dirty="0"/>
              <a:t> </a:t>
            </a:r>
            <a:r>
              <a:rPr lang="en-US" dirty="0" smtClean="0"/>
              <a:t>    affiliates</a:t>
            </a:r>
          </a:p>
          <a:p>
            <a:endParaRPr lang="en-US" dirty="0"/>
          </a:p>
          <a:p>
            <a:r>
              <a:rPr lang="en-US" dirty="0" smtClean="0"/>
              <a:t>1990s:</a:t>
            </a:r>
          </a:p>
          <a:p>
            <a:r>
              <a:rPr lang="en-US" dirty="0"/>
              <a:t> </a:t>
            </a:r>
            <a:r>
              <a:rPr lang="en-US" dirty="0" smtClean="0"/>
              <a:t>    37,000 MNCs with 170,000 foreign</a:t>
            </a:r>
          </a:p>
          <a:p>
            <a:r>
              <a:rPr lang="en-US" dirty="0"/>
              <a:t> </a:t>
            </a:r>
            <a:r>
              <a:rPr lang="en-US" dirty="0" smtClean="0"/>
              <a:t>    affiliates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242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Globalization on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Homogenization—The Geography of Nowhere </a:t>
            </a:r>
          </a:p>
          <a:p>
            <a:pPr lvl="1"/>
            <a:r>
              <a:rPr lang="en-US" dirty="0" smtClean="0"/>
              <a:t>Placelessness—Edward Relph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0324" y="3630644"/>
            <a:ext cx="3892000" cy="322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8834" y="52438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4" y="3222761"/>
            <a:ext cx="3498075" cy="29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17" y="435112"/>
            <a:ext cx="8410062" cy="6205890"/>
          </a:xfrm>
        </p:spPr>
        <p:txBody>
          <a:bodyPr>
            <a:normAutofit/>
          </a:bodyPr>
          <a:lstStyle/>
          <a:p>
            <a:r>
              <a:rPr lang="en-US" dirty="0" smtClean="0"/>
              <a:t>Homogenization due to Americanization</a:t>
            </a:r>
          </a:p>
          <a:p>
            <a:pPr lvl="1"/>
            <a:r>
              <a:rPr lang="en-US" dirty="0" smtClean="0"/>
              <a:t>Americanization a function of global capitalism and American economic dominance</a:t>
            </a:r>
          </a:p>
          <a:p>
            <a:pPr lvl="2"/>
            <a:r>
              <a:rPr lang="en-US" dirty="0" smtClean="0"/>
              <a:t>Spread of values too?</a:t>
            </a:r>
          </a:p>
          <a:p>
            <a:pPr lvl="1"/>
            <a:r>
              <a:rPr lang="en-US" dirty="0" err="1"/>
              <a:t>McDonaldization</a:t>
            </a:r>
            <a:r>
              <a:rPr lang="en-US" dirty="0"/>
              <a:t>:  spread of American fast food as a standard for how the world eats.</a:t>
            </a:r>
          </a:p>
          <a:p>
            <a:pPr lvl="1"/>
            <a:r>
              <a:rPr lang="en-US" dirty="0"/>
              <a:t>Television, entertainment</a:t>
            </a:r>
          </a:p>
          <a:p>
            <a:pPr lvl="1"/>
            <a:r>
              <a:rPr lang="en-US" dirty="0" smtClean="0"/>
              <a:t>Clothing</a:t>
            </a:r>
          </a:p>
          <a:p>
            <a:pPr lvl="1"/>
            <a:r>
              <a:rPr lang="en-US" dirty="0" smtClean="0"/>
              <a:t>Coca-Colonization</a:t>
            </a:r>
          </a:p>
          <a:p>
            <a:pPr lvl="2"/>
            <a:r>
              <a:rPr lang="en-US" dirty="0" smtClean="0"/>
              <a:t>Global capitalism re-establishing colonial relationships</a:t>
            </a:r>
          </a:p>
          <a:p>
            <a:pPr lvl="3"/>
            <a:r>
              <a:rPr lang="en-US" dirty="0" smtClean="0"/>
              <a:t>MNCs create a hegemony with inherent power relations</a:t>
            </a:r>
          </a:p>
          <a:p>
            <a:pPr lvl="3"/>
            <a:r>
              <a:rPr lang="en-US" dirty="0" smtClean="0"/>
              <a:t>MNCs benefit from their global spread, not the individual countries</a:t>
            </a:r>
          </a:p>
        </p:txBody>
      </p:sp>
    </p:spTree>
    <p:extLst>
      <p:ext uri="{BB962C8B-B14F-4D97-AF65-F5344CB8AC3E}">
        <p14:creationId xmlns:p14="http://schemas.microsoft.com/office/powerpoint/2010/main" val="18172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07"/>
            <a:ext cx="9144000" cy="58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744" y="761337"/>
            <a:ext cx="48498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397"/>
            <a:ext cx="8433366" cy="62058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Polarization</a:t>
            </a:r>
          </a:p>
          <a:p>
            <a:pPr lvl="1"/>
            <a:r>
              <a:rPr lang="en-US" dirty="0"/>
              <a:t>Globalization has destabilized societies</a:t>
            </a:r>
          </a:p>
          <a:p>
            <a:pPr lvl="1"/>
            <a:r>
              <a:rPr lang="en-US" dirty="0"/>
              <a:t>Backlash to the homogenization</a:t>
            </a:r>
          </a:p>
          <a:p>
            <a:pPr lvl="1"/>
            <a:r>
              <a:rPr lang="en-US" dirty="0"/>
              <a:t>Rise of ethnic separatism, battles over identity</a:t>
            </a:r>
          </a:p>
          <a:p>
            <a:pPr lvl="1"/>
            <a:r>
              <a:rPr lang="en-US" dirty="0"/>
              <a:t>Dangerous—global terrorism, criminal networks</a:t>
            </a:r>
          </a:p>
          <a:p>
            <a:endParaRPr lang="en-US" dirty="0" smtClean="0"/>
          </a:p>
          <a:p>
            <a:r>
              <a:rPr lang="en-US" dirty="0"/>
              <a:t>Criticism of Polarization &amp; Homogenization Theories </a:t>
            </a:r>
            <a:endParaRPr lang="en-US" dirty="0" smtClean="0"/>
          </a:p>
          <a:p>
            <a:pPr lvl="1"/>
            <a:r>
              <a:rPr lang="en-US" dirty="0" smtClean="0"/>
              <a:t>Is uniformity inevitable?</a:t>
            </a:r>
          </a:p>
          <a:p>
            <a:pPr lvl="1"/>
            <a:r>
              <a:rPr lang="en-US" dirty="0" smtClean="0"/>
              <a:t>Is it really this simple?</a:t>
            </a:r>
          </a:p>
          <a:p>
            <a:pPr lvl="1"/>
            <a:r>
              <a:rPr lang="en-US" b="1" dirty="0" err="1" smtClean="0"/>
              <a:t>Neolocalism</a:t>
            </a:r>
            <a:r>
              <a:rPr lang="en-US" dirty="0" smtClean="0"/>
              <a:t>—renewed local awareness</a:t>
            </a:r>
          </a:p>
          <a:p>
            <a:pPr lvl="1"/>
            <a:r>
              <a:rPr lang="en-US" dirty="0" smtClean="0"/>
              <a:t>Flow of ideas and practices is not unilateral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334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Chapter 2:  Globalization &amp; Culture</vt:lpstr>
      <vt:lpstr>What is Globalization?</vt:lpstr>
      <vt:lpstr>PowerPoint Presentation</vt:lpstr>
      <vt:lpstr>PowerPoint Presentation</vt:lpstr>
      <vt:lpstr>Impacts of Globalization on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Commodification of Culture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Globalization &amp; Culture</dc:title>
  <dc:creator>Elizabeth Lobb</dc:creator>
  <cp:lastModifiedBy>Lobb, Elizabeth</cp:lastModifiedBy>
  <cp:revision>27</cp:revision>
  <dcterms:created xsi:type="dcterms:W3CDTF">2014-10-13T20:48:19Z</dcterms:created>
  <dcterms:modified xsi:type="dcterms:W3CDTF">2019-03-07T16:50:42Z</dcterms:modified>
</cp:coreProperties>
</file>