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5" r:id="rId3"/>
    <p:sldId id="263" r:id="rId4"/>
    <p:sldId id="257" r:id="rId5"/>
    <p:sldId id="258" r:id="rId6"/>
    <p:sldId id="259" r:id="rId7"/>
    <p:sldId id="260" r:id="rId8"/>
    <p:sldId id="261" r:id="rId9"/>
    <p:sldId id="289" r:id="rId10"/>
    <p:sldId id="264" r:id="rId11"/>
    <p:sldId id="287" r:id="rId12"/>
    <p:sldId id="288" r:id="rId13"/>
    <p:sldId id="266" r:id="rId14"/>
    <p:sldId id="268" r:id="rId15"/>
    <p:sldId id="291" r:id="rId16"/>
    <p:sldId id="290" r:id="rId17"/>
    <p:sldId id="269" r:id="rId18"/>
    <p:sldId id="292" r:id="rId19"/>
    <p:sldId id="271" r:id="rId20"/>
    <p:sldId id="272" r:id="rId21"/>
    <p:sldId id="294" r:id="rId22"/>
    <p:sldId id="293" r:id="rId23"/>
    <p:sldId id="273" r:id="rId24"/>
    <p:sldId id="274" r:id="rId25"/>
    <p:sldId id="275" r:id="rId26"/>
    <p:sldId id="295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77" r:id="rId36"/>
    <p:sldId id="27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0FBC8-A427-1041-A685-D927CC021948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7DD9B-D5B7-3B40-958F-C3959789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DD9B-D5B7-3B40-958F-C395978975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9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7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0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0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4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2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A030-F9A0-5D4C-B37A-117C2F0B96E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isionzeroinitiative.com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403" y="0"/>
            <a:ext cx="7772400" cy="1470025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8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Urban Geographies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vhg2e_figun_08_p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9" y="1325069"/>
            <a:ext cx="7558173" cy="568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6263" y="5638800"/>
            <a:ext cx="6578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Masadar</a:t>
            </a:r>
            <a:r>
              <a:rPr lang="en-US" sz="1400" dirty="0" smtClean="0">
                <a:solidFill>
                  <a:schemeClr val="bg1"/>
                </a:solidFill>
              </a:rPr>
              <a:t> City, U.A.E.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The sustainable city of the future?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4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4837" y="49213"/>
            <a:ext cx="4040188" cy="639762"/>
          </a:xfrm>
        </p:spPr>
        <p:txBody>
          <a:bodyPr/>
          <a:lstStyle/>
          <a:p>
            <a:r>
              <a:rPr lang="en-US" dirty="0" smtClean="0"/>
              <a:t>Percent Urban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199" y="717550"/>
            <a:ext cx="4187825" cy="54419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Percent of the country that lives in a city</a:t>
            </a:r>
          </a:p>
          <a:p>
            <a:r>
              <a:rPr lang="en-US" dirty="0" smtClean="0"/>
              <a:t>Country is considered “urbanized” if 50% or more of its population lives in a city.</a:t>
            </a:r>
          </a:p>
          <a:p>
            <a:r>
              <a:rPr lang="en-US" dirty="0" smtClean="0"/>
              <a:t>1900:  13% of world was urban</a:t>
            </a:r>
          </a:p>
          <a:p>
            <a:r>
              <a:rPr lang="en-US" dirty="0" smtClean="0"/>
              <a:t>1950:  29% of world was urban</a:t>
            </a:r>
          </a:p>
          <a:p>
            <a:r>
              <a:rPr lang="en-US" dirty="0" smtClean="0"/>
              <a:t>2005:  50%</a:t>
            </a:r>
          </a:p>
          <a:p>
            <a:r>
              <a:rPr lang="en-US" dirty="0" smtClean="0"/>
              <a:t>By 2050:  70%</a:t>
            </a:r>
          </a:p>
          <a:p>
            <a:r>
              <a:rPr lang="en-US" dirty="0" smtClean="0"/>
              <a:t>In 1970 about 1.4 billion people lived in a city</a:t>
            </a:r>
          </a:p>
          <a:p>
            <a:r>
              <a:rPr lang="en-US" dirty="0" smtClean="0"/>
              <a:t>Today about 3.6 billion people live in a city</a:t>
            </a:r>
          </a:p>
          <a:p>
            <a:r>
              <a:rPr lang="en-US" dirty="0" smtClean="0"/>
              <a:t>Developed countries have highest percent, rapidly losing rural populations</a:t>
            </a:r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025" y="101601"/>
            <a:ext cx="4041775" cy="639762"/>
          </a:xfrm>
        </p:spPr>
        <p:txBody>
          <a:bodyPr/>
          <a:lstStyle/>
          <a:p>
            <a:r>
              <a:rPr lang="en-US" dirty="0" smtClean="0"/>
              <a:t>Rate of Urban Growth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866774"/>
            <a:ext cx="4105275" cy="5013325"/>
          </a:xfrm>
        </p:spPr>
        <p:txBody>
          <a:bodyPr>
            <a:normAutofit/>
          </a:bodyPr>
          <a:lstStyle/>
          <a:p>
            <a:r>
              <a:rPr lang="en-US" dirty="0" smtClean="0"/>
              <a:t>Percent growth (annually)</a:t>
            </a:r>
          </a:p>
          <a:p>
            <a:r>
              <a:rPr lang="en-US" dirty="0" smtClean="0"/>
              <a:t>2-4%=high urban growth</a:t>
            </a:r>
          </a:p>
          <a:p>
            <a:r>
              <a:rPr lang="en-US" dirty="0" smtClean="0"/>
              <a:t>1970-2011 was about 2.4% globally</a:t>
            </a:r>
          </a:p>
          <a:p>
            <a:r>
              <a:rPr lang="en-US" dirty="0" smtClean="0"/>
              <a:t>Currently about 1.8%</a:t>
            </a:r>
          </a:p>
          <a:p>
            <a:r>
              <a:rPr lang="en-US" dirty="0" smtClean="0"/>
              <a:t>Highest urban growth for next 20 years is in developing world’s cities (about 2%)</a:t>
            </a:r>
          </a:p>
          <a:p>
            <a:pPr lvl="1"/>
            <a:r>
              <a:rPr lang="en-US" dirty="0" smtClean="0"/>
              <a:t>Higher RNIs</a:t>
            </a:r>
          </a:p>
          <a:p>
            <a:pPr lvl="1"/>
            <a:r>
              <a:rPr lang="en-US" dirty="0" smtClean="0"/>
              <a:t>Larger volumes of rural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3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hg3_fig_08_04a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7" y="381000"/>
            <a:ext cx="843686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5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hg3_fig_08_04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63879"/>
            <a:ext cx="8534400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6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vhg2e_fig_08_0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8000"/>
            <a:ext cx="8531225" cy="584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99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Industrialization</a:t>
            </a:r>
          </a:p>
          <a:p>
            <a:r>
              <a:rPr lang="en-US" dirty="0" smtClean="0"/>
              <a:t>Mechanization in farming</a:t>
            </a:r>
          </a:p>
          <a:p>
            <a:r>
              <a:rPr lang="en-US" dirty="0" smtClean="0"/>
              <a:t>1800:  7.3% of world lived in a city</a:t>
            </a:r>
          </a:p>
          <a:p>
            <a:pPr lvl="1"/>
            <a:r>
              <a:rPr lang="en-US" dirty="0" smtClean="0"/>
              <a:t>US at 65 urban in 1800</a:t>
            </a:r>
          </a:p>
          <a:p>
            <a:r>
              <a:rPr lang="en-US" dirty="0" smtClean="0"/>
              <a:t>1900:  16.4% of world lived in a city</a:t>
            </a:r>
          </a:p>
          <a:p>
            <a:pPr lvl="1"/>
            <a:r>
              <a:rPr lang="en-US" dirty="0" smtClean="0"/>
              <a:t>US at 40% urban in 1900</a:t>
            </a:r>
          </a:p>
        </p:txBody>
      </p:sp>
    </p:spTree>
    <p:extLst>
      <p:ext uri="{BB962C8B-B14F-4D97-AF65-F5344CB8AC3E}">
        <p14:creationId xmlns:p14="http://schemas.microsoft.com/office/powerpoint/2010/main" val="259684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banization-last-500-years-1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6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For most of 20</a:t>
            </a:r>
            <a:r>
              <a:rPr lang="en-US" baseline="30000" dirty="0"/>
              <a:t>th</a:t>
            </a:r>
            <a:r>
              <a:rPr lang="en-US" dirty="0"/>
              <a:t> C, largest cities in the world were in developed regions—Europe, Japan, U.S.</a:t>
            </a:r>
          </a:p>
          <a:p>
            <a:r>
              <a:rPr lang="en-US" dirty="0"/>
              <a:t>Since 1975, growth of </a:t>
            </a:r>
            <a:r>
              <a:rPr lang="en-US" i="1" dirty="0" smtClean="0"/>
              <a:t>megacities</a:t>
            </a:r>
            <a:r>
              <a:rPr lang="en-US" dirty="0" smtClean="0"/>
              <a:t> (10 mill or more)	</a:t>
            </a:r>
            <a:endParaRPr lang="en-US" i="1" dirty="0" smtClean="0"/>
          </a:p>
          <a:p>
            <a:pPr lvl="1"/>
            <a:r>
              <a:rPr lang="en-US" dirty="0" smtClean="0"/>
              <a:t>1950:  2</a:t>
            </a:r>
          </a:p>
          <a:p>
            <a:pPr lvl="2"/>
            <a:r>
              <a:rPr lang="en-US" dirty="0" smtClean="0"/>
              <a:t>Tokyo 11 mill, NYC 12 mill)</a:t>
            </a:r>
          </a:p>
          <a:p>
            <a:pPr lvl="1"/>
            <a:r>
              <a:rPr lang="en-US" dirty="0" smtClean="0"/>
              <a:t>1975: 3 </a:t>
            </a:r>
          </a:p>
          <a:p>
            <a:pPr lvl="2"/>
            <a:r>
              <a:rPr lang="en-US" dirty="0" smtClean="0"/>
              <a:t>Tokyo 27 mill, NYC 16 mill, Mexico City 11 mill</a:t>
            </a:r>
          </a:p>
          <a:p>
            <a:pPr lvl="1"/>
            <a:r>
              <a:rPr lang="en-US" dirty="0" smtClean="0"/>
              <a:t>2009:  21</a:t>
            </a:r>
          </a:p>
          <a:p>
            <a:pPr lvl="2"/>
            <a:r>
              <a:rPr lang="en-US" dirty="0" smtClean="0"/>
              <a:t>3 cities go “super”, more than 20 mill:  Tokyo, Delhi, Sao Paulo</a:t>
            </a:r>
          </a:p>
          <a:p>
            <a:pPr lvl="1"/>
            <a:r>
              <a:rPr lang="en-US" dirty="0" smtClean="0"/>
              <a:t>2025:  29</a:t>
            </a:r>
          </a:p>
          <a:p>
            <a:pPr lvl="2"/>
            <a:r>
              <a:rPr lang="en-US" dirty="0" smtClean="0"/>
              <a:t>9 exceed 20 mill</a:t>
            </a:r>
          </a:p>
          <a:p>
            <a:pPr lvl="2"/>
            <a:r>
              <a:rPr lang="en-US" dirty="0" smtClean="0"/>
              <a:t>China &amp; Japan = 7 megacities</a:t>
            </a:r>
          </a:p>
          <a:p>
            <a:pPr lvl="2"/>
            <a:r>
              <a:rPr lang="en-US" dirty="0" smtClean="0"/>
              <a:t>India, Pakistan, Bangladesh = 6 megacities</a:t>
            </a:r>
          </a:p>
          <a:p>
            <a:pPr lvl="2"/>
            <a:r>
              <a:rPr lang="en-US" dirty="0" smtClean="0"/>
              <a:t>South America = 5</a:t>
            </a:r>
          </a:p>
          <a:p>
            <a:pPr lvl="2"/>
            <a:r>
              <a:rPr lang="en-US" dirty="0" smtClean="0"/>
              <a:t>US/Mexico = 3</a:t>
            </a:r>
          </a:p>
          <a:p>
            <a:pPr lvl="2"/>
            <a:r>
              <a:rPr lang="en-US" dirty="0" smtClean="0"/>
              <a:t>Turkey/Egypt = 2</a:t>
            </a:r>
          </a:p>
          <a:p>
            <a:pPr lvl="2"/>
            <a:r>
              <a:rPr lang="en-US" dirty="0" smtClean="0"/>
              <a:t>Europe/Russia = 2</a:t>
            </a:r>
            <a:endParaRPr lang="en-US" dirty="0"/>
          </a:p>
          <a:p>
            <a:r>
              <a:rPr lang="en-US" dirty="0" smtClean="0"/>
              <a:t>1975:  53 mill lived a city of 10 mill or more</a:t>
            </a:r>
          </a:p>
          <a:p>
            <a:r>
              <a:rPr lang="en-US" dirty="0" smtClean="0"/>
              <a:t>2011:  283 million did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8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hg2e_fig_08_0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3" y="190500"/>
            <a:ext cx="4589463" cy="647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6890" y="22883"/>
            <a:ext cx="350086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Africa:</a:t>
            </a:r>
          </a:p>
          <a:p>
            <a:r>
              <a:rPr lang="en-US" dirty="0"/>
              <a:t>	</a:t>
            </a:r>
            <a:r>
              <a:rPr lang="en-US" dirty="0" smtClean="0"/>
              <a:t>*Once a center of ancient urbanism but largely rural population through the 20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  <a:p>
            <a:r>
              <a:rPr lang="en-US" dirty="0"/>
              <a:t>	</a:t>
            </a:r>
            <a:r>
              <a:rPr lang="en-US" dirty="0" smtClean="0"/>
              <a:t>*Now has several urban giants:  Lagos and Cairo.</a:t>
            </a:r>
          </a:p>
          <a:p>
            <a:r>
              <a:rPr lang="en-US" dirty="0"/>
              <a:t>	</a:t>
            </a:r>
            <a:r>
              <a:rPr lang="en-US" dirty="0" smtClean="0"/>
              <a:t>Africa’s urban population already exceeds North America’s and will soon be as large as Europe’s.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 Asia</a:t>
            </a:r>
          </a:p>
          <a:p>
            <a:r>
              <a:rPr lang="en-US" dirty="0"/>
              <a:t>	</a:t>
            </a:r>
            <a:r>
              <a:rPr lang="en-US" dirty="0" smtClean="0"/>
              <a:t>*largest number of city dwellers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1473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hg3_fig_08_0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96468"/>
            <a:ext cx="8534400" cy="54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&amp;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more urban dwellers indicate progress?</a:t>
            </a:r>
          </a:p>
          <a:p>
            <a:r>
              <a:rPr lang="en-US" dirty="0" smtClean="0"/>
              <a:t>True global development?</a:t>
            </a:r>
          </a:p>
          <a:p>
            <a:r>
              <a:rPr lang="en-US" dirty="0" smtClean="0"/>
              <a:t>Or does it mean more entrenched poverty, concentrated inequality in the megacities of LDCs (and MDCs</a:t>
            </a:r>
            <a:r>
              <a:rPr lang="mr-IN" dirty="0" smtClean="0"/>
              <a:t>…</a:t>
            </a:r>
            <a:r>
              <a:rPr lang="en-US" dirty="0" smtClean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10910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only consistent thing about cities is that they are always changing.”</a:t>
            </a:r>
          </a:p>
          <a:p>
            <a:pPr lvl="6"/>
            <a:r>
              <a:rPr lang="en-US" dirty="0" smtClean="0"/>
              <a:t>Tim Hall</a:t>
            </a:r>
          </a:p>
          <a:p>
            <a:endParaRPr lang="en-US" dirty="0"/>
          </a:p>
          <a:p>
            <a:r>
              <a:rPr lang="en-US" dirty="0" smtClean="0"/>
              <a:t>“The mortality of persons contrasts sharply with the immortality of cities.”</a:t>
            </a:r>
          </a:p>
          <a:p>
            <a:pPr lvl="6"/>
            <a:r>
              <a:rPr lang="en-US" dirty="0" smtClean="0"/>
              <a:t>James 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4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76041" cy="3352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40" y="3242889"/>
            <a:ext cx="5059660" cy="3615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3041" y="792790"/>
            <a:ext cx="347314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Cities:  landscapes of contrast.</a:t>
            </a:r>
          </a:p>
          <a:p>
            <a:endParaRPr lang="en-US" dirty="0"/>
          </a:p>
          <a:p>
            <a:r>
              <a:rPr lang="en-US" dirty="0" smtClean="0"/>
              <a:t>Were or are American cities landscapes of contrast?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7544" y="3524111"/>
            <a:ext cx="154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Mumbai, India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73312" y="6521894"/>
            <a:ext cx="17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Bangalore,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3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banization-vs-gdp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6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Urban Populations Have Higher Living Standards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nearly all countries electricity access is higher in urban areas than rural areas.</a:t>
            </a:r>
          </a:p>
          <a:p>
            <a:r>
              <a:rPr lang="en-US" dirty="0" smtClean="0"/>
              <a:t>Access to improved sanitation is higher in urban areas.</a:t>
            </a:r>
          </a:p>
          <a:p>
            <a:r>
              <a:rPr lang="en-US" dirty="0" smtClean="0"/>
              <a:t>Access to clean fuels for cooking and heating is higher in urban areas.</a:t>
            </a:r>
          </a:p>
          <a:p>
            <a:r>
              <a:rPr lang="en-US" dirty="0" smtClean="0"/>
              <a:t>Child malnutrition is lower in urban settings.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4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Have arisen with globalization</a:t>
            </a:r>
          </a:p>
          <a:p>
            <a:pPr lvl="1"/>
            <a:r>
              <a:rPr lang="en-US" dirty="0" smtClean="0"/>
              <a:t>Defined by </a:t>
            </a:r>
            <a:r>
              <a:rPr lang="en-US" i="1" dirty="0" smtClean="0"/>
              <a:t>influence</a:t>
            </a:r>
            <a:r>
              <a:rPr lang="en-US" dirty="0" smtClean="0"/>
              <a:t> not size</a:t>
            </a:r>
          </a:p>
          <a:p>
            <a:pPr lvl="2"/>
            <a:r>
              <a:rPr lang="en-US" dirty="0" smtClean="0"/>
              <a:t>Headquarter location of gov’t, corporations</a:t>
            </a:r>
          </a:p>
          <a:p>
            <a:pPr lvl="2"/>
            <a:r>
              <a:rPr lang="en-US" dirty="0" smtClean="0"/>
              <a:t>Nodes of interaction and exchange (airports, ocean ports, specialized markets).</a:t>
            </a:r>
          </a:p>
          <a:p>
            <a:pPr lvl="2"/>
            <a:r>
              <a:rPr lang="en-US" dirty="0" smtClean="0"/>
              <a:t>Financial, producer services</a:t>
            </a:r>
          </a:p>
          <a:p>
            <a:pPr lvl="2"/>
            <a:r>
              <a:rPr lang="en-US" dirty="0" smtClean="0"/>
              <a:t>Tourism, elite consumption, centers of culture, entertainment, media.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141" y="4336916"/>
            <a:ext cx="3549484" cy="242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9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hg2e_fig_08_0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0" y="313228"/>
            <a:ext cx="8883493" cy="596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7341" y="4601034"/>
            <a:ext cx="4465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showing world cities based on the geographies of dominant firms in 4 sectors:  accounting, advertising, banking, legal services.</a:t>
            </a:r>
          </a:p>
          <a:p>
            <a:endParaRPr lang="en-US" dirty="0"/>
          </a:p>
          <a:p>
            <a:r>
              <a:rPr lang="en-US" dirty="0" smtClean="0"/>
              <a:t>What does this illustrate about the geography of globalization?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7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Some Cities are NOT World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Rennie</a:t>
            </a:r>
            <a:r>
              <a:rPr lang="en-US" dirty="0" smtClean="0"/>
              <a:t> Short</a:t>
            </a:r>
          </a:p>
          <a:p>
            <a:pPr lvl="1"/>
            <a:r>
              <a:rPr lang="en-US" dirty="0"/>
              <a:t>High levels of poverty</a:t>
            </a:r>
          </a:p>
          <a:p>
            <a:pPr lvl="1"/>
            <a:r>
              <a:rPr lang="en-US" dirty="0"/>
              <a:t>Social collapse</a:t>
            </a:r>
          </a:p>
          <a:p>
            <a:pPr lvl="1"/>
            <a:r>
              <a:rPr lang="en-US" dirty="0"/>
              <a:t>Avoidance of risk (hostile to immigrants)</a:t>
            </a:r>
          </a:p>
          <a:p>
            <a:pPr lvl="1"/>
            <a:r>
              <a:rPr lang="en-US" dirty="0"/>
              <a:t>Exclusion from or resistance to globalization</a:t>
            </a:r>
          </a:p>
          <a:p>
            <a:r>
              <a:rPr lang="en-US" dirty="0" smtClean="0"/>
              <a:t>Can a city lose its status as a world city?</a:t>
            </a:r>
          </a:p>
        </p:txBody>
      </p:sp>
    </p:spTree>
    <p:extLst>
      <p:ext uri="{BB962C8B-B14F-4D97-AF65-F5344CB8AC3E}">
        <p14:creationId xmlns:p14="http://schemas.microsoft.com/office/powerpoint/2010/main" val="319279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Cities:  Policy, Segregation and Suburbs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FHA created to revitalize home construction and increase home ownership during the </a:t>
            </a:r>
            <a:r>
              <a:rPr lang="en-US" dirty="0" smtClean="0"/>
              <a:t>Depression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VA made loans to veterans after </a:t>
            </a:r>
            <a:r>
              <a:rPr lang="en-US" dirty="0" smtClean="0"/>
              <a:t>WWII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Selective about what homes they would </a:t>
            </a:r>
            <a:r>
              <a:rPr lang="en-US" dirty="0" smtClean="0"/>
              <a:t>back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Redlining:  “high risk” given to older </a:t>
            </a:r>
            <a:r>
              <a:rPr lang="en-US" dirty="0"/>
              <a:t>neighborhoods, </a:t>
            </a:r>
            <a:r>
              <a:rPr lang="en-US" dirty="0" smtClean="0"/>
              <a:t>and areas with non-whites.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Led to neglect of inner </a:t>
            </a:r>
            <a:r>
              <a:rPr lang="en-US" dirty="0"/>
              <a:t>cities </a:t>
            </a:r>
            <a:r>
              <a:rPr lang="en-US" dirty="0" smtClean="0"/>
              <a:t>and favoring of </a:t>
            </a:r>
            <a:r>
              <a:rPr lang="en-US" dirty="0"/>
              <a:t>single-family houses on larger lots in the </a:t>
            </a:r>
            <a:r>
              <a:rPr lang="en-US" dirty="0" smtClean="0"/>
              <a:t>suburbs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Blockbusting:  further excludes “non-whites,” especially African-Americans.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5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hg2e_fig_08_1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0499"/>
            <a:ext cx="7064837" cy="581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32" y="6136058"/>
            <a:ext cx="819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Louis became one of the most segregated city in America by 1980.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1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 Development/Urban Renewal</a:t>
            </a:r>
          </a:p>
          <a:p>
            <a:pPr lvl="1"/>
            <a:r>
              <a:rPr lang="en-US" dirty="0" smtClean="0"/>
              <a:t>Get rid of sub-par housing in neglected inner cities</a:t>
            </a:r>
          </a:p>
          <a:p>
            <a:pPr lvl="1"/>
            <a:r>
              <a:rPr lang="en-US" dirty="0" smtClean="0"/>
              <a:t>Use eminent domain to take land/property</a:t>
            </a:r>
          </a:p>
          <a:p>
            <a:pPr lvl="1"/>
            <a:r>
              <a:rPr lang="en-US" dirty="0" smtClean="0"/>
              <a:t>Replace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ngels1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34375" cy="40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2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30" y="673404"/>
            <a:ext cx="8229600" cy="5665419"/>
          </a:xfrm>
        </p:spPr>
        <p:txBody>
          <a:bodyPr>
            <a:normAutofit/>
          </a:bodyPr>
          <a:lstStyle/>
          <a:p>
            <a:r>
              <a:rPr lang="en-US" dirty="0" smtClean="0"/>
              <a:t>What are </a:t>
            </a:r>
            <a:r>
              <a:rPr lang="en-US" dirty="0"/>
              <a:t>c</a:t>
            </a:r>
            <a:r>
              <a:rPr lang="en-US" dirty="0" smtClean="0"/>
              <a:t>ities?</a:t>
            </a:r>
          </a:p>
          <a:p>
            <a:pPr lvl="1"/>
            <a:r>
              <a:rPr lang="en-US" dirty="0" smtClean="0"/>
              <a:t>Cities have existed for almost 10,000 years.</a:t>
            </a:r>
          </a:p>
          <a:p>
            <a:r>
              <a:rPr lang="en-US" dirty="0" smtClean="0"/>
              <a:t>The six characteristics of cities.</a:t>
            </a:r>
          </a:p>
          <a:p>
            <a:pPr lvl="1"/>
            <a:r>
              <a:rPr lang="en-US" dirty="0" smtClean="0"/>
              <a:t>Dense concentrations of people</a:t>
            </a:r>
          </a:p>
          <a:p>
            <a:pPr lvl="1"/>
            <a:r>
              <a:rPr lang="en-US" dirty="0" smtClean="0"/>
              <a:t>Functional complexity (unlike rural areas)</a:t>
            </a:r>
          </a:p>
          <a:p>
            <a:pPr lvl="1"/>
            <a:r>
              <a:rPr lang="en-US" dirty="0" smtClean="0"/>
              <a:t>Centers of power—business, government, cultural</a:t>
            </a:r>
          </a:p>
          <a:p>
            <a:pPr lvl="1"/>
            <a:r>
              <a:rPr lang="en-US" dirty="0" smtClean="0"/>
              <a:t>Dynamic, complex land-use patterns</a:t>
            </a:r>
          </a:p>
          <a:p>
            <a:pPr lvl="1"/>
            <a:r>
              <a:rPr lang="en-US" dirty="0" smtClean="0"/>
              <a:t>Linked (via trade, transportation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Full of contradictions</a:t>
            </a:r>
          </a:p>
        </p:txBody>
      </p:sp>
    </p:spTree>
    <p:extLst>
      <p:ext uri="{BB962C8B-B14F-4D97-AF65-F5344CB8AC3E}">
        <p14:creationId xmlns:p14="http://schemas.microsoft.com/office/powerpoint/2010/main" val="424666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ngelsBunkerHillLA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748588" cy="50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6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360238918_f4f46d5a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267450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rdTunnel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054725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08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hg2e_fig_08_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1390"/>
            <a:ext cx="8531225" cy="540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240" y="308932"/>
            <a:ext cx="454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gentrification?  Pros/cons?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708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hg2e_fig_08_1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1225" cy="48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35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51" y="215726"/>
            <a:ext cx="8729704" cy="66422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 cities help with more sustainable forms of living?  Can they reduce our carbon footprint?</a:t>
            </a:r>
          </a:p>
          <a:p>
            <a:pPr lvl="1"/>
            <a:r>
              <a:rPr lang="tr-TR" dirty="0" smtClean="0"/>
              <a:t>Y</a:t>
            </a:r>
            <a:r>
              <a:rPr lang="en-US" dirty="0" err="1" smtClean="0"/>
              <a:t>es</a:t>
            </a:r>
            <a:r>
              <a:rPr lang="en-US" dirty="0" smtClean="0"/>
              <a:t>, especially if they’re dense!</a:t>
            </a:r>
          </a:p>
          <a:p>
            <a:pPr lvl="1"/>
            <a:r>
              <a:rPr lang="en-US" dirty="0" smtClean="0"/>
              <a:t>Move people around without cars</a:t>
            </a:r>
          </a:p>
          <a:p>
            <a:pPr lvl="1"/>
            <a:r>
              <a:rPr lang="en-US" dirty="0" smtClean="0"/>
              <a:t>Deliver services—food, garbage collection, etc. in a smaller area, more efficient</a:t>
            </a:r>
          </a:p>
          <a:p>
            <a:pPr lvl="1"/>
            <a:r>
              <a:rPr lang="en-US" dirty="0" smtClean="0"/>
              <a:t>Urban farming</a:t>
            </a:r>
          </a:p>
          <a:p>
            <a:pPr lvl="1"/>
            <a:r>
              <a:rPr lang="en-US" dirty="0" smtClean="0"/>
              <a:t>Less air con—build streets more narrow, plant more trees, paint roofs white, plant on top of buildings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Use permeable surfaces on roadways</a:t>
            </a:r>
          </a:p>
          <a:p>
            <a:pPr lvl="1"/>
            <a:r>
              <a:rPr lang="en-US" dirty="0" smtClean="0"/>
              <a:t>Live closer to where we work—affordability!?</a:t>
            </a:r>
          </a:p>
          <a:p>
            <a:pPr lvl="1"/>
            <a:r>
              <a:rPr lang="en-US" dirty="0" smtClean="0"/>
              <a:t>Make cities more livable—</a:t>
            </a:r>
            <a:r>
              <a:rPr lang="en-US" dirty="0" smtClean="0">
                <a:hlinkClick r:id="rId2"/>
              </a:rPr>
              <a:t>Vision Zero</a:t>
            </a:r>
            <a:endParaRPr lang="en-US" dirty="0" smtClean="0"/>
          </a:p>
          <a:p>
            <a:pPr lvl="1"/>
            <a:r>
              <a:rPr lang="en-US" dirty="0" smtClean="0"/>
              <a:t>Plant more trees!!!:  “There are about 60-200 million spaces along our city streets where trees could be planted.  This translates to the potential to absorb 33 million more tons of CO2 every year, saving $4 billion in energy costs.” </a:t>
            </a:r>
            <a:r>
              <a:rPr lang="en-US" sz="1600" dirty="0" smtClean="0"/>
              <a:t>(National League of Sustainable Cities)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4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00" y="215728"/>
            <a:ext cx="8832669" cy="6642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Sprawl—not sustainable!</a:t>
            </a:r>
          </a:p>
          <a:p>
            <a:pPr lvl="1"/>
            <a:r>
              <a:rPr lang="en-US" dirty="0" smtClean="0"/>
              <a:t>Rate at which land is urbanized greatly exceeds the rate of population growth in a given period of time.</a:t>
            </a:r>
          </a:p>
          <a:p>
            <a:pPr lvl="1"/>
            <a:r>
              <a:rPr lang="en-US" dirty="0" smtClean="0"/>
              <a:t>Low-density</a:t>
            </a:r>
          </a:p>
          <a:p>
            <a:pPr lvl="1"/>
            <a:r>
              <a:rPr lang="en-US" dirty="0" smtClean="0"/>
              <a:t>Exurbs—low density residential developments FAR from urban centers and even FAR from suburbs, really in rural areas.</a:t>
            </a:r>
          </a:p>
          <a:p>
            <a:pPr lvl="1"/>
            <a:r>
              <a:rPr lang="en-US" dirty="0" smtClean="0"/>
              <a:t>Costs:  extending water, electricity, ambulance, fire, police, buses, etc. very high cost!</a:t>
            </a:r>
          </a:p>
          <a:p>
            <a:pPr lvl="1"/>
            <a:r>
              <a:rPr lang="en-US" dirty="0" smtClean="0"/>
              <a:t>Usually not served by public transit, so very auto dependent.</a:t>
            </a:r>
          </a:p>
          <a:p>
            <a:pPr lvl="1"/>
            <a:r>
              <a:rPr lang="en-US" dirty="0" smtClean="0"/>
              <a:t>More asphalt, more impervious surfaces, heat islands grow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Housing collapse of 2008 stopped sprawl somewhat</a:t>
            </a:r>
            <a:r>
              <a:rPr lang="mr-IN" dirty="0" smtClean="0"/>
              <a:t>…</a:t>
            </a:r>
            <a:r>
              <a:rPr lang="en-US" dirty="0" smtClean="0"/>
              <a:t>will it creep back?  How to stop it?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8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031"/>
            <a:ext cx="8229600" cy="6065885"/>
          </a:xfrm>
        </p:spPr>
        <p:txBody>
          <a:bodyPr/>
          <a:lstStyle/>
          <a:p>
            <a:r>
              <a:rPr lang="en-US" dirty="0" smtClean="0"/>
              <a:t>No international standard of how many people make a “city”</a:t>
            </a:r>
          </a:p>
          <a:p>
            <a:pPr lvl="1"/>
            <a:r>
              <a:rPr lang="en-US" dirty="0"/>
              <a:t>US Census Bureau says 2500 or more, </a:t>
            </a:r>
            <a:r>
              <a:rPr lang="en-US" dirty="0" smtClean="0"/>
              <a:t>density </a:t>
            </a:r>
            <a:r>
              <a:rPr lang="en-US" dirty="0"/>
              <a:t>of at least 1000/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smtClean="0"/>
              <a:t>mile</a:t>
            </a:r>
          </a:p>
          <a:p>
            <a:pPr lvl="1"/>
            <a:r>
              <a:rPr lang="en-US" dirty="0" smtClean="0"/>
              <a:t>Now use the term “urbanized”—50,000+ people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936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728"/>
            <a:ext cx="8229600" cy="4525963"/>
          </a:xfrm>
        </p:spPr>
        <p:txBody>
          <a:bodyPr/>
          <a:lstStyle/>
          <a:p>
            <a:r>
              <a:rPr lang="en-US" dirty="0" smtClean="0"/>
              <a:t>What are suburbs?</a:t>
            </a:r>
          </a:p>
          <a:p>
            <a:pPr lvl="1"/>
            <a:r>
              <a:rPr lang="en-US" dirty="0" smtClean="0"/>
              <a:t>Should they be included in city numbers?</a:t>
            </a:r>
          </a:p>
          <a:p>
            <a:pPr lvl="1"/>
            <a:r>
              <a:rPr lang="en-US" dirty="0" smtClean="0"/>
              <a:t>Should Pasadena, sitting next to Los Angeles, be included as part of the city of LA?</a:t>
            </a:r>
          </a:p>
          <a:p>
            <a:pPr lvl="1"/>
            <a:r>
              <a:rPr lang="en-US" dirty="0" smtClean="0"/>
              <a:t>Consider suburbs and cities as functioning as a whole</a:t>
            </a:r>
          </a:p>
          <a:p>
            <a:pPr lvl="1"/>
            <a:r>
              <a:rPr lang="en-US" dirty="0" smtClean="0"/>
              <a:t>Census Bureau defines these as MSA, Metropolitan Statistical Areas.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7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10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170" y="5934670"/>
            <a:ext cx="882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80% of Americans live in an MSA.  </a:t>
            </a:r>
          </a:p>
          <a:p>
            <a:r>
              <a:rPr lang="en-US" dirty="0" smtClean="0"/>
              <a:t>Green areas are considered part of an MSA.  Remember the cut-off is 50,000 so a large portion of the country falls into an MSA.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4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59" y="478892"/>
            <a:ext cx="9007141" cy="5642534"/>
          </a:xfrm>
        </p:spPr>
        <p:txBody>
          <a:bodyPr/>
          <a:lstStyle/>
          <a:p>
            <a:r>
              <a:rPr lang="en-US" dirty="0" smtClean="0"/>
              <a:t>Consolidated Statistical Areas</a:t>
            </a:r>
          </a:p>
          <a:p>
            <a:pPr lvl="1"/>
            <a:r>
              <a:rPr lang="en-US" dirty="0" smtClean="0"/>
              <a:t>MSAs that are neighbors and function like one giant metropolis</a:t>
            </a:r>
          </a:p>
          <a:p>
            <a:pPr lvl="1"/>
            <a:r>
              <a:rPr lang="en-US" dirty="0" smtClean="0"/>
              <a:t>Los Angeles CSA is 2</a:t>
            </a:r>
            <a:r>
              <a:rPr lang="en-US" baseline="30000" dirty="0" smtClean="0"/>
              <a:t>nd</a:t>
            </a:r>
            <a:r>
              <a:rPr lang="en-US" dirty="0" smtClean="0"/>
              <a:t> largest in US, 18 mill (includes 5 counties).</a:t>
            </a:r>
          </a:p>
          <a:p>
            <a:pPr lvl="1"/>
            <a:r>
              <a:rPr lang="en-US" dirty="0" smtClean="0"/>
              <a:t>New York is largest, 22 mill</a:t>
            </a:r>
          </a:p>
          <a:p>
            <a:pPr lvl="1"/>
            <a:r>
              <a:rPr lang="en-US" dirty="0" smtClean="0"/>
              <a:t>San Francisco CSA  is 6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(includes 10 counties), 7.5mill</a:t>
            </a:r>
          </a:p>
          <a:p>
            <a:pPr lvl="1"/>
            <a:r>
              <a:rPr lang="en-US" dirty="0" smtClean="0"/>
              <a:t>Chicago 3</a:t>
            </a:r>
            <a:r>
              <a:rPr lang="en-US" baseline="30000" dirty="0" smtClean="0"/>
              <a:t>rd</a:t>
            </a:r>
            <a:r>
              <a:rPr lang="en-US" dirty="0" smtClean="0"/>
              <a:t>, Baltimore-Washington 4</a:t>
            </a:r>
            <a:r>
              <a:rPr lang="en-US" baseline="30000" dirty="0" smtClean="0"/>
              <a:t>th</a:t>
            </a:r>
            <a:r>
              <a:rPr lang="en-US" dirty="0" smtClean="0"/>
              <a:t>, Boston 5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4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39700"/>
            <a:ext cx="55245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1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-156368"/>
            <a:ext cx="4040188" cy="639762"/>
          </a:xfrm>
        </p:spPr>
        <p:txBody>
          <a:bodyPr/>
          <a:lstStyle/>
          <a:p>
            <a:r>
              <a:rPr lang="en-US" dirty="0" smtClean="0"/>
              <a:t>Megalopolis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3837" y="483394"/>
            <a:ext cx="4040188" cy="3951288"/>
          </a:xfrm>
        </p:spPr>
        <p:txBody>
          <a:bodyPr/>
          <a:lstStyle/>
          <a:p>
            <a:r>
              <a:rPr lang="en-US" dirty="0" smtClean="0"/>
              <a:t>Jean </a:t>
            </a:r>
            <a:r>
              <a:rPr lang="en-US" dirty="0" err="1" smtClean="0"/>
              <a:t>Gottman</a:t>
            </a:r>
            <a:endParaRPr lang="en-US" dirty="0" smtClean="0"/>
          </a:p>
          <a:p>
            <a:r>
              <a:rPr lang="en-US" dirty="0" smtClean="0"/>
              <a:t>2 or more adjacent metropolitan areas</a:t>
            </a:r>
          </a:p>
          <a:p>
            <a:r>
              <a:rPr lang="en-US" dirty="0" smtClean="0"/>
              <a:t>Urban areas very close, but not contiguous</a:t>
            </a:r>
          </a:p>
          <a:p>
            <a:r>
              <a:rPr lang="en-US" dirty="0" smtClean="0"/>
              <a:t>Labor markets not merged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54302" y="-107155"/>
            <a:ext cx="4041775" cy="639762"/>
          </a:xfrm>
        </p:spPr>
        <p:txBody>
          <a:bodyPr/>
          <a:lstStyle/>
          <a:p>
            <a:r>
              <a:rPr lang="en-US" dirty="0" smtClean="0"/>
              <a:t>Conurbation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54302" y="537369"/>
            <a:ext cx="4041775" cy="3951288"/>
          </a:xfrm>
        </p:spPr>
        <p:txBody>
          <a:bodyPr/>
          <a:lstStyle/>
          <a:p>
            <a:r>
              <a:rPr lang="en-US" dirty="0" smtClean="0"/>
              <a:t>Cities, towns, urban areas that have merged in to continuous urban area</a:t>
            </a:r>
          </a:p>
          <a:p>
            <a:r>
              <a:rPr lang="en-US" dirty="0" smtClean="0"/>
              <a:t>Polycentric urbanized area with transportation linking the areas to create a single urban labor market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814" y="3975878"/>
            <a:ext cx="3759200" cy="1270000"/>
          </a:xfrm>
          <a:prstGeom prst="rect">
            <a:avLst/>
          </a:prstGeom>
        </p:spPr>
      </p:pic>
      <p:pic>
        <p:nvPicPr>
          <p:cNvPr id="10" name="Picture 2" descr="vhg2e_fig_08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777"/>
            <a:ext cx="3390900" cy="377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48100" y="5384800"/>
            <a:ext cx="4647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The </a:t>
            </a:r>
            <a:r>
              <a:rPr lang="en-US" dirty="0" err="1" smtClean="0"/>
              <a:t>Tokaido</a:t>
            </a:r>
            <a:r>
              <a:rPr lang="en-US" dirty="0"/>
              <a:t> </a:t>
            </a:r>
            <a:r>
              <a:rPr lang="en-US" dirty="0" smtClean="0"/>
              <a:t>Corridor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Bos</a:t>
            </a:r>
            <a:r>
              <a:rPr lang="en-US" dirty="0" smtClean="0"/>
              <a:t>-Wash Corridor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0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1199</Words>
  <Application>Microsoft Macintosh PowerPoint</Application>
  <PresentationFormat>On-screen Show (4:3)</PresentationFormat>
  <Paragraphs>168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Chapter 8:   Urban Geographies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Urbanization</vt:lpstr>
      <vt:lpstr>PowerPoint Presentation</vt:lpstr>
      <vt:lpstr>Megacities</vt:lpstr>
      <vt:lpstr>PowerPoint Presentation</vt:lpstr>
      <vt:lpstr>PowerPoint Presentation</vt:lpstr>
      <vt:lpstr>Cities &amp; Progress</vt:lpstr>
      <vt:lpstr>PowerPoint Presentation</vt:lpstr>
      <vt:lpstr>PowerPoint Presentation</vt:lpstr>
      <vt:lpstr>Urban Populations Have Higher Living Standards</vt:lpstr>
      <vt:lpstr>World Cities</vt:lpstr>
      <vt:lpstr>PowerPoint Presentation</vt:lpstr>
      <vt:lpstr>Why Some Cities are NOT World Cities</vt:lpstr>
      <vt:lpstr>American Cities:  Policy, Segregation and Suburbs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  Agricultural Geographies</dc:title>
  <dc:creator>Elizabeth Lobb</dc:creator>
  <cp:lastModifiedBy>Elizabeth Lobb</cp:lastModifiedBy>
  <cp:revision>73</cp:revision>
  <dcterms:created xsi:type="dcterms:W3CDTF">2014-12-01T14:59:08Z</dcterms:created>
  <dcterms:modified xsi:type="dcterms:W3CDTF">2019-12-03T00:56:53Z</dcterms:modified>
</cp:coreProperties>
</file>