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9" r:id="rId3"/>
    <p:sldId id="257" r:id="rId4"/>
    <p:sldId id="258" r:id="rId5"/>
    <p:sldId id="260" r:id="rId6"/>
    <p:sldId id="261" r:id="rId7"/>
    <p:sldId id="262" r:id="rId8"/>
    <p:sldId id="263" r:id="rId9"/>
    <p:sldId id="278" r:id="rId10"/>
    <p:sldId id="265" r:id="rId11"/>
    <p:sldId id="266" r:id="rId12"/>
    <p:sldId id="267" r:id="rId13"/>
    <p:sldId id="268" r:id="rId14"/>
    <p:sldId id="269" r:id="rId15"/>
    <p:sldId id="270" r:id="rId16"/>
    <p:sldId id="271" r:id="rId17"/>
    <p:sldId id="272" r:id="rId18"/>
    <p:sldId id="264" r:id="rId19"/>
    <p:sldId id="273" r:id="rId20"/>
    <p:sldId id="274" r:id="rId21"/>
    <p:sldId id="275" r:id="rId22"/>
    <p:sldId id="276" r:id="rId23"/>
    <p:sldId id="277"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3" d="100"/>
          <a:sy n="123" d="100"/>
        </p:scale>
        <p:origin x="-76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45D58A-E0A5-2C47-88BF-E365B51A1893}" type="datetimeFigureOut">
              <a:rPr lang="en-US" smtClean="0"/>
              <a:t>11/12/18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716D6-C82A-4A4F-ABA1-316FDEF63087}" type="slidenum">
              <a:rPr lang="en-US" smtClean="0"/>
              <a:t>‹#›</a:t>
            </a:fld>
            <a:endParaRPr lang="en-US"/>
          </a:p>
        </p:txBody>
      </p:sp>
    </p:spTree>
    <p:extLst>
      <p:ext uri="{BB962C8B-B14F-4D97-AF65-F5344CB8AC3E}">
        <p14:creationId xmlns:p14="http://schemas.microsoft.com/office/powerpoint/2010/main" val="1204813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5D58A-E0A5-2C47-88BF-E365B51A1893}" type="datetimeFigureOut">
              <a:rPr lang="en-US" smtClean="0"/>
              <a:t>11/12/18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716D6-C82A-4A4F-ABA1-316FDEF63087}" type="slidenum">
              <a:rPr lang="en-US" smtClean="0"/>
              <a:t>‹#›</a:t>
            </a:fld>
            <a:endParaRPr lang="en-US"/>
          </a:p>
        </p:txBody>
      </p:sp>
    </p:spTree>
    <p:extLst>
      <p:ext uri="{BB962C8B-B14F-4D97-AF65-F5344CB8AC3E}">
        <p14:creationId xmlns:p14="http://schemas.microsoft.com/office/powerpoint/2010/main" val="3200650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5D58A-E0A5-2C47-88BF-E365B51A1893}" type="datetimeFigureOut">
              <a:rPr lang="en-US" smtClean="0"/>
              <a:t>11/12/18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716D6-C82A-4A4F-ABA1-316FDEF63087}" type="slidenum">
              <a:rPr lang="en-US" smtClean="0"/>
              <a:t>‹#›</a:t>
            </a:fld>
            <a:endParaRPr lang="en-US"/>
          </a:p>
        </p:txBody>
      </p:sp>
    </p:spTree>
    <p:extLst>
      <p:ext uri="{BB962C8B-B14F-4D97-AF65-F5344CB8AC3E}">
        <p14:creationId xmlns:p14="http://schemas.microsoft.com/office/powerpoint/2010/main" val="1238038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5D58A-E0A5-2C47-88BF-E365B51A1893}" type="datetimeFigureOut">
              <a:rPr lang="en-US" smtClean="0"/>
              <a:t>11/12/18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716D6-C82A-4A4F-ABA1-316FDEF63087}" type="slidenum">
              <a:rPr lang="en-US" smtClean="0"/>
              <a:t>‹#›</a:t>
            </a:fld>
            <a:endParaRPr lang="en-US"/>
          </a:p>
        </p:txBody>
      </p:sp>
    </p:spTree>
    <p:extLst>
      <p:ext uri="{BB962C8B-B14F-4D97-AF65-F5344CB8AC3E}">
        <p14:creationId xmlns:p14="http://schemas.microsoft.com/office/powerpoint/2010/main" val="3687023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45D58A-E0A5-2C47-88BF-E365B51A1893}" type="datetimeFigureOut">
              <a:rPr lang="en-US" smtClean="0"/>
              <a:t>11/12/18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716D6-C82A-4A4F-ABA1-316FDEF63087}" type="slidenum">
              <a:rPr lang="en-US" smtClean="0"/>
              <a:t>‹#›</a:t>
            </a:fld>
            <a:endParaRPr lang="en-US"/>
          </a:p>
        </p:txBody>
      </p:sp>
    </p:spTree>
    <p:extLst>
      <p:ext uri="{BB962C8B-B14F-4D97-AF65-F5344CB8AC3E}">
        <p14:creationId xmlns:p14="http://schemas.microsoft.com/office/powerpoint/2010/main" val="3471508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45D58A-E0A5-2C47-88BF-E365B51A1893}" type="datetimeFigureOut">
              <a:rPr lang="en-US" smtClean="0"/>
              <a:t>11/12/18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716D6-C82A-4A4F-ABA1-316FDEF63087}" type="slidenum">
              <a:rPr lang="en-US" smtClean="0"/>
              <a:t>‹#›</a:t>
            </a:fld>
            <a:endParaRPr lang="en-US"/>
          </a:p>
        </p:txBody>
      </p:sp>
    </p:spTree>
    <p:extLst>
      <p:ext uri="{BB962C8B-B14F-4D97-AF65-F5344CB8AC3E}">
        <p14:creationId xmlns:p14="http://schemas.microsoft.com/office/powerpoint/2010/main" val="2248891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45D58A-E0A5-2C47-88BF-E365B51A1893}" type="datetimeFigureOut">
              <a:rPr lang="en-US" smtClean="0"/>
              <a:t>11/12/18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6716D6-C82A-4A4F-ABA1-316FDEF63087}" type="slidenum">
              <a:rPr lang="en-US" smtClean="0"/>
              <a:t>‹#›</a:t>
            </a:fld>
            <a:endParaRPr lang="en-US"/>
          </a:p>
        </p:txBody>
      </p:sp>
    </p:spTree>
    <p:extLst>
      <p:ext uri="{BB962C8B-B14F-4D97-AF65-F5344CB8AC3E}">
        <p14:creationId xmlns:p14="http://schemas.microsoft.com/office/powerpoint/2010/main" val="3584797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45D58A-E0A5-2C47-88BF-E365B51A1893}" type="datetimeFigureOut">
              <a:rPr lang="en-US" smtClean="0"/>
              <a:t>11/12/18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6716D6-C82A-4A4F-ABA1-316FDEF63087}" type="slidenum">
              <a:rPr lang="en-US" smtClean="0"/>
              <a:t>‹#›</a:t>
            </a:fld>
            <a:endParaRPr lang="en-US"/>
          </a:p>
        </p:txBody>
      </p:sp>
    </p:spTree>
    <p:extLst>
      <p:ext uri="{BB962C8B-B14F-4D97-AF65-F5344CB8AC3E}">
        <p14:creationId xmlns:p14="http://schemas.microsoft.com/office/powerpoint/2010/main" val="1517501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45D58A-E0A5-2C47-88BF-E365B51A1893}" type="datetimeFigureOut">
              <a:rPr lang="en-US" smtClean="0"/>
              <a:t>11/12/18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6716D6-C82A-4A4F-ABA1-316FDEF63087}" type="slidenum">
              <a:rPr lang="en-US" smtClean="0"/>
              <a:t>‹#›</a:t>
            </a:fld>
            <a:endParaRPr lang="en-US"/>
          </a:p>
        </p:txBody>
      </p:sp>
    </p:spTree>
    <p:extLst>
      <p:ext uri="{BB962C8B-B14F-4D97-AF65-F5344CB8AC3E}">
        <p14:creationId xmlns:p14="http://schemas.microsoft.com/office/powerpoint/2010/main" val="3650631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45D58A-E0A5-2C47-88BF-E365B51A1893}" type="datetimeFigureOut">
              <a:rPr lang="en-US" smtClean="0"/>
              <a:t>11/12/18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716D6-C82A-4A4F-ABA1-316FDEF63087}" type="slidenum">
              <a:rPr lang="en-US" smtClean="0"/>
              <a:t>‹#›</a:t>
            </a:fld>
            <a:endParaRPr lang="en-US"/>
          </a:p>
        </p:txBody>
      </p:sp>
    </p:spTree>
    <p:extLst>
      <p:ext uri="{BB962C8B-B14F-4D97-AF65-F5344CB8AC3E}">
        <p14:creationId xmlns:p14="http://schemas.microsoft.com/office/powerpoint/2010/main" val="14980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45D58A-E0A5-2C47-88BF-E365B51A1893}" type="datetimeFigureOut">
              <a:rPr lang="en-US" smtClean="0"/>
              <a:t>11/12/18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716D6-C82A-4A4F-ABA1-316FDEF63087}" type="slidenum">
              <a:rPr lang="en-US" smtClean="0"/>
              <a:t>‹#›</a:t>
            </a:fld>
            <a:endParaRPr lang="en-US"/>
          </a:p>
        </p:txBody>
      </p:sp>
    </p:spTree>
    <p:extLst>
      <p:ext uri="{BB962C8B-B14F-4D97-AF65-F5344CB8AC3E}">
        <p14:creationId xmlns:p14="http://schemas.microsoft.com/office/powerpoint/2010/main" val="21656649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45D58A-E0A5-2C47-88BF-E365B51A1893}" type="datetimeFigureOut">
              <a:rPr lang="en-US" smtClean="0"/>
              <a:t>11/12/18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716D6-C82A-4A4F-ABA1-316FDEF63087}" type="slidenum">
              <a:rPr lang="en-US" smtClean="0"/>
              <a:t>‹#›</a:t>
            </a:fld>
            <a:endParaRPr lang="en-US"/>
          </a:p>
        </p:txBody>
      </p:sp>
    </p:spTree>
    <p:extLst>
      <p:ext uri="{BB962C8B-B14F-4D97-AF65-F5344CB8AC3E}">
        <p14:creationId xmlns:p14="http://schemas.microsoft.com/office/powerpoint/2010/main" val="3066266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jpeg"/><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1277" y="0"/>
            <a:ext cx="7772400" cy="1470025"/>
          </a:xfrm>
        </p:spPr>
        <p:txBody>
          <a:bodyPr/>
          <a:lstStyle/>
          <a:p>
            <a:r>
              <a:rPr lang="en-US" dirty="0" smtClean="0"/>
              <a:t>Chapter 9:  Agricultural Geographies</a:t>
            </a:r>
            <a:endParaRPr lang="en-US" dirty="0"/>
          </a:p>
        </p:txBody>
      </p:sp>
      <p:pic>
        <p:nvPicPr>
          <p:cNvPr id="4" name="Picture 3" descr="vhg3_figun_09_p237.jpg"/>
          <p:cNvPicPr>
            <a:picLocks noChangeAspect="1"/>
          </p:cNvPicPr>
          <p:nvPr/>
        </p:nvPicPr>
        <p:blipFill>
          <a:blip r:embed="rId2"/>
          <a:stretch>
            <a:fillRect/>
          </a:stretch>
        </p:blipFill>
        <p:spPr>
          <a:xfrm>
            <a:off x="943219" y="1470025"/>
            <a:ext cx="7760458" cy="5387975"/>
          </a:xfrm>
          <a:prstGeom prst="rect">
            <a:avLst/>
          </a:prstGeom>
        </p:spPr>
      </p:pic>
    </p:spTree>
    <p:extLst>
      <p:ext uri="{BB962C8B-B14F-4D97-AF65-F5344CB8AC3E}">
        <p14:creationId xmlns:p14="http://schemas.microsoft.com/office/powerpoint/2010/main" val="2144798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hg2e_fig_11_1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684" y="0"/>
            <a:ext cx="8531225" cy="591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extBox 2"/>
          <p:cNvSpPr txBox="1"/>
          <p:nvPr/>
        </p:nvSpPr>
        <p:spPr>
          <a:xfrm>
            <a:off x="1237473" y="5741981"/>
            <a:ext cx="7598515" cy="923330"/>
          </a:xfrm>
          <a:prstGeom prst="rect">
            <a:avLst/>
          </a:prstGeom>
          <a:noFill/>
        </p:spPr>
        <p:txBody>
          <a:bodyPr wrap="square" rtlCol="0">
            <a:spAutoFit/>
          </a:bodyPr>
          <a:lstStyle/>
          <a:p>
            <a:r>
              <a:rPr lang="en-US" dirty="0" smtClean="0"/>
              <a:t>Intensive Commercial:  dairy farming;  dry-lot dairy in CA; can hold up to 600 dairy cows, no pasture, only sun shades.   Dairy farms in upper </a:t>
            </a:r>
            <a:r>
              <a:rPr lang="en-US" dirty="0" err="1" smtClean="0"/>
              <a:t>midwest</a:t>
            </a:r>
            <a:r>
              <a:rPr lang="en-US" dirty="0" smtClean="0"/>
              <a:t> usually only hold about 70 pasture-fed cows.</a:t>
            </a:r>
            <a:endParaRPr lang="en-US" dirty="0"/>
          </a:p>
        </p:txBody>
      </p:sp>
    </p:spTree>
    <p:extLst>
      <p:ext uri="{BB962C8B-B14F-4D97-AF65-F5344CB8AC3E}">
        <p14:creationId xmlns:p14="http://schemas.microsoft.com/office/powerpoint/2010/main" val="25532134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hg3_fig_09_14c.jpg"/>
          <p:cNvPicPr>
            <a:picLocks noChangeAspect="1"/>
          </p:cNvPicPr>
          <p:nvPr/>
        </p:nvPicPr>
        <p:blipFill>
          <a:blip r:embed="rId2"/>
          <a:stretch>
            <a:fillRect/>
          </a:stretch>
        </p:blipFill>
        <p:spPr>
          <a:xfrm>
            <a:off x="791302" y="0"/>
            <a:ext cx="7778496" cy="6096000"/>
          </a:xfrm>
          <a:prstGeom prst="rect">
            <a:avLst/>
          </a:prstGeom>
        </p:spPr>
      </p:pic>
      <p:sp>
        <p:nvSpPr>
          <p:cNvPr id="3" name="TextBox 2"/>
          <p:cNvSpPr txBox="1"/>
          <p:nvPr/>
        </p:nvSpPr>
        <p:spPr>
          <a:xfrm>
            <a:off x="2452122" y="5696269"/>
            <a:ext cx="6351303" cy="1200329"/>
          </a:xfrm>
          <a:prstGeom prst="rect">
            <a:avLst/>
          </a:prstGeom>
          <a:noFill/>
        </p:spPr>
        <p:txBody>
          <a:bodyPr wrap="square" rtlCol="0">
            <a:spAutoFit/>
          </a:bodyPr>
          <a:lstStyle/>
          <a:p>
            <a:r>
              <a:rPr lang="en-US" dirty="0" smtClean="0"/>
              <a:t>Intensive commercial:  hog farm.  Long, rectangular buildings near a lagoon.  Lagoon holds waste from pigs.  Some of the largest hog farms produce more than 200,000 hogs/year.  The one pictured is in Milan, Missouri.</a:t>
            </a:r>
            <a:endParaRPr lang="en-US" dirty="0"/>
          </a:p>
        </p:txBody>
      </p:sp>
    </p:spTree>
    <p:extLst>
      <p:ext uri="{BB962C8B-B14F-4D97-AF65-F5344CB8AC3E}">
        <p14:creationId xmlns:p14="http://schemas.microsoft.com/office/powerpoint/2010/main" val="204512521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has Agricultural Production Changed?</a:t>
            </a:r>
            <a:endParaRPr lang="en-US" dirty="0"/>
          </a:p>
        </p:txBody>
      </p:sp>
      <p:sp>
        <p:nvSpPr>
          <p:cNvPr id="3" name="Content Placeholder 2"/>
          <p:cNvSpPr>
            <a:spLocks noGrp="1"/>
          </p:cNvSpPr>
          <p:nvPr>
            <p:ph idx="1"/>
          </p:nvPr>
        </p:nvSpPr>
        <p:spPr/>
        <p:txBody>
          <a:bodyPr/>
          <a:lstStyle/>
          <a:p>
            <a:r>
              <a:rPr lang="en-US" dirty="0" smtClean="0"/>
              <a:t>Second Agricultural Revolution</a:t>
            </a:r>
          </a:p>
          <a:p>
            <a:pPr lvl="1"/>
            <a:r>
              <a:rPr lang="en-US" dirty="0" smtClean="0"/>
              <a:t>Europe, Middle Ages (13</a:t>
            </a:r>
            <a:r>
              <a:rPr lang="en-US" baseline="30000" dirty="0" smtClean="0"/>
              <a:t>th</a:t>
            </a:r>
            <a:r>
              <a:rPr lang="en-US" dirty="0" smtClean="0"/>
              <a:t> C)</a:t>
            </a:r>
          </a:p>
          <a:p>
            <a:pPr lvl="2"/>
            <a:r>
              <a:rPr lang="en-US" dirty="0" smtClean="0"/>
              <a:t>Curved metal plate:  moldboard plow</a:t>
            </a:r>
          </a:p>
          <a:p>
            <a:pPr lvl="2"/>
            <a:r>
              <a:rPr lang="en-US" dirty="0" smtClean="0"/>
              <a:t>Horse collar</a:t>
            </a:r>
          </a:p>
          <a:p>
            <a:pPr lvl="1"/>
            <a:r>
              <a:rPr lang="en-US" dirty="0" smtClean="0"/>
              <a:t>17</a:t>
            </a:r>
            <a:r>
              <a:rPr lang="en-US" baseline="30000" dirty="0" smtClean="0"/>
              <a:t>th</a:t>
            </a:r>
            <a:r>
              <a:rPr lang="en-US" dirty="0" smtClean="0"/>
              <a:t> &amp; 18</a:t>
            </a:r>
            <a:r>
              <a:rPr lang="en-US" baseline="30000" dirty="0" smtClean="0"/>
              <a:t>th</a:t>
            </a:r>
            <a:r>
              <a:rPr lang="en-US" dirty="0" smtClean="0"/>
              <a:t> C</a:t>
            </a:r>
          </a:p>
          <a:p>
            <a:pPr lvl="2"/>
            <a:r>
              <a:rPr lang="en-US" dirty="0" smtClean="0"/>
              <a:t>Four course rotation system</a:t>
            </a:r>
            <a:endParaRPr lang="en-US" dirty="0"/>
          </a:p>
        </p:txBody>
      </p:sp>
      <p:pic>
        <p:nvPicPr>
          <p:cNvPr id="4" name="Picture 3" descr="fig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9667" y="4495003"/>
            <a:ext cx="5887783" cy="236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6771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has Agricultural Production Changed?</a:t>
            </a:r>
            <a:endParaRPr lang="en-US" dirty="0"/>
          </a:p>
        </p:txBody>
      </p:sp>
      <p:sp>
        <p:nvSpPr>
          <p:cNvPr id="3" name="Content Placeholder 2"/>
          <p:cNvSpPr>
            <a:spLocks noGrp="1"/>
          </p:cNvSpPr>
          <p:nvPr>
            <p:ph idx="1"/>
          </p:nvPr>
        </p:nvSpPr>
        <p:spPr/>
        <p:txBody>
          <a:bodyPr/>
          <a:lstStyle/>
          <a:p>
            <a:r>
              <a:rPr lang="en-US" dirty="0" smtClean="0"/>
              <a:t>The Green Revolution</a:t>
            </a:r>
          </a:p>
          <a:p>
            <a:pPr lvl="1"/>
            <a:r>
              <a:rPr lang="en-US" dirty="0" smtClean="0"/>
              <a:t>Late 1800s-early 1900s</a:t>
            </a:r>
          </a:p>
          <a:p>
            <a:pPr lvl="2"/>
            <a:r>
              <a:rPr lang="en-US" dirty="0" smtClean="0"/>
              <a:t>Internal combustion engine</a:t>
            </a:r>
          </a:p>
          <a:p>
            <a:pPr lvl="3"/>
            <a:r>
              <a:rPr lang="en-US" dirty="0" smtClean="0"/>
              <a:t>Tractor, mechanization</a:t>
            </a:r>
          </a:p>
          <a:p>
            <a:pPr lvl="2"/>
            <a:r>
              <a:rPr lang="en-US" dirty="0" smtClean="0"/>
              <a:t>Scientific farming </a:t>
            </a:r>
          </a:p>
          <a:p>
            <a:pPr lvl="3"/>
            <a:r>
              <a:rPr lang="en-US" dirty="0" smtClean="0"/>
              <a:t>Hybrid seeds, fertilizer, other synthetic chemicals</a:t>
            </a:r>
          </a:p>
          <a:p>
            <a:pPr lvl="2"/>
            <a:r>
              <a:rPr lang="en-US" dirty="0" smtClean="0"/>
              <a:t>Irrigation</a:t>
            </a:r>
            <a:endParaRPr lang="en-US" dirty="0" smtClean="0"/>
          </a:p>
          <a:p>
            <a:pPr lvl="3"/>
            <a:r>
              <a:rPr lang="en-US" dirty="0" smtClean="0"/>
              <a:t>Grow in semi-arid areas, expand areas to grow in</a:t>
            </a:r>
          </a:p>
          <a:p>
            <a:pPr marL="1371600" lvl="3" indent="0">
              <a:buNone/>
            </a:pPr>
            <a:endParaRPr lang="en-US" dirty="0"/>
          </a:p>
        </p:txBody>
      </p:sp>
    </p:spTree>
    <p:extLst>
      <p:ext uri="{BB962C8B-B14F-4D97-AF65-F5344CB8AC3E}">
        <p14:creationId xmlns:p14="http://schemas.microsoft.com/office/powerpoint/2010/main" val="38819402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Outcomes of the Green Revolution</a:t>
            </a:r>
            <a:endParaRPr lang="en-US" dirty="0"/>
          </a:p>
        </p:txBody>
      </p:sp>
      <p:sp>
        <p:nvSpPr>
          <p:cNvPr id="4" name="Text Placeholder 3"/>
          <p:cNvSpPr>
            <a:spLocks noGrp="1"/>
          </p:cNvSpPr>
          <p:nvPr>
            <p:ph type="body" idx="1"/>
          </p:nvPr>
        </p:nvSpPr>
        <p:spPr/>
        <p:txBody>
          <a:bodyPr/>
          <a:lstStyle/>
          <a:p>
            <a:r>
              <a:rPr lang="en-US" dirty="0" smtClean="0"/>
              <a:t>Pros	</a:t>
            </a:r>
            <a:endParaRPr lang="en-US" dirty="0"/>
          </a:p>
        </p:txBody>
      </p:sp>
      <p:sp>
        <p:nvSpPr>
          <p:cNvPr id="3" name="Content Placeholder 2"/>
          <p:cNvSpPr>
            <a:spLocks noGrp="1"/>
          </p:cNvSpPr>
          <p:nvPr>
            <p:ph sz="half" idx="2"/>
          </p:nvPr>
        </p:nvSpPr>
        <p:spPr/>
        <p:txBody>
          <a:bodyPr/>
          <a:lstStyle/>
          <a:p>
            <a:r>
              <a:rPr lang="en-US" dirty="0" smtClean="0"/>
              <a:t>Prevented famine in Asia, bolstered India</a:t>
            </a:r>
          </a:p>
          <a:p>
            <a:r>
              <a:rPr lang="en-US" dirty="0" smtClean="0"/>
              <a:t>Publically held technology</a:t>
            </a:r>
          </a:p>
        </p:txBody>
      </p:sp>
      <p:sp>
        <p:nvSpPr>
          <p:cNvPr id="5" name="Text Placeholder 4"/>
          <p:cNvSpPr>
            <a:spLocks noGrp="1"/>
          </p:cNvSpPr>
          <p:nvPr>
            <p:ph type="body" sz="quarter" idx="3"/>
          </p:nvPr>
        </p:nvSpPr>
        <p:spPr/>
        <p:txBody>
          <a:bodyPr/>
          <a:lstStyle/>
          <a:p>
            <a:r>
              <a:rPr lang="en-US" dirty="0" smtClean="0"/>
              <a:t>Cons</a:t>
            </a:r>
            <a:endParaRPr lang="en-US" dirty="0"/>
          </a:p>
        </p:txBody>
      </p:sp>
      <p:sp>
        <p:nvSpPr>
          <p:cNvPr id="6" name="Content Placeholder 5"/>
          <p:cNvSpPr>
            <a:spLocks noGrp="1"/>
          </p:cNvSpPr>
          <p:nvPr>
            <p:ph sz="quarter" idx="4"/>
          </p:nvPr>
        </p:nvSpPr>
        <p:spPr/>
        <p:txBody>
          <a:bodyPr/>
          <a:lstStyle/>
          <a:p>
            <a:r>
              <a:rPr lang="en-US" dirty="0" smtClean="0"/>
              <a:t>Over-irrigation</a:t>
            </a:r>
          </a:p>
          <a:p>
            <a:r>
              <a:rPr lang="en-US" dirty="0" smtClean="0"/>
              <a:t>Environmental and public health damage</a:t>
            </a:r>
          </a:p>
          <a:p>
            <a:r>
              <a:rPr lang="en-US" dirty="0" smtClean="0"/>
              <a:t>Expensive package</a:t>
            </a:r>
            <a:endParaRPr lang="en-US" dirty="0"/>
          </a:p>
        </p:txBody>
      </p:sp>
      <p:pic>
        <p:nvPicPr>
          <p:cNvPr id="7" name="Picture 6" descr="vhg3_fig_09_04d.jpg"/>
          <p:cNvPicPr>
            <a:picLocks noChangeAspect="1"/>
          </p:cNvPicPr>
          <p:nvPr/>
        </p:nvPicPr>
        <p:blipFill>
          <a:blip r:embed="rId2"/>
          <a:stretch>
            <a:fillRect/>
          </a:stretch>
        </p:blipFill>
        <p:spPr>
          <a:xfrm>
            <a:off x="311112" y="3641923"/>
            <a:ext cx="3513067" cy="2484240"/>
          </a:xfrm>
          <a:prstGeom prst="rect">
            <a:avLst/>
          </a:prstGeom>
        </p:spPr>
      </p:pic>
      <p:pic>
        <p:nvPicPr>
          <p:cNvPr id="8" name="Picture 7"/>
          <p:cNvPicPr>
            <a:picLocks noChangeAspect="1"/>
          </p:cNvPicPr>
          <p:nvPr/>
        </p:nvPicPr>
        <p:blipFill>
          <a:blip r:embed="rId3"/>
          <a:stretch>
            <a:fillRect/>
          </a:stretch>
        </p:blipFill>
        <p:spPr>
          <a:xfrm>
            <a:off x="4497388" y="4060718"/>
            <a:ext cx="4074704" cy="2643464"/>
          </a:xfrm>
          <a:prstGeom prst="rect">
            <a:avLst/>
          </a:prstGeom>
        </p:spPr>
      </p:pic>
      <p:sp>
        <p:nvSpPr>
          <p:cNvPr id="9" name="TextBox 8"/>
          <p:cNvSpPr txBox="1"/>
          <p:nvPr/>
        </p:nvSpPr>
        <p:spPr>
          <a:xfrm>
            <a:off x="4645025" y="6334850"/>
            <a:ext cx="4049080" cy="369332"/>
          </a:xfrm>
          <a:prstGeom prst="rect">
            <a:avLst/>
          </a:prstGeom>
          <a:noFill/>
        </p:spPr>
        <p:txBody>
          <a:bodyPr wrap="none" rtlCol="0">
            <a:spAutoFit/>
          </a:bodyPr>
          <a:lstStyle/>
          <a:p>
            <a:r>
              <a:rPr lang="en-US" dirty="0" smtClean="0">
                <a:solidFill>
                  <a:schemeClr val="bg1"/>
                </a:solidFill>
              </a:rPr>
              <a:t>From Rachel Carson’s </a:t>
            </a:r>
            <a:r>
              <a:rPr lang="en-US" i="1" dirty="0" smtClean="0">
                <a:solidFill>
                  <a:schemeClr val="bg1"/>
                </a:solidFill>
              </a:rPr>
              <a:t>Silent Spring, 1962.</a:t>
            </a:r>
            <a:endParaRPr lang="en-US" dirty="0">
              <a:solidFill>
                <a:schemeClr val="bg1"/>
              </a:solidFill>
            </a:endParaRPr>
          </a:p>
        </p:txBody>
      </p:sp>
    </p:spTree>
    <p:extLst>
      <p:ext uri="{BB962C8B-B14F-4D97-AF65-F5344CB8AC3E}">
        <p14:creationId xmlns:p14="http://schemas.microsoft.com/office/powerpoint/2010/main" val="26423947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Rise of Agribusiness and Factory Farming:  The Gene Revolution</a:t>
            </a:r>
            <a:endParaRPr lang="en-US" dirty="0"/>
          </a:p>
        </p:txBody>
      </p:sp>
      <p:sp>
        <p:nvSpPr>
          <p:cNvPr id="9" name="Text Placeholder 8"/>
          <p:cNvSpPr>
            <a:spLocks noGrp="1"/>
          </p:cNvSpPr>
          <p:nvPr>
            <p:ph type="body" idx="1"/>
          </p:nvPr>
        </p:nvSpPr>
        <p:spPr/>
        <p:txBody>
          <a:bodyPr/>
          <a:lstStyle/>
          <a:p>
            <a:r>
              <a:rPr lang="en-US" dirty="0" smtClean="0"/>
              <a:t>Changes in </a:t>
            </a:r>
            <a:r>
              <a:rPr lang="en-US" i="1" dirty="0" smtClean="0"/>
              <a:t>Who</a:t>
            </a:r>
            <a:r>
              <a:rPr lang="en-US" dirty="0" smtClean="0"/>
              <a:t> produces	</a:t>
            </a:r>
            <a:endParaRPr lang="en-US" dirty="0"/>
          </a:p>
        </p:txBody>
      </p:sp>
      <p:sp>
        <p:nvSpPr>
          <p:cNvPr id="10" name="Content Placeholder 9"/>
          <p:cNvSpPr>
            <a:spLocks noGrp="1"/>
          </p:cNvSpPr>
          <p:nvPr>
            <p:ph sz="half" idx="2"/>
          </p:nvPr>
        </p:nvSpPr>
        <p:spPr>
          <a:xfrm>
            <a:off x="457200" y="2174875"/>
            <a:ext cx="4040188" cy="4598994"/>
          </a:xfrm>
        </p:spPr>
        <p:txBody>
          <a:bodyPr/>
          <a:lstStyle/>
          <a:p>
            <a:r>
              <a:rPr lang="en-US" dirty="0" smtClean="0"/>
              <a:t>Large corporations, MNCs</a:t>
            </a:r>
          </a:p>
          <a:p>
            <a:r>
              <a:rPr lang="en-US" dirty="0" smtClean="0"/>
              <a:t>No longer publically held technology, but patented.</a:t>
            </a:r>
          </a:p>
          <a:p>
            <a:r>
              <a:rPr lang="en-US" dirty="0" smtClean="0"/>
              <a:t>Horizontal integration in the industry</a:t>
            </a:r>
          </a:p>
          <a:p>
            <a:r>
              <a:rPr lang="en-US" dirty="0" smtClean="0"/>
              <a:t>ConAgra, Monsanto, PepsiCo, Nestle, Philip-Morris, etc.</a:t>
            </a:r>
            <a:endParaRPr lang="en-US" dirty="0"/>
          </a:p>
        </p:txBody>
      </p:sp>
      <p:sp>
        <p:nvSpPr>
          <p:cNvPr id="11" name="Text Placeholder 10"/>
          <p:cNvSpPr>
            <a:spLocks noGrp="1"/>
          </p:cNvSpPr>
          <p:nvPr>
            <p:ph type="body" sz="quarter" idx="3"/>
          </p:nvPr>
        </p:nvSpPr>
        <p:spPr/>
        <p:txBody>
          <a:bodyPr>
            <a:normAutofit fontScale="92500"/>
          </a:bodyPr>
          <a:lstStyle/>
          <a:p>
            <a:r>
              <a:rPr lang="en-US" dirty="0" smtClean="0"/>
              <a:t>Changes in </a:t>
            </a:r>
            <a:r>
              <a:rPr lang="en-US" i="1" dirty="0" smtClean="0"/>
              <a:t>How</a:t>
            </a:r>
            <a:r>
              <a:rPr lang="en-US" dirty="0" smtClean="0"/>
              <a:t> food is produced</a:t>
            </a:r>
            <a:endParaRPr lang="en-US" dirty="0"/>
          </a:p>
        </p:txBody>
      </p:sp>
      <p:sp>
        <p:nvSpPr>
          <p:cNvPr id="12" name="Content Placeholder 11"/>
          <p:cNvSpPr>
            <a:spLocks noGrp="1"/>
          </p:cNvSpPr>
          <p:nvPr>
            <p:ph sz="quarter" idx="4"/>
          </p:nvPr>
        </p:nvSpPr>
        <p:spPr>
          <a:xfrm>
            <a:off x="4645025" y="2174874"/>
            <a:ext cx="4201819" cy="4683125"/>
          </a:xfrm>
        </p:spPr>
        <p:txBody>
          <a:bodyPr>
            <a:normAutofit fontScale="92500" lnSpcReduction="10000"/>
          </a:bodyPr>
          <a:lstStyle/>
          <a:p>
            <a:r>
              <a:rPr lang="en-US" dirty="0" smtClean="0"/>
              <a:t>GMOs, hybrid seeds, like terminator seeds, “Frankenstein foods” </a:t>
            </a:r>
          </a:p>
          <a:p>
            <a:r>
              <a:rPr lang="en-US" dirty="0" smtClean="0"/>
              <a:t>Reliance on inputs:  hormones, pesticides, other synthetic chemicals, antibiotics</a:t>
            </a:r>
          </a:p>
          <a:p>
            <a:r>
              <a:rPr lang="en-US" dirty="0" smtClean="0"/>
              <a:t>Vertical integration:  from “seed to supermarket”</a:t>
            </a:r>
          </a:p>
          <a:p>
            <a:r>
              <a:rPr lang="en-US" dirty="0" smtClean="0"/>
              <a:t>Industrial farming:  monoculture &amp; factory farming; dry-lot dairies, feedlots, CAFOs (concentrated animal feeding operations).  Cheap meat—nutrition transition.</a:t>
            </a:r>
            <a:endParaRPr lang="en-US" dirty="0"/>
          </a:p>
        </p:txBody>
      </p:sp>
    </p:spTree>
    <p:extLst>
      <p:ext uri="{BB962C8B-B14F-4D97-AF65-F5344CB8AC3E}">
        <p14:creationId xmlns:p14="http://schemas.microsoft.com/office/powerpoint/2010/main" val="19410716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hg3_fig_09_05.jpg"/>
          <p:cNvPicPr>
            <a:picLocks noChangeAspect="1"/>
          </p:cNvPicPr>
          <p:nvPr/>
        </p:nvPicPr>
        <p:blipFill>
          <a:blip r:embed="rId2"/>
          <a:stretch>
            <a:fillRect/>
          </a:stretch>
        </p:blipFill>
        <p:spPr>
          <a:xfrm>
            <a:off x="307215" y="737616"/>
            <a:ext cx="8529570" cy="5382768"/>
          </a:xfrm>
          <a:prstGeom prst="rect">
            <a:avLst/>
          </a:prstGeom>
        </p:spPr>
      </p:pic>
    </p:spTree>
    <p:extLst>
      <p:ext uri="{BB962C8B-B14F-4D97-AF65-F5344CB8AC3E}">
        <p14:creationId xmlns:p14="http://schemas.microsoft.com/office/powerpoint/2010/main" val="3483565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hg3_fig_09_14a.jpg"/>
          <p:cNvPicPr>
            <a:picLocks noChangeAspect="1"/>
          </p:cNvPicPr>
          <p:nvPr/>
        </p:nvPicPr>
        <p:blipFill>
          <a:blip r:embed="rId2"/>
          <a:stretch>
            <a:fillRect/>
          </a:stretch>
        </p:blipFill>
        <p:spPr>
          <a:xfrm>
            <a:off x="304800" y="1475232"/>
            <a:ext cx="8534400" cy="3907536"/>
          </a:xfrm>
          <a:prstGeom prst="rect">
            <a:avLst/>
          </a:prstGeom>
        </p:spPr>
      </p:pic>
      <p:sp>
        <p:nvSpPr>
          <p:cNvPr id="3" name="TextBox 2"/>
          <p:cNvSpPr txBox="1"/>
          <p:nvPr/>
        </p:nvSpPr>
        <p:spPr>
          <a:xfrm>
            <a:off x="423347" y="5710025"/>
            <a:ext cx="8415854" cy="646331"/>
          </a:xfrm>
          <a:prstGeom prst="rect">
            <a:avLst/>
          </a:prstGeom>
          <a:noFill/>
        </p:spPr>
        <p:txBody>
          <a:bodyPr wrap="square" rtlCol="0">
            <a:spAutoFit/>
          </a:bodyPr>
          <a:lstStyle/>
          <a:p>
            <a:r>
              <a:rPr lang="en-US" dirty="0" smtClean="0"/>
              <a:t>Grains produced in the U.S. are often not for direct consumption by humans, and often are not being used as food at all!</a:t>
            </a:r>
            <a:endParaRPr lang="en-US" dirty="0"/>
          </a:p>
        </p:txBody>
      </p:sp>
    </p:spTree>
    <p:extLst>
      <p:ext uri="{BB962C8B-B14F-4D97-AF65-F5344CB8AC3E}">
        <p14:creationId xmlns:p14="http://schemas.microsoft.com/office/powerpoint/2010/main" val="5519312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hg2e_fig_11_14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31800"/>
            <a:ext cx="8531225" cy="599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0635383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Can Agriculture be Sustainable?</a:t>
            </a:r>
            <a:endParaRPr lang="en-US" dirty="0"/>
          </a:p>
        </p:txBody>
      </p:sp>
      <p:sp>
        <p:nvSpPr>
          <p:cNvPr id="3" name="Content Placeholder 2"/>
          <p:cNvSpPr>
            <a:spLocks noGrp="1"/>
          </p:cNvSpPr>
          <p:nvPr>
            <p:ph idx="1"/>
          </p:nvPr>
        </p:nvSpPr>
        <p:spPr/>
        <p:txBody>
          <a:bodyPr/>
          <a:lstStyle/>
          <a:p>
            <a:r>
              <a:rPr lang="en-US" dirty="0" smtClean="0"/>
              <a:t>Organic production</a:t>
            </a:r>
          </a:p>
          <a:p>
            <a:r>
              <a:rPr lang="en-US" dirty="0" smtClean="0"/>
              <a:t>Contour plowing</a:t>
            </a:r>
          </a:p>
          <a:p>
            <a:r>
              <a:rPr lang="en-US" dirty="0" smtClean="0"/>
              <a:t>Strip cropping</a:t>
            </a:r>
          </a:p>
          <a:p>
            <a:r>
              <a:rPr lang="en-US" dirty="0" smtClean="0"/>
              <a:t>No-till farming</a:t>
            </a:r>
          </a:p>
          <a:p>
            <a:r>
              <a:rPr lang="en-US" dirty="0" smtClean="0"/>
              <a:t>Crop rotation</a:t>
            </a:r>
          </a:p>
          <a:p>
            <a:r>
              <a:rPr lang="en-US" dirty="0" smtClean="0"/>
              <a:t>Precision agriculture</a:t>
            </a:r>
            <a:endParaRPr lang="en-US" dirty="0"/>
          </a:p>
        </p:txBody>
      </p:sp>
    </p:spTree>
    <p:extLst>
      <p:ext uri="{BB962C8B-B14F-4D97-AF65-F5344CB8AC3E}">
        <p14:creationId xmlns:p14="http://schemas.microsoft.com/office/powerpoint/2010/main" val="4019477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Agriculture?</a:t>
            </a:r>
            <a:endParaRPr lang="en-US" dirty="0"/>
          </a:p>
        </p:txBody>
      </p:sp>
      <p:sp>
        <p:nvSpPr>
          <p:cNvPr id="3" name="Content Placeholder 2"/>
          <p:cNvSpPr>
            <a:spLocks noGrp="1"/>
          </p:cNvSpPr>
          <p:nvPr>
            <p:ph idx="1"/>
          </p:nvPr>
        </p:nvSpPr>
        <p:spPr/>
        <p:txBody>
          <a:bodyPr/>
          <a:lstStyle/>
          <a:p>
            <a:r>
              <a:rPr lang="en-US" dirty="0" smtClean="0"/>
              <a:t>Domestication</a:t>
            </a:r>
          </a:p>
          <a:p>
            <a:r>
              <a:rPr lang="en-US" dirty="0" smtClean="0"/>
              <a:t>Transformative</a:t>
            </a:r>
            <a:endParaRPr lang="en-US" dirty="0"/>
          </a:p>
        </p:txBody>
      </p:sp>
      <p:pic>
        <p:nvPicPr>
          <p:cNvPr id="5" name="Picture 4"/>
          <p:cNvPicPr>
            <a:picLocks noChangeAspect="1"/>
          </p:cNvPicPr>
          <p:nvPr/>
        </p:nvPicPr>
        <p:blipFill>
          <a:blip r:embed="rId2"/>
          <a:stretch>
            <a:fillRect/>
          </a:stretch>
        </p:blipFill>
        <p:spPr>
          <a:xfrm>
            <a:off x="1367733" y="2966582"/>
            <a:ext cx="6017753" cy="3382937"/>
          </a:xfrm>
          <a:prstGeom prst="rect">
            <a:avLst/>
          </a:prstGeom>
        </p:spPr>
      </p:pic>
    </p:spTree>
    <p:extLst>
      <p:ext uri="{BB962C8B-B14F-4D97-AF65-F5344CB8AC3E}">
        <p14:creationId xmlns:p14="http://schemas.microsoft.com/office/powerpoint/2010/main" val="24325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hg3_fig_09_17a.jpg"/>
          <p:cNvPicPr>
            <a:picLocks noChangeAspect="1"/>
          </p:cNvPicPr>
          <p:nvPr/>
        </p:nvPicPr>
        <p:blipFill>
          <a:blip r:embed="rId2"/>
          <a:stretch>
            <a:fillRect/>
          </a:stretch>
        </p:blipFill>
        <p:spPr>
          <a:xfrm>
            <a:off x="1423416" y="381000"/>
            <a:ext cx="6297168" cy="6096000"/>
          </a:xfrm>
          <a:prstGeom prst="rect">
            <a:avLst/>
          </a:prstGeom>
        </p:spPr>
      </p:pic>
    </p:spTree>
    <p:extLst>
      <p:ext uri="{BB962C8B-B14F-4D97-AF65-F5344CB8AC3E}">
        <p14:creationId xmlns:p14="http://schemas.microsoft.com/office/powerpoint/2010/main" val="2649355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1" y="457200"/>
            <a:ext cx="1676399" cy="2800766"/>
          </a:xfrm>
          <a:prstGeom prst="rect">
            <a:avLst/>
          </a:prstGeom>
          <a:noFill/>
        </p:spPr>
        <p:txBody>
          <a:bodyPr wrap="square" rtlCol="0">
            <a:spAutoFit/>
          </a:bodyPr>
          <a:lstStyle/>
          <a:p>
            <a:r>
              <a:rPr lang="en-US" sz="1600" dirty="0" smtClean="0"/>
              <a:t>Contour plowing and strip cropping in SW Wisconsin.  The green strips are alfalfa hay which alternate with taller strips of corn.  The alfalfa slows runoff, helps prevent erosion.</a:t>
            </a:r>
            <a:endParaRPr lang="en-US" sz="1600" dirty="0"/>
          </a:p>
        </p:txBody>
      </p:sp>
      <p:pic>
        <p:nvPicPr>
          <p:cNvPr id="3" name="Picture 2" descr="vhg3_fig_09_17b.jpg"/>
          <p:cNvPicPr>
            <a:picLocks noChangeAspect="1"/>
          </p:cNvPicPr>
          <p:nvPr/>
        </p:nvPicPr>
        <p:blipFill>
          <a:blip r:embed="rId2"/>
          <a:stretch>
            <a:fillRect/>
          </a:stretch>
        </p:blipFill>
        <p:spPr>
          <a:xfrm>
            <a:off x="1905000" y="381000"/>
            <a:ext cx="4187952" cy="6096000"/>
          </a:xfrm>
          <a:prstGeom prst="rect">
            <a:avLst/>
          </a:prstGeom>
        </p:spPr>
      </p:pic>
      <p:pic>
        <p:nvPicPr>
          <p:cNvPr id="4" name="Picture 3"/>
          <p:cNvPicPr>
            <a:picLocks noChangeAspect="1"/>
          </p:cNvPicPr>
          <p:nvPr/>
        </p:nvPicPr>
        <p:blipFill>
          <a:blip r:embed="rId3"/>
          <a:stretch>
            <a:fillRect/>
          </a:stretch>
        </p:blipFill>
        <p:spPr>
          <a:xfrm>
            <a:off x="5803900" y="4419600"/>
            <a:ext cx="3340100" cy="2438400"/>
          </a:xfrm>
          <a:prstGeom prst="rect">
            <a:avLst/>
          </a:prstGeom>
        </p:spPr>
      </p:pic>
    </p:spTree>
    <p:extLst>
      <p:ext uri="{BB962C8B-B14F-4D97-AF65-F5344CB8AC3E}">
        <p14:creationId xmlns:p14="http://schemas.microsoft.com/office/powerpoint/2010/main" val="1210676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hg3_fig_09_18a.jpg"/>
          <p:cNvPicPr>
            <a:picLocks noChangeAspect="1"/>
          </p:cNvPicPr>
          <p:nvPr/>
        </p:nvPicPr>
        <p:blipFill>
          <a:blip r:embed="rId2"/>
          <a:stretch>
            <a:fillRect/>
          </a:stretch>
        </p:blipFill>
        <p:spPr>
          <a:xfrm>
            <a:off x="304800" y="221743"/>
            <a:ext cx="8534400" cy="5462016"/>
          </a:xfrm>
          <a:prstGeom prst="rect">
            <a:avLst/>
          </a:prstGeom>
        </p:spPr>
      </p:pic>
      <p:sp>
        <p:nvSpPr>
          <p:cNvPr id="3" name="TextBox 2"/>
          <p:cNvSpPr txBox="1"/>
          <p:nvPr/>
        </p:nvSpPr>
        <p:spPr>
          <a:xfrm>
            <a:off x="304800" y="5990167"/>
            <a:ext cx="8627533" cy="923330"/>
          </a:xfrm>
          <a:prstGeom prst="rect">
            <a:avLst/>
          </a:prstGeom>
          <a:noFill/>
        </p:spPr>
        <p:txBody>
          <a:bodyPr wrap="square" rtlCol="0">
            <a:spAutoFit/>
          </a:bodyPr>
          <a:lstStyle/>
          <a:p>
            <a:r>
              <a:rPr lang="en-US" dirty="0" smtClean="0"/>
              <a:t>The amount of grain needed to produce 1 kg (about 2.2lbs) of meat or other animal product.  Livestock are inefficient producers of protein, and, as shown here, must consume inordinate amounts of grain to generate adequate weight gain to produce meat.</a:t>
            </a:r>
            <a:endParaRPr lang="en-US" dirty="0"/>
          </a:p>
        </p:txBody>
      </p:sp>
    </p:spTree>
    <p:extLst>
      <p:ext uri="{BB962C8B-B14F-4D97-AF65-F5344CB8AC3E}">
        <p14:creationId xmlns:p14="http://schemas.microsoft.com/office/powerpoint/2010/main" val="710715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2762250" y="5703331"/>
            <a:ext cx="5019974" cy="369332"/>
          </a:xfrm>
          <a:prstGeom prst="rect">
            <a:avLst/>
          </a:prstGeom>
          <a:noFill/>
        </p:spPr>
        <p:txBody>
          <a:bodyPr wrap="none" rtlCol="0">
            <a:spAutoFit/>
          </a:bodyPr>
          <a:lstStyle/>
          <a:p>
            <a:r>
              <a:rPr lang="en-US" dirty="0" smtClean="0">
                <a:solidFill>
                  <a:srgbClr val="FFFFFF"/>
                </a:solidFill>
              </a:rPr>
              <a:t>Deep-fried insects for sale at a market in Thailand.</a:t>
            </a:r>
            <a:endParaRPr lang="en-US" dirty="0">
              <a:solidFill>
                <a:srgbClr val="FFFFFF"/>
              </a:solidFill>
            </a:endParaRPr>
          </a:p>
        </p:txBody>
      </p:sp>
    </p:spTree>
    <p:extLst>
      <p:ext uri="{BB962C8B-B14F-4D97-AF65-F5344CB8AC3E}">
        <p14:creationId xmlns:p14="http://schemas.microsoft.com/office/powerpoint/2010/main" val="3175299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544"/>
            <a:ext cx="8229600" cy="1143000"/>
          </a:xfrm>
        </p:spPr>
        <p:txBody>
          <a:bodyPr/>
          <a:lstStyle/>
          <a:p>
            <a:r>
              <a:rPr lang="en-US" dirty="0" smtClean="0"/>
              <a:t>Origins of Agriculture</a:t>
            </a:r>
            <a:endParaRPr lang="en-US" dirty="0"/>
          </a:p>
        </p:txBody>
      </p:sp>
      <p:sp>
        <p:nvSpPr>
          <p:cNvPr id="3" name="Content Placeholder 2"/>
          <p:cNvSpPr>
            <a:spLocks noGrp="1"/>
          </p:cNvSpPr>
          <p:nvPr>
            <p:ph idx="1"/>
          </p:nvPr>
        </p:nvSpPr>
        <p:spPr>
          <a:xfrm>
            <a:off x="457200" y="742610"/>
            <a:ext cx="8229600" cy="4525963"/>
          </a:xfrm>
        </p:spPr>
        <p:txBody>
          <a:bodyPr/>
          <a:lstStyle/>
          <a:p>
            <a:r>
              <a:rPr lang="en-US" dirty="0" smtClean="0"/>
              <a:t>Carl Sauer, </a:t>
            </a:r>
            <a:r>
              <a:rPr lang="en-US" i="1" dirty="0" smtClean="0"/>
              <a:t>Agricultures Origins &amp; Dispersals</a:t>
            </a:r>
          </a:p>
          <a:p>
            <a:pPr lvl="1"/>
            <a:r>
              <a:rPr lang="en-US" dirty="0" smtClean="0"/>
              <a:t>The First Agricultural Revolution</a:t>
            </a:r>
          </a:p>
        </p:txBody>
      </p:sp>
      <p:pic>
        <p:nvPicPr>
          <p:cNvPr id="5" name="Picture 4" descr="vhg3_fig_09_02.jpg"/>
          <p:cNvPicPr>
            <a:picLocks noChangeAspect="1"/>
          </p:cNvPicPr>
          <p:nvPr/>
        </p:nvPicPr>
        <p:blipFill>
          <a:blip r:embed="rId2"/>
          <a:stretch>
            <a:fillRect/>
          </a:stretch>
        </p:blipFill>
        <p:spPr>
          <a:xfrm>
            <a:off x="641305" y="1877743"/>
            <a:ext cx="8151263" cy="5123651"/>
          </a:xfrm>
          <a:prstGeom prst="rect">
            <a:avLst/>
          </a:prstGeom>
        </p:spPr>
      </p:pic>
    </p:spTree>
    <p:extLst>
      <p:ext uri="{BB962C8B-B14F-4D97-AF65-F5344CB8AC3E}">
        <p14:creationId xmlns:p14="http://schemas.microsoft.com/office/powerpoint/2010/main" val="39042675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Agricultural Systems</a:t>
            </a:r>
            <a:endParaRPr lang="en-US" dirty="0"/>
          </a:p>
        </p:txBody>
      </p:sp>
      <p:sp>
        <p:nvSpPr>
          <p:cNvPr id="3" name="Content Placeholder 2"/>
          <p:cNvSpPr>
            <a:spLocks noGrp="1"/>
          </p:cNvSpPr>
          <p:nvPr>
            <p:ph idx="1"/>
          </p:nvPr>
        </p:nvSpPr>
        <p:spPr/>
        <p:txBody>
          <a:bodyPr/>
          <a:lstStyle/>
          <a:p>
            <a:r>
              <a:rPr lang="en-US" dirty="0" smtClean="0"/>
              <a:t>Subsistence Agriculture</a:t>
            </a:r>
          </a:p>
          <a:p>
            <a:pPr lvl="1"/>
            <a:r>
              <a:rPr lang="en-US" dirty="0" smtClean="0"/>
              <a:t>Extensive:  slash and burn, </a:t>
            </a:r>
            <a:r>
              <a:rPr lang="en-US" dirty="0" err="1" smtClean="0"/>
              <a:t>swidden</a:t>
            </a:r>
            <a:r>
              <a:rPr lang="en-US" dirty="0" smtClean="0"/>
              <a:t>, shifting cultivation;  pastoralism</a:t>
            </a:r>
          </a:p>
          <a:p>
            <a:pPr lvl="1"/>
            <a:r>
              <a:rPr lang="en-US" dirty="0" smtClean="0"/>
              <a:t>Intensive:  wet-rice, double cropping; small-holder crop &amp; livestock</a:t>
            </a:r>
          </a:p>
          <a:p>
            <a:r>
              <a:rPr lang="en-US" dirty="0" smtClean="0"/>
              <a:t>Commercial Agriculture</a:t>
            </a:r>
          </a:p>
          <a:p>
            <a:pPr lvl="1"/>
            <a:r>
              <a:rPr lang="en-US" dirty="0" smtClean="0"/>
              <a:t>Extensive:  grain, livestock ranching</a:t>
            </a:r>
          </a:p>
          <a:p>
            <a:pPr lvl="1"/>
            <a:r>
              <a:rPr lang="en-US" dirty="0" smtClean="0"/>
              <a:t>Intensive:  truck farming, dairy, slaughterhouses</a:t>
            </a:r>
            <a:endParaRPr lang="en-US" dirty="0"/>
          </a:p>
        </p:txBody>
      </p:sp>
    </p:spTree>
    <p:extLst>
      <p:ext uri="{BB962C8B-B14F-4D97-AF65-F5344CB8AC3E}">
        <p14:creationId xmlns:p14="http://schemas.microsoft.com/office/powerpoint/2010/main" val="32302372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hg3_fig_09_07.jpg"/>
          <p:cNvPicPr>
            <a:picLocks noChangeAspect="1"/>
          </p:cNvPicPr>
          <p:nvPr/>
        </p:nvPicPr>
        <p:blipFill>
          <a:blip r:embed="rId2"/>
          <a:stretch>
            <a:fillRect/>
          </a:stretch>
        </p:blipFill>
        <p:spPr>
          <a:xfrm>
            <a:off x="304800" y="1136904"/>
            <a:ext cx="8534400" cy="4584192"/>
          </a:xfrm>
          <a:prstGeom prst="rect">
            <a:avLst/>
          </a:prstGeom>
        </p:spPr>
      </p:pic>
      <p:sp>
        <p:nvSpPr>
          <p:cNvPr id="5" name="TextBox 4"/>
          <p:cNvSpPr txBox="1"/>
          <p:nvPr/>
        </p:nvSpPr>
        <p:spPr>
          <a:xfrm>
            <a:off x="390781" y="5981414"/>
            <a:ext cx="2733516" cy="369332"/>
          </a:xfrm>
          <a:prstGeom prst="rect">
            <a:avLst/>
          </a:prstGeom>
          <a:noFill/>
        </p:spPr>
        <p:txBody>
          <a:bodyPr wrap="none" rtlCol="0">
            <a:spAutoFit/>
          </a:bodyPr>
          <a:lstStyle/>
          <a:p>
            <a:r>
              <a:rPr lang="en-US" dirty="0" smtClean="0"/>
              <a:t>Slash-and-burn agriculture.</a:t>
            </a:r>
            <a:endParaRPr lang="en-US" dirty="0"/>
          </a:p>
        </p:txBody>
      </p:sp>
    </p:spTree>
    <p:extLst>
      <p:ext uri="{BB962C8B-B14F-4D97-AF65-F5344CB8AC3E}">
        <p14:creationId xmlns:p14="http://schemas.microsoft.com/office/powerpoint/2010/main" val="7850776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hg2e_fig_11_0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6" y="0"/>
            <a:ext cx="8265054" cy="5579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1172342" y="5678170"/>
            <a:ext cx="1275484" cy="369332"/>
          </a:xfrm>
          <a:prstGeom prst="rect">
            <a:avLst/>
          </a:prstGeom>
          <a:noFill/>
        </p:spPr>
        <p:txBody>
          <a:bodyPr wrap="none" rtlCol="0">
            <a:spAutoFit/>
          </a:bodyPr>
          <a:lstStyle/>
          <a:p>
            <a:r>
              <a:rPr lang="en-US" dirty="0" smtClean="0"/>
              <a:t>Pastoralism</a:t>
            </a:r>
            <a:endParaRPr lang="en-US" dirty="0"/>
          </a:p>
        </p:txBody>
      </p:sp>
    </p:spTree>
    <p:extLst>
      <p:ext uri="{BB962C8B-B14F-4D97-AF65-F5344CB8AC3E}">
        <p14:creationId xmlns:p14="http://schemas.microsoft.com/office/powerpoint/2010/main" val="251175130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hg2e_fig_11_09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31452" cy="4106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 name="Picture 2" descr="vhg2e_fig_11_09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605" y="3326985"/>
            <a:ext cx="5443395" cy="3531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TextBox 3"/>
          <p:cNvSpPr txBox="1"/>
          <p:nvPr/>
        </p:nvSpPr>
        <p:spPr>
          <a:xfrm>
            <a:off x="206245" y="5047835"/>
            <a:ext cx="2086216" cy="369332"/>
          </a:xfrm>
          <a:prstGeom prst="rect">
            <a:avLst/>
          </a:prstGeom>
          <a:noFill/>
        </p:spPr>
        <p:txBody>
          <a:bodyPr wrap="none" rtlCol="0">
            <a:spAutoFit/>
          </a:bodyPr>
          <a:lstStyle/>
          <a:p>
            <a:r>
              <a:rPr lang="en-US" dirty="0" smtClean="0"/>
              <a:t>Wet-rice production</a:t>
            </a:r>
            <a:endParaRPr lang="en-US" dirty="0"/>
          </a:p>
        </p:txBody>
      </p:sp>
    </p:spTree>
    <p:extLst>
      <p:ext uri="{BB962C8B-B14F-4D97-AF65-F5344CB8AC3E}">
        <p14:creationId xmlns:p14="http://schemas.microsoft.com/office/powerpoint/2010/main" val="90108205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hg2e_fig_11_1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70" y="0"/>
            <a:ext cx="8785784" cy="5491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extBox 2"/>
          <p:cNvSpPr txBox="1"/>
          <p:nvPr/>
        </p:nvSpPr>
        <p:spPr>
          <a:xfrm>
            <a:off x="347361" y="6187669"/>
            <a:ext cx="6724279" cy="369332"/>
          </a:xfrm>
          <a:prstGeom prst="rect">
            <a:avLst/>
          </a:prstGeom>
          <a:noFill/>
        </p:spPr>
        <p:txBody>
          <a:bodyPr wrap="none" rtlCol="0">
            <a:spAutoFit/>
          </a:bodyPr>
          <a:lstStyle/>
          <a:p>
            <a:r>
              <a:rPr lang="en-US" dirty="0" smtClean="0"/>
              <a:t>Commercial:  extensive—wheat  production in Saskatchewan, Canada.</a:t>
            </a:r>
            <a:endParaRPr lang="en-US" dirty="0"/>
          </a:p>
        </p:txBody>
      </p:sp>
    </p:spTree>
    <p:extLst>
      <p:ext uri="{BB962C8B-B14F-4D97-AF65-F5344CB8AC3E}">
        <p14:creationId xmlns:p14="http://schemas.microsoft.com/office/powerpoint/2010/main" val="323929481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210215" cy="3902633"/>
          </a:xfrm>
          <a:prstGeom prst="rect">
            <a:avLst/>
          </a:prstGeom>
        </p:spPr>
      </p:pic>
      <p:pic>
        <p:nvPicPr>
          <p:cNvPr id="3" name="Picture 2"/>
          <p:cNvPicPr>
            <a:picLocks noChangeAspect="1"/>
          </p:cNvPicPr>
          <p:nvPr/>
        </p:nvPicPr>
        <p:blipFill>
          <a:blip r:embed="rId3"/>
          <a:stretch>
            <a:fillRect/>
          </a:stretch>
        </p:blipFill>
        <p:spPr>
          <a:xfrm>
            <a:off x="3516575" y="-1"/>
            <a:ext cx="5542569" cy="3902633"/>
          </a:xfrm>
          <a:prstGeom prst="rect">
            <a:avLst/>
          </a:prstGeom>
        </p:spPr>
      </p:pic>
      <p:pic>
        <p:nvPicPr>
          <p:cNvPr id="4" name="Picture 3"/>
          <p:cNvPicPr>
            <a:picLocks noChangeAspect="1"/>
          </p:cNvPicPr>
          <p:nvPr/>
        </p:nvPicPr>
        <p:blipFill>
          <a:blip r:embed="rId4"/>
          <a:stretch>
            <a:fillRect/>
          </a:stretch>
        </p:blipFill>
        <p:spPr>
          <a:xfrm>
            <a:off x="209409" y="2031555"/>
            <a:ext cx="5000806" cy="3572004"/>
          </a:xfrm>
          <a:prstGeom prst="rect">
            <a:avLst/>
          </a:prstGeom>
        </p:spPr>
      </p:pic>
      <p:pic>
        <p:nvPicPr>
          <p:cNvPr id="5" name="Picture 4"/>
          <p:cNvPicPr>
            <a:picLocks noChangeAspect="1"/>
          </p:cNvPicPr>
          <p:nvPr/>
        </p:nvPicPr>
        <p:blipFill>
          <a:blip r:embed="rId5"/>
          <a:stretch>
            <a:fillRect/>
          </a:stretch>
        </p:blipFill>
        <p:spPr>
          <a:xfrm>
            <a:off x="1714500" y="0"/>
            <a:ext cx="5695122" cy="6858000"/>
          </a:xfrm>
          <a:prstGeom prst="rect">
            <a:avLst/>
          </a:prstGeom>
        </p:spPr>
      </p:pic>
    </p:spTree>
    <p:extLst>
      <p:ext uri="{BB962C8B-B14F-4D97-AF65-F5344CB8AC3E}">
        <p14:creationId xmlns:p14="http://schemas.microsoft.com/office/powerpoint/2010/main" val="17285807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TotalTime>
  <Words>545</Words>
  <Application>Microsoft Macintosh PowerPoint</Application>
  <PresentationFormat>On-screen Show (4:3)</PresentationFormat>
  <Paragraphs>67</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Chapter 9:  Agricultural Geographies</vt:lpstr>
      <vt:lpstr>What is Agriculture?</vt:lpstr>
      <vt:lpstr>Origins of Agriculture</vt:lpstr>
      <vt:lpstr>Agricultural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has Agricultural Production Changed?</vt:lpstr>
      <vt:lpstr>How has Agricultural Production Changed?</vt:lpstr>
      <vt:lpstr>Outcomes of the Green Revolution</vt:lpstr>
      <vt:lpstr>Rise of Agribusiness and Factory Farming:  The Gene Revolution</vt:lpstr>
      <vt:lpstr>PowerPoint Presentation</vt:lpstr>
      <vt:lpstr>PowerPoint Presentation</vt:lpstr>
      <vt:lpstr>PowerPoint Presentation</vt:lpstr>
      <vt:lpstr>Can Agriculture be Sustainable?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9:  Agricultural Geographies</dc:title>
  <dc:creator>Elizabeth Lobb</dc:creator>
  <cp:lastModifiedBy>Elizabeth Lobb</cp:lastModifiedBy>
  <cp:revision>25</cp:revision>
  <dcterms:created xsi:type="dcterms:W3CDTF">2018-11-12T23:12:43Z</dcterms:created>
  <dcterms:modified xsi:type="dcterms:W3CDTF">2018-11-13T00:16:12Z</dcterms:modified>
</cp:coreProperties>
</file>