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8" r:id="rId3"/>
    <p:sldId id="257" r:id="rId4"/>
    <p:sldId id="261" r:id="rId5"/>
    <p:sldId id="259" r:id="rId6"/>
    <p:sldId id="263" r:id="rId7"/>
    <p:sldId id="260" r:id="rId8"/>
    <p:sldId id="262" r:id="rId9"/>
    <p:sldId id="264" r:id="rId1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1" d="100"/>
          <a:sy n="121" d="100"/>
        </p:scale>
        <p:origin x="-120" y="-44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printerSettings" Target="printerSettings/printerSettings1.bin"/><Relationship Id="rId12" Type="http://schemas.openxmlformats.org/officeDocument/2006/relationships/presProps" Target="presProps.xml"/><Relationship Id="rId13" Type="http://schemas.openxmlformats.org/officeDocument/2006/relationships/viewProps" Target="viewProps.xml"/><Relationship Id="rId14" Type="http://schemas.openxmlformats.org/officeDocument/2006/relationships/theme" Target="theme/theme1.xml"/><Relationship Id="rId15"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0DA1A83-5667-954B-86B0-EF2EB015C275}" type="datetimeFigureOut">
              <a:rPr lang="en-US" smtClean="0"/>
              <a:t>3/18/20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093D11-DD18-8845-AA60-E7AFDAB1F48D}" type="slidenum">
              <a:rPr lang="en-US" smtClean="0"/>
              <a:t>‹#›</a:t>
            </a:fld>
            <a:endParaRPr lang="en-US"/>
          </a:p>
        </p:txBody>
      </p:sp>
    </p:spTree>
    <p:extLst>
      <p:ext uri="{BB962C8B-B14F-4D97-AF65-F5344CB8AC3E}">
        <p14:creationId xmlns:p14="http://schemas.microsoft.com/office/powerpoint/2010/main" val="21758928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0DA1A83-5667-954B-86B0-EF2EB015C275}" type="datetimeFigureOut">
              <a:rPr lang="en-US" smtClean="0"/>
              <a:t>3/18/20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093D11-DD18-8845-AA60-E7AFDAB1F48D}" type="slidenum">
              <a:rPr lang="en-US" smtClean="0"/>
              <a:t>‹#›</a:t>
            </a:fld>
            <a:endParaRPr lang="en-US"/>
          </a:p>
        </p:txBody>
      </p:sp>
    </p:spTree>
    <p:extLst>
      <p:ext uri="{BB962C8B-B14F-4D97-AF65-F5344CB8AC3E}">
        <p14:creationId xmlns:p14="http://schemas.microsoft.com/office/powerpoint/2010/main" val="17917756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0DA1A83-5667-954B-86B0-EF2EB015C275}" type="datetimeFigureOut">
              <a:rPr lang="en-US" smtClean="0"/>
              <a:t>3/18/20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093D11-DD18-8845-AA60-E7AFDAB1F48D}" type="slidenum">
              <a:rPr lang="en-US" smtClean="0"/>
              <a:t>‹#›</a:t>
            </a:fld>
            <a:endParaRPr lang="en-US"/>
          </a:p>
        </p:txBody>
      </p:sp>
    </p:spTree>
    <p:extLst>
      <p:ext uri="{BB962C8B-B14F-4D97-AF65-F5344CB8AC3E}">
        <p14:creationId xmlns:p14="http://schemas.microsoft.com/office/powerpoint/2010/main" val="15852350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0DA1A83-5667-954B-86B0-EF2EB015C275}" type="datetimeFigureOut">
              <a:rPr lang="en-US" smtClean="0"/>
              <a:t>3/18/20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093D11-DD18-8845-AA60-E7AFDAB1F48D}" type="slidenum">
              <a:rPr lang="en-US" smtClean="0"/>
              <a:t>‹#›</a:t>
            </a:fld>
            <a:endParaRPr lang="en-US"/>
          </a:p>
        </p:txBody>
      </p:sp>
    </p:spTree>
    <p:extLst>
      <p:ext uri="{BB962C8B-B14F-4D97-AF65-F5344CB8AC3E}">
        <p14:creationId xmlns:p14="http://schemas.microsoft.com/office/powerpoint/2010/main" val="7343705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0DA1A83-5667-954B-86B0-EF2EB015C275}" type="datetimeFigureOut">
              <a:rPr lang="en-US" smtClean="0"/>
              <a:t>3/18/20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093D11-DD18-8845-AA60-E7AFDAB1F48D}" type="slidenum">
              <a:rPr lang="en-US" smtClean="0"/>
              <a:t>‹#›</a:t>
            </a:fld>
            <a:endParaRPr lang="en-US"/>
          </a:p>
        </p:txBody>
      </p:sp>
    </p:spTree>
    <p:extLst>
      <p:ext uri="{BB962C8B-B14F-4D97-AF65-F5344CB8AC3E}">
        <p14:creationId xmlns:p14="http://schemas.microsoft.com/office/powerpoint/2010/main" val="24016948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0DA1A83-5667-954B-86B0-EF2EB015C275}" type="datetimeFigureOut">
              <a:rPr lang="en-US" smtClean="0"/>
              <a:t>3/18/20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093D11-DD18-8845-AA60-E7AFDAB1F48D}" type="slidenum">
              <a:rPr lang="en-US" smtClean="0"/>
              <a:t>‹#›</a:t>
            </a:fld>
            <a:endParaRPr lang="en-US"/>
          </a:p>
        </p:txBody>
      </p:sp>
    </p:spTree>
    <p:extLst>
      <p:ext uri="{BB962C8B-B14F-4D97-AF65-F5344CB8AC3E}">
        <p14:creationId xmlns:p14="http://schemas.microsoft.com/office/powerpoint/2010/main" val="20640589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0DA1A83-5667-954B-86B0-EF2EB015C275}" type="datetimeFigureOut">
              <a:rPr lang="en-US" smtClean="0"/>
              <a:t>3/18/20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D093D11-DD18-8845-AA60-E7AFDAB1F48D}" type="slidenum">
              <a:rPr lang="en-US" smtClean="0"/>
              <a:t>‹#›</a:t>
            </a:fld>
            <a:endParaRPr lang="en-US"/>
          </a:p>
        </p:txBody>
      </p:sp>
    </p:spTree>
    <p:extLst>
      <p:ext uri="{BB962C8B-B14F-4D97-AF65-F5344CB8AC3E}">
        <p14:creationId xmlns:p14="http://schemas.microsoft.com/office/powerpoint/2010/main" val="41301563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0DA1A83-5667-954B-86B0-EF2EB015C275}" type="datetimeFigureOut">
              <a:rPr lang="en-US" smtClean="0"/>
              <a:t>3/18/20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D093D11-DD18-8845-AA60-E7AFDAB1F48D}" type="slidenum">
              <a:rPr lang="en-US" smtClean="0"/>
              <a:t>‹#›</a:t>
            </a:fld>
            <a:endParaRPr lang="en-US"/>
          </a:p>
        </p:txBody>
      </p:sp>
    </p:spTree>
    <p:extLst>
      <p:ext uri="{BB962C8B-B14F-4D97-AF65-F5344CB8AC3E}">
        <p14:creationId xmlns:p14="http://schemas.microsoft.com/office/powerpoint/2010/main" val="31256401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0DA1A83-5667-954B-86B0-EF2EB015C275}" type="datetimeFigureOut">
              <a:rPr lang="en-US" smtClean="0"/>
              <a:t>3/18/20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D093D11-DD18-8845-AA60-E7AFDAB1F48D}" type="slidenum">
              <a:rPr lang="en-US" smtClean="0"/>
              <a:t>‹#›</a:t>
            </a:fld>
            <a:endParaRPr lang="en-US"/>
          </a:p>
        </p:txBody>
      </p:sp>
    </p:spTree>
    <p:extLst>
      <p:ext uri="{BB962C8B-B14F-4D97-AF65-F5344CB8AC3E}">
        <p14:creationId xmlns:p14="http://schemas.microsoft.com/office/powerpoint/2010/main" val="14176799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0DA1A83-5667-954B-86B0-EF2EB015C275}" type="datetimeFigureOut">
              <a:rPr lang="en-US" smtClean="0"/>
              <a:t>3/18/20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093D11-DD18-8845-AA60-E7AFDAB1F48D}" type="slidenum">
              <a:rPr lang="en-US" smtClean="0"/>
              <a:t>‹#›</a:t>
            </a:fld>
            <a:endParaRPr lang="en-US"/>
          </a:p>
        </p:txBody>
      </p:sp>
    </p:spTree>
    <p:extLst>
      <p:ext uri="{BB962C8B-B14F-4D97-AF65-F5344CB8AC3E}">
        <p14:creationId xmlns:p14="http://schemas.microsoft.com/office/powerpoint/2010/main" val="2005572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0DA1A83-5667-954B-86B0-EF2EB015C275}" type="datetimeFigureOut">
              <a:rPr lang="en-US" smtClean="0"/>
              <a:t>3/18/20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093D11-DD18-8845-AA60-E7AFDAB1F48D}" type="slidenum">
              <a:rPr lang="en-US" smtClean="0"/>
              <a:t>‹#›</a:t>
            </a:fld>
            <a:endParaRPr lang="en-US"/>
          </a:p>
        </p:txBody>
      </p:sp>
    </p:spTree>
    <p:extLst>
      <p:ext uri="{BB962C8B-B14F-4D97-AF65-F5344CB8AC3E}">
        <p14:creationId xmlns:p14="http://schemas.microsoft.com/office/powerpoint/2010/main" val="396663710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DA1A83-5667-954B-86B0-EF2EB015C275}" type="datetimeFigureOut">
              <a:rPr lang="en-US" smtClean="0"/>
              <a:t>3/18/20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093D11-DD18-8845-AA60-E7AFDAB1F48D}" type="slidenum">
              <a:rPr lang="en-US" smtClean="0"/>
              <a:t>‹#›</a:t>
            </a:fld>
            <a:endParaRPr lang="en-US"/>
          </a:p>
        </p:txBody>
      </p:sp>
    </p:spTree>
    <p:extLst>
      <p:ext uri="{BB962C8B-B14F-4D97-AF65-F5344CB8AC3E}">
        <p14:creationId xmlns:p14="http://schemas.microsoft.com/office/powerpoint/2010/main" val="13583048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 Id="rId3" Type="http://schemas.openxmlformats.org/officeDocument/2006/relationships/image" Target="../media/image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6.jpeg"/><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21648" y="0"/>
            <a:ext cx="7772400" cy="1470025"/>
          </a:xfrm>
        </p:spPr>
        <p:txBody>
          <a:bodyPr/>
          <a:lstStyle/>
          <a:p>
            <a:r>
              <a:rPr lang="en-US" dirty="0" smtClean="0"/>
              <a:t>Chapter 1: Introduction to Human Geography</a:t>
            </a:r>
            <a:endParaRPr lang="en-US" dirty="0"/>
          </a:p>
        </p:txBody>
      </p:sp>
      <p:pic>
        <p:nvPicPr>
          <p:cNvPr id="4" name="Picture 5" descr="80278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3182" y="1568879"/>
            <a:ext cx="7943932" cy="5142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484276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Geography?</a:t>
            </a:r>
            <a:endParaRPr lang="en-US" dirty="0"/>
          </a:p>
        </p:txBody>
      </p:sp>
      <p:sp>
        <p:nvSpPr>
          <p:cNvPr id="3" name="Content Placeholder 2"/>
          <p:cNvSpPr>
            <a:spLocks noGrp="1"/>
          </p:cNvSpPr>
          <p:nvPr>
            <p:ph idx="1"/>
          </p:nvPr>
        </p:nvSpPr>
        <p:spPr/>
        <p:txBody>
          <a:bodyPr/>
          <a:lstStyle/>
          <a:p>
            <a:r>
              <a:rPr lang="en-US" dirty="0" smtClean="0"/>
              <a:t>The human-environment relationship</a:t>
            </a:r>
          </a:p>
          <a:p>
            <a:r>
              <a:rPr lang="en-US" dirty="0" smtClean="0"/>
              <a:t>Spatial science</a:t>
            </a:r>
          </a:p>
          <a:p>
            <a:r>
              <a:rPr lang="en-US" dirty="0" smtClean="0"/>
              <a:t>Maps</a:t>
            </a:r>
            <a:endParaRPr lang="en-US" dirty="0"/>
          </a:p>
        </p:txBody>
      </p:sp>
      <p:sp>
        <p:nvSpPr>
          <p:cNvPr id="4" name="TextBox 3"/>
          <p:cNvSpPr txBox="1"/>
          <p:nvPr/>
        </p:nvSpPr>
        <p:spPr>
          <a:xfrm>
            <a:off x="986555" y="4925834"/>
            <a:ext cx="7808477" cy="1477328"/>
          </a:xfrm>
          <a:prstGeom prst="rect">
            <a:avLst/>
          </a:prstGeom>
          <a:noFill/>
        </p:spPr>
        <p:txBody>
          <a:bodyPr wrap="square" rtlCol="0">
            <a:spAutoFit/>
          </a:bodyPr>
          <a:lstStyle/>
          <a:p>
            <a:pPr lvl="4"/>
            <a:r>
              <a:rPr lang="en-US" dirty="0" smtClean="0">
                <a:latin typeface="Calibri" charset="0"/>
              </a:rPr>
              <a:t>Geography is the science of place and space.  Geographers ask where things are located on the surface of the earth, why they are located where they are, how places differ from one another, and how people interact with the environment—Association of American Geographers (the AAG).</a:t>
            </a:r>
            <a:endParaRPr lang="en-US" dirty="0" smtClean="0">
              <a:latin typeface="Calibri" charset="0"/>
            </a:endParaRPr>
          </a:p>
        </p:txBody>
      </p:sp>
    </p:spTree>
    <p:extLst>
      <p:ext uri="{BB962C8B-B14F-4D97-AF65-F5344CB8AC3E}">
        <p14:creationId xmlns:p14="http://schemas.microsoft.com/office/powerpoint/2010/main" val="14213406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709"/>
            <a:ext cx="8229600" cy="1143000"/>
          </a:xfrm>
        </p:spPr>
        <p:txBody>
          <a:bodyPr/>
          <a:lstStyle/>
          <a:p>
            <a:r>
              <a:rPr lang="en-US" dirty="0" smtClean="0"/>
              <a:t>Cartography</a:t>
            </a:r>
            <a:endParaRPr lang="en-US" dirty="0"/>
          </a:p>
        </p:txBody>
      </p:sp>
      <p:sp>
        <p:nvSpPr>
          <p:cNvPr id="3" name="Content Placeholder 2"/>
          <p:cNvSpPr>
            <a:spLocks noGrp="1"/>
          </p:cNvSpPr>
          <p:nvPr>
            <p:ph idx="1"/>
          </p:nvPr>
        </p:nvSpPr>
        <p:spPr>
          <a:xfrm>
            <a:off x="457200" y="854965"/>
            <a:ext cx="8229600" cy="4525963"/>
          </a:xfrm>
        </p:spPr>
        <p:txBody>
          <a:bodyPr/>
          <a:lstStyle/>
          <a:p>
            <a:r>
              <a:rPr lang="en-US" dirty="0" smtClean="0"/>
              <a:t>All maps lie—distortion</a:t>
            </a:r>
          </a:p>
          <a:p>
            <a:r>
              <a:rPr lang="en-US" dirty="0" smtClean="0"/>
              <a:t>Cylindrical projections—the Mercator Projection</a:t>
            </a:r>
          </a:p>
          <a:p>
            <a:r>
              <a:rPr lang="en-US" dirty="0" smtClean="0"/>
              <a:t>Better representations of the Earth?  Peters Projection</a:t>
            </a:r>
          </a:p>
        </p:txBody>
      </p:sp>
      <p:pic>
        <p:nvPicPr>
          <p:cNvPr id="6" name="Picture 5" descr="PetersProjectio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8419" y="3567254"/>
            <a:ext cx="4232216" cy="2702202"/>
          </a:xfrm>
          <a:prstGeom prst="rect">
            <a:avLst/>
          </a:prstGeom>
        </p:spPr>
      </p:pic>
      <p:pic>
        <p:nvPicPr>
          <p:cNvPr id="7" name="Picture 6" descr="Mercator_projection.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33598" y="3115162"/>
            <a:ext cx="3717948" cy="3154294"/>
          </a:xfrm>
          <a:prstGeom prst="rect">
            <a:avLst/>
          </a:prstGeom>
        </p:spPr>
      </p:pic>
      <p:sp>
        <p:nvSpPr>
          <p:cNvPr id="8" name="TextBox 7"/>
          <p:cNvSpPr txBox="1"/>
          <p:nvPr/>
        </p:nvSpPr>
        <p:spPr>
          <a:xfrm>
            <a:off x="178419" y="6269456"/>
            <a:ext cx="8917826" cy="461665"/>
          </a:xfrm>
          <a:prstGeom prst="rect">
            <a:avLst/>
          </a:prstGeom>
          <a:noFill/>
        </p:spPr>
        <p:txBody>
          <a:bodyPr wrap="none" rtlCol="0">
            <a:spAutoFit/>
          </a:bodyPr>
          <a:lstStyle/>
          <a:p>
            <a:r>
              <a:rPr lang="en-US" sz="1200" dirty="0" smtClean="0"/>
              <a:t>The Gall-Peters projection distorts shapes but preserves size.                               The Mercator projection preserves shape but distorts size.</a:t>
            </a:r>
          </a:p>
          <a:p>
            <a:r>
              <a:rPr lang="en-US" sz="1200" dirty="0"/>
              <a:t>	</a:t>
            </a:r>
            <a:r>
              <a:rPr lang="en-US" sz="1200" dirty="0" smtClean="0"/>
              <a:t>										Note the distortion of landmasses close to the North Pole. </a:t>
            </a:r>
            <a:endParaRPr lang="en-US" sz="1200" dirty="0"/>
          </a:p>
        </p:txBody>
      </p:sp>
    </p:spTree>
    <p:extLst>
      <p:ext uri="{BB962C8B-B14F-4D97-AF65-F5344CB8AC3E}">
        <p14:creationId xmlns:p14="http://schemas.microsoft.com/office/powerpoint/2010/main" val="21680376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r>
              <a:rPr lang="en-US" dirty="0" smtClean="0"/>
              <a:t>How have humans seen their relationship with the environment?</a:t>
            </a:r>
            <a:endParaRPr lang="en-US" dirty="0"/>
          </a:p>
        </p:txBody>
      </p:sp>
      <p:sp>
        <p:nvSpPr>
          <p:cNvPr id="3" name="Content Placeholder 2"/>
          <p:cNvSpPr>
            <a:spLocks noGrp="1"/>
          </p:cNvSpPr>
          <p:nvPr>
            <p:ph idx="1"/>
          </p:nvPr>
        </p:nvSpPr>
        <p:spPr/>
        <p:txBody>
          <a:bodyPr>
            <a:normAutofit lnSpcReduction="10000"/>
          </a:bodyPr>
          <a:lstStyle/>
          <a:p>
            <a:r>
              <a:rPr lang="en-US" dirty="0" smtClean="0"/>
              <a:t>18</a:t>
            </a:r>
            <a:r>
              <a:rPr lang="en-US" baseline="30000" dirty="0" smtClean="0"/>
              <a:t>th</a:t>
            </a:r>
            <a:r>
              <a:rPr lang="en-US" dirty="0" smtClean="0"/>
              <a:t> Century Europe:  dualism</a:t>
            </a:r>
          </a:p>
          <a:p>
            <a:r>
              <a:rPr lang="en-US" dirty="0" smtClean="0"/>
              <a:t>Early 20</a:t>
            </a:r>
            <a:r>
              <a:rPr lang="en-US" baseline="30000" dirty="0" smtClean="0"/>
              <a:t>th</a:t>
            </a:r>
            <a:r>
              <a:rPr lang="en-US" dirty="0" smtClean="0"/>
              <a:t> Century:  Environmental determinism</a:t>
            </a:r>
          </a:p>
          <a:p>
            <a:r>
              <a:rPr lang="en-US" dirty="0" smtClean="0"/>
              <a:t>Today—no separation between humans and “nature”</a:t>
            </a:r>
          </a:p>
          <a:p>
            <a:pPr lvl="1"/>
            <a:r>
              <a:rPr lang="en-US" dirty="0" smtClean="0"/>
              <a:t>Actor-network theory—Jared Diamond, Paul Robbins</a:t>
            </a:r>
          </a:p>
          <a:p>
            <a:pPr lvl="1"/>
            <a:r>
              <a:rPr lang="en-US" dirty="0" err="1" smtClean="0"/>
              <a:t>Possibilism</a:t>
            </a:r>
            <a:endParaRPr lang="en-US" dirty="0" smtClean="0"/>
          </a:p>
          <a:p>
            <a:pPr lvl="1"/>
            <a:r>
              <a:rPr lang="en-US" dirty="0" smtClean="0"/>
              <a:t>The cultural landscape—Carl Sauer</a:t>
            </a:r>
            <a:endParaRPr lang="en-US" dirty="0"/>
          </a:p>
        </p:txBody>
      </p:sp>
    </p:spTree>
    <p:extLst>
      <p:ext uri="{BB962C8B-B14F-4D97-AF65-F5344CB8AC3E}">
        <p14:creationId xmlns:p14="http://schemas.microsoft.com/office/powerpoint/2010/main" val="440499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8682"/>
            <a:ext cx="8229600" cy="1143000"/>
          </a:xfrm>
        </p:spPr>
        <p:txBody>
          <a:bodyPr>
            <a:normAutofit fontScale="90000"/>
          </a:bodyPr>
          <a:lstStyle/>
          <a:p>
            <a:r>
              <a:rPr lang="en-US" dirty="0" smtClean="0"/>
              <a:t>Do humans always make good decisions about using natural resources?</a:t>
            </a:r>
            <a:endParaRPr lang="en-US" dirty="0"/>
          </a:p>
        </p:txBody>
      </p:sp>
      <p:sp>
        <p:nvSpPr>
          <p:cNvPr id="3" name="Content Placeholder 2"/>
          <p:cNvSpPr>
            <a:spLocks noGrp="1"/>
          </p:cNvSpPr>
          <p:nvPr>
            <p:ph idx="1"/>
          </p:nvPr>
        </p:nvSpPr>
        <p:spPr/>
        <p:txBody>
          <a:bodyPr/>
          <a:lstStyle/>
          <a:p>
            <a:r>
              <a:rPr lang="en-US" dirty="0" smtClean="0"/>
              <a:t>Can societies fail?</a:t>
            </a:r>
          </a:p>
          <a:p>
            <a:r>
              <a:rPr lang="en-US" dirty="0" smtClean="0"/>
              <a:t>What does sustainability mean?</a:t>
            </a:r>
            <a:endParaRPr lang="en-US" dirty="0"/>
          </a:p>
        </p:txBody>
      </p:sp>
      <p:pic>
        <p:nvPicPr>
          <p:cNvPr id="4" name="Picture 6" descr="Ahu-Akivi-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6439" y="2791148"/>
            <a:ext cx="3236209" cy="2427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136439" y="2791148"/>
            <a:ext cx="1377601" cy="369332"/>
          </a:xfrm>
          <a:prstGeom prst="rect">
            <a:avLst/>
          </a:prstGeom>
          <a:noFill/>
        </p:spPr>
        <p:txBody>
          <a:bodyPr wrap="none" rtlCol="0">
            <a:spAutoFit/>
          </a:bodyPr>
          <a:lstStyle/>
          <a:p>
            <a:r>
              <a:rPr lang="en-US" dirty="0" smtClean="0"/>
              <a:t>Easter Island</a:t>
            </a:r>
            <a:endParaRPr lang="en-US" dirty="0"/>
          </a:p>
        </p:txBody>
      </p:sp>
      <p:pic>
        <p:nvPicPr>
          <p:cNvPr id="6"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38432" y="4429066"/>
            <a:ext cx="3405568" cy="2428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7326131" y="4449199"/>
            <a:ext cx="1729372" cy="369332"/>
          </a:xfrm>
          <a:prstGeom prst="rect">
            <a:avLst/>
          </a:prstGeom>
          <a:noFill/>
        </p:spPr>
        <p:txBody>
          <a:bodyPr wrap="none" rtlCol="0">
            <a:spAutoFit/>
          </a:bodyPr>
          <a:lstStyle/>
          <a:p>
            <a:r>
              <a:rPr lang="en-US" dirty="0" smtClean="0"/>
              <a:t>New Orleans, LA</a:t>
            </a:r>
            <a:endParaRPr lang="en-US" dirty="0"/>
          </a:p>
        </p:txBody>
      </p:sp>
      <p:pic>
        <p:nvPicPr>
          <p:cNvPr id="8"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294083" y="1524705"/>
            <a:ext cx="2761420" cy="2688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5435068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r>
              <a:rPr lang="en-US" dirty="0" smtClean="0"/>
              <a:t>How do geographers define location?</a:t>
            </a:r>
            <a:endParaRPr lang="en-US" dirty="0"/>
          </a:p>
        </p:txBody>
      </p:sp>
      <p:sp>
        <p:nvSpPr>
          <p:cNvPr id="3" name="Content Placeholder 2"/>
          <p:cNvSpPr>
            <a:spLocks noGrp="1"/>
          </p:cNvSpPr>
          <p:nvPr>
            <p:ph idx="1"/>
          </p:nvPr>
        </p:nvSpPr>
        <p:spPr>
          <a:xfrm>
            <a:off x="457200" y="1158263"/>
            <a:ext cx="8229600" cy="4525963"/>
          </a:xfrm>
        </p:spPr>
        <p:txBody>
          <a:bodyPr/>
          <a:lstStyle/>
          <a:p>
            <a:r>
              <a:rPr lang="en-US" dirty="0" smtClean="0"/>
              <a:t>Absolute</a:t>
            </a:r>
          </a:p>
          <a:p>
            <a:pPr lvl="1"/>
            <a:r>
              <a:rPr lang="en-US" dirty="0" smtClean="0"/>
              <a:t>Uses the grid system of latitude &amp; longitude</a:t>
            </a:r>
          </a:p>
          <a:p>
            <a:r>
              <a:rPr lang="en-US" dirty="0" smtClean="0"/>
              <a:t>Relative</a:t>
            </a:r>
          </a:p>
          <a:p>
            <a:pPr lvl="1"/>
            <a:r>
              <a:rPr lang="en-US" dirty="0" smtClean="0"/>
              <a:t>Uses the idea of “site” and “situation”</a:t>
            </a:r>
          </a:p>
          <a:p>
            <a:pPr lvl="1"/>
            <a:r>
              <a:rPr lang="en-US" dirty="0" smtClean="0"/>
              <a:t>Site:  location relative to physical features</a:t>
            </a:r>
          </a:p>
          <a:p>
            <a:pPr lvl="2"/>
            <a:r>
              <a:rPr lang="en-US" dirty="0" smtClean="0"/>
              <a:t>Consider:  can humans alter the site of a location?</a:t>
            </a:r>
          </a:p>
          <a:p>
            <a:pPr lvl="1"/>
            <a:r>
              <a:rPr lang="en-US" dirty="0" smtClean="0"/>
              <a:t>Situation:  location relative cultural features</a:t>
            </a:r>
          </a:p>
          <a:p>
            <a:pPr lvl="2"/>
            <a:r>
              <a:rPr lang="en-US" dirty="0" smtClean="0"/>
              <a:t>Consider:  can the situation of a location change over time?</a:t>
            </a:r>
            <a:endParaRPr lang="en-US" dirty="0"/>
          </a:p>
        </p:txBody>
      </p:sp>
    </p:spTree>
    <p:extLst>
      <p:ext uri="{BB962C8B-B14F-4D97-AF65-F5344CB8AC3E}">
        <p14:creationId xmlns:p14="http://schemas.microsoft.com/office/powerpoint/2010/main" val="39670163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1162" y="-296862"/>
            <a:ext cx="8229600" cy="1143000"/>
          </a:xfrm>
        </p:spPr>
        <p:txBody>
          <a:bodyPr>
            <a:normAutofit fontScale="90000"/>
          </a:bodyPr>
          <a:lstStyle/>
          <a:p>
            <a:r>
              <a:rPr lang="en-US" dirty="0" smtClean="0"/>
              <a:t>How do geographers organize space?</a:t>
            </a:r>
            <a:endParaRPr lang="en-US" dirty="0"/>
          </a:p>
        </p:txBody>
      </p:sp>
      <p:sp>
        <p:nvSpPr>
          <p:cNvPr id="3" name="Content Placeholder 2"/>
          <p:cNvSpPr>
            <a:spLocks noGrp="1"/>
          </p:cNvSpPr>
          <p:nvPr>
            <p:ph idx="1"/>
          </p:nvPr>
        </p:nvSpPr>
        <p:spPr>
          <a:xfrm>
            <a:off x="457200" y="571565"/>
            <a:ext cx="8229600" cy="4525963"/>
          </a:xfrm>
        </p:spPr>
        <p:txBody>
          <a:bodyPr/>
          <a:lstStyle/>
          <a:p>
            <a:r>
              <a:rPr lang="en-US" dirty="0" smtClean="0"/>
              <a:t>Regions</a:t>
            </a:r>
          </a:p>
          <a:p>
            <a:pPr lvl="1"/>
            <a:r>
              <a:rPr lang="en-US" dirty="0" smtClean="0"/>
              <a:t>Formal regions:  share a characteristic (physical or cultural)</a:t>
            </a:r>
          </a:p>
          <a:p>
            <a:pPr lvl="1"/>
            <a:r>
              <a:rPr lang="en-US" dirty="0" smtClean="0"/>
              <a:t>Functional regions:  organized around an activity</a:t>
            </a:r>
          </a:p>
          <a:p>
            <a:pPr lvl="1"/>
            <a:r>
              <a:rPr lang="en-US" dirty="0" smtClean="0"/>
              <a:t>Perceptual regions:  also called “vernacular” because they are local and a part of locals’ perception of place</a:t>
            </a:r>
            <a:endParaRPr lang="en-US" dirty="0"/>
          </a:p>
        </p:txBody>
      </p:sp>
      <p:sp>
        <p:nvSpPr>
          <p:cNvPr id="4" name="TextBox 3"/>
          <p:cNvSpPr txBox="1"/>
          <p:nvPr/>
        </p:nvSpPr>
        <p:spPr>
          <a:xfrm>
            <a:off x="6811427" y="6444709"/>
            <a:ext cx="184666" cy="369332"/>
          </a:xfrm>
          <a:prstGeom prst="rect">
            <a:avLst/>
          </a:prstGeom>
          <a:noFill/>
        </p:spPr>
        <p:txBody>
          <a:bodyPr wrap="none" rtlCol="0">
            <a:spAutoFit/>
          </a:bodyPr>
          <a:lstStyle/>
          <a:p>
            <a:endParaRPr lang="en-US" dirty="0"/>
          </a:p>
        </p:txBody>
      </p:sp>
      <p:pic>
        <p:nvPicPr>
          <p:cNvPr id="5" name="Picture 4" descr="vhg2e_fig_01_05a.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82425" y="3977785"/>
            <a:ext cx="6761575" cy="2836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0" y="4985727"/>
            <a:ext cx="2015091" cy="1754327"/>
          </a:xfrm>
          <a:prstGeom prst="rect">
            <a:avLst/>
          </a:prstGeom>
          <a:noFill/>
        </p:spPr>
        <p:txBody>
          <a:bodyPr wrap="square" rtlCol="0">
            <a:spAutoFit/>
          </a:bodyPr>
          <a:lstStyle/>
          <a:p>
            <a:r>
              <a:rPr lang="en-US" sz="1200" dirty="0" smtClean="0"/>
              <a:t>We can create a formal region using almost any shared characteristic.  In the case of these maps it is educational attainment.  Notice the difference in scale.  The first map is by state while the second is by country </a:t>
            </a:r>
            <a:endParaRPr lang="en-US" sz="1200" dirty="0"/>
          </a:p>
        </p:txBody>
      </p:sp>
    </p:spTree>
    <p:extLst>
      <p:ext uri="{BB962C8B-B14F-4D97-AF65-F5344CB8AC3E}">
        <p14:creationId xmlns:p14="http://schemas.microsoft.com/office/powerpoint/2010/main" val="114456478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do phenomenon spread from one area to another?</a:t>
            </a:r>
            <a:endParaRPr lang="en-US" dirty="0"/>
          </a:p>
        </p:txBody>
      </p:sp>
      <p:sp>
        <p:nvSpPr>
          <p:cNvPr id="3" name="Content Placeholder 2"/>
          <p:cNvSpPr>
            <a:spLocks noGrp="1"/>
          </p:cNvSpPr>
          <p:nvPr>
            <p:ph idx="1"/>
          </p:nvPr>
        </p:nvSpPr>
        <p:spPr/>
        <p:txBody>
          <a:bodyPr/>
          <a:lstStyle/>
          <a:p>
            <a:r>
              <a:rPr lang="en-US" dirty="0" smtClean="0"/>
              <a:t>Diffusion</a:t>
            </a:r>
          </a:p>
          <a:p>
            <a:pPr lvl="1"/>
            <a:r>
              <a:rPr lang="en-US" dirty="0" smtClean="0"/>
              <a:t>Relocation</a:t>
            </a:r>
          </a:p>
          <a:p>
            <a:pPr lvl="1"/>
            <a:r>
              <a:rPr lang="en-US" dirty="0" smtClean="0"/>
              <a:t>Contagious</a:t>
            </a:r>
          </a:p>
          <a:p>
            <a:pPr lvl="1"/>
            <a:r>
              <a:rPr lang="en-US" dirty="0" smtClean="0"/>
              <a:t>Hierarchical</a:t>
            </a:r>
          </a:p>
          <a:p>
            <a:pPr lvl="1"/>
            <a:r>
              <a:rPr lang="en-US" dirty="0" smtClean="0"/>
              <a:t>Stimulus</a:t>
            </a:r>
          </a:p>
          <a:p>
            <a:pPr lvl="1"/>
            <a:r>
              <a:rPr lang="en-US" dirty="0" smtClean="0"/>
              <a:t>Reverse Hierarchical</a:t>
            </a:r>
          </a:p>
          <a:p>
            <a:pPr marL="457200" lvl="1" indent="0">
              <a:buNone/>
            </a:pPr>
            <a:endParaRPr lang="en-US" dirty="0"/>
          </a:p>
        </p:txBody>
      </p:sp>
    </p:spTree>
    <p:extLst>
      <p:ext uri="{BB962C8B-B14F-4D97-AF65-F5344CB8AC3E}">
        <p14:creationId xmlns:p14="http://schemas.microsoft.com/office/powerpoint/2010/main" val="36653104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138"/>
            <a:ext cx="8229600" cy="1143000"/>
          </a:xfrm>
        </p:spPr>
        <p:txBody>
          <a:bodyPr>
            <a:normAutofit fontScale="90000"/>
          </a:bodyPr>
          <a:lstStyle/>
          <a:p>
            <a:r>
              <a:rPr lang="en-US" dirty="0" smtClean="0"/>
              <a:t>How do places interact with each other?</a:t>
            </a:r>
            <a:endParaRPr lang="en-US" dirty="0"/>
          </a:p>
        </p:txBody>
      </p:sp>
      <p:sp>
        <p:nvSpPr>
          <p:cNvPr id="3" name="Content Placeholder 2"/>
          <p:cNvSpPr>
            <a:spLocks noGrp="1"/>
          </p:cNvSpPr>
          <p:nvPr>
            <p:ph idx="1"/>
          </p:nvPr>
        </p:nvSpPr>
        <p:spPr>
          <a:xfrm>
            <a:off x="352248" y="1243327"/>
            <a:ext cx="8474270" cy="5190886"/>
          </a:xfrm>
        </p:spPr>
        <p:txBody>
          <a:bodyPr>
            <a:normAutofit fontScale="70000" lnSpcReduction="20000"/>
          </a:bodyPr>
          <a:lstStyle/>
          <a:p>
            <a:r>
              <a:rPr lang="en-US" dirty="0" smtClean="0"/>
              <a:t>Edward Ullman—Spatial Interaction</a:t>
            </a:r>
          </a:p>
          <a:p>
            <a:pPr lvl="1"/>
            <a:r>
              <a:rPr lang="en-US" dirty="0" smtClean="0"/>
              <a:t>Complementarity</a:t>
            </a:r>
          </a:p>
          <a:p>
            <a:pPr lvl="2"/>
            <a:r>
              <a:rPr lang="en-US" dirty="0" smtClean="0"/>
              <a:t>Short or long distances</a:t>
            </a:r>
          </a:p>
          <a:p>
            <a:pPr lvl="2"/>
            <a:r>
              <a:rPr lang="en-US" dirty="0" smtClean="0"/>
              <a:t>Oil from Saudi Arabia to markets in North America</a:t>
            </a:r>
          </a:p>
          <a:p>
            <a:pPr lvl="2"/>
            <a:r>
              <a:rPr lang="en-US" dirty="0" smtClean="0"/>
              <a:t>Your journey to a movie theater</a:t>
            </a:r>
          </a:p>
          <a:p>
            <a:pPr lvl="2"/>
            <a:r>
              <a:rPr lang="en-US" dirty="0" smtClean="0"/>
              <a:t>Spatial variability:  not all places on earth have oil, not every corner has a movie theater</a:t>
            </a:r>
          </a:p>
          <a:p>
            <a:pPr lvl="2"/>
            <a:r>
              <a:rPr lang="en-US" dirty="0" smtClean="0"/>
              <a:t>Spatial variability may also be influenced by cost—where is it cheaper to produce a good/service?</a:t>
            </a:r>
          </a:p>
          <a:p>
            <a:pPr lvl="1"/>
            <a:r>
              <a:rPr lang="en-US" dirty="0" smtClean="0"/>
              <a:t>Transferability</a:t>
            </a:r>
          </a:p>
          <a:p>
            <a:pPr lvl="2"/>
            <a:r>
              <a:rPr lang="en-US" dirty="0" smtClean="0"/>
              <a:t>The cost of moving an item, and its relative value determine its </a:t>
            </a:r>
            <a:r>
              <a:rPr lang="en-US" i="1" dirty="0" smtClean="0"/>
              <a:t>transferability</a:t>
            </a:r>
            <a:endParaRPr lang="en-US" dirty="0" smtClean="0"/>
          </a:p>
          <a:p>
            <a:pPr lvl="2"/>
            <a:r>
              <a:rPr lang="en-US" dirty="0" smtClean="0"/>
              <a:t>What types of goods have high transferability?</a:t>
            </a:r>
          </a:p>
          <a:p>
            <a:pPr lvl="2"/>
            <a:r>
              <a:rPr lang="en-US" dirty="0" smtClean="0"/>
              <a:t>What types have low transferability?</a:t>
            </a:r>
          </a:p>
          <a:p>
            <a:pPr lvl="2"/>
            <a:r>
              <a:rPr lang="en-US" dirty="0" smtClean="0"/>
              <a:t>What has changed to reduce the </a:t>
            </a:r>
            <a:r>
              <a:rPr lang="en-US" i="1" dirty="0" smtClean="0"/>
              <a:t>friction of distance</a:t>
            </a:r>
            <a:r>
              <a:rPr lang="en-US" dirty="0" smtClean="0"/>
              <a:t>?</a:t>
            </a:r>
          </a:p>
          <a:p>
            <a:pPr lvl="1"/>
            <a:r>
              <a:rPr lang="en-US" dirty="0" smtClean="0"/>
              <a:t>Intervening opportunities</a:t>
            </a:r>
          </a:p>
          <a:p>
            <a:pPr lvl="2"/>
            <a:r>
              <a:rPr lang="en-US" dirty="0" smtClean="0"/>
              <a:t>New location arises that can provide a good more economically</a:t>
            </a:r>
          </a:p>
          <a:p>
            <a:pPr lvl="2"/>
            <a:r>
              <a:rPr lang="en-US" dirty="0" smtClean="0"/>
              <a:t>Where do you go to fill up your car with gasoline?</a:t>
            </a:r>
          </a:p>
          <a:p>
            <a:pPr lvl="2"/>
            <a:r>
              <a:rPr lang="en-US" dirty="0" smtClean="0"/>
              <a:t>How is this impacted by </a:t>
            </a:r>
            <a:r>
              <a:rPr lang="en-US" i="1" dirty="0" smtClean="0"/>
              <a:t>accessibility</a:t>
            </a:r>
            <a:r>
              <a:rPr lang="en-US" dirty="0" smtClean="0"/>
              <a:t>?  Is distance always the primary determinant of accessibility?</a:t>
            </a:r>
          </a:p>
          <a:p>
            <a:pPr lvl="1"/>
            <a:endParaRPr lang="en-US" dirty="0"/>
          </a:p>
        </p:txBody>
      </p:sp>
    </p:spTree>
    <p:extLst>
      <p:ext uri="{BB962C8B-B14F-4D97-AF65-F5344CB8AC3E}">
        <p14:creationId xmlns:p14="http://schemas.microsoft.com/office/powerpoint/2010/main" val="138877617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70</TotalTime>
  <Words>504</Words>
  <Application>Microsoft Macintosh PowerPoint</Application>
  <PresentationFormat>On-screen Show (4:3)</PresentationFormat>
  <Paragraphs>63</Paragraphs>
  <Slides>9</Slides>
  <Notes>0</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Chapter 1: Introduction to Human Geography</vt:lpstr>
      <vt:lpstr>What is Geography?</vt:lpstr>
      <vt:lpstr>Cartography</vt:lpstr>
      <vt:lpstr>How have humans seen their relationship with the environment?</vt:lpstr>
      <vt:lpstr>Do humans always make good decisions about using natural resources?</vt:lpstr>
      <vt:lpstr>How do geographers define location?</vt:lpstr>
      <vt:lpstr>How do geographers organize space?</vt:lpstr>
      <vt:lpstr>How do phenomenon spread from one area to another?</vt:lpstr>
      <vt:lpstr>How do places interact with each other?</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 Introduction to Human Geography</dc:title>
  <dc:creator>Elizabeth Lobb</dc:creator>
  <cp:lastModifiedBy>Elizabeth Lobb</cp:lastModifiedBy>
  <cp:revision>9</cp:revision>
  <dcterms:created xsi:type="dcterms:W3CDTF">2020-03-18T21:08:04Z</dcterms:created>
  <dcterms:modified xsi:type="dcterms:W3CDTF">2020-03-18T22:18:19Z</dcterms:modified>
</cp:coreProperties>
</file>