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6" r:id="rId10"/>
    <p:sldId id="269" r:id="rId11"/>
    <p:sldId id="267" r:id="rId12"/>
    <p:sldId id="268" r:id="rId13"/>
    <p:sldId id="272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7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0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9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CDA2-C6C9-064A-9A1D-37682792190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6B68-C535-7549-9989-BAFE5250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wiley.com/college/greiner/0471724912/nsg_videos/germany/index.html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nyc.org/blogs/its-free-blog/2010/oct/29/why-do-we-still-call-cuban-immigrants-refugees/" TargetMode="External"/><Relationship Id="rId4" Type="http://schemas.openxmlformats.org/officeDocument/2006/relationships/hyperlink" Target="http://twp.duke.edu/uploads/assets/Daniel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46694"/>
            <a:ext cx="7772400" cy="1470025"/>
          </a:xfrm>
        </p:spPr>
        <p:txBody>
          <a:bodyPr/>
          <a:lstStyle/>
          <a:p>
            <a:r>
              <a:rPr lang="en-US" dirty="0" smtClean="0"/>
              <a:t>Chapter 3:  Migration</a:t>
            </a:r>
            <a:endParaRPr lang="en-US" dirty="0"/>
          </a:p>
        </p:txBody>
      </p:sp>
      <p:pic>
        <p:nvPicPr>
          <p:cNvPr id="4" name="Picture 3" descr="TCL_11e_Figure_03_01_L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1" y="909254"/>
            <a:ext cx="8223250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199689"/>
            <a:ext cx="33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Disembarking at Ellis Island, 1907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other countries control internal migration flows?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7" y="1704085"/>
            <a:ext cx="4468983" cy="35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20-03-23 at 5.56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44" y="2014671"/>
            <a:ext cx="4466256" cy="3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4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governments shape flows of international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Refugee policy</a:t>
            </a:r>
          </a:p>
          <a:p>
            <a:pPr lvl="1"/>
            <a:r>
              <a:rPr lang="en-US" dirty="0" smtClean="0"/>
              <a:t>Cubans, Vietnamese, Salvadorans</a:t>
            </a:r>
          </a:p>
          <a:p>
            <a:r>
              <a:rPr lang="en-US" dirty="0" smtClean="0"/>
              <a:t>US Immigration Reform Act, 1965</a:t>
            </a:r>
          </a:p>
          <a:p>
            <a:pPr lvl="1"/>
            <a:r>
              <a:rPr lang="en-US" dirty="0" smtClean="0"/>
              <a:t>From quota system to family, money, skill</a:t>
            </a:r>
          </a:p>
          <a:p>
            <a:pPr lvl="1"/>
            <a:r>
              <a:rPr lang="en-US" dirty="0" smtClean="0"/>
              <a:t>Filipinos--brain drain and remittances</a:t>
            </a:r>
          </a:p>
          <a:p>
            <a:r>
              <a:rPr lang="en-US" dirty="0" smtClean="0"/>
              <a:t>Guest Worker Programs</a:t>
            </a:r>
          </a:p>
          <a:p>
            <a:pPr lvl="1"/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Middle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7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CL_11e_Figure_03_29_L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79"/>
            <a:ext cx="3568927" cy="238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813" y="5835805"/>
            <a:ext cx="1806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Cleaning the Paris streets.</a:t>
            </a:r>
            <a:endParaRPr lang="en-US" sz="1200" dirty="0"/>
          </a:p>
        </p:txBody>
      </p:sp>
      <p:pic>
        <p:nvPicPr>
          <p:cNvPr id="6" name="Picture 5" descr="TCL_11e_Figure_03_31_L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98" y="0"/>
            <a:ext cx="3931775" cy="262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2124" y="2584745"/>
            <a:ext cx="2080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Construction workers in Dubai</a:t>
            </a:r>
            <a:endParaRPr lang="en-US" sz="1200" dirty="0"/>
          </a:p>
        </p:txBody>
      </p:sp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41286" t="17818" r="17429" b="41312"/>
          <a:stretch>
            <a:fillRect/>
          </a:stretch>
        </p:blipFill>
        <p:spPr bwMode="auto">
          <a:xfrm>
            <a:off x="0" y="0"/>
            <a:ext cx="4099156" cy="324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reen Shot 2020-03-23 at 6.00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79" y="3157891"/>
            <a:ext cx="4401004" cy="34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8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_04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"/>
            <a:ext cx="80772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9313" y="3656963"/>
            <a:ext cx="2232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EU will need 3 million immigrants each year to fill labor force demands.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8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 France &amp; Algeria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 </a:t>
            </a:r>
            <a:r>
              <a:rPr lang="en-US" dirty="0" smtClean="0"/>
              <a:t>Colonialism</a:t>
            </a:r>
          </a:p>
          <a:p>
            <a:pPr lvl="1"/>
            <a:r>
              <a:rPr lang="en-US" dirty="0"/>
              <a:t>Establishment of rule by a sovereign power over an alien and subordinate people</a:t>
            </a:r>
          </a:p>
          <a:p>
            <a:pPr lvl="1"/>
            <a:r>
              <a:rPr lang="en-US" dirty="0"/>
              <a:t>White Man’s Burden</a:t>
            </a:r>
          </a:p>
          <a:p>
            <a:r>
              <a:rPr lang="en-US" dirty="0" smtClean="0"/>
              <a:t>Mercantile Colonialism:  1500-1780</a:t>
            </a:r>
          </a:p>
          <a:p>
            <a:r>
              <a:rPr lang="en-US" dirty="0" smtClean="0"/>
              <a:t>Industrial Colonialism:  1780-1870</a:t>
            </a:r>
          </a:p>
          <a:p>
            <a:r>
              <a:rPr lang="en-US" dirty="0" smtClean="0"/>
              <a:t>Classical Colonialism: 1870-1914</a:t>
            </a:r>
          </a:p>
          <a:p>
            <a:r>
              <a:rPr lang="en-US" dirty="0" smtClean="0"/>
              <a:t>End stage of Colonialism: 1914-today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8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nialism19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9" y="0"/>
            <a:ext cx="6592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-colonialism-in-the-middle-ea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" y="0"/>
            <a:ext cx="8686800" cy="58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1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colonizes Algeria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1830 invasion</a:t>
            </a:r>
          </a:p>
          <a:p>
            <a:r>
              <a:rPr lang="en-US" dirty="0" smtClean="0"/>
              <a:t>1871 </a:t>
            </a:r>
            <a:r>
              <a:rPr lang="en-US" dirty="0" err="1" smtClean="0"/>
              <a:t>Warnier’s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Algerian independence, 1954-1962</a:t>
            </a:r>
          </a:p>
          <a:p>
            <a:r>
              <a:rPr lang="en-US" dirty="0" smtClean="0"/>
              <a:t>Pied noir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1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3"/>
            <a:ext cx="8128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TextBox 2"/>
          <p:cNvSpPr txBox="1">
            <a:spLocks noChangeArrowheads="1"/>
          </p:cNvSpPr>
          <p:nvPr/>
        </p:nvSpPr>
        <p:spPr bwMode="auto">
          <a:xfrm>
            <a:off x="381000" y="5791200"/>
            <a:ext cx="8324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Jean-Marie LePen at a rally on March 7, 2010.  The sign reads “No to Islamism.  </a:t>
            </a:r>
          </a:p>
          <a:p>
            <a:pPr eaLnBrk="1" hangingPunct="1"/>
            <a:r>
              <a:rPr lang="en-US" sz="1800"/>
              <a:t>You’re with LePen” and shows a map of France covered by an Algerian flag and</a:t>
            </a:r>
          </a:p>
          <a:p>
            <a:pPr eaLnBrk="1" hangingPunct="1"/>
            <a:r>
              <a:rPr lang="en-US" sz="1800"/>
              <a:t>Minarets.                                                                      Source:  Reuters</a:t>
            </a:r>
          </a:p>
        </p:txBody>
      </p:sp>
    </p:spTree>
    <p:extLst>
      <p:ext uri="{BB962C8B-B14F-4D97-AF65-F5344CB8AC3E}">
        <p14:creationId xmlns:p14="http://schemas.microsoft.com/office/powerpoint/2010/main" val="193214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54100"/>
            <a:ext cx="6350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04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Emigration</a:t>
            </a:r>
          </a:p>
          <a:p>
            <a:r>
              <a:rPr lang="en-US" dirty="0" smtClean="0"/>
              <a:t>Immigration</a:t>
            </a:r>
          </a:p>
          <a:p>
            <a:r>
              <a:rPr lang="en-US" dirty="0" smtClean="0"/>
              <a:t>Net Migration</a:t>
            </a:r>
          </a:p>
          <a:p>
            <a:r>
              <a:rPr lang="en-US" dirty="0" smtClean="0"/>
              <a:t>Refugee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4827" y="1214473"/>
            <a:ext cx="5327777" cy="549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46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groups has the US granted refugee status to?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0" y="1309288"/>
            <a:ext cx="7802574" cy="410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0460" y="5288340"/>
            <a:ext cx="7766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dirty="0"/>
              <a:t>Consider the case of Cubans:</a:t>
            </a:r>
          </a:p>
          <a:p>
            <a:pPr lvl="2">
              <a:defRPr/>
            </a:pPr>
            <a:r>
              <a:rPr lang="en-US" dirty="0">
                <a:hlinkClick r:id="rId3"/>
              </a:rPr>
              <a:t>Why Are Cubans Granted Refugee Status</a:t>
            </a:r>
            <a:r>
              <a:rPr lang="en-US" dirty="0" smtClean="0">
                <a:hlinkClick r:id="rId3"/>
              </a:rPr>
              <a:t>?</a:t>
            </a:r>
            <a:endParaRPr lang="en-US" dirty="0" smtClean="0"/>
          </a:p>
          <a:p>
            <a:pPr lvl="2">
              <a:defRPr/>
            </a:pPr>
            <a:r>
              <a:rPr lang="pl-PL" sz="1200" dirty="0"/>
              <a:t>http://</a:t>
            </a:r>
            <a:r>
              <a:rPr lang="pl-PL" sz="1200" dirty="0" err="1"/>
              <a:t>www.wnyc.org</a:t>
            </a:r>
            <a:r>
              <a:rPr lang="pl-PL" sz="1200" dirty="0"/>
              <a:t>/story/99820-why-do-we-still-call-cuban-immigrants-refugees/</a:t>
            </a:r>
            <a:endParaRPr lang="en-US" sz="1200" dirty="0"/>
          </a:p>
          <a:p>
            <a:pPr lvl="2">
              <a:defRPr/>
            </a:pPr>
            <a:r>
              <a:rPr lang="en-US" dirty="0"/>
              <a:t>Read a college student’s assessment of US refugee policy:</a:t>
            </a:r>
          </a:p>
          <a:p>
            <a:pPr lvl="2">
              <a:defRPr/>
            </a:pPr>
            <a:r>
              <a:rPr lang="en-US" dirty="0">
                <a:hlinkClick r:id="rId4"/>
              </a:rPr>
              <a:t>The Haitian </a:t>
            </a:r>
            <a:r>
              <a:rPr lang="en-US" dirty="0" smtClean="0">
                <a:hlinkClick r:id="rId4"/>
              </a:rPr>
              <a:t>Dilemma</a:t>
            </a:r>
            <a:endParaRPr lang="en-US" dirty="0" smtClean="0"/>
          </a:p>
          <a:p>
            <a:pPr lvl="2">
              <a:defRPr/>
            </a:pPr>
            <a:r>
              <a:rPr lang="pl-PL" sz="1200" dirty="0"/>
              <a:t>http://</a:t>
            </a:r>
            <a:r>
              <a:rPr lang="pl-PL" sz="1200" dirty="0" err="1"/>
              <a:t>twp.duke.edu</a:t>
            </a:r>
            <a:r>
              <a:rPr lang="pl-PL" sz="1200" dirty="0"/>
              <a:t>/</a:t>
            </a:r>
            <a:r>
              <a:rPr lang="pl-PL" sz="1200" dirty="0" err="1"/>
              <a:t>uploads</a:t>
            </a:r>
            <a:r>
              <a:rPr lang="pl-PL" sz="1200" dirty="0"/>
              <a:t>/</a:t>
            </a:r>
            <a:r>
              <a:rPr lang="pl-PL" sz="1200" dirty="0" err="1"/>
              <a:t>assets</a:t>
            </a:r>
            <a:r>
              <a:rPr lang="pl-PL" sz="1200" dirty="0"/>
              <a:t>/</a:t>
            </a:r>
            <a:r>
              <a:rPr lang="pl-PL" sz="1200" dirty="0" err="1"/>
              <a:t>Daniels.pdf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936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migration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Interregional</a:t>
            </a:r>
          </a:p>
          <a:p>
            <a:pPr lvl="1"/>
            <a:r>
              <a:rPr lang="en-US" dirty="0" smtClean="0"/>
              <a:t>Rural to urban</a:t>
            </a:r>
          </a:p>
          <a:p>
            <a:pPr lvl="1"/>
            <a:r>
              <a:rPr lang="en-US" dirty="0" smtClean="0"/>
              <a:t>Urban to urban</a:t>
            </a:r>
            <a:endParaRPr lang="en-US" dirty="0" smtClean="0"/>
          </a:p>
          <a:p>
            <a:r>
              <a:rPr lang="en-US" dirty="0" smtClean="0"/>
              <a:t>Intraregional</a:t>
            </a:r>
          </a:p>
          <a:p>
            <a:pPr lvl="1"/>
            <a:r>
              <a:rPr lang="en-US" dirty="0" smtClean="0"/>
              <a:t>Urban to suburban</a:t>
            </a:r>
          </a:p>
          <a:p>
            <a:pPr lvl="1"/>
            <a:r>
              <a:rPr lang="en-US" dirty="0" smtClean="0"/>
              <a:t>Suburban to exurban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3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3-23 at 5.3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480428"/>
            <a:ext cx="82423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2" y="288430"/>
            <a:ext cx="7567863" cy="530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979" y="5752173"/>
            <a:ext cx="7476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percentage has declined from 20% in the late 1980s to 12 percent by the 2010s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375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4" y="-218687"/>
            <a:ext cx="8229600" cy="1143000"/>
          </a:xfrm>
        </p:spPr>
        <p:txBody>
          <a:bodyPr/>
          <a:lstStyle/>
          <a:p>
            <a:r>
              <a:rPr lang="en-US" dirty="0" smtClean="0"/>
              <a:t>International Migration</a:t>
            </a:r>
            <a:endParaRPr lang="en-US" dirty="0"/>
          </a:p>
        </p:txBody>
      </p:sp>
      <p:pic>
        <p:nvPicPr>
          <p:cNvPr id="5" name="Picture 4" descr="Screen Shot 2020-03-23 at 5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29"/>
            <a:ext cx="9144000" cy="58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81"/>
            <a:ext cx="8229600" cy="1143000"/>
          </a:xfrm>
        </p:spPr>
        <p:txBody>
          <a:bodyPr/>
          <a:lstStyle/>
          <a:p>
            <a:r>
              <a:rPr lang="en-US" dirty="0" smtClean="0"/>
              <a:t>What are the causes of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755"/>
            <a:ext cx="3360607" cy="5398911"/>
          </a:xfrm>
        </p:spPr>
        <p:txBody>
          <a:bodyPr/>
          <a:lstStyle/>
          <a:p>
            <a:r>
              <a:rPr lang="en-US" dirty="0" smtClean="0"/>
              <a:t>Push/Pull Factors</a:t>
            </a:r>
          </a:p>
          <a:p>
            <a:pPr lvl="1"/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Environmental</a:t>
            </a:r>
          </a:p>
          <a:p>
            <a:r>
              <a:rPr lang="en-US" dirty="0" smtClean="0"/>
              <a:t>Migration Transition</a:t>
            </a:r>
          </a:p>
          <a:p>
            <a:pPr lvl="1"/>
            <a:r>
              <a:rPr lang="en-US" dirty="0" err="1" smtClean="0"/>
              <a:t>Zelinsky</a:t>
            </a:r>
            <a:endParaRPr lang="en-US" dirty="0" smtClean="0"/>
          </a:p>
          <a:p>
            <a:r>
              <a:rPr lang="en-US" dirty="0" smtClean="0"/>
              <a:t>Government Policies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20" y="893704"/>
            <a:ext cx="4081814" cy="27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9519" y="3744147"/>
            <a:ext cx="3229815" cy="3040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5523" y="6074469"/>
            <a:ext cx="218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Okies arrive in California—a scene from </a:t>
            </a:r>
            <a:r>
              <a:rPr lang="en-US" sz="1200" i="1" dirty="0" smtClean="0"/>
              <a:t>The Grapes of Wrath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485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has U.S. policy shaped internal migration flows?</a:t>
            </a:r>
            <a:endParaRPr lang="en-US" dirty="0"/>
          </a:p>
        </p:txBody>
      </p:sp>
      <p:pic>
        <p:nvPicPr>
          <p:cNvPr id="4" name="Picture 3" descr="TCL_11e_Figure_03_13_L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1" y="1354667"/>
            <a:ext cx="4705849" cy="314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697" y="4651148"/>
            <a:ext cx="307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Trail of Tears Sculpture, Chattanooga, TN.  Start of the path the Cherokee were forced </a:t>
            </a:r>
            <a:r>
              <a:rPr lang="en-US" sz="1200" dirty="0" smtClean="0"/>
              <a:t>to take </a:t>
            </a:r>
            <a:r>
              <a:rPr lang="en-US" sz="1200" dirty="0" smtClean="0"/>
              <a:t>to Oklahoma in </a:t>
            </a:r>
            <a:r>
              <a:rPr lang="en-US" sz="1200" dirty="0" smtClean="0"/>
              <a:t>1838.</a:t>
            </a:r>
            <a:endParaRPr lang="en-US" sz="1200" dirty="0"/>
          </a:p>
        </p:txBody>
      </p:sp>
      <p:pic>
        <p:nvPicPr>
          <p:cNvPr id="6" name="Picture 5" descr="Screen Shot 2020-03-23 at 5.4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19" y="1354667"/>
            <a:ext cx="3386181" cy="3296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4991" y="4573590"/>
            <a:ext cx="3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US government’s Homestead Act of 1862, encouraged migration to the West.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623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392</Words>
  <Application>Microsoft Macintosh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Chapter 3:  Migration</vt:lpstr>
      <vt:lpstr>Understanding the terminology</vt:lpstr>
      <vt:lpstr>What groups has the US granted refugee status to?</vt:lpstr>
      <vt:lpstr>Internal migration patterns</vt:lpstr>
      <vt:lpstr>PowerPoint Presentation</vt:lpstr>
      <vt:lpstr>PowerPoint Presentation</vt:lpstr>
      <vt:lpstr>International Migration</vt:lpstr>
      <vt:lpstr>What are the causes of migration?</vt:lpstr>
      <vt:lpstr>How has U.S. policy shaped internal migration flows?</vt:lpstr>
      <vt:lpstr>Do other countries control internal migration flows?</vt:lpstr>
      <vt:lpstr>How do governments shape flows of international migration?</vt:lpstr>
      <vt:lpstr>PowerPoint Presentation</vt:lpstr>
      <vt:lpstr>PowerPoint Presentation</vt:lpstr>
      <vt:lpstr>Case Study:  France &amp; Algeria</vt:lpstr>
      <vt:lpstr>PowerPoint Presentation</vt:lpstr>
      <vt:lpstr>PowerPoint Presentation</vt:lpstr>
      <vt:lpstr>France colonizes Algeria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 Migration</dc:title>
  <dc:creator>Elizabeth Lobb</dc:creator>
  <cp:lastModifiedBy>Elizabeth Lobb</cp:lastModifiedBy>
  <cp:revision>22</cp:revision>
  <dcterms:created xsi:type="dcterms:W3CDTF">2020-03-19T14:35:58Z</dcterms:created>
  <dcterms:modified xsi:type="dcterms:W3CDTF">2020-03-24T01:09:44Z</dcterms:modified>
</cp:coreProperties>
</file>