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20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8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0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8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2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9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8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0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270F-128B-4845-9EA0-0301347772DB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250E7-E275-C247-9632-20EE7C7E2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2012/11/14/opinion/china-challenges-one-child-brook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786" y="0"/>
            <a:ext cx="7772400" cy="1470025"/>
          </a:xfrm>
        </p:spPr>
        <p:txBody>
          <a:bodyPr/>
          <a:lstStyle/>
          <a:p>
            <a:r>
              <a:rPr lang="en-US" dirty="0" smtClean="0"/>
              <a:t>Chapter 3:  Population Geography</a:t>
            </a:r>
            <a:endParaRPr lang="en-US" dirty="0"/>
          </a:p>
        </p:txBody>
      </p:sp>
      <p:pic>
        <p:nvPicPr>
          <p:cNvPr id="4" name="Picture 2" descr="vhg2e_figun_03_p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6" y="1472005"/>
            <a:ext cx="7547414" cy="538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49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8190"/>
            <a:ext cx="8229600" cy="1143000"/>
          </a:xfrm>
        </p:spPr>
        <p:txBody>
          <a:bodyPr/>
          <a:lstStyle/>
          <a:p>
            <a:r>
              <a:rPr lang="en-US" dirty="0" smtClean="0"/>
              <a:t>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291"/>
            <a:ext cx="2932771" cy="50544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Says all countries experience four stages of demographic change</a:t>
            </a:r>
          </a:p>
          <a:p>
            <a:r>
              <a:rPr lang="en-US" sz="2000" dirty="0" smtClean="0"/>
              <a:t>Model is based on the experiences of England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77" y="1108546"/>
            <a:ext cx="3850627" cy="331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2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3" y="3638001"/>
            <a:ext cx="4524156" cy="321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92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Malthus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89020" cy="5064931"/>
          </a:xfrm>
        </p:spPr>
        <p:txBody>
          <a:bodyPr/>
          <a:lstStyle/>
          <a:p>
            <a:r>
              <a:rPr lang="en-US" dirty="0" smtClean="0"/>
              <a:t>Wrote: </a:t>
            </a:r>
            <a:r>
              <a:rPr lang="en-US" i="1" dirty="0" smtClean="0"/>
              <a:t>An Essay on the Principle of Population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993" y="1494192"/>
            <a:ext cx="4770540" cy="3208136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77718"/>
            <a:ext cx="3417650" cy="289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29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6205"/>
            <a:ext cx="8229600" cy="1143000"/>
          </a:xfrm>
        </p:spPr>
        <p:txBody>
          <a:bodyPr/>
          <a:lstStyle/>
          <a:p>
            <a:r>
              <a:rPr lang="en-US" dirty="0" smtClean="0"/>
              <a:t>Cornucopian/Optimist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Esther </a:t>
            </a:r>
            <a:r>
              <a:rPr lang="en-US" dirty="0" err="1" smtClean="0"/>
              <a:t>Boserup</a:t>
            </a:r>
            <a:endParaRPr lang="en-US" dirty="0" smtClean="0"/>
          </a:p>
          <a:p>
            <a:r>
              <a:rPr lang="en-US" dirty="0" smtClean="0"/>
              <a:t>Julius Simon</a:t>
            </a:r>
          </a:p>
          <a:p>
            <a:r>
              <a:rPr lang="en-US" dirty="0" smtClean="0"/>
              <a:t>Social critics:  overpopulation does not explain food insecurity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9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</a:t>
            </a:r>
            <a:r>
              <a:rPr lang="en-US" dirty="0" err="1" smtClean="0"/>
              <a:t>Natalist</a:t>
            </a:r>
            <a:r>
              <a:rPr lang="en-US" dirty="0" smtClean="0"/>
              <a:t> Policy: 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China’s One Child Policy</a:t>
            </a:r>
          </a:p>
          <a:p>
            <a:pPr lvl="1"/>
            <a:r>
              <a:rPr lang="en-US" dirty="0" smtClean="0"/>
              <a:t>1979</a:t>
            </a:r>
          </a:p>
          <a:p>
            <a:pPr lvl="1"/>
            <a:r>
              <a:rPr lang="en-US" dirty="0" smtClean="0"/>
              <a:t>Incentives &amp; Disincentives</a:t>
            </a:r>
          </a:p>
          <a:p>
            <a:pPr lvl="1"/>
            <a:r>
              <a:rPr lang="en-US" dirty="0" smtClean="0"/>
              <a:t>Outcomes</a:t>
            </a:r>
          </a:p>
          <a:p>
            <a:pPr lvl="2"/>
            <a:r>
              <a:rPr lang="en-US" dirty="0" smtClean="0"/>
              <a:t>Sex imbalance</a:t>
            </a:r>
          </a:p>
          <a:p>
            <a:pPr lvl="2"/>
            <a:r>
              <a:rPr lang="en-US" dirty="0" smtClean="0">
                <a:hlinkClick r:id="rId2"/>
              </a:rPr>
              <a:t>Aging populations</a:t>
            </a:r>
            <a:endParaRPr lang="en-US" dirty="0" smtClean="0"/>
          </a:p>
          <a:p>
            <a:pPr lvl="2"/>
            <a:r>
              <a:rPr lang="en-US" dirty="0" smtClean="0"/>
              <a:t>Little Emperors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50226" y="65601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68" y="1779816"/>
            <a:ext cx="3701532" cy="246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hg2e_fig_03_0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60" y="4326624"/>
            <a:ext cx="3311040" cy="253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0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Romania:  pro-</a:t>
            </a:r>
            <a:r>
              <a:rPr lang="en-US" dirty="0" err="1" smtClean="0"/>
              <a:t>natalist</a:t>
            </a:r>
            <a:r>
              <a:rPr lang="en-US" dirty="0" smtClean="0"/>
              <a:t> policy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70" b="417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0" y="6134088"/>
            <a:ext cx="895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Romania, children in an orphanage in mid 1990s. Photograph: Romano </a:t>
            </a:r>
            <a:r>
              <a:rPr lang="en-US" dirty="0" err="1" smtClean="0"/>
              <a:t>Cagnoni</a:t>
            </a:r>
            <a:r>
              <a:rPr lang="en-US" dirty="0" smtClean="0"/>
              <a:t>/Getty Images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7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Kerala,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clinics (CHADs)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Strong social safety net</a:t>
            </a:r>
          </a:p>
          <a:p>
            <a:r>
              <a:rPr lang="en-US" dirty="0" smtClean="0"/>
              <a:t>Land redistribution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8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7029" y="86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fast is human population growing?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2308" y="1600200"/>
            <a:ext cx="3248025" cy="50101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Human population did not change much until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Century:</a:t>
            </a:r>
          </a:p>
          <a:p>
            <a:r>
              <a:rPr lang="en-US" sz="2000" dirty="0" smtClean="0"/>
              <a:t>1800=1 bill.</a:t>
            </a:r>
          </a:p>
          <a:p>
            <a:r>
              <a:rPr lang="en-US" sz="2000" dirty="0" smtClean="0"/>
              <a:t>1900=2bill.</a:t>
            </a:r>
          </a:p>
          <a:p>
            <a:r>
              <a:rPr lang="en-US" sz="2000" dirty="0" smtClean="0"/>
              <a:t>1965=3.3 bill.</a:t>
            </a:r>
          </a:p>
          <a:p>
            <a:r>
              <a:rPr lang="en-US" sz="2000" dirty="0" smtClean="0"/>
              <a:t>2011=7 bill.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The Earth’s population will double in size in about 35 years.  This is called “doubling time.”  The lower the number, the faster the growth.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73" y="1417638"/>
            <a:ext cx="4460656" cy="526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5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8" y="-1871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is human population located?</a:t>
            </a:r>
            <a:endParaRPr lang="en-US" dirty="0"/>
          </a:p>
        </p:txBody>
      </p:sp>
      <p:pic>
        <p:nvPicPr>
          <p:cNvPr id="4" name="Picture 2" descr="vhg2e_fig_03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8" y="868310"/>
            <a:ext cx="7677888" cy="420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5986" y="4792012"/>
            <a:ext cx="389060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Largest countries currently (2019 data):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China 1.398 bill.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India  1.391.9 bill.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USA 329 mill.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Indonesia 268.4 mill.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Pakistan 216.6 mill.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5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close together are humans?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56" y="917943"/>
            <a:ext cx="4150222" cy="2598308"/>
          </a:xfrm>
        </p:spPr>
        <p:txBody>
          <a:bodyPr/>
          <a:lstStyle/>
          <a:p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Arithmetic</a:t>
            </a:r>
          </a:p>
          <a:p>
            <a:pPr lvl="1"/>
            <a:r>
              <a:rPr lang="en-US" dirty="0" smtClean="0"/>
              <a:t>Physiological</a:t>
            </a:r>
          </a:p>
        </p:txBody>
      </p:sp>
      <p:pic>
        <p:nvPicPr>
          <p:cNvPr id="5" name="Picture 2" descr="vhg2e_fig_03_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1" y="3409145"/>
            <a:ext cx="6435015" cy="284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vhg2e_fig_03_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73" y="917942"/>
            <a:ext cx="4496345" cy="288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vhg2e_fig_03_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66" y="4166801"/>
            <a:ext cx="2339052" cy="20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27465" y="6203295"/>
            <a:ext cx="19682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crowded subway in Tokyo.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10857" y="6249461"/>
            <a:ext cx="891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200" dirty="0" smtClean="0"/>
              <a:t>NOTE:  Physiological density tells us much more about access to resources. The greater the physiological density, the greater the pressure on land use for farming. </a:t>
            </a:r>
          </a:p>
        </p:txBody>
      </p:sp>
    </p:spTree>
    <p:extLst>
      <p:ext uri="{BB962C8B-B14F-4D97-AF65-F5344CB8AC3E}">
        <p14:creationId xmlns:p14="http://schemas.microsoft.com/office/powerpoint/2010/main" val="137080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measure population change and predict population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00" y="1726156"/>
            <a:ext cx="3499514" cy="5131844"/>
          </a:xfrm>
        </p:spPr>
        <p:txBody>
          <a:bodyPr/>
          <a:lstStyle/>
          <a:p>
            <a:r>
              <a:rPr lang="en-US" sz="2000" dirty="0" smtClean="0"/>
              <a:t>Total fertility rate (TFR)</a:t>
            </a:r>
          </a:p>
          <a:p>
            <a:pPr lvl="1"/>
            <a:r>
              <a:rPr lang="en-US" sz="1600" dirty="0" smtClean="0"/>
              <a:t>Over 2.1 and population grows</a:t>
            </a:r>
          </a:p>
          <a:p>
            <a:pPr lvl="1"/>
            <a:r>
              <a:rPr lang="en-US" sz="1600" dirty="0" smtClean="0"/>
              <a:t>Under 2.1 and population shrinks</a:t>
            </a:r>
          </a:p>
          <a:p>
            <a:pPr lvl="1"/>
            <a:r>
              <a:rPr lang="en-US" sz="1600" dirty="0" smtClean="0"/>
              <a:t>Lowest in world is South Korea and Andorra at 1.</a:t>
            </a:r>
          </a:p>
          <a:p>
            <a:pPr lvl="1"/>
            <a:r>
              <a:rPr lang="en-US" sz="1600" dirty="0" smtClean="0"/>
              <a:t>Highest in world is Niger at 7.</a:t>
            </a:r>
          </a:p>
          <a:p>
            <a:r>
              <a:rPr lang="en-US" sz="2000" dirty="0" smtClean="0"/>
              <a:t>Natural Increase Rate (NIR or RNI, rate of natural increase)</a:t>
            </a:r>
          </a:p>
          <a:p>
            <a:pPr lvl="1"/>
            <a:r>
              <a:rPr lang="en-US" sz="1600" dirty="0" smtClean="0"/>
              <a:t>Subtracts deaths from births (CBR-CDR)</a:t>
            </a:r>
          </a:p>
          <a:p>
            <a:pPr lvl="1"/>
            <a:r>
              <a:rPr lang="en-US" sz="1600" dirty="0" smtClean="0"/>
              <a:t>Lowest CBR in world is  South Korea and Monaco at 6 births for every 1000 persons.</a:t>
            </a:r>
          </a:p>
          <a:p>
            <a:pPr lvl="1"/>
            <a:r>
              <a:rPr lang="en-US" sz="1600" dirty="0" smtClean="0"/>
              <a:t>Highest CBR in world is Niger at 47.</a:t>
            </a:r>
          </a:p>
          <a:p>
            <a:endParaRPr lang="en-US" dirty="0"/>
          </a:p>
        </p:txBody>
      </p:sp>
      <p:pic>
        <p:nvPicPr>
          <p:cNvPr id="5" name="Picture 4" descr="vhg2e_fig_03_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03" y="1726156"/>
            <a:ext cx="5497007" cy="420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6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people have large (or small) families?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57" y="1243327"/>
            <a:ext cx="4034774" cy="55057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Gender equality</a:t>
            </a:r>
          </a:p>
          <a:p>
            <a:pPr lvl="1"/>
            <a:r>
              <a:rPr lang="en-US" dirty="0" smtClean="0"/>
              <a:t>Do women have the ability to support themselves economically?</a:t>
            </a:r>
          </a:p>
          <a:p>
            <a:pPr lvl="1"/>
            <a:r>
              <a:rPr lang="en-US" dirty="0" smtClean="0"/>
              <a:t>How young are women marrying?</a:t>
            </a:r>
          </a:p>
          <a:p>
            <a:pPr lvl="1"/>
            <a:r>
              <a:rPr lang="en-US" dirty="0" smtClean="0"/>
              <a:t>How strongly is a son preferred?</a:t>
            </a:r>
          </a:p>
          <a:p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Are babies living? (IMR)</a:t>
            </a:r>
          </a:p>
          <a:p>
            <a:pPr lvl="1"/>
            <a:r>
              <a:rPr lang="en-US" dirty="0" smtClean="0"/>
              <a:t>Do women (or men) have access to contraception?</a:t>
            </a:r>
          </a:p>
          <a:p>
            <a:r>
              <a:rPr lang="en-US" dirty="0" smtClean="0"/>
              <a:t>State policies</a:t>
            </a:r>
          </a:p>
          <a:p>
            <a:pPr lvl="1"/>
            <a:r>
              <a:rPr lang="en-US" dirty="0" smtClean="0"/>
              <a:t>Anti-</a:t>
            </a:r>
            <a:r>
              <a:rPr lang="en-US" dirty="0" err="1" smtClean="0"/>
              <a:t>natalist</a:t>
            </a:r>
            <a:endParaRPr lang="en-US" dirty="0" smtClean="0"/>
          </a:p>
          <a:p>
            <a:pPr lvl="1"/>
            <a:r>
              <a:rPr lang="en-US" dirty="0" smtClean="0"/>
              <a:t>Pro-</a:t>
            </a:r>
            <a:r>
              <a:rPr lang="en-US" dirty="0" err="1" smtClean="0"/>
              <a:t>natalist</a:t>
            </a:r>
            <a:endParaRPr lang="en-US" dirty="0"/>
          </a:p>
        </p:txBody>
      </p:sp>
      <p:pic>
        <p:nvPicPr>
          <p:cNvPr id="4" name="Picture 2" descr="vhg2e_fig_09_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31" y="1243327"/>
            <a:ext cx="5112149" cy="309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2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structure of the population tell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6" y="1474886"/>
            <a:ext cx="4192203" cy="5001953"/>
          </a:xfrm>
        </p:spPr>
        <p:txBody>
          <a:bodyPr/>
          <a:lstStyle/>
          <a:p>
            <a:r>
              <a:rPr lang="en-US" dirty="0" smtClean="0"/>
              <a:t>Population pyramids</a:t>
            </a:r>
          </a:p>
          <a:p>
            <a:r>
              <a:rPr lang="en-US" dirty="0" smtClean="0"/>
              <a:t>Age dependency ratios</a:t>
            </a:r>
          </a:p>
          <a:p>
            <a:r>
              <a:rPr lang="en-US" dirty="0" smtClean="0"/>
              <a:t>Sex ratios</a:t>
            </a:r>
            <a:endParaRPr lang="en-US" dirty="0"/>
          </a:p>
        </p:txBody>
      </p:sp>
      <p:pic>
        <p:nvPicPr>
          <p:cNvPr id="4" name="Picture 2" descr="vhg2e_fig_03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59" y="1626921"/>
            <a:ext cx="2668210" cy="275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vhg2e_fig_03_0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69" y="1710891"/>
            <a:ext cx="1314709" cy="154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3" y="3738978"/>
            <a:ext cx="5633206" cy="288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75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How long do people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92" y="3730943"/>
            <a:ext cx="4034774" cy="234639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Crude death rate</a:t>
            </a:r>
          </a:p>
          <a:p>
            <a:pPr lvl="1"/>
            <a:r>
              <a:rPr lang="en-US" sz="1600" dirty="0" smtClean="0"/>
              <a:t>Lowest are in the Middle East</a:t>
            </a:r>
          </a:p>
          <a:p>
            <a:pPr lvl="1"/>
            <a:r>
              <a:rPr lang="en-US" sz="1600" dirty="0" smtClean="0"/>
              <a:t>Highest in Sub-Saharan Africa</a:t>
            </a:r>
          </a:p>
          <a:p>
            <a:pPr lvl="1"/>
            <a:r>
              <a:rPr lang="en-US" sz="1600" dirty="0" smtClean="0"/>
              <a:t>Reflects:  war or natural disaster; access to health care/sanitation; aging populations</a:t>
            </a:r>
          </a:p>
          <a:p>
            <a:r>
              <a:rPr lang="en-US" sz="2400" dirty="0" smtClean="0"/>
              <a:t>Life expectancy</a:t>
            </a:r>
          </a:p>
          <a:p>
            <a:pPr lvl="1"/>
            <a:r>
              <a:rPr lang="en-US" sz="1500" dirty="0" smtClean="0"/>
              <a:t>Blue Zones:  Okinawa, Japan has 50 centenarians for every 100,000 people (about 4-5x higher than any other country</a:t>
            </a:r>
            <a:endParaRPr lang="en-US" sz="15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2" y="725977"/>
            <a:ext cx="5363081" cy="273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vhg2e_fig_03_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89" y="3730943"/>
            <a:ext cx="4794568" cy="307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11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on 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Demographic transition model</a:t>
            </a:r>
          </a:p>
          <a:p>
            <a:r>
              <a:rPr lang="en-US" dirty="0" smtClean="0"/>
              <a:t>Thomas Malthus</a:t>
            </a:r>
          </a:p>
          <a:p>
            <a:r>
              <a:rPr lang="en-US" dirty="0" smtClean="0"/>
              <a:t>Optimists/</a:t>
            </a:r>
            <a:r>
              <a:rPr lang="en-US" dirty="0" err="1" smtClean="0"/>
              <a:t>Cornucopians</a:t>
            </a:r>
            <a:endParaRPr lang="en-US" dirty="0" smtClean="0"/>
          </a:p>
          <a:p>
            <a:r>
              <a:rPr lang="en-US" dirty="0" smtClean="0"/>
              <a:t>Social critics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85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507</Words>
  <Application>Microsoft Macintosh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3:  Population Geography</vt:lpstr>
      <vt:lpstr>How fast is human population growing?</vt:lpstr>
      <vt:lpstr>Where is human population located?</vt:lpstr>
      <vt:lpstr>How close together are humans?</vt:lpstr>
      <vt:lpstr>How do we measure population change and predict population growth?</vt:lpstr>
      <vt:lpstr>Why do people have large (or small) families?</vt:lpstr>
      <vt:lpstr>What does the structure of the population tell us?</vt:lpstr>
      <vt:lpstr>How long do people live?</vt:lpstr>
      <vt:lpstr>Theories on population change</vt:lpstr>
      <vt:lpstr>Demographic Transition</vt:lpstr>
      <vt:lpstr>Thomas Malthus</vt:lpstr>
      <vt:lpstr>Cornucopian/Optimist Theory</vt:lpstr>
      <vt:lpstr>Anti-Natalist Policy:  China</vt:lpstr>
      <vt:lpstr>Romania:  pro-natalist policy</vt:lpstr>
      <vt:lpstr>Kerala, India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 Population Geography</dc:title>
  <dc:creator>Elizabeth Lobb</dc:creator>
  <cp:lastModifiedBy>Elizabeth Lobb</cp:lastModifiedBy>
  <cp:revision>26</cp:revision>
  <dcterms:created xsi:type="dcterms:W3CDTF">2020-03-17T23:43:13Z</dcterms:created>
  <dcterms:modified xsi:type="dcterms:W3CDTF">2020-03-18T01:30:26Z</dcterms:modified>
</cp:coreProperties>
</file>