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57" r:id="rId4"/>
    <p:sldId id="277" r:id="rId5"/>
    <p:sldId id="275" r:id="rId6"/>
    <p:sldId id="286" r:id="rId7"/>
    <p:sldId id="280" r:id="rId8"/>
    <p:sldId id="283" r:id="rId9"/>
    <p:sldId id="284" r:id="rId10"/>
    <p:sldId id="285" r:id="rId11"/>
    <p:sldId id="281" r:id="rId12"/>
    <p:sldId id="276" r:id="rId13"/>
    <p:sldId id="293" r:id="rId14"/>
    <p:sldId id="278" r:id="rId15"/>
    <p:sldId id="289" r:id="rId16"/>
    <p:sldId id="279" r:id="rId17"/>
    <p:sldId id="282" r:id="rId18"/>
    <p:sldId id="287" r:id="rId19"/>
    <p:sldId id="290" r:id="rId20"/>
    <p:sldId id="291" r:id="rId21"/>
    <p:sldId id="295" r:id="rId22"/>
    <p:sldId id="298" r:id="rId23"/>
    <p:sldId id="297" r:id="rId24"/>
    <p:sldId id="296" r:id="rId25"/>
    <p:sldId id="288" r:id="rId26"/>
    <p:sldId id="299" r:id="rId27"/>
    <p:sldId id="292" r:id="rId28"/>
    <p:sldId id="294" r:id="rId29"/>
    <p:sldId id="259" r:id="rId30"/>
    <p:sldId id="265" r:id="rId31"/>
    <p:sldId id="266" r:id="rId32"/>
    <p:sldId id="267" r:id="rId33"/>
    <p:sldId id="268" r:id="rId34"/>
    <p:sldId id="269" r:id="rId35"/>
    <p:sldId id="272" r:id="rId36"/>
    <p:sldId id="271" r:id="rId37"/>
    <p:sldId id="273" r:id="rId38"/>
    <p:sldId id="27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2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58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5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9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4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8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3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3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6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7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2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650BA-A78D-CE43-B303-FFA878B6E8A8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965A-C8C1-3649-B5E2-DEA194114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9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044" y="743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Chapter 11:</a:t>
            </a:r>
            <a:br>
              <a:rPr lang="en-US" dirty="0" smtClean="0"/>
            </a:br>
            <a:r>
              <a:rPr lang="en-US" dirty="0" smtClean="0"/>
              <a:t>Geographies of Development				</a:t>
            </a:r>
            <a:endParaRPr lang="en-US" dirty="0"/>
          </a:p>
        </p:txBody>
      </p:sp>
      <p:pic>
        <p:nvPicPr>
          <p:cNvPr id="5" name="Picture 2" descr="vhg2e_figun_09_p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6" y="1285946"/>
            <a:ext cx="6873192" cy="500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73418" y="6101615"/>
            <a:ext cx="6970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Bhutan has rejected conventional measures of development and instead works to achieve ”Gross National Happiness.”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061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hg3_fig_11_0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032" y="252171"/>
            <a:ext cx="734568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3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2" y="-111735"/>
            <a:ext cx="9144000" cy="6106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010" y="6211669"/>
            <a:ext cx="81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2018, 11.8% of Americans lived below poverty. Less than $25,000 for a family of 4.</a:t>
            </a:r>
          </a:p>
          <a:p>
            <a:r>
              <a:rPr lang="en-US" dirty="0" smtClean="0"/>
              <a:t>Native Americans have a much higher poverty rate—about 29%.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6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hg3_fig_11_1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77" y="350025"/>
            <a:ext cx="7408009" cy="495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hg3_fig_11_06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7" y="1570441"/>
            <a:ext cx="8781393" cy="41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7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hg3_fig_11_1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8" y="156862"/>
            <a:ext cx="755294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hg2e_fig_09_1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4500"/>
            <a:ext cx="853122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34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re_of_individuals_using_the_inter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" y="77480"/>
            <a:ext cx="9144000" cy="6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5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63413_479288597199_8388607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74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3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measure social 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30180"/>
            <a:ext cx="8363041" cy="5527820"/>
          </a:xfrm>
        </p:spPr>
        <p:txBody>
          <a:bodyPr>
            <a:normAutofit/>
          </a:bodyPr>
          <a:lstStyle/>
          <a:p>
            <a:r>
              <a:rPr lang="en-US" dirty="0" smtClean="0"/>
              <a:t>Health</a:t>
            </a:r>
          </a:p>
          <a:p>
            <a:pPr lvl="1"/>
            <a:r>
              <a:rPr lang="en-US" dirty="0" smtClean="0"/>
              <a:t>Life expectancy</a:t>
            </a:r>
          </a:p>
          <a:p>
            <a:pPr lvl="1"/>
            <a:r>
              <a:rPr lang="en-US" dirty="0" smtClean="0"/>
              <a:t>Infant mortality</a:t>
            </a:r>
          </a:p>
          <a:p>
            <a:r>
              <a:rPr lang="en-US" dirty="0" smtClean="0"/>
              <a:t>Education</a:t>
            </a:r>
          </a:p>
          <a:p>
            <a:pPr lvl="1"/>
            <a:r>
              <a:rPr lang="en-US" dirty="0"/>
              <a:t>Literacy</a:t>
            </a:r>
          </a:p>
          <a:p>
            <a:pPr lvl="1"/>
            <a:r>
              <a:rPr lang="en-US" dirty="0"/>
              <a:t>Average years of schooling</a:t>
            </a:r>
          </a:p>
          <a:p>
            <a:pPr lvl="1"/>
            <a:r>
              <a:rPr lang="en-US" dirty="0"/>
              <a:t>Teacher : Student </a:t>
            </a:r>
            <a:r>
              <a:rPr lang="en-US" dirty="0" smtClean="0"/>
              <a:t>ratios</a:t>
            </a:r>
          </a:p>
          <a:p>
            <a:r>
              <a:rPr lang="en-US" dirty="0" smtClean="0"/>
              <a:t>Gender equality</a:t>
            </a:r>
          </a:p>
          <a:p>
            <a:pPr lvl="1"/>
            <a:r>
              <a:rPr lang="en-US" dirty="0" smtClean="0"/>
              <a:t>Maternal mortality</a:t>
            </a:r>
          </a:p>
          <a:p>
            <a:pPr lvl="1"/>
            <a:r>
              <a:rPr lang="en-US" dirty="0" smtClean="0"/>
              <a:t>Teen pregnancy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828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600"/>
            <a:ext cx="9144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0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Normative</a:t>
            </a:r>
          </a:p>
          <a:p>
            <a:pPr lvl="1"/>
            <a:r>
              <a:rPr lang="en-US" dirty="0" smtClean="0"/>
              <a:t>Economic</a:t>
            </a:r>
          </a:p>
          <a:p>
            <a:pPr lvl="1"/>
            <a:r>
              <a:rPr lang="en-US" dirty="0" smtClean="0"/>
              <a:t>Social</a:t>
            </a:r>
          </a:p>
          <a:p>
            <a:pPr lvl="1"/>
            <a:r>
              <a:rPr lang="en-US" dirty="0" smtClean="0"/>
              <a:t>Environmental</a:t>
            </a:r>
          </a:p>
          <a:p>
            <a:r>
              <a:rPr lang="en-US" dirty="0" smtClean="0"/>
              <a:t>HDI</a:t>
            </a:r>
          </a:p>
          <a:p>
            <a:r>
              <a:rPr lang="en-US" dirty="0" smtClean="0"/>
              <a:t>Conventional </a:t>
            </a:r>
            <a:r>
              <a:rPr lang="en-US" dirty="0" err="1" smtClean="0"/>
              <a:t>vs</a:t>
            </a:r>
            <a:r>
              <a:rPr lang="en-US" dirty="0" smtClean="0"/>
              <a:t> Sustainable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8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95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011" y="490036"/>
            <a:ext cx="758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Infant mortality rates.  Number of babies who die before age 1/1000 live births.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23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_expectancy_globally_since_1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3"/>
            <a:ext cx="9144000" cy="6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2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L_10e_Figure_09_07_U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9157"/>
            <a:ext cx="914400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715012" y="842710"/>
            <a:ext cx="4252348" cy="62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endParaRPr lang="en-US" sz="1200" dirty="0" smtClean="0"/>
          </a:p>
          <a:p>
            <a:pPr>
              <a:defRPr/>
            </a:pPr>
            <a:r>
              <a:rPr lang="en-US" sz="1200" dirty="0" smtClean="0"/>
              <a:t>140 – above</a:t>
            </a:r>
            <a:br>
              <a:rPr lang="en-US" sz="1200" dirty="0" smtClean="0"/>
            </a:br>
            <a:r>
              <a:rPr lang="en-US" sz="1200" dirty="0" smtClean="0"/>
              <a:t>120 – 139</a:t>
            </a:r>
            <a:br>
              <a:rPr lang="en-US" sz="1200" dirty="0" smtClean="0"/>
            </a:br>
            <a:r>
              <a:rPr lang="en-US" sz="1200" dirty="0" smtClean="0"/>
              <a:t>100 – 119</a:t>
            </a:r>
            <a:br>
              <a:rPr lang="en-US" sz="1200" dirty="0" smtClean="0"/>
            </a:br>
            <a:r>
              <a:rPr lang="en-US" sz="1200" dirty="0" smtClean="0"/>
              <a:t>Below 100</a:t>
            </a:r>
            <a:br>
              <a:rPr lang="en-US" sz="1200" dirty="0" smtClean="0"/>
            </a:br>
            <a:r>
              <a:rPr lang="en-US" sz="1200" dirty="0" smtClean="0"/>
              <a:t>No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258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ldmortal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2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0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years_of_schooling_selected_countr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6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O_d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7" y="160078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hg3_fig_11_0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27" y="262305"/>
            <a:ext cx="8534400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hg3_fig_11_0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153"/>
            <a:ext cx="6968913" cy="4440193"/>
          </a:xfrm>
          <a:prstGeom prst="rect">
            <a:avLst/>
          </a:prstGeom>
        </p:spPr>
      </p:pic>
      <p:pic>
        <p:nvPicPr>
          <p:cNvPr id="7" name="Picture 6" descr="vhg3_fig_11_0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057" y="773673"/>
            <a:ext cx="2582943" cy="567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environmental measures of development?</a:t>
            </a:r>
            <a:endParaRPr lang="en-US" dirty="0"/>
          </a:p>
        </p:txBody>
      </p:sp>
      <p:pic>
        <p:nvPicPr>
          <p:cNvPr id="4" name="Picture 2" descr="vhg2e_fig_09_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5" y="1520110"/>
            <a:ext cx="3726565" cy="498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hg3_fig_11_05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60" y="1417638"/>
            <a:ext cx="3983440" cy="2757110"/>
          </a:xfrm>
          <a:prstGeom prst="rect">
            <a:avLst/>
          </a:prstGeom>
        </p:spPr>
      </p:pic>
      <p:pic>
        <p:nvPicPr>
          <p:cNvPr id="6" name="Picture 5" descr="vhg3_fig_11_05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133" y="4127618"/>
            <a:ext cx="4022516" cy="28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5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53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terms are used to describe 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North/Global South</a:t>
            </a:r>
          </a:p>
          <a:p>
            <a:r>
              <a:rPr lang="en-US" dirty="0" smtClean="0"/>
              <a:t>MDC/LDC</a:t>
            </a:r>
          </a:p>
          <a:p>
            <a:r>
              <a:rPr lang="en-US" dirty="0" smtClean="0"/>
              <a:t>Developed/Developing</a:t>
            </a:r>
          </a:p>
          <a:p>
            <a:r>
              <a:rPr lang="en-US" dirty="0" smtClean="0"/>
              <a:t>First World/Third World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2" y="1067613"/>
            <a:ext cx="8079896" cy="462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778790"/>
            <a:ext cx="3422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North/Global South</a:t>
            </a:r>
          </a:p>
          <a:p>
            <a:r>
              <a:rPr lang="en-US" dirty="0" smtClean="0"/>
              <a:t>First World/Third World</a:t>
            </a:r>
          </a:p>
          <a:p>
            <a:r>
              <a:rPr lang="en-US" dirty="0" smtClean="0"/>
              <a:t>More Developed/Loess Developed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6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rt - JPEG\ch01\figure 1-1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4" b="14294"/>
          <a:stretch>
            <a:fillRect/>
          </a:stretch>
        </p:blipFill>
        <p:spPr bwMode="auto">
          <a:xfrm>
            <a:off x="1146181" y="263749"/>
            <a:ext cx="6962523" cy="262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Art - JPEG\ch01\figure 1-1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81" y="3828418"/>
            <a:ext cx="6947319" cy="281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17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Variability in 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Environment?</a:t>
            </a:r>
          </a:p>
          <a:p>
            <a:r>
              <a:rPr lang="en-US" dirty="0" smtClean="0"/>
              <a:t>Resources?</a:t>
            </a:r>
          </a:p>
          <a:p>
            <a:r>
              <a:rPr lang="en-US" dirty="0" smtClean="0"/>
              <a:t>Inequality?</a:t>
            </a:r>
          </a:p>
          <a:p>
            <a:r>
              <a:rPr lang="en-US" dirty="0" smtClean="0"/>
              <a:t>Historical experiences?</a:t>
            </a:r>
          </a:p>
          <a:p>
            <a:r>
              <a:rPr lang="en-US" dirty="0" smtClean="0"/>
              <a:t>Internal issues?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1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European Colonialism &amp; Development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Post WWII &amp; Cold War</a:t>
            </a:r>
          </a:p>
          <a:p>
            <a:r>
              <a:rPr lang="en-US" dirty="0" smtClean="0"/>
              <a:t>Aligned/Non-aligned:  First World/Third World</a:t>
            </a:r>
          </a:p>
          <a:p>
            <a:r>
              <a:rPr lang="en-US" dirty="0" smtClean="0"/>
              <a:t>European Colonialism</a:t>
            </a:r>
          </a:p>
          <a:p>
            <a:pPr lvl="1"/>
            <a:r>
              <a:rPr lang="en-US" dirty="0" smtClean="0"/>
              <a:t>Ideology:  The White Man’s Burden</a:t>
            </a:r>
          </a:p>
          <a:p>
            <a:pPr lvl="2"/>
            <a:r>
              <a:rPr lang="en-US" dirty="0" smtClean="0"/>
              <a:t>“The conquest of the earth, which mostly means the taking it away from those who have a different complexion or slightly flatter noses than ourselves, is not a pretty thing when you look into it too much”—Joseph Conrad</a:t>
            </a:r>
          </a:p>
          <a:p>
            <a:pPr lvl="1"/>
            <a:r>
              <a:rPr lang="en-US" dirty="0" smtClean="0"/>
              <a:t>Mercantile Stage 1570-1780</a:t>
            </a:r>
          </a:p>
          <a:p>
            <a:pPr lvl="1"/>
            <a:r>
              <a:rPr lang="en-US" dirty="0" smtClean="0"/>
              <a:t>Industrial Stage 1780-1870</a:t>
            </a:r>
          </a:p>
          <a:p>
            <a:pPr lvl="1"/>
            <a:r>
              <a:rPr lang="en-US" dirty="0" smtClean="0"/>
              <a:t>Classical Stage 1870-1912</a:t>
            </a:r>
          </a:p>
          <a:p>
            <a:pPr lvl="1"/>
            <a:r>
              <a:rPr lang="en-US" dirty="0" smtClean="0"/>
              <a:t>End Stage 1912--?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7"/>
            <a:ext cx="8205244" cy="5781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5380" y="377912"/>
            <a:ext cx="267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Colonial Possessions, 1912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5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Theories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Export-Oriented</a:t>
            </a:r>
          </a:p>
          <a:p>
            <a:pPr lvl="1"/>
            <a:r>
              <a:rPr lang="en-US" dirty="0" smtClean="0"/>
              <a:t>Traditional model (Classical model)</a:t>
            </a:r>
          </a:p>
          <a:p>
            <a:pPr lvl="1"/>
            <a:r>
              <a:rPr lang="en-US" dirty="0" smtClean="0"/>
              <a:t>Walter </a:t>
            </a:r>
            <a:r>
              <a:rPr lang="en-US" dirty="0" err="1" smtClean="0"/>
              <a:t>Rostow</a:t>
            </a:r>
            <a:endParaRPr lang="en-US" dirty="0" smtClean="0"/>
          </a:p>
          <a:p>
            <a:r>
              <a:rPr lang="en-US" dirty="0" smtClean="0"/>
              <a:t>Self-Sufficiency</a:t>
            </a:r>
          </a:p>
          <a:p>
            <a:pPr lvl="1"/>
            <a:r>
              <a:rPr lang="en-US" dirty="0" smtClean="0"/>
              <a:t>Based on Dependency theory, the “</a:t>
            </a:r>
            <a:r>
              <a:rPr lang="en-US" dirty="0" err="1" smtClean="0"/>
              <a:t>Dependistas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World Systems </a:t>
            </a:r>
          </a:p>
          <a:p>
            <a:pPr lvl="1"/>
            <a:r>
              <a:rPr lang="en-US" dirty="0" smtClean="0"/>
              <a:t>Immanuel </a:t>
            </a:r>
            <a:r>
              <a:rPr lang="en-US" dirty="0" err="1" smtClean="0"/>
              <a:t>Wallerstein</a:t>
            </a:r>
            <a:r>
              <a:rPr lang="en-US" dirty="0" smtClean="0"/>
              <a:t>, 1974</a:t>
            </a:r>
          </a:p>
          <a:p>
            <a:pPr lvl="1"/>
            <a:r>
              <a:rPr lang="en-US" dirty="0" smtClean="0"/>
              <a:t>Critique of capitalism</a:t>
            </a:r>
          </a:p>
          <a:p>
            <a:pPr lvl="1"/>
            <a:r>
              <a:rPr lang="en-US" dirty="0" smtClean="0"/>
              <a:t>Core, periphery, semi-periphery</a:t>
            </a:r>
          </a:p>
          <a:p>
            <a:r>
              <a:rPr lang="en-US" dirty="0" smtClean="0"/>
              <a:t>Neoliberalism</a:t>
            </a:r>
          </a:p>
          <a:p>
            <a:pPr lvl="1"/>
            <a:r>
              <a:rPr lang="en-US" dirty="0" smtClean="0"/>
              <a:t>1980s</a:t>
            </a:r>
          </a:p>
          <a:p>
            <a:pPr lvl="1"/>
            <a:r>
              <a:rPr lang="en-US" dirty="0" smtClean="0"/>
              <a:t>Free trade, </a:t>
            </a:r>
          </a:p>
          <a:p>
            <a:pPr lvl="1"/>
            <a:r>
              <a:rPr lang="en-US" dirty="0" smtClean="0"/>
              <a:t>de-regulation, </a:t>
            </a:r>
          </a:p>
          <a:p>
            <a:pPr lvl="1"/>
            <a:r>
              <a:rPr lang="en-US" dirty="0" smtClean="0"/>
              <a:t>government disinvestment, </a:t>
            </a:r>
          </a:p>
          <a:p>
            <a:pPr lvl="1"/>
            <a:r>
              <a:rPr lang="en-US" dirty="0" smtClean="0"/>
              <a:t>Privatization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962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Financing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World Bank</a:t>
            </a:r>
          </a:p>
          <a:p>
            <a:r>
              <a:rPr lang="en-US" dirty="0" smtClean="0"/>
              <a:t>International Monetary Fund (IMF)</a:t>
            </a:r>
          </a:p>
          <a:p>
            <a:r>
              <a:rPr lang="en-US" dirty="0" smtClean="0"/>
              <a:t>Debt</a:t>
            </a:r>
          </a:p>
          <a:p>
            <a:r>
              <a:rPr lang="en-US" dirty="0" smtClean="0"/>
              <a:t>Structural Adjustments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5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Dams as Development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 Dam?</a:t>
            </a:r>
          </a:p>
          <a:p>
            <a:r>
              <a:rPr lang="en-US" dirty="0" smtClean="0"/>
              <a:t>Environmental, Social Costs of Dams</a:t>
            </a:r>
          </a:p>
          <a:p>
            <a:r>
              <a:rPr lang="en-US" dirty="0" smtClean="0"/>
              <a:t>Sri Lanka—</a:t>
            </a:r>
            <a:r>
              <a:rPr lang="en-US" dirty="0" err="1" smtClean="0"/>
              <a:t>Mahawelli</a:t>
            </a:r>
            <a:r>
              <a:rPr lang="en-US" dirty="0" smtClean="0"/>
              <a:t> River Project</a:t>
            </a:r>
          </a:p>
          <a:p>
            <a:r>
              <a:rPr lang="en-US" dirty="0" smtClean="0"/>
              <a:t>China—Three Gorges Dam Project</a:t>
            </a:r>
          </a:p>
          <a:p>
            <a:r>
              <a:rPr lang="en-US" dirty="0" smtClean="0"/>
              <a:t>Egypt—Aswan High Dam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8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Mahawelli</a:t>
            </a:r>
            <a:r>
              <a:rPr lang="en-US" dirty="0" smtClean="0"/>
              <a:t> 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Sri Lanka, 1960s</a:t>
            </a:r>
          </a:p>
          <a:p>
            <a:pPr lvl="1"/>
            <a:r>
              <a:rPr lang="en-US" dirty="0" smtClean="0"/>
              <a:t>Formerly Ceylon, poor, ethnic conflict, high pop growth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Self-sufficiency in rice</a:t>
            </a:r>
          </a:p>
          <a:p>
            <a:pPr lvl="1"/>
            <a:r>
              <a:rPr lang="en-US" dirty="0" smtClean="0"/>
              <a:t>Irrigate arid north</a:t>
            </a:r>
          </a:p>
          <a:p>
            <a:pPr lvl="1"/>
            <a:r>
              <a:rPr lang="en-US" dirty="0" smtClean="0"/>
              <a:t>Largest project of its kind in South Asia at time</a:t>
            </a:r>
          </a:p>
          <a:p>
            <a:r>
              <a:rPr lang="en-US" dirty="0" smtClean="0"/>
              <a:t>The Project</a:t>
            </a:r>
          </a:p>
          <a:p>
            <a:pPr lvl="1"/>
            <a:r>
              <a:rPr lang="en-US" dirty="0" smtClean="0"/>
              <a:t>650,000 acres irrigated (40% of land in north)</a:t>
            </a:r>
          </a:p>
          <a:p>
            <a:pPr lvl="1"/>
            <a:r>
              <a:rPr lang="en-US" dirty="0" smtClean="0"/>
              <a:t>Relocate 1.5 million people</a:t>
            </a:r>
          </a:p>
          <a:p>
            <a:pPr lvl="1"/>
            <a:r>
              <a:rPr lang="en-US" dirty="0" smtClean="0"/>
              <a:t>Switch from subsistence (millet) to commercial (rice)</a:t>
            </a:r>
          </a:p>
          <a:p>
            <a:r>
              <a:rPr lang="en-US" dirty="0" smtClean="0"/>
              <a:t>Outcomes</a:t>
            </a:r>
          </a:p>
          <a:p>
            <a:pPr lvl="1"/>
            <a:r>
              <a:rPr lang="en-US" dirty="0" smtClean="0"/>
              <a:t>Borrowed 4x more</a:t>
            </a:r>
          </a:p>
          <a:p>
            <a:pPr lvl="1"/>
            <a:r>
              <a:rPr lang="en-US" dirty="0" smtClean="0"/>
              <a:t>Defaulted on loans</a:t>
            </a:r>
          </a:p>
          <a:p>
            <a:pPr lvl="1"/>
            <a:r>
              <a:rPr lang="en-US" dirty="0" smtClean="0"/>
              <a:t>Currency devalued, inflation, end of gov’t food subsidies</a:t>
            </a:r>
          </a:p>
          <a:p>
            <a:pPr lvl="1"/>
            <a:r>
              <a:rPr lang="en-US" dirty="0" smtClean="0"/>
              <a:t>97% of farmers could not produce enough to feed families</a:t>
            </a:r>
          </a:p>
          <a:p>
            <a:pPr lvl="1"/>
            <a:r>
              <a:rPr lang="en-US" dirty="0" smtClean="0"/>
              <a:t>Malnutrition</a:t>
            </a:r>
          </a:p>
          <a:p>
            <a:pPr lvl="1"/>
            <a:r>
              <a:rPr lang="en-US" dirty="0" smtClean="0"/>
              <a:t>Out-migration</a:t>
            </a:r>
            <a:endParaRPr lang="en-US" dirty="0"/>
          </a:p>
        </p:txBody>
      </p:sp>
      <p:pic>
        <p:nvPicPr>
          <p:cNvPr id="4" name="Picture 5" descr="Photo1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04" y="15000"/>
            <a:ext cx="2333617" cy="324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Victoria%20Dam%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93" y="15000"/>
            <a:ext cx="40386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70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Gorges 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Yangtze River</a:t>
            </a:r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largest river in world</a:t>
            </a:r>
          </a:p>
          <a:p>
            <a:pPr lvl="1"/>
            <a:r>
              <a:rPr lang="en-US" dirty="0" smtClean="0"/>
              <a:t>Most historic and beautiful part of river</a:t>
            </a:r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Hydroelectricity</a:t>
            </a:r>
          </a:p>
          <a:p>
            <a:pPr lvl="1"/>
            <a:r>
              <a:rPr lang="en-US" dirty="0" smtClean="0"/>
              <a:t>Container ships (up to 10,000 ton vessels can travel 1500 miles upriver to Chongqing)</a:t>
            </a:r>
          </a:p>
          <a:p>
            <a:pPr lvl="1"/>
            <a:r>
              <a:rPr lang="en-US" dirty="0" smtClean="0"/>
              <a:t>Control floods</a:t>
            </a:r>
          </a:p>
          <a:p>
            <a:pPr lvl="1"/>
            <a:r>
              <a:rPr lang="en-US" dirty="0" smtClean="0"/>
              <a:t>Political legitimacy?  Modernization?</a:t>
            </a:r>
          </a:p>
          <a:p>
            <a:r>
              <a:rPr lang="en-US" dirty="0" smtClean="0"/>
              <a:t>Outcomes</a:t>
            </a:r>
          </a:p>
          <a:p>
            <a:pPr lvl="1"/>
            <a:r>
              <a:rPr lang="en-US" dirty="0" smtClean="0"/>
              <a:t>Relocation of 2 million</a:t>
            </a:r>
          </a:p>
          <a:p>
            <a:pPr lvl="1"/>
            <a:r>
              <a:rPr lang="en-US" dirty="0" smtClean="0"/>
              <a:t>Submerged 13 cities, 300 villages, 1600 factories, 140 towns</a:t>
            </a:r>
          </a:p>
          <a:p>
            <a:pPr lvl="1"/>
            <a:r>
              <a:rPr lang="en-US" dirty="0" smtClean="0"/>
              <a:t>1.2 miles wide, 607’ high, reservoir 370 miles long.</a:t>
            </a:r>
          </a:p>
          <a:p>
            <a:pPr lvl="1"/>
            <a:r>
              <a:rPr lang="en-US" dirty="0" smtClean="0"/>
              <a:t>$7 billion start of project;  could top $75 billion.</a:t>
            </a:r>
          </a:p>
          <a:p>
            <a:pPr lvl="1"/>
            <a:r>
              <a:rPr lang="en-US" dirty="0" smtClean="0"/>
              <a:t>Could it break?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581" y="1"/>
            <a:ext cx="4850419" cy="3004026"/>
          </a:xfrm>
          <a:prstGeom prst="rect">
            <a:avLst/>
          </a:prstGeom>
        </p:spPr>
      </p:pic>
      <p:pic>
        <p:nvPicPr>
          <p:cNvPr id="5" name="Picture 11" descr="yangt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" y="1"/>
            <a:ext cx="42957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1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Aswan High 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Nile River</a:t>
            </a:r>
          </a:p>
          <a:p>
            <a:pPr lvl="1"/>
            <a:r>
              <a:rPr lang="en-US" dirty="0" smtClean="0"/>
              <a:t>1960-76</a:t>
            </a:r>
          </a:p>
          <a:p>
            <a:r>
              <a:rPr lang="en-US" dirty="0" smtClean="0"/>
              <a:t>Goals </a:t>
            </a:r>
          </a:p>
          <a:p>
            <a:pPr lvl="1"/>
            <a:r>
              <a:rPr lang="en-US" dirty="0"/>
              <a:t>Irrigate farmlands</a:t>
            </a:r>
          </a:p>
          <a:p>
            <a:pPr lvl="1"/>
            <a:r>
              <a:rPr lang="en-US" dirty="0"/>
              <a:t>Produce hydroelectricity</a:t>
            </a:r>
          </a:p>
          <a:p>
            <a:r>
              <a:rPr lang="en-US" dirty="0" smtClean="0"/>
              <a:t>Outcomes</a:t>
            </a:r>
          </a:p>
          <a:p>
            <a:pPr lvl="1"/>
            <a:r>
              <a:rPr lang="en-US" dirty="0" smtClean="0"/>
              <a:t>Submerged ancient Egyptian temples of Abu Simbel, declared a UNESCO world heritage site and saved.</a:t>
            </a:r>
          </a:p>
          <a:p>
            <a:pPr lvl="1"/>
            <a:r>
              <a:rPr lang="en-US" dirty="0" smtClean="0"/>
              <a:t>Dam disease (</a:t>
            </a:r>
            <a:r>
              <a:rPr lang="en-US" dirty="0" err="1" smtClean="0"/>
              <a:t>schistosomiasis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Fishing industry in Mediterranean collapsed</a:t>
            </a:r>
          </a:p>
          <a:p>
            <a:pPr lvl="1"/>
            <a:r>
              <a:rPr lang="en-US" dirty="0" smtClean="0"/>
              <a:t>Relocation of 150,000 people</a:t>
            </a:r>
          </a:p>
        </p:txBody>
      </p:sp>
      <p:pic>
        <p:nvPicPr>
          <p:cNvPr id="4" name="Picture 7" descr="Asw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40" y="152400"/>
            <a:ext cx="2000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loodpl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9" y="152400"/>
            <a:ext cx="3195303" cy="26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982" y="5609583"/>
            <a:ext cx="1855755" cy="12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9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Small-Scale Development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Microloans, fair trade</a:t>
            </a:r>
          </a:p>
          <a:p>
            <a:r>
              <a:rPr lang="en-US" dirty="0" smtClean="0"/>
              <a:t>Poverty reduction theory</a:t>
            </a:r>
          </a:p>
          <a:p>
            <a:r>
              <a:rPr lang="en-US" dirty="0" smtClean="0"/>
              <a:t>United Nation’s “Millennium Development Goals”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51" y="2907174"/>
            <a:ext cx="5708936" cy="388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4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514"/>
            <a:ext cx="9144000" cy="4129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973" y="213226"/>
            <a:ext cx="330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 development index, 2018</a:t>
            </a:r>
            <a:endParaRPr lang="en-US" dirty="0"/>
          </a:p>
        </p:txBody>
      </p:sp>
      <p:pic>
        <p:nvPicPr>
          <p:cNvPr id="7" name="Picture 6" descr="Screen Shot 2020-04-01 at 2.11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6442"/>
            <a:ext cx="9144000" cy="1014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973" y="6140447"/>
            <a:ext cx="622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HDI considers wealth, life expectancy and years of schooling.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34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53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measure economic 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0147"/>
            <a:ext cx="8229600" cy="4525963"/>
          </a:xfrm>
        </p:spPr>
        <p:txBody>
          <a:bodyPr/>
          <a:lstStyle/>
          <a:p>
            <a:r>
              <a:rPr lang="en-US" dirty="0" smtClean="0"/>
              <a:t>Economic indicators</a:t>
            </a:r>
          </a:p>
          <a:p>
            <a:pPr lvl="1"/>
            <a:r>
              <a:rPr lang="en-US" dirty="0" smtClean="0"/>
              <a:t>Gross National Income (GNI)</a:t>
            </a:r>
          </a:p>
          <a:p>
            <a:pPr lvl="1"/>
            <a:r>
              <a:rPr lang="en-US" dirty="0" smtClean="0"/>
              <a:t>Gross Domestic Product (GDP)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3588"/>
            <a:ext cx="9144000" cy="4181475"/>
          </a:xfrm>
          <a:prstGeom prst="rect">
            <a:avLst/>
          </a:prstGeom>
        </p:spPr>
      </p:pic>
      <p:pic>
        <p:nvPicPr>
          <p:cNvPr id="5" name="Picture 4" descr="Screen Shot 2020-04-01 at 2.16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351"/>
            <a:ext cx="9144000" cy="6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9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hg3_fig_11_0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0" y="716113"/>
            <a:ext cx="8534400" cy="53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4-01 at 2.1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84"/>
            <a:ext cx="9144000" cy="55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hg2e_fig_09_0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56108"/>
            <a:ext cx="8531225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8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hg3_fig_11_0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96" y="136897"/>
            <a:ext cx="8193024" cy="672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663</Words>
  <Application>Microsoft Macintosh PowerPoint</Application>
  <PresentationFormat>On-screen Show (4:3)</PresentationFormat>
  <Paragraphs>147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Chapter 11: Geographies of Development    </vt:lpstr>
      <vt:lpstr>What is development?</vt:lpstr>
      <vt:lpstr>PowerPoint Presentation</vt:lpstr>
      <vt:lpstr>PowerPoint Presentation</vt:lpstr>
      <vt:lpstr>How do we measure economic development?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measure social development?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environmental measures of development?</vt:lpstr>
      <vt:lpstr>What terms are used to describe development?</vt:lpstr>
      <vt:lpstr>Why Variability in Development?</vt:lpstr>
      <vt:lpstr>European Colonialism &amp; Development Theory</vt:lpstr>
      <vt:lpstr>Development Theories</vt:lpstr>
      <vt:lpstr>Financing Development</vt:lpstr>
      <vt:lpstr>Dams as Development Projects</vt:lpstr>
      <vt:lpstr>Mahawelli Dam</vt:lpstr>
      <vt:lpstr>The Three Gorges Dam</vt:lpstr>
      <vt:lpstr>Aswan High Dam</vt:lpstr>
      <vt:lpstr>Small-Scale Development Projects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Geography    </dc:title>
  <dc:creator>Elizabeth Lobb</dc:creator>
  <cp:lastModifiedBy>Elizabeth Lobb</cp:lastModifiedBy>
  <cp:revision>78</cp:revision>
  <dcterms:created xsi:type="dcterms:W3CDTF">2019-03-11T18:13:13Z</dcterms:created>
  <dcterms:modified xsi:type="dcterms:W3CDTF">2020-04-09T14:28:32Z</dcterms:modified>
</cp:coreProperties>
</file>