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81" r:id="rId3"/>
    <p:sldId id="257" r:id="rId4"/>
    <p:sldId id="282" r:id="rId5"/>
    <p:sldId id="283" r:id="rId6"/>
    <p:sldId id="259" r:id="rId7"/>
    <p:sldId id="276" r:id="rId8"/>
    <p:sldId id="261" r:id="rId9"/>
    <p:sldId id="274" r:id="rId10"/>
    <p:sldId id="265" r:id="rId11"/>
    <p:sldId id="277" r:id="rId12"/>
    <p:sldId id="278" r:id="rId13"/>
    <p:sldId id="279" r:id="rId14"/>
    <p:sldId id="266" r:id="rId15"/>
    <p:sldId id="268" r:id="rId16"/>
    <p:sldId id="269" r:id="rId17"/>
    <p:sldId id="271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D13DAC-5676-C34C-A51F-98FDC29300F2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D2F65-7822-C947-8F9A-149BCE8FD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596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>
                <a:cs typeface="+mn-cs"/>
              </a:rPr>
              <a:t>TCL_11e_Figure_07_25_L</a:t>
            </a:r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CE61D042-06CF-2A49-ADF9-0FC9DEBF1CF7}" type="slidenum">
              <a:rPr lang="en-US" smtClean="0"/>
              <a:pPr eaLnBrk="1" hangingPunct="1">
                <a:defRPr/>
              </a:pPr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fld id="{0269B17E-3296-0C47-B618-46C4C52F5A0D}" type="slidenum">
              <a:rPr lang="en-US" sz="1200" smtClean="0"/>
              <a:pPr>
                <a:defRPr/>
              </a:pPr>
              <a:t>7</a:t>
            </a:fld>
            <a:endParaRPr lang="en-US" sz="1200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>
                <a:cs typeface="+mn-cs"/>
              </a:rPr>
              <a:t>TCL_11e_Figure_07_26_L</a:t>
            </a:r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E362E246-8116-6446-8EE5-1E25A8D74491}" type="slidenum">
              <a:rPr lang="en-US" smtClean="0"/>
              <a:pPr eaLnBrk="1" hangingPunct="1">
                <a:defRPr/>
              </a:pPr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>
                <a:cs typeface="+mn-cs"/>
              </a:rPr>
              <a:t>TCL_11e_Figure_07_36_L</a:t>
            </a:r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7B4DA3F8-E158-EE44-8DBB-08CDD7F62690}" type="slidenum">
              <a:rPr lang="en-US" smtClean="0"/>
              <a:pPr eaLnBrk="1" hangingPunct="1">
                <a:defRPr/>
              </a:pPr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372A79-D71B-774D-9A30-A33B020C39D6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FIGURE 7-32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>
                <a:cs typeface="+mn-cs"/>
              </a:rPr>
              <a:t>TCL_11e_Figure_07_43_L</a:t>
            </a:r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E20F2EE6-8CA1-1E4A-B347-98A52DD0735C}" type="slidenum">
              <a:rPr lang="en-US" smtClean="0"/>
              <a:pPr eaLnBrk="1" hangingPunct="1">
                <a:defRPr/>
              </a:pPr>
              <a:t>18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5361A-2B74-6542-BF65-FDECA7638370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54134-6D6F-0147-B190-48F2E2BF1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904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5361A-2B74-6542-BF65-FDECA7638370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54134-6D6F-0147-B190-48F2E2BF1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708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5361A-2B74-6542-BF65-FDECA7638370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54134-6D6F-0147-B190-48F2E2BF1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2291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800" y="685800"/>
            <a:ext cx="7772400" cy="5486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5018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800" y="685800"/>
            <a:ext cx="7772400" cy="5486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0340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800" y="685800"/>
            <a:ext cx="7772400" cy="5486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122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800" y="685800"/>
            <a:ext cx="7772400" cy="5486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21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5361A-2B74-6542-BF65-FDECA7638370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54134-6D6F-0147-B190-48F2E2BF1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902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5361A-2B74-6542-BF65-FDECA7638370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54134-6D6F-0147-B190-48F2E2BF1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51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5361A-2B74-6542-BF65-FDECA7638370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54134-6D6F-0147-B190-48F2E2BF1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004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5361A-2B74-6542-BF65-FDECA7638370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54134-6D6F-0147-B190-48F2E2BF1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175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5361A-2B74-6542-BF65-FDECA7638370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54134-6D6F-0147-B190-48F2E2BF1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262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5361A-2B74-6542-BF65-FDECA7638370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54134-6D6F-0147-B190-48F2E2BF1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141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5361A-2B74-6542-BF65-FDECA7638370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54134-6D6F-0147-B190-48F2E2BF1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333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5361A-2B74-6542-BF65-FDECA7638370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54134-6D6F-0147-B190-48F2E2BF1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959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5361A-2B74-6542-BF65-FDECA7638370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54134-6D6F-0147-B190-48F2E2BF1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679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6" r:id="rId14"/>
    <p:sldLayoutId id="2147483667" r:id="rId1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491067"/>
            <a:ext cx="7772400" cy="1470025"/>
          </a:xfrm>
        </p:spPr>
        <p:txBody>
          <a:bodyPr/>
          <a:lstStyle/>
          <a:p>
            <a:r>
              <a:rPr lang="en-US" dirty="0" smtClean="0"/>
              <a:t>Chapter 7: Political Geographies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vhg2e_fig_07_03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" y="747712"/>
            <a:ext cx="7843838" cy="627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828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1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713" y="685800"/>
            <a:ext cx="5616575" cy="5486400"/>
          </a:xfrm>
        </p:spPr>
      </p:pic>
      <p:sp>
        <p:nvSpPr>
          <p:cNvPr id="2" name="TextBox 1"/>
          <p:cNvSpPr txBox="1"/>
          <p:nvPr/>
        </p:nvSpPr>
        <p:spPr>
          <a:xfrm>
            <a:off x="2867891" y="180109"/>
            <a:ext cx="3767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Iraq—a state with multiple ethnicities.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07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b/bd/UN_Palestine_Partition_Versions_1947.jpg/220px-UN_Palestine_Partition_Versions_19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539" y="0"/>
            <a:ext cx="3264262" cy="676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10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rab-israeli-war_1948__1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364" y="334547"/>
            <a:ext cx="7439890" cy="6429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37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israel  and palestine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355" y="285750"/>
            <a:ext cx="5026026" cy="625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25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1204840"/>
            <a:ext cx="4173232" cy="5071269"/>
          </a:xfrm>
          <a:prstGeom prst="rect">
            <a:avLst/>
          </a:prstGeom>
        </p:spPr>
      </p:pic>
      <p:pic>
        <p:nvPicPr>
          <p:cNvPr id="4" name="Content Placeholder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2463" y="1468076"/>
            <a:ext cx="4541428" cy="38243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12618" y="572593"/>
            <a:ext cx="2046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Balkans in 1914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44291" y="941925"/>
            <a:ext cx="2945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Ethnic makeup of the Balkans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33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5" descr="Bosnian_War_Gra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531938"/>
            <a:ext cx="375285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7" descr="cropped-srebrenica-massacre-pilica-mass-grave-bosnian-muslim-victim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1000"/>
            <a:ext cx="89535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9" descr="sarajevo1_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0" y="1574629"/>
            <a:ext cx="3801341" cy="2474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1246" y="137738"/>
            <a:ext cx="786875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Balkan War lasted from 1991-1995.</a:t>
            </a:r>
          </a:p>
          <a:p>
            <a:endParaRPr lang="en-US" dirty="0"/>
          </a:p>
          <a:p>
            <a:r>
              <a:rPr lang="en-US" dirty="0" smtClean="0"/>
              <a:t>More than 130,000 were killed—the largest loss of life in Europe since WWII.</a:t>
            </a:r>
          </a:p>
          <a:p>
            <a:endParaRPr lang="en-US" dirty="0"/>
          </a:p>
          <a:p>
            <a:r>
              <a:rPr lang="en-US" dirty="0" smtClean="0"/>
              <a:t>Bosnia-Herzegovina suffered the largest loss of life at approximately 100,000 dead.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75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 descr="TCL_10e_Figure_07_32_L.jpg"/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0"/>
            <a:ext cx="3267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34636"/>
            <a:ext cx="4038600" cy="45259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1400" dirty="0" smtClean="0">
                <a:cs typeface="+mn-cs"/>
              </a:rPr>
              <a:t>The </a:t>
            </a:r>
            <a:r>
              <a:rPr lang="en-US" sz="1400" dirty="0" err="1" smtClean="0">
                <a:cs typeface="+mn-cs"/>
              </a:rPr>
              <a:t>Stari</a:t>
            </a:r>
            <a:r>
              <a:rPr lang="en-US" sz="1400" dirty="0" smtClean="0">
                <a:cs typeface="+mn-cs"/>
              </a:rPr>
              <a:t> Most Bridge, Croatia</a:t>
            </a:r>
          </a:p>
          <a:p>
            <a:pPr eaLnBrk="1" hangingPunct="1">
              <a:defRPr/>
            </a:pPr>
            <a:endParaRPr lang="en-US" sz="1400" dirty="0"/>
          </a:p>
          <a:p>
            <a:pPr eaLnBrk="1" hangingPunct="1">
              <a:defRPr/>
            </a:pPr>
            <a:r>
              <a:rPr lang="en-US" sz="1400" dirty="0" smtClean="0"/>
              <a:t>Became an icon of the war in the Balkans</a:t>
            </a:r>
          </a:p>
          <a:p>
            <a:pPr eaLnBrk="1" hangingPunct="1">
              <a:defRPr/>
            </a:pPr>
            <a:endParaRPr lang="en-US" sz="1400" dirty="0">
              <a:cs typeface="+mn-cs"/>
            </a:endParaRPr>
          </a:p>
          <a:p>
            <a:pPr eaLnBrk="1" hangingPunct="1">
              <a:defRPr/>
            </a:pPr>
            <a:r>
              <a:rPr lang="en-US" sz="1400" dirty="0" smtClean="0"/>
              <a:t>Built in 1566  by the Ottomans in Mostar, Bosnia </a:t>
            </a:r>
          </a:p>
          <a:p>
            <a:pPr eaLnBrk="1" hangingPunct="1">
              <a:defRPr/>
            </a:pPr>
            <a:endParaRPr lang="en-US" sz="1400" dirty="0">
              <a:cs typeface="+mn-cs"/>
            </a:endParaRPr>
          </a:p>
          <a:p>
            <a:pPr eaLnBrk="1" hangingPunct="1">
              <a:defRPr/>
            </a:pPr>
            <a:r>
              <a:rPr lang="en-US" sz="1400" dirty="0" smtClean="0"/>
              <a:t>Blown up by Serbian forces in 1993</a:t>
            </a:r>
          </a:p>
          <a:p>
            <a:pPr eaLnBrk="1" hangingPunct="1">
              <a:defRPr/>
            </a:pPr>
            <a:endParaRPr lang="en-US" sz="1400" dirty="0">
              <a:cs typeface="+mn-cs"/>
            </a:endParaRPr>
          </a:p>
          <a:p>
            <a:pPr eaLnBrk="1" hangingPunct="1">
              <a:defRPr/>
            </a:pPr>
            <a:r>
              <a:rPr lang="en-US" sz="1400" dirty="0" smtClean="0"/>
              <a:t>Rebuilt in 2004</a:t>
            </a:r>
            <a:endParaRPr lang="en-US" sz="1400" dirty="0" smtClean="0">
              <a:cs typeface="+mn-cs"/>
            </a:endParaRPr>
          </a:p>
          <a:p>
            <a:pPr eaLnBrk="1" hangingPunct="1">
              <a:defRPr/>
            </a:pPr>
            <a:endParaRPr lang="en-US" sz="1400" dirty="0"/>
          </a:p>
          <a:p>
            <a:pPr eaLnBrk="1" hangingPunct="1">
              <a:defRPr/>
            </a:pPr>
            <a:endParaRPr lang="en-US" sz="1400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822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4453" y="207819"/>
            <a:ext cx="7391713" cy="5544272"/>
          </a:xfrm>
        </p:spPr>
      </p:pic>
      <p:sp>
        <p:nvSpPr>
          <p:cNvPr id="3" name="TextBox 2"/>
          <p:cNvSpPr txBox="1"/>
          <p:nvPr/>
        </p:nvSpPr>
        <p:spPr>
          <a:xfrm>
            <a:off x="2863736" y="5567425"/>
            <a:ext cx="3980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Ethnic cleansing in Kosovo, 1999.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71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1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735013"/>
            <a:ext cx="7772400" cy="5387975"/>
          </a:xfrm>
        </p:spPr>
      </p:pic>
      <p:sp>
        <p:nvSpPr>
          <p:cNvPr id="2" name="TextBox 1"/>
          <p:cNvSpPr txBox="1"/>
          <p:nvPr/>
        </p:nvSpPr>
        <p:spPr>
          <a:xfrm>
            <a:off x="1662545" y="167160"/>
            <a:ext cx="5330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impacts of ethnic cleansing on Bosnia-Herzegovina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45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29686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Keywords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6386" y="524799"/>
            <a:ext cx="4372631" cy="6333201"/>
          </a:xfrm>
        </p:spPr>
        <p:txBody>
          <a:bodyPr>
            <a:normAutofit/>
          </a:bodyPr>
          <a:lstStyle/>
          <a:p>
            <a:r>
              <a:rPr lang="en-US" sz="1800" dirty="0" smtClean="0"/>
              <a:t>Race</a:t>
            </a:r>
          </a:p>
          <a:p>
            <a:r>
              <a:rPr lang="en-US" sz="1800" dirty="0" smtClean="0"/>
              <a:t>Racism</a:t>
            </a:r>
          </a:p>
          <a:p>
            <a:r>
              <a:rPr lang="en-US" sz="1800" dirty="0" smtClean="0"/>
              <a:t>Ethnicity</a:t>
            </a:r>
          </a:p>
          <a:p>
            <a:r>
              <a:rPr lang="en-US" sz="1800" dirty="0" smtClean="0"/>
              <a:t>Nationality</a:t>
            </a:r>
          </a:p>
          <a:p>
            <a:r>
              <a:rPr lang="en-US" sz="1800" dirty="0" smtClean="0"/>
              <a:t>Nationalism</a:t>
            </a:r>
          </a:p>
          <a:p>
            <a:r>
              <a:rPr lang="en-US" sz="1800" dirty="0" smtClean="0"/>
              <a:t>Fascism</a:t>
            </a:r>
          </a:p>
          <a:p>
            <a:r>
              <a:rPr lang="en-US" sz="1800" dirty="0" smtClean="0"/>
              <a:t>State</a:t>
            </a:r>
          </a:p>
          <a:p>
            <a:r>
              <a:rPr lang="en-US" sz="1800" dirty="0" smtClean="0"/>
              <a:t>Nation</a:t>
            </a:r>
          </a:p>
          <a:p>
            <a:r>
              <a:rPr lang="en-US" sz="1800" dirty="0" smtClean="0"/>
              <a:t>Nation-State</a:t>
            </a:r>
          </a:p>
          <a:p>
            <a:r>
              <a:rPr lang="en-US" sz="1800" dirty="0" smtClean="0"/>
              <a:t>Centripetal</a:t>
            </a:r>
          </a:p>
          <a:p>
            <a:r>
              <a:rPr lang="en-US" sz="1800" dirty="0" smtClean="0"/>
              <a:t>Centrifugal</a:t>
            </a:r>
          </a:p>
          <a:p>
            <a:r>
              <a:rPr lang="en-US" sz="1800" dirty="0" smtClean="0"/>
              <a:t>Devolution</a:t>
            </a:r>
          </a:p>
          <a:p>
            <a:r>
              <a:rPr lang="en-US" sz="1800" dirty="0" smtClean="0"/>
              <a:t>Separatism</a:t>
            </a:r>
          </a:p>
          <a:p>
            <a:r>
              <a:rPr lang="en-US" sz="1800" dirty="0" smtClean="0"/>
              <a:t>Balkanization</a:t>
            </a:r>
          </a:p>
          <a:p>
            <a:r>
              <a:rPr lang="en-US" sz="1800" dirty="0" smtClean="0"/>
              <a:t>Serb</a:t>
            </a:r>
          </a:p>
          <a:p>
            <a:r>
              <a:rPr lang="en-US" sz="1800" dirty="0" smtClean="0"/>
              <a:t>Croat</a:t>
            </a:r>
          </a:p>
          <a:p>
            <a:r>
              <a:rPr lang="en-US" sz="1800" dirty="0" smtClean="0"/>
              <a:t>Kosovo</a:t>
            </a:r>
            <a:endParaRPr lang="en-US" sz="1800" dirty="0" smtClean="0"/>
          </a:p>
          <a:p>
            <a:endParaRPr lang="en-US" sz="1800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199" y="524799"/>
            <a:ext cx="4399621" cy="6333201"/>
          </a:xfrm>
        </p:spPr>
        <p:txBody>
          <a:bodyPr>
            <a:normAutofit/>
          </a:bodyPr>
          <a:lstStyle/>
          <a:p>
            <a:r>
              <a:rPr lang="en-US" sz="1800" dirty="0" smtClean="0"/>
              <a:t>Bosnian</a:t>
            </a:r>
          </a:p>
          <a:p>
            <a:r>
              <a:rPr lang="en-US" sz="1800" dirty="0" smtClean="0"/>
              <a:t>Israel</a:t>
            </a:r>
          </a:p>
          <a:p>
            <a:r>
              <a:rPr lang="en-US" sz="1800" dirty="0" smtClean="0"/>
              <a:t>Palestine</a:t>
            </a:r>
          </a:p>
          <a:p>
            <a:r>
              <a:rPr lang="en-US" sz="1800" dirty="0" smtClean="0"/>
              <a:t>Kurd</a:t>
            </a:r>
          </a:p>
          <a:p>
            <a:r>
              <a:rPr lang="en-US" sz="1800" dirty="0" smtClean="0"/>
              <a:t>Shi’ite</a:t>
            </a:r>
          </a:p>
          <a:p>
            <a:r>
              <a:rPr lang="en-US" sz="1800" dirty="0" smtClean="0"/>
              <a:t>Sunni</a:t>
            </a:r>
          </a:p>
          <a:p>
            <a:r>
              <a:rPr lang="en-US" sz="1800" dirty="0" smtClean="0"/>
              <a:t>Ba’athist</a:t>
            </a:r>
          </a:p>
          <a:p>
            <a:r>
              <a:rPr lang="en-US" sz="1800" dirty="0" smtClean="0"/>
              <a:t>ISIS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656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Territory, Politically</a:t>
            </a:r>
            <a:endParaRPr lang="en-US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16051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lvl="1">
              <a:defRPr/>
            </a:pPr>
            <a:r>
              <a:rPr lang="en-US" dirty="0" smtClean="0"/>
              <a:t>State</a:t>
            </a:r>
          </a:p>
          <a:p>
            <a:pPr lvl="2">
              <a:defRPr/>
            </a:pPr>
            <a:r>
              <a:rPr lang="en-US" dirty="0" smtClean="0"/>
              <a:t>Sovereign, recognized borders</a:t>
            </a:r>
          </a:p>
          <a:p>
            <a:pPr lvl="2">
              <a:defRPr/>
            </a:pPr>
            <a:r>
              <a:rPr lang="en-US" dirty="0" smtClean="0"/>
              <a:t>No ethnic uniformity</a:t>
            </a:r>
            <a:endParaRPr lang="en-US" dirty="0"/>
          </a:p>
          <a:p>
            <a:pPr lvl="1">
              <a:defRPr/>
            </a:pPr>
            <a:r>
              <a:rPr lang="en-US" dirty="0" smtClean="0"/>
              <a:t>Nation-State</a:t>
            </a:r>
          </a:p>
          <a:p>
            <a:pPr lvl="2">
              <a:defRPr/>
            </a:pPr>
            <a:r>
              <a:rPr lang="en-US" dirty="0" smtClean="0"/>
              <a:t>Sovereign, recognized borders</a:t>
            </a:r>
          </a:p>
          <a:p>
            <a:pPr lvl="2">
              <a:defRPr/>
            </a:pPr>
            <a:r>
              <a:rPr lang="en-US" dirty="0" smtClean="0"/>
              <a:t>Ethnic Uniformity</a:t>
            </a:r>
          </a:p>
          <a:p>
            <a:pPr lvl="2">
              <a:defRPr/>
            </a:pPr>
            <a:r>
              <a:rPr lang="en-US" dirty="0" smtClean="0"/>
              <a:t>Homeland</a:t>
            </a:r>
            <a:endParaRPr lang="en-US" dirty="0"/>
          </a:p>
          <a:p>
            <a:pPr lvl="1">
              <a:defRPr/>
            </a:pPr>
            <a:r>
              <a:rPr lang="en-US" dirty="0" smtClean="0"/>
              <a:t>Nation</a:t>
            </a:r>
          </a:p>
          <a:p>
            <a:pPr lvl="2">
              <a:defRPr/>
            </a:pPr>
            <a:r>
              <a:rPr lang="en-US" dirty="0" smtClean="0"/>
              <a:t>Not sovereign, b</a:t>
            </a:r>
            <a:r>
              <a:rPr lang="en-US" dirty="0" smtClean="0"/>
              <a:t>orders contested</a:t>
            </a:r>
          </a:p>
          <a:p>
            <a:pPr lvl="2">
              <a:defRPr/>
            </a:pPr>
            <a:r>
              <a:rPr lang="en-US" dirty="0" smtClean="0"/>
              <a:t>Ethnic Uniformity</a:t>
            </a:r>
          </a:p>
          <a:p>
            <a:pPr lvl="2">
              <a:defRPr/>
            </a:pPr>
            <a:r>
              <a:rPr lang="en-US" dirty="0" smtClean="0"/>
              <a:t>Homeland</a:t>
            </a: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7936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Territory and Identity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199" y="1417638"/>
            <a:ext cx="8395855" cy="5036127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Ethnicity</a:t>
            </a:r>
          </a:p>
          <a:p>
            <a:pPr lvl="1"/>
            <a:r>
              <a:rPr lang="en-US" dirty="0" smtClean="0"/>
              <a:t>Peoples with shared history, culture and “homeland”</a:t>
            </a:r>
          </a:p>
          <a:p>
            <a:r>
              <a:rPr lang="en-US" dirty="0" smtClean="0"/>
              <a:t>Race</a:t>
            </a:r>
          </a:p>
          <a:p>
            <a:pPr lvl="1"/>
            <a:r>
              <a:rPr lang="en-US" dirty="0" smtClean="0"/>
              <a:t>Social construct arguing genetic differentiation based on physical typology</a:t>
            </a:r>
          </a:p>
          <a:p>
            <a:pPr lvl="1"/>
            <a:r>
              <a:rPr lang="en-US" dirty="0" smtClean="0"/>
              <a:t>No shared culture, no shared “homeland”</a:t>
            </a:r>
          </a:p>
          <a:p>
            <a:r>
              <a:rPr lang="en-US" dirty="0" smtClean="0"/>
              <a:t>Nationality</a:t>
            </a:r>
          </a:p>
          <a:p>
            <a:pPr lvl="1"/>
            <a:r>
              <a:rPr lang="en-US" dirty="0" smtClean="0"/>
              <a:t>Identity associated with citizenship</a:t>
            </a:r>
          </a:p>
          <a:p>
            <a:r>
              <a:rPr lang="en-US" dirty="0" smtClean="0"/>
              <a:t>Nationalism</a:t>
            </a:r>
          </a:p>
          <a:p>
            <a:pPr lvl="1"/>
            <a:r>
              <a:rPr lang="en-US" dirty="0" smtClean="0"/>
              <a:t>Support for the “nation.”  </a:t>
            </a:r>
          </a:p>
          <a:p>
            <a:pPr lvl="1"/>
            <a:r>
              <a:rPr lang="en-US" dirty="0" smtClean="0"/>
              <a:t>Often linked to ethnic identity</a:t>
            </a:r>
          </a:p>
          <a:p>
            <a:pPr lvl="1"/>
            <a:r>
              <a:rPr lang="en-US" dirty="0" smtClean="0"/>
              <a:t>Exalts one nation above others, requires loyalty</a:t>
            </a:r>
          </a:p>
          <a:p>
            <a:r>
              <a:rPr lang="en-US" dirty="0" smtClean="0"/>
              <a:t>Fascism</a:t>
            </a:r>
          </a:p>
          <a:p>
            <a:pPr lvl="1"/>
            <a:r>
              <a:rPr lang="en-US" dirty="0" smtClean="0"/>
              <a:t>Exalts the “nation” above others</a:t>
            </a:r>
          </a:p>
          <a:p>
            <a:pPr lvl="1"/>
            <a:r>
              <a:rPr lang="en-US" dirty="0" smtClean="0"/>
              <a:t>Authoritarian</a:t>
            </a:r>
          </a:p>
          <a:p>
            <a:pPr lvl="1"/>
            <a:r>
              <a:rPr lang="en-US" dirty="0" smtClean="0"/>
              <a:t>Restore the nation to former greatness</a:t>
            </a:r>
          </a:p>
          <a:p>
            <a:pPr lvl="1"/>
            <a:r>
              <a:rPr lang="en-US" dirty="0" smtClean="0"/>
              <a:t>Purify the nation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9669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Forces that Impact Political Geography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Centripetal </a:t>
            </a:r>
            <a:r>
              <a:rPr lang="en-US" dirty="0" smtClean="0"/>
              <a:t>forces</a:t>
            </a:r>
          </a:p>
          <a:p>
            <a:pPr lvl="1"/>
            <a:r>
              <a:rPr lang="en-US" dirty="0" smtClean="0"/>
              <a:t>Forces that unify, strengthen the state</a:t>
            </a:r>
            <a:endParaRPr lang="en-US" dirty="0"/>
          </a:p>
          <a:p>
            <a:r>
              <a:rPr lang="en-US" dirty="0"/>
              <a:t>Centrifugal </a:t>
            </a:r>
            <a:r>
              <a:rPr lang="en-US" dirty="0" smtClean="0"/>
              <a:t>forces</a:t>
            </a:r>
          </a:p>
          <a:p>
            <a:pPr lvl="1"/>
            <a:r>
              <a:rPr lang="en-US" dirty="0" smtClean="0"/>
              <a:t>Forces that pull apart, weaken the state</a:t>
            </a:r>
            <a:endParaRPr lang="en-US" dirty="0"/>
          </a:p>
          <a:p>
            <a:r>
              <a:rPr lang="en-US" dirty="0"/>
              <a:t>Devolution of a </a:t>
            </a:r>
            <a:r>
              <a:rPr lang="en-US" dirty="0" smtClean="0"/>
              <a:t>state</a:t>
            </a:r>
          </a:p>
          <a:p>
            <a:pPr lvl="1"/>
            <a:r>
              <a:rPr lang="en-US" dirty="0" smtClean="0"/>
              <a:t>Decentralization of power</a:t>
            </a:r>
            <a:endParaRPr lang="en-US" dirty="0"/>
          </a:p>
          <a:p>
            <a:r>
              <a:rPr lang="en-US" dirty="0" smtClean="0"/>
              <a:t>Separatism</a:t>
            </a:r>
          </a:p>
          <a:p>
            <a:pPr lvl="1"/>
            <a:r>
              <a:rPr lang="en-US" dirty="0" smtClean="0"/>
              <a:t>Nation to a nation-state</a:t>
            </a:r>
            <a:endParaRPr lang="en-US" dirty="0"/>
          </a:p>
          <a:p>
            <a:r>
              <a:rPr lang="en-US" dirty="0" smtClean="0"/>
              <a:t>Balkanization</a:t>
            </a:r>
          </a:p>
          <a:p>
            <a:pPr lvl="1"/>
            <a:r>
              <a:rPr lang="en-US" dirty="0" smtClean="0"/>
              <a:t>State to a nation-state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10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76475" y="685800"/>
            <a:ext cx="4591050" cy="5486400"/>
          </a:xfrm>
        </p:spPr>
      </p:pic>
      <p:sp>
        <p:nvSpPr>
          <p:cNvPr id="2" name="TextBox 1"/>
          <p:cNvSpPr txBox="1"/>
          <p:nvPr/>
        </p:nvSpPr>
        <p:spPr>
          <a:xfrm>
            <a:off x="230925" y="256553"/>
            <a:ext cx="21424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United Kingdom (purple color).</a:t>
            </a:r>
          </a:p>
          <a:p>
            <a:endParaRPr lang="en-US" dirty="0"/>
          </a:p>
          <a:p>
            <a:r>
              <a:rPr lang="en-US" dirty="0" smtClean="0"/>
              <a:t>How many nations exist within the UK?</a:t>
            </a:r>
          </a:p>
          <a:p>
            <a:endParaRPr lang="en-US" dirty="0"/>
          </a:p>
          <a:p>
            <a:r>
              <a:rPr lang="en-US" dirty="0" smtClean="0"/>
              <a:t>Is there one missing?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103418" y="5763491"/>
            <a:ext cx="1009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Cornwall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70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1"/>
          <p:cNvSpPr>
            <a:spLocks noGrp="1"/>
          </p:cNvSpPr>
          <p:nvPr>
            <p:ph type="ftr" sz="quarter" idx="10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000" smtClean="0">
                <a:solidFill>
                  <a:schemeClr val="bg2"/>
                </a:solidFill>
                <a:latin typeface="Liberation Serif" charset="0"/>
              </a:rPr>
              <a:t>Copyright © 2014 John Wiley &amp; Sons, Inc. All rights reserved.</a:t>
            </a:r>
          </a:p>
        </p:txBody>
      </p:sp>
      <p:pic>
        <p:nvPicPr>
          <p:cNvPr id="9219" name="Picture 2" descr="vhg2e_fig_07_03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292100"/>
            <a:ext cx="7824788" cy="627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4073" y="154709"/>
            <a:ext cx="7627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USSR, a state, and its internal nations, many of which became nation-states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47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5188" y="685800"/>
            <a:ext cx="7413625" cy="5486400"/>
          </a:xfrm>
        </p:spPr>
      </p:pic>
      <p:sp>
        <p:nvSpPr>
          <p:cNvPr id="2" name="TextBox 1"/>
          <p:cNvSpPr txBox="1"/>
          <p:nvPr/>
        </p:nvSpPr>
        <p:spPr>
          <a:xfrm>
            <a:off x="2206620" y="6236338"/>
            <a:ext cx="3875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Ukrainian independence, August, 1991.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75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hg2e_fig_07_03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92100"/>
            <a:ext cx="8001000" cy="627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1500" y="107434"/>
            <a:ext cx="7675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Calls for independence for the Republic of Georgia following the fall of the USSR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359</Words>
  <Application>Microsoft Office PowerPoint</Application>
  <PresentationFormat>On-screen Show (4:3)</PresentationFormat>
  <Paragraphs>107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ＭＳ Ｐゴシック</vt:lpstr>
      <vt:lpstr>Arial</vt:lpstr>
      <vt:lpstr>Calibri</vt:lpstr>
      <vt:lpstr>Liberation Serif</vt:lpstr>
      <vt:lpstr>Times</vt:lpstr>
      <vt:lpstr>Office Theme</vt:lpstr>
      <vt:lpstr>Chapter 7: Political Geographies</vt:lpstr>
      <vt:lpstr>Keywords</vt:lpstr>
      <vt:lpstr>Defining Territory, Politically</vt:lpstr>
      <vt:lpstr>Defining Territory and Identity</vt:lpstr>
      <vt:lpstr>Forces that Impact Political Geography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7: Political Geographies</dc:title>
  <dc:creator>Elizabeth Lobb</dc:creator>
  <cp:lastModifiedBy>Lobb, Elizabeth</cp:lastModifiedBy>
  <cp:revision>21</cp:revision>
  <dcterms:created xsi:type="dcterms:W3CDTF">2014-11-25T00:46:36Z</dcterms:created>
  <dcterms:modified xsi:type="dcterms:W3CDTF">2019-04-30T15:50:12Z</dcterms:modified>
</cp:coreProperties>
</file>