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0" r:id="rId4"/>
    <p:sldId id="261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4" r:id="rId30"/>
    <p:sldId id="285" r:id="rId31"/>
    <p:sldId id="288" r:id="rId32"/>
    <p:sldId id="290" r:id="rId33"/>
    <p:sldId id="289" r:id="rId34"/>
    <p:sldId id="291" r:id="rId35"/>
    <p:sldId id="293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57D47-D08E-4C3E-B893-EB525E9A7A4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76631-CAFC-4B27-A1D0-B8827E27A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D76DC-8CEE-F24F-AFF1-68B814D15899}" type="slidenum">
              <a:rPr lang="en-US"/>
              <a:pPr/>
              <a:t>20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Figure 7.25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A2739C-A5D5-5C49-8AB8-1EA380DEB117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4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7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1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1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0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0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3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9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81D50-C3E3-4916-8DCC-A7401C47918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C63CD-4757-4E7F-B5A2-62E9EDF32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UeT1sviFB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video/how-israel-became-a-leader-in-water-use-in-the-middle-east-1437263743/" TargetMode="External"/><Relationship Id="rId2" Type="http://schemas.openxmlformats.org/officeDocument/2006/relationships/hyperlink" Target="https://www.youtube.com/watch?v=yaHvpovpMo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lS_ar5UpiU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youtube.com/watch?v=RgNoLWTmsn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Southwest Asia &amp; North Africa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Anti-Western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7" y="1489214"/>
            <a:ext cx="2983120" cy="3579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320" y="1690688"/>
            <a:ext cx="4230408" cy="2538245"/>
          </a:xfrm>
          <a:prstGeom prst="rect">
            <a:avLst/>
          </a:prstGeom>
        </p:spPr>
      </p:pic>
      <p:pic>
        <p:nvPicPr>
          <p:cNvPr id="6" name="Picture 2" descr="Image result for trump and m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89" y="3279086"/>
            <a:ext cx="6224444" cy="32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Backwards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Mesopotamia/Fertile Crescent</a:t>
            </a:r>
          </a:p>
          <a:p>
            <a:pPr lvl="1"/>
            <a:r>
              <a:rPr lang="en-US" dirty="0" smtClean="0"/>
              <a:t>Tigris and Euphrates</a:t>
            </a:r>
          </a:p>
          <a:p>
            <a:pPr lvl="1"/>
            <a:r>
              <a:rPr lang="en-US" dirty="0" smtClean="0"/>
              <a:t>Developed heavy irrigation usage</a:t>
            </a:r>
          </a:p>
          <a:p>
            <a:pPr lvl="1"/>
            <a:r>
              <a:rPr lang="en-US" dirty="0" smtClean="0"/>
              <a:t>Supported large cities, as long as 5000 BCE:  Ur, Babylon, Nineveh</a:t>
            </a:r>
          </a:p>
          <a:p>
            <a:pPr lvl="1"/>
            <a:r>
              <a:rPr lang="en-US" dirty="0" smtClean="0"/>
              <a:t>Damascus &amp; Jericho are two of the oldest continually inhabited cities</a:t>
            </a:r>
          </a:p>
          <a:p>
            <a:r>
              <a:rPr lang="en-US" dirty="0" smtClean="0"/>
              <a:t>Nile River Valley</a:t>
            </a:r>
          </a:p>
          <a:p>
            <a:pPr lvl="1"/>
            <a:r>
              <a:rPr lang="en-US" dirty="0" smtClean="0"/>
              <a:t>Relied on spring flooding for fertile soils</a:t>
            </a:r>
          </a:p>
          <a:p>
            <a:pPr lvl="1"/>
            <a:r>
              <a:rPr lang="en-US" dirty="0" smtClean="0"/>
              <a:t>3100 BCE first dynasty unites upper and lower Nile</a:t>
            </a:r>
          </a:p>
          <a:p>
            <a:pPr lvl="1"/>
            <a:r>
              <a:rPr lang="en-US" dirty="0" smtClean="0"/>
              <a:t>Great Sphinx built about 10000 BCE</a:t>
            </a:r>
          </a:p>
          <a:p>
            <a:r>
              <a:rPr lang="en-US" dirty="0" smtClean="0"/>
              <a:t>Origins of Western Culture—myths, religions, rituals, agriculture, cities…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86" y="0"/>
            <a:ext cx="9464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Rich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Persian Gulf States, Libya &amp; Algeria</a:t>
            </a:r>
          </a:p>
          <a:p>
            <a:r>
              <a:rPr lang="en-US" dirty="0" smtClean="0"/>
              <a:t>Some natural gas (Syria, Iran)</a:t>
            </a:r>
          </a:p>
          <a:p>
            <a:r>
              <a:rPr lang="en-US" dirty="0" smtClean="0"/>
              <a:t>Oil, Islam and “The West”</a:t>
            </a:r>
          </a:p>
          <a:p>
            <a:pPr lvl="1"/>
            <a:r>
              <a:rPr lang="en-US" dirty="0" smtClean="0"/>
              <a:t>Timothy Mitchell:  </a:t>
            </a:r>
            <a:r>
              <a:rPr lang="en-US" dirty="0" err="1" smtClean="0">
                <a:hlinkClick r:id="rId2"/>
              </a:rPr>
              <a:t>McJihad</a:t>
            </a:r>
            <a:r>
              <a:rPr lang="en-US" dirty="0" smtClean="0"/>
              <a:t> (from “Carbon Democracy”)</a:t>
            </a:r>
          </a:p>
          <a:p>
            <a:pPr lvl="1"/>
            <a:r>
              <a:rPr lang="en-US" dirty="0" smtClean="0"/>
              <a:t>The West “needs” autocratic regimes in the Middle East</a:t>
            </a:r>
          </a:p>
          <a:p>
            <a:pPr lvl="1"/>
            <a:r>
              <a:rPr lang="en-US" dirty="0" smtClean="0"/>
              <a:t>These regimes assure access to oil</a:t>
            </a:r>
          </a:p>
          <a:p>
            <a:pPr lvl="1"/>
            <a:r>
              <a:rPr lang="en-US" dirty="0" smtClean="0"/>
              <a:t>These regimes rely on religious fundamentalists/extremists to keep their power (Saudi Arabia).</a:t>
            </a:r>
          </a:p>
        </p:txBody>
      </p:sp>
    </p:spTree>
    <p:extLst>
      <p:ext uri="{BB962C8B-B14F-4D97-AF65-F5344CB8AC3E}">
        <p14:creationId xmlns:p14="http://schemas.microsoft.com/office/powerpoint/2010/main" val="36175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Water:  the true “conflict resource”?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Libya</a:t>
            </a:r>
          </a:p>
          <a:p>
            <a:pPr lvl="1"/>
            <a:r>
              <a:rPr lang="en-US" dirty="0" smtClean="0"/>
              <a:t>Fossil water</a:t>
            </a:r>
          </a:p>
          <a:p>
            <a:pPr lvl="1"/>
            <a:r>
              <a:rPr lang="en-US" dirty="0" smtClean="0"/>
              <a:t>Great Man Made River</a:t>
            </a:r>
          </a:p>
          <a:p>
            <a:r>
              <a:rPr lang="en-US" dirty="0" smtClean="0"/>
              <a:t>Egypt</a:t>
            </a:r>
          </a:p>
          <a:p>
            <a:pPr lvl="1"/>
            <a:r>
              <a:rPr lang="en-US" dirty="0" smtClean="0"/>
              <a:t>Aswan High Dam</a:t>
            </a:r>
          </a:p>
          <a:p>
            <a:pPr lvl="1"/>
            <a:r>
              <a:rPr lang="en-US" dirty="0" smtClean="0"/>
              <a:t>Salinization from over-irrigation</a:t>
            </a:r>
          </a:p>
          <a:p>
            <a:r>
              <a:rPr lang="en-US" dirty="0" smtClean="0"/>
              <a:t>Tigris &amp; Euphrates</a:t>
            </a:r>
          </a:p>
          <a:p>
            <a:pPr lvl="1"/>
            <a:r>
              <a:rPr lang="en-US" dirty="0" smtClean="0"/>
              <a:t>Origins are in Turkey</a:t>
            </a:r>
          </a:p>
          <a:p>
            <a:pPr lvl="1"/>
            <a:r>
              <a:rPr lang="en-US" dirty="0" smtClean="0"/>
              <a:t>Ataturk Dam</a:t>
            </a:r>
          </a:p>
          <a:p>
            <a:r>
              <a:rPr lang="en-US" dirty="0" smtClean="0">
                <a:hlinkClick r:id="rId2"/>
              </a:rPr>
              <a:t>Israel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PBS </a:t>
            </a:r>
            <a:r>
              <a:rPr lang="en-US" dirty="0" err="1" smtClean="0">
                <a:hlinkClick r:id="rId3"/>
              </a:rPr>
              <a:t>NewsHour</a:t>
            </a:r>
            <a:r>
              <a:rPr lang="en-US" dirty="0" smtClean="0">
                <a:hlinkClick r:id="rId3"/>
              </a:rPr>
              <a:t> on Israel’s Water Technology</a:t>
            </a:r>
            <a:r>
              <a:rPr lang="en-US" dirty="0" smtClean="0"/>
              <a:t> 2015</a:t>
            </a:r>
          </a:p>
          <a:p>
            <a:pPr lvl="1"/>
            <a:r>
              <a:rPr lang="en-US" dirty="0" smtClean="0">
                <a:hlinkClick r:id="rId2"/>
              </a:rPr>
              <a:t>Updated PBS </a:t>
            </a:r>
            <a:r>
              <a:rPr lang="en-US" dirty="0" err="1" smtClean="0">
                <a:hlinkClick r:id="rId2"/>
              </a:rPr>
              <a:t>NewsHour</a:t>
            </a:r>
            <a:r>
              <a:rPr lang="en-US" dirty="0" smtClean="0">
                <a:hlinkClick r:id="rId2"/>
              </a:rPr>
              <a:t> Israel Water </a:t>
            </a:r>
            <a:r>
              <a:rPr lang="en-US" dirty="0" smtClean="0"/>
              <a:t>2018</a:t>
            </a:r>
            <a:endParaRPr lang="en-US" dirty="0" smtClean="0"/>
          </a:p>
          <a:p>
            <a:pPr lvl="1"/>
            <a:r>
              <a:rPr lang="en-US" dirty="0" smtClean="0"/>
              <a:t>Grey </a:t>
            </a:r>
            <a:r>
              <a:rPr lang="en-US" dirty="0" smtClean="0"/>
              <a:t>water recycling</a:t>
            </a:r>
          </a:p>
          <a:p>
            <a:pPr lvl="1"/>
            <a:r>
              <a:rPr lang="en-US" dirty="0" smtClean="0"/>
              <a:t>Drip irrigation</a:t>
            </a:r>
          </a:p>
          <a:p>
            <a:pPr lvl="1"/>
            <a:r>
              <a:rPr lang="en-US" dirty="0" smtClean="0"/>
              <a:t>Techniques to reduce transpiration</a:t>
            </a:r>
          </a:p>
          <a:p>
            <a:r>
              <a:rPr lang="en-US" dirty="0" smtClean="0"/>
              <a:t>Iran</a:t>
            </a:r>
          </a:p>
          <a:p>
            <a:pPr lvl="1"/>
            <a:r>
              <a:rPr lang="en-US" dirty="0" err="1" smtClean="0">
                <a:hlinkClick r:id="rId4"/>
              </a:rPr>
              <a:t>Qanats</a:t>
            </a:r>
            <a:r>
              <a:rPr lang="en-US" dirty="0" smtClean="0">
                <a:hlinkClick r:id="rId4"/>
              </a:rPr>
              <a:t>—collect and divert water from mountains</a:t>
            </a:r>
            <a:endParaRPr lang="en-US" dirty="0" smtClean="0"/>
          </a:p>
          <a:p>
            <a:r>
              <a:rPr lang="en-US" dirty="0" smtClean="0"/>
              <a:t>Arabia</a:t>
            </a:r>
          </a:p>
          <a:p>
            <a:pPr lvl="1"/>
            <a:r>
              <a:rPr lang="en-US" dirty="0" smtClean="0"/>
              <a:t>Rely on fossil water and aquifers</a:t>
            </a:r>
          </a:p>
          <a:p>
            <a:pPr lvl="1"/>
            <a:r>
              <a:rPr lang="en-US" dirty="0" smtClean="0"/>
              <a:t>Some desalinization in wealthy oil states</a:t>
            </a:r>
          </a:p>
          <a:p>
            <a:pPr lvl="1"/>
            <a:r>
              <a:rPr lang="en-US" dirty="0" smtClean="0"/>
              <a:t>Terracing in Yemen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Muhammed</a:t>
            </a:r>
          </a:p>
          <a:p>
            <a:r>
              <a:rPr lang="en-US" dirty="0" smtClean="0"/>
              <a:t>Mecca, Medina</a:t>
            </a:r>
          </a:p>
          <a:p>
            <a:r>
              <a:rPr lang="en-US" dirty="0" smtClean="0"/>
              <a:t>610 AD, angel Gabriel</a:t>
            </a:r>
          </a:p>
          <a:p>
            <a:r>
              <a:rPr lang="en-US" dirty="0" smtClean="0"/>
              <a:t>Qur’an</a:t>
            </a:r>
          </a:p>
          <a:p>
            <a:r>
              <a:rPr lang="en-US" dirty="0" smtClean="0"/>
              <a:t>Five Pillars of Faith</a:t>
            </a:r>
          </a:p>
          <a:p>
            <a:r>
              <a:rPr lang="en-US" dirty="0" smtClean="0"/>
              <a:t>Sunni, Shia</a:t>
            </a:r>
          </a:p>
          <a:p>
            <a:r>
              <a:rPr lang="en-US" dirty="0" smtClean="0"/>
              <a:t>Islamic vs Secular states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38" y="0"/>
            <a:ext cx="4587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5" name="Picture 2" descr="deblij6e_fig_07a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6" y="2013081"/>
            <a:ext cx="5853734" cy="45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 descr="07_32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16" y="1027906"/>
            <a:ext cx="6415172" cy="5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8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_3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6" y="1588"/>
            <a:ext cx="8524875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2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7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8" y="0"/>
            <a:ext cx="5051425" cy="678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 descr="07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2" y="914400"/>
            <a:ext cx="5891214" cy="411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7573" y="5347252"/>
            <a:ext cx="6609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Palestinian territory split between the West Bank and the Gaza Strip.</a:t>
            </a:r>
          </a:p>
          <a:p>
            <a:endParaRPr lang="en-US" dirty="0"/>
          </a:p>
          <a:p>
            <a:r>
              <a:rPr lang="en-US" dirty="0" smtClean="0"/>
              <a:t>Gaza elected Hamas as their government.</a:t>
            </a:r>
          </a:p>
          <a:p>
            <a:r>
              <a:rPr lang="en-US" dirty="0" smtClean="0"/>
              <a:t>Fatah government in West Bank.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4479925" cy="678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3" descr="deblij6e_figun_07b_p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0"/>
            <a:ext cx="4237038" cy="68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2" y="348821"/>
            <a:ext cx="9747076" cy="5808263"/>
          </a:xfrm>
        </p:spPr>
      </p:pic>
    </p:spTree>
    <p:extLst>
      <p:ext uri="{BB962C8B-B14F-4D97-AF65-F5344CB8AC3E}">
        <p14:creationId xmlns:p14="http://schemas.microsoft.com/office/powerpoint/2010/main" val="9808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deblij6e_figun_07b_p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66"/>
            <a:ext cx="6442142" cy="4734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77" y="406401"/>
            <a:ext cx="5621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Temple Mount for Jews or Haram al-Sharif for  </a:t>
            </a:r>
            <a:r>
              <a:rPr lang="en-US" dirty="0" smtClean="0">
                <a:solidFill>
                  <a:schemeClr val="bg1"/>
                </a:solidFill>
              </a:rPr>
              <a:t>Muslims.  Holiest </a:t>
            </a:r>
            <a:r>
              <a:rPr lang="en-US" dirty="0">
                <a:solidFill>
                  <a:schemeClr val="bg1"/>
                </a:solidFill>
              </a:rPr>
              <a:t>site in Judaism; important for Muslims, Muhammed’s ascent to heaven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Solutions?</a:t>
            </a:r>
          </a:p>
          <a:p>
            <a:pPr lvl="1"/>
            <a:r>
              <a:rPr lang="en-US" dirty="0" smtClean="0"/>
              <a:t>Camp David Accords, 1977</a:t>
            </a:r>
          </a:p>
          <a:p>
            <a:pPr lvl="1"/>
            <a:r>
              <a:rPr lang="en-US" dirty="0" smtClean="0"/>
              <a:t>One State Solution</a:t>
            </a:r>
          </a:p>
          <a:p>
            <a:pPr lvl="1"/>
            <a:r>
              <a:rPr lang="en-US" dirty="0" smtClean="0"/>
              <a:t>Two-State Solution</a:t>
            </a:r>
          </a:p>
          <a:p>
            <a:pPr lvl="1"/>
            <a:r>
              <a:rPr lang="en-US" dirty="0" smtClean="0"/>
              <a:t>Question of Jerusalem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Saddam Hussein 1979</a:t>
            </a:r>
          </a:p>
          <a:p>
            <a:r>
              <a:rPr lang="en-US" dirty="0" smtClean="0"/>
              <a:t>Iran-Iraq war 1980-1989</a:t>
            </a:r>
          </a:p>
          <a:p>
            <a:r>
              <a:rPr lang="en-US" dirty="0" smtClean="0"/>
              <a:t>Invasion of Kuwait 1990</a:t>
            </a:r>
          </a:p>
          <a:p>
            <a:r>
              <a:rPr lang="en-US" dirty="0" smtClean="0"/>
              <a:t>Operation Desert Storm January, 1991</a:t>
            </a:r>
          </a:p>
          <a:p>
            <a:r>
              <a:rPr lang="en-US" dirty="0" smtClean="0"/>
              <a:t>Kurdish Security Zone</a:t>
            </a:r>
          </a:p>
          <a:p>
            <a:r>
              <a:rPr lang="en-US" dirty="0" smtClean="0"/>
              <a:t>2003 Operation Iraqi Freedom</a:t>
            </a:r>
          </a:p>
          <a:p>
            <a:r>
              <a:rPr lang="en-US" dirty="0" smtClean="0"/>
              <a:t>Post US invasion Shia government</a:t>
            </a:r>
          </a:p>
          <a:p>
            <a:r>
              <a:rPr lang="en-US" dirty="0" smtClean="0"/>
              <a:t>ISIS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23" y="0"/>
            <a:ext cx="5364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1953 coup</a:t>
            </a:r>
          </a:p>
          <a:p>
            <a:pPr lvl="1"/>
            <a:r>
              <a:rPr lang="en-US" dirty="0" smtClean="0"/>
              <a:t>Removed </a:t>
            </a:r>
            <a:r>
              <a:rPr lang="en-US" dirty="0" err="1" smtClean="0"/>
              <a:t>Mosaddegh</a:t>
            </a:r>
            <a:endParaRPr lang="en-US" dirty="0" smtClean="0"/>
          </a:p>
          <a:p>
            <a:pPr lvl="1"/>
            <a:r>
              <a:rPr lang="en-US" dirty="0" smtClean="0"/>
              <a:t>Installed Shah Pahlavi (US ally)</a:t>
            </a:r>
            <a:endParaRPr lang="en-US" dirty="0"/>
          </a:p>
          <a:p>
            <a:pPr lvl="1"/>
            <a:r>
              <a:rPr lang="en-US" dirty="0" smtClean="0"/>
              <a:t>1979 Islamic Revolution</a:t>
            </a:r>
          </a:p>
          <a:p>
            <a:pPr lvl="1"/>
            <a:r>
              <a:rPr lang="en-US" dirty="0" smtClean="0"/>
              <a:t>Ayatollah Khomeini</a:t>
            </a:r>
          </a:p>
          <a:p>
            <a:r>
              <a:rPr lang="en-US" dirty="0" smtClean="0"/>
              <a:t>1980-89 Iran-Iraq War</a:t>
            </a:r>
          </a:p>
          <a:p>
            <a:r>
              <a:rPr lang="en-US" dirty="0" smtClean="0"/>
              <a:t>Support for Assad in Syria</a:t>
            </a:r>
          </a:p>
          <a:p>
            <a:r>
              <a:rPr lang="en-US" dirty="0" smtClean="0"/>
              <a:t>Allied with Russia</a:t>
            </a:r>
          </a:p>
          <a:p>
            <a:r>
              <a:rPr lang="en-US" dirty="0" smtClean="0"/>
              <a:t>Hezbollah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18" y="24304"/>
            <a:ext cx="6129130" cy="61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6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0878" y="1900986"/>
            <a:ext cx="10515600" cy="4351338"/>
          </a:xfrm>
        </p:spPr>
        <p:txBody>
          <a:bodyPr/>
          <a:lstStyle/>
          <a:p>
            <a:r>
              <a:rPr lang="en-US" dirty="0" smtClean="0"/>
              <a:t>Ruled by Assad family</a:t>
            </a:r>
          </a:p>
          <a:p>
            <a:r>
              <a:rPr lang="en-US" dirty="0" smtClean="0"/>
              <a:t>Bashar </a:t>
            </a:r>
            <a:r>
              <a:rPr lang="en-US" dirty="0" err="1" smtClean="0"/>
              <a:t>alAssad</a:t>
            </a:r>
            <a:endParaRPr lang="en-US" dirty="0" smtClean="0"/>
          </a:p>
          <a:p>
            <a:r>
              <a:rPr lang="en-US" dirty="0" err="1" smtClean="0"/>
              <a:t>Alowite</a:t>
            </a:r>
            <a:r>
              <a:rPr lang="en-US" dirty="0" smtClean="0"/>
              <a:t>, Shia minority</a:t>
            </a:r>
          </a:p>
          <a:p>
            <a:r>
              <a:rPr lang="en-US" dirty="0" smtClean="0"/>
              <a:t>Allied with Russia &amp; Iran</a:t>
            </a:r>
            <a:endParaRPr lang="en-US" dirty="0"/>
          </a:p>
        </p:txBody>
      </p:sp>
      <p:pic>
        <p:nvPicPr>
          <p:cNvPr id="7" name="Picture 3" descr="DAG_6e_UnFigure_Pg336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8" y="76350"/>
            <a:ext cx="7680740" cy="572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34" y="1446802"/>
            <a:ext cx="10515600" cy="4351338"/>
          </a:xfrm>
        </p:spPr>
        <p:txBody>
          <a:bodyPr/>
          <a:lstStyle/>
          <a:p>
            <a:r>
              <a:rPr lang="en-US" dirty="0" smtClean="0"/>
              <a:t>Former Ottoman Empire</a:t>
            </a:r>
          </a:p>
          <a:p>
            <a:r>
              <a:rPr lang="en-US" dirty="0" smtClean="0"/>
              <a:t>Turks (not Arabs); speak Turkish</a:t>
            </a:r>
          </a:p>
          <a:p>
            <a:r>
              <a:rPr lang="en-US" dirty="0" smtClean="0"/>
              <a:t>Armenian minority</a:t>
            </a:r>
          </a:p>
          <a:p>
            <a:pPr lvl="1"/>
            <a:r>
              <a:rPr lang="en-US" dirty="0" smtClean="0"/>
              <a:t>Armenian genocide (1914)</a:t>
            </a:r>
          </a:p>
          <a:p>
            <a:r>
              <a:rPr lang="en-US" dirty="0" smtClean="0"/>
              <a:t>Kurdish minority</a:t>
            </a:r>
          </a:p>
          <a:p>
            <a:pPr lvl="1"/>
            <a:r>
              <a:rPr lang="en-US" dirty="0" smtClean="0"/>
              <a:t>Kurdistan Workers Party(PKK)</a:t>
            </a:r>
          </a:p>
          <a:p>
            <a:r>
              <a:rPr lang="en-US" dirty="0" smtClean="0"/>
              <a:t>President Erdogan since 2014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1" y="2445884"/>
            <a:ext cx="70453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66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Gadhafi, 1969</a:t>
            </a:r>
          </a:p>
          <a:p>
            <a:pPr lvl="1"/>
            <a:r>
              <a:rPr lang="en-US" dirty="0" smtClean="0"/>
              <a:t>Nationalized oil in 1986</a:t>
            </a:r>
          </a:p>
          <a:p>
            <a:pPr lvl="1"/>
            <a:r>
              <a:rPr lang="en-US" dirty="0" smtClean="0"/>
              <a:t>US airstrikes</a:t>
            </a:r>
          </a:p>
          <a:p>
            <a:r>
              <a:rPr lang="en-US" dirty="0" smtClean="0"/>
              <a:t>Libyan state-sponsored terrorism</a:t>
            </a:r>
          </a:p>
          <a:p>
            <a:pPr lvl="1"/>
            <a:r>
              <a:rPr lang="en-US" dirty="0" smtClean="0"/>
              <a:t>Pan </a:t>
            </a:r>
            <a:r>
              <a:rPr lang="en-US" dirty="0" err="1" smtClean="0"/>
              <a:t>Am,Lockerbie</a:t>
            </a:r>
            <a:r>
              <a:rPr lang="en-US" dirty="0" smtClean="0"/>
              <a:t>, Scotland</a:t>
            </a:r>
          </a:p>
          <a:p>
            <a:r>
              <a:rPr lang="en-US" dirty="0" smtClean="0"/>
              <a:t>Post 9/11</a:t>
            </a:r>
          </a:p>
          <a:p>
            <a:r>
              <a:rPr lang="en-US" dirty="0" smtClean="0"/>
              <a:t>Arab Spring 2011</a:t>
            </a:r>
          </a:p>
          <a:p>
            <a:pPr lvl="1"/>
            <a:r>
              <a:rPr lang="en-US" dirty="0" smtClean="0"/>
              <a:t>Civil War since 2014</a:t>
            </a:r>
          </a:p>
          <a:p>
            <a:pPr lvl="1"/>
            <a:r>
              <a:rPr lang="en-US" dirty="0" smtClean="0"/>
              <a:t>ISIS occupied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37" y="0"/>
            <a:ext cx="715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Saudi Arabia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147" y="1388302"/>
            <a:ext cx="11287539" cy="5469697"/>
          </a:xfrm>
        </p:spPr>
        <p:txBody>
          <a:bodyPr/>
          <a:lstStyle/>
          <a:p>
            <a:r>
              <a:rPr lang="en-US" dirty="0" smtClean="0"/>
              <a:t>Ottoman occupied until 1918</a:t>
            </a:r>
          </a:p>
          <a:p>
            <a:pPr lvl="1"/>
            <a:r>
              <a:rPr lang="en-US" dirty="0" smtClean="0"/>
              <a:t>Growth of Wahhabism</a:t>
            </a:r>
          </a:p>
          <a:p>
            <a:r>
              <a:rPr lang="en-US" dirty="0" smtClean="0"/>
              <a:t>British controlled until 1932</a:t>
            </a:r>
          </a:p>
          <a:p>
            <a:r>
              <a:rPr lang="en-US" dirty="0" smtClean="0"/>
              <a:t>“Given” to Ibn al Saud, 1932</a:t>
            </a:r>
          </a:p>
          <a:p>
            <a:r>
              <a:rPr lang="en-US" dirty="0" smtClean="0"/>
              <a:t>Oil industry emerges 1930s</a:t>
            </a:r>
          </a:p>
          <a:p>
            <a:pPr lvl="1"/>
            <a:r>
              <a:rPr lang="en-US" dirty="0" smtClean="0"/>
              <a:t>Strong relationship with West</a:t>
            </a:r>
          </a:p>
          <a:p>
            <a:pPr lvl="1"/>
            <a:r>
              <a:rPr lang="en-US" dirty="0" smtClean="0"/>
              <a:t>Strong relationship with US</a:t>
            </a:r>
          </a:p>
          <a:p>
            <a:r>
              <a:rPr lang="en-US" dirty="0" smtClean="0"/>
              <a:t>State-sponsored terrorism</a:t>
            </a:r>
          </a:p>
          <a:p>
            <a:pPr lvl="1"/>
            <a:r>
              <a:rPr lang="en-US" dirty="0" smtClean="0"/>
              <a:t>9/11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24" y="178903"/>
            <a:ext cx="6689215" cy="61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Saudi Arabia and State Sponsored Terrorism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8302"/>
            <a:ext cx="10750826" cy="546969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Saud Royal family becomes exceedingly wealthy after OPEC forms</a:t>
            </a:r>
          </a:p>
          <a:p>
            <a:r>
              <a:rPr lang="en-US" dirty="0" smtClean="0"/>
              <a:t>But most Saudis remain very poor</a:t>
            </a:r>
          </a:p>
          <a:p>
            <a:r>
              <a:rPr lang="en-US" dirty="0" smtClean="0"/>
              <a:t>Discontent grows in religious schools—</a:t>
            </a:r>
            <a:r>
              <a:rPr lang="en-US" i="1" dirty="0" smtClean="0"/>
              <a:t>madrasas</a:t>
            </a:r>
          </a:p>
          <a:p>
            <a:pPr lvl="1"/>
            <a:r>
              <a:rPr lang="en-US" dirty="0" smtClean="0"/>
              <a:t>Anger over persistent poverty</a:t>
            </a:r>
          </a:p>
          <a:p>
            <a:pPr lvl="1"/>
            <a:r>
              <a:rPr lang="en-US" dirty="0" smtClean="0"/>
              <a:t>Anger over Western influence and Western (“outsiders”) control of oil wealth</a:t>
            </a:r>
          </a:p>
          <a:p>
            <a:r>
              <a:rPr lang="en-US" dirty="0" smtClean="0"/>
              <a:t>Mujahedeen</a:t>
            </a:r>
          </a:p>
          <a:p>
            <a:pPr lvl="1"/>
            <a:r>
              <a:rPr lang="en-US" dirty="0" err="1" smtClean="0"/>
              <a:t>Wahhabist</a:t>
            </a:r>
            <a:r>
              <a:rPr lang="en-US" dirty="0" smtClean="0"/>
              <a:t> extremists are integrated into Saudi government positions</a:t>
            </a:r>
          </a:p>
          <a:p>
            <a:pPr lvl="1"/>
            <a:r>
              <a:rPr lang="en-US" dirty="0" smtClean="0"/>
              <a:t>Saudi Arabia funds export of “holy warriors” to fight Soviets</a:t>
            </a:r>
          </a:p>
          <a:p>
            <a:pPr lvl="1"/>
            <a:r>
              <a:rPr lang="en-US" dirty="0" smtClean="0"/>
              <a:t>Osama bin Laden—CIA asset</a:t>
            </a:r>
          </a:p>
          <a:p>
            <a:pPr lvl="1"/>
            <a:r>
              <a:rPr lang="en-US" dirty="0" smtClean="0"/>
              <a:t>More than 12,000 Saudi mujahedeen go to Afghanistan</a:t>
            </a:r>
          </a:p>
          <a:p>
            <a:r>
              <a:rPr lang="en-US" dirty="0" smtClean="0"/>
              <a:t>War in Afghanistan 1979-89</a:t>
            </a:r>
          </a:p>
          <a:p>
            <a:pPr lvl="1"/>
            <a:r>
              <a:rPr lang="en-US" dirty="0" smtClean="0"/>
              <a:t>Over 1 million die, including more than 50,000 Soviet troops</a:t>
            </a:r>
          </a:p>
          <a:p>
            <a:pPr lvl="1"/>
            <a:r>
              <a:rPr lang="en-US" dirty="0" smtClean="0"/>
              <a:t>Breaks the Soviet Union and leaves a power vacuum</a:t>
            </a:r>
          </a:p>
          <a:p>
            <a:pPr lvl="1"/>
            <a:r>
              <a:rPr lang="en-US" dirty="0" smtClean="0"/>
              <a:t>Rise of Taliban </a:t>
            </a:r>
          </a:p>
          <a:p>
            <a:pPr lvl="2"/>
            <a:r>
              <a:rPr lang="en-US" dirty="0" smtClean="0"/>
              <a:t>Sunni Muslims; defeat Northern Alliance in 1996)</a:t>
            </a:r>
          </a:p>
          <a:p>
            <a:pPr lvl="1"/>
            <a:r>
              <a:rPr lang="en-US" dirty="0" smtClean="0"/>
              <a:t>Lawlessness</a:t>
            </a:r>
          </a:p>
          <a:p>
            <a:pPr lvl="2"/>
            <a:r>
              <a:rPr lang="en-US" dirty="0" smtClean="0"/>
              <a:t>Terrorist networks (Al Qaeda) take advantage of areas of Afghanistan that aren’t governed to run training camps for terrorists. 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07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145222"/>
            <a:ext cx="5422900" cy="651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7317" y="263451"/>
            <a:ext cx="4083682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9/11 hijackers.</a:t>
            </a:r>
          </a:p>
          <a:p>
            <a:endParaRPr lang="en-US" dirty="0"/>
          </a:p>
          <a:p>
            <a:r>
              <a:rPr lang="en-US" dirty="0" smtClean="0"/>
              <a:t>15 </a:t>
            </a:r>
            <a:r>
              <a:rPr lang="en-US" dirty="0"/>
              <a:t>were from Saudi Arabia.</a:t>
            </a:r>
          </a:p>
          <a:p>
            <a:r>
              <a:rPr lang="en-US" dirty="0" smtClean="0"/>
              <a:t>2 </a:t>
            </a:r>
            <a:r>
              <a:rPr lang="en-US" dirty="0"/>
              <a:t>were from the U.A.E.</a:t>
            </a:r>
          </a:p>
          <a:p>
            <a:r>
              <a:rPr lang="en-US" dirty="0" smtClean="0"/>
              <a:t>1 </a:t>
            </a:r>
            <a:r>
              <a:rPr lang="en-US" dirty="0"/>
              <a:t>was from Lebanon.</a:t>
            </a:r>
          </a:p>
          <a:p>
            <a:r>
              <a:rPr lang="en-US" dirty="0" smtClean="0"/>
              <a:t>1 </a:t>
            </a:r>
            <a:r>
              <a:rPr lang="en-US" dirty="0"/>
              <a:t>was from Egypt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Who orchestrates these attacks and why?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 invades Afghanistan in 2001.</a:t>
            </a:r>
          </a:p>
          <a:p>
            <a:r>
              <a:rPr lang="en-US" dirty="0" smtClean="0"/>
              <a:t>Operation Enduring  Freedom.</a:t>
            </a:r>
          </a:p>
          <a:p>
            <a:endParaRPr lang="en-US" dirty="0"/>
          </a:p>
          <a:p>
            <a:r>
              <a:rPr lang="en-US" dirty="0" smtClean="0"/>
              <a:t>Osama bin Laden escaped to Pakistan.</a:t>
            </a:r>
          </a:p>
          <a:p>
            <a:r>
              <a:rPr lang="en-US" dirty="0" smtClean="0"/>
              <a:t>Killed by Navy SEALS in 2011.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2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Wealth for Country “X”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Country?</a:t>
            </a:r>
          </a:p>
          <a:p>
            <a:pPr lvl="1"/>
            <a:r>
              <a:rPr lang="en-US" dirty="0" smtClean="0"/>
              <a:t>A bit smaller than Maine</a:t>
            </a:r>
          </a:p>
          <a:p>
            <a:pPr lvl="1"/>
            <a:r>
              <a:rPr lang="en-US" dirty="0" smtClean="0"/>
              <a:t>.77% of its land is arable</a:t>
            </a:r>
          </a:p>
          <a:p>
            <a:pPr lvl="1"/>
            <a:r>
              <a:rPr lang="en-US" dirty="0" smtClean="0"/>
              <a:t>Created in 1971</a:t>
            </a:r>
          </a:p>
          <a:p>
            <a:pPr lvl="1"/>
            <a:r>
              <a:rPr lang="en-US" dirty="0" smtClean="0"/>
              <a:t>World’s 16</a:t>
            </a:r>
            <a:r>
              <a:rPr lang="en-US" baseline="30000" dirty="0" smtClean="0"/>
              <a:t>th</a:t>
            </a:r>
            <a:r>
              <a:rPr lang="en-US" dirty="0" smtClean="0"/>
              <a:t> highest GDP at $40,000</a:t>
            </a:r>
          </a:p>
          <a:p>
            <a:pPr lvl="1"/>
            <a:r>
              <a:rPr lang="en-US" dirty="0" smtClean="0"/>
              <a:t>Demographics:</a:t>
            </a:r>
          </a:p>
          <a:p>
            <a:pPr lvl="2"/>
            <a:r>
              <a:rPr lang="en-US" dirty="0" smtClean="0"/>
              <a:t>Ages 15-64:  2.6 million men and only 933,000 women (2010)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656" y="2877439"/>
            <a:ext cx="2496968" cy="1310409"/>
          </a:xfrm>
          <a:prstGeom prst="rect">
            <a:avLst/>
          </a:prstGeom>
        </p:spPr>
      </p:pic>
      <p:pic>
        <p:nvPicPr>
          <p:cNvPr id="5" name="Picture 1" descr="Khalifa bin Zayed Al Nahy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0740" y="122412"/>
            <a:ext cx="2476500" cy="37751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20780" y="4140277"/>
            <a:ext cx="275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Khalifa</a:t>
            </a:r>
            <a:r>
              <a:rPr lang="en-US" dirty="0" smtClean="0"/>
              <a:t> bin </a:t>
            </a:r>
            <a:r>
              <a:rPr lang="en-US" dirty="0" err="1" smtClean="0"/>
              <a:t>Zayed</a:t>
            </a:r>
            <a:r>
              <a:rPr lang="en-US" dirty="0" smtClean="0"/>
              <a:t> al </a:t>
            </a:r>
            <a:r>
              <a:rPr lang="en-US" dirty="0" err="1" smtClean="0"/>
              <a:t>Nahayn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3" name="Picture 7" descr="flying-carp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92" y="3124200"/>
            <a:ext cx="2606675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9" descr="Harumsca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72" y="148259"/>
            <a:ext cx="1973251" cy="283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 descr="aladdin-poster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67" y="3124200"/>
            <a:ext cx="2525713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 descr="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28600"/>
            <a:ext cx="4143375" cy="2681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1222" y="1005686"/>
            <a:ext cx="208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Exotic (and backwards) Orient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352800"/>
            <a:ext cx="279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Arab Emirates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Tremendous oil wealth</a:t>
            </a:r>
          </a:p>
          <a:p>
            <a:r>
              <a:rPr lang="en-US" dirty="0" smtClean="0"/>
              <a:t>Attempts to diversify economy </a:t>
            </a:r>
          </a:p>
          <a:p>
            <a:r>
              <a:rPr lang="en-US" dirty="0" smtClean="0"/>
              <a:t>Modernize country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29" y="-28018"/>
            <a:ext cx="4788671" cy="357234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9" y="3582700"/>
            <a:ext cx="4779054" cy="32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41057" y="3416518"/>
            <a:ext cx="43156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Dubai's Sheikh </a:t>
            </a:r>
            <a:r>
              <a:rPr lang="en-US" sz="1600" dirty="0" err="1" smtClean="0"/>
              <a:t>Zayed</a:t>
            </a:r>
            <a:r>
              <a:rPr lang="en-US" sz="1600" dirty="0" smtClean="0"/>
              <a:t> Road </a:t>
            </a:r>
          </a:p>
          <a:p>
            <a:r>
              <a:rPr lang="en-US" sz="1600" dirty="0" smtClean="0"/>
              <a:t>Early 1990s and today…</a:t>
            </a: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0791" y="2744989"/>
            <a:ext cx="2811281" cy="415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71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Tourism and International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Tallest building in world—</a:t>
            </a:r>
            <a:r>
              <a:rPr lang="en-US" dirty="0" err="1" smtClean="0"/>
              <a:t>Burj</a:t>
            </a:r>
            <a:r>
              <a:rPr lang="en-US" dirty="0" smtClean="0"/>
              <a:t> </a:t>
            </a:r>
            <a:r>
              <a:rPr lang="en-US" dirty="0" err="1" smtClean="0"/>
              <a:t>Khalifa</a:t>
            </a:r>
            <a:endParaRPr lang="en-US" dirty="0" smtClean="0"/>
          </a:p>
          <a:p>
            <a:r>
              <a:rPr lang="en-US" dirty="0" smtClean="0"/>
              <a:t>World’s first “seven star” hotel</a:t>
            </a:r>
          </a:p>
          <a:p>
            <a:pPr lvl="1"/>
            <a:r>
              <a:rPr lang="en-US" dirty="0" err="1" smtClean="0"/>
              <a:t>Madinat</a:t>
            </a:r>
            <a:r>
              <a:rPr lang="en-US" dirty="0" smtClean="0"/>
              <a:t> </a:t>
            </a:r>
            <a:r>
              <a:rPr lang="en-US" dirty="0" err="1" smtClean="0"/>
              <a:t>Jumeirah</a:t>
            </a:r>
            <a:r>
              <a:rPr lang="en-US" dirty="0" smtClean="0"/>
              <a:t> Arabian Resort</a:t>
            </a:r>
          </a:p>
          <a:p>
            <a:pPr lvl="1"/>
            <a:r>
              <a:rPr lang="en-US" dirty="0" err="1" smtClean="0"/>
              <a:t>Burj</a:t>
            </a:r>
            <a:r>
              <a:rPr lang="en-US" dirty="0" smtClean="0"/>
              <a:t> al Arab Hotel</a:t>
            </a:r>
            <a:endParaRPr lang="en-US" dirty="0"/>
          </a:p>
        </p:txBody>
      </p:sp>
      <p:pic>
        <p:nvPicPr>
          <p:cNvPr id="4" name="Picture 3" descr="DAG_5e_Figure_07_06_1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57" y="1311964"/>
            <a:ext cx="3821235" cy="59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G_5e_Figure_07_06_3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27" y="1311964"/>
            <a:ext cx="3821235" cy="583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10515600" cy="4351338"/>
          </a:xfrm>
        </p:spPr>
        <p:txBody>
          <a:bodyPr/>
          <a:lstStyle/>
          <a:p>
            <a:r>
              <a:rPr lang="en-US" dirty="0" smtClean="0"/>
              <a:t>The Palm Islands—Palm </a:t>
            </a:r>
            <a:r>
              <a:rPr lang="en-US" dirty="0" err="1" smtClean="0"/>
              <a:t>Jumeirah</a:t>
            </a:r>
            <a:endParaRPr lang="en-US" dirty="0"/>
          </a:p>
          <a:p>
            <a:pPr lvl="1"/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wonder of the world</a:t>
            </a:r>
          </a:p>
          <a:p>
            <a:pPr lvl="1"/>
            <a:r>
              <a:rPr lang="en-US" dirty="0" smtClean="0"/>
              <a:t>Islands, over 400 villas, apartments, spas, diving, theaters</a:t>
            </a:r>
          </a:p>
          <a:p>
            <a:pPr lvl="1"/>
            <a:r>
              <a:rPr lang="en-US" dirty="0" smtClean="0"/>
              <a:t>Doubled Dubai’s 45 mile coastline</a:t>
            </a:r>
          </a:p>
          <a:p>
            <a:pPr lvl="1"/>
            <a:r>
              <a:rPr lang="en-US" dirty="0" smtClean="0"/>
              <a:t>Each island is 1 billion cubic meters of dredged sand and stone</a:t>
            </a:r>
          </a:p>
          <a:p>
            <a:r>
              <a:rPr lang="en-US" dirty="0" smtClean="0"/>
              <a:t>The World Islands</a:t>
            </a:r>
          </a:p>
          <a:p>
            <a:pPr lvl="1"/>
            <a:r>
              <a:rPr lang="en-US" dirty="0" smtClean="0"/>
              <a:t>Individual islands for sale</a:t>
            </a:r>
          </a:p>
          <a:p>
            <a:pPr lvl="1"/>
            <a:r>
              <a:rPr lang="en-US" dirty="0" smtClean="0"/>
              <a:t>Suffered during global recession of 2008-10, lots of vacancies</a:t>
            </a:r>
          </a:p>
          <a:p>
            <a:pPr lvl="1"/>
            <a:r>
              <a:rPr lang="en-US" dirty="0" smtClean="0"/>
              <a:t>Only about 4 of the islands have </a:t>
            </a:r>
            <a:r>
              <a:rPr lang="en-US" smtClean="0"/>
              <a:t>been developed.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278"/>
            <a:ext cx="5506278" cy="354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570" y="1272210"/>
            <a:ext cx="6702284" cy="4452729"/>
          </a:xfrm>
          <a:prstGeom prst="rect">
            <a:avLst/>
          </a:prstGeom>
        </p:spPr>
      </p:pic>
      <p:pic>
        <p:nvPicPr>
          <p:cNvPr id="6" name="Picture 5" descr="DAG_5e_Figure_07_06_2_L.jpg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8" y="3844037"/>
            <a:ext cx="5221182" cy="301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0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62960"/>
            <a:ext cx="10477500" cy="5895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331" y="6321287"/>
            <a:ext cx="769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Dubai’s 80-story, 1273 foot tower.  Floors will rotate 360 degrees in all directions.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eblij6e_figun_07a_p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"/>
            <a:ext cx="8535987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6476" y="462146"/>
            <a:ext cx="793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miles from Dubai’s </a:t>
            </a:r>
            <a:r>
              <a:rPr lang="en-US" dirty="0" smtClean="0"/>
              <a:t>center are the homes of immigrants.  These immigrants are</a:t>
            </a:r>
          </a:p>
          <a:p>
            <a:r>
              <a:rPr lang="en-US" dirty="0" smtClean="0"/>
              <a:t>Guest Workers, recruited to do low-skilled, low-wage jobs in the region.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AG_5e_Figure_07_25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4504"/>
            <a:ext cx="91440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2" y="285839"/>
            <a:ext cx="2538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UAE’s growth has been on the backs of imported labor.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Guest </a:t>
            </a:r>
            <a:r>
              <a:rPr lang="en-US" dirty="0"/>
              <a:t>Workers face terrible living and working conditions and raise human rights concerns.</a:t>
            </a:r>
          </a:p>
        </p:txBody>
      </p:sp>
    </p:spTree>
    <p:extLst>
      <p:ext uri="{BB962C8B-B14F-4D97-AF65-F5344CB8AC3E}">
        <p14:creationId xmlns:p14="http://schemas.microsoft.com/office/powerpoint/2010/main" val="8434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Wealth in the Region Has…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Brought Urban Transformation</a:t>
            </a:r>
          </a:p>
          <a:p>
            <a:pPr lvl="1"/>
            <a:r>
              <a:rPr lang="en-US" dirty="0" smtClean="0"/>
              <a:t>Modern cities</a:t>
            </a:r>
          </a:p>
          <a:p>
            <a:r>
              <a:rPr lang="en-US" dirty="0" smtClean="0"/>
              <a:t>Brought volatile income streams</a:t>
            </a:r>
          </a:p>
          <a:p>
            <a:pPr lvl="1"/>
            <a:r>
              <a:rPr lang="en-US" dirty="0" smtClean="0"/>
              <a:t>Note:  Dubai suffered during great recession</a:t>
            </a:r>
          </a:p>
          <a:p>
            <a:r>
              <a:rPr lang="en-US" dirty="0" smtClean="0"/>
              <a:t>Brought huge spending on infrastructure</a:t>
            </a:r>
          </a:p>
          <a:p>
            <a:pPr lvl="1"/>
            <a:r>
              <a:rPr lang="en-US" dirty="0"/>
              <a:t>Roads, </a:t>
            </a:r>
            <a:r>
              <a:rPr lang="en-US" dirty="0" smtClean="0"/>
              <a:t>Buildings, Airports</a:t>
            </a:r>
            <a:r>
              <a:rPr lang="en-US" dirty="0"/>
              <a:t>…</a:t>
            </a:r>
          </a:p>
          <a:p>
            <a:r>
              <a:rPr lang="en-US" dirty="0" smtClean="0"/>
              <a:t>Brought large regional disparities in wealth</a:t>
            </a:r>
          </a:p>
          <a:p>
            <a:pPr lvl="1"/>
            <a:r>
              <a:rPr lang="en-US" dirty="0" smtClean="0"/>
              <a:t>Countries that remain very poor sit next to countries with great wealth</a:t>
            </a:r>
          </a:p>
          <a:p>
            <a:r>
              <a:rPr lang="en-US" dirty="0" smtClean="0"/>
              <a:t> Brought new migration patterns</a:t>
            </a:r>
          </a:p>
          <a:p>
            <a:pPr lvl="1"/>
            <a:r>
              <a:rPr lang="en-US" dirty="0" smtClean="0"/>
              <a:t>Migration within the region—Palestinians, Shia Muslims drawn to oil-rich states</a:t>
            </a:r>
          </a:p>
          <a:p>
            <a:pPr lvl="1"/>
            <a:r>
              <a:rPr lang="en-US" dirty="0" smtClean="0"/>
              <a:t>Migration from outside the region—Pakistanis, Indians, Sri Lankans, Bangladeshis</a:t>
            </a:r>
            <a:r>
              <a:rPr lang="en-US" smtClean="0"/>
              <a:t>, Filipinos</a:t>
            </a:r>
            <a:endParaRPr lang="en-US" dirty="0" smtClean="0"/>
          </a:p>
          <a:p>
            <a:pPr lvl="1"/>
            <a:r>
              <a:rPr lang="en-US" dirty="0" smtClean="0"/>
              <a:t>85% of the population of the UAE are foreign workers</a:t>
            </a:r>
          </a:p>
          <a:p>
            <a:pPr lvl="1"/>
            <a:r>
              <a:rPr lang="en-US" dirty="0" smtClean="0"/>
              <a:t>5 million of Saudi Arabia’s 30 million people are foreign workers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207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terror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28600"/>
            <a:ext cx="1808163" cy="251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burning_US_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3200400"/>
            <a:ext cx="2390775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arab_o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78300"/>
            <a:ext cx="4076700" cy="2679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saddam-hussein-hang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6200"/>
            <a:ext cx="2819400" cy="202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pal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4572000" cy="2160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0763" y="228601"/>
            <a:ext cx="268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Dangerous </a:t>
            </a:r>
          </a:p>
          <a:p>
            <a:r>
              <a:rPr lang="en-US" dirty="0"/>
              <a:t>Contemporary Middle East</a:t>
            </a:r>
          </a:p>
        </p:txBody>
      </p:sp>
    </p:spTree>
    <p:extLst>
      <p:ext uri="{BB962C8B-B14F-4D97-AF65-F5344CB8AC3E}">
        <p14:creationId xmlns:p14="http://schemas.microsoft.com/office/powerpoint/2010/main" val="23394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Orientalism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09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i="1" dirty="0"/>
              <a:t>So far as the United States seems to be concerned, it is only a </a:t>
            </a:r>
          </a:p>
          <a:p>
            <a:pPr marL="0" indent="0">
              <a:buNone/>
            </a:pPr>
            <a:r>
              <a:rPr lang="en-US" i="1" dirty="0"/>
              <a:t>slight overstatement to say that Muslims and Arabs are essentially</a:t>
            </a:r>
          </a:p>
          <a:p>
            <a:pPr marL="0" indent="0">
              <a:buNone/>
            </a:pPr>
            <a:r>
              <a:rPr lang="en-US" i="1" dirty="0"/>
              <a:t>seen as either oil suppliers or potential terrorists.  Very little of the </a:t>
            </a:r>
          </a:p>
          <a:p>
            <a:pPr marL="0" indent="0">
              <a:buNone/>
            </a:pPr>
            <a:r>
              <a:rPr lang="en-US" i="1" dirty="0"/>
              <a:t>detail, the human density, the passion of Arab-Moslem life has </a:t>
            </a:r>
          </a:p>
          <a:p>
            <a:pPr marL="0" indent="0">
              <a:buNone/>
            </a:pPr>
            <a:r>
              <a:rPr lang="en-US" i="1" dirty="0"/>
              <a:t>entered the </a:t>
            </a:r>
            <a:r>
              <a:rPr lang="en-US" i="1" dirty="0" smtClean="0"/>
              <a:t>awareness…instead </a:t>
            </a:r>
            <a:r>
              <a:rPr lang="en-US" i="1" dirty="0"/>
              <a:t>is a sense of </a:t>
            </a:r>
          </a:p>
          <a:p>
            <a:pPr marL="0" indent="0">
              <a:buNone/>
            </a:pPr>
            <a:r>
              <a:rPr lang="en-US" i="1" dirty="0"/>
              <a:t>crude, essentialized caricatures of the Islamic world presented</a:t>
            </a:r>
          </a:p>
          <a:p>
            <a:pPr marL="0" indent="0">
              <a:buNone/>
            </a:pPr>
            <a:r>
              <a:rPr lang="en-US" i="1" dirty="0"/>
              <a:t>in such a way as to make the world vulnerable to military aggression</a:t>
            </a:r>
            <a:r>
              <a:rPr lang="en-US" i="1" dirty="0" smtClean="0"/>
              <a:t>.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					</a:t>
            </a:r>
            <a:r>
              <a:rPr lang="en-US" dirty="0" smtClean="0"/>
              <a:t>Edward </a:t>
            </a:r>
            <a:r>
              <a:rPr lang="en-US" dirty="0"/>
              <a:t>Said, </a:t>
            </a:r>
            <a:r>
              <a:rPr lang="en-US" i="1" dirty="0"/>
              <a:t>The Nation</a:t>
            </a:r>
            <a:r>
              <a:rPr lang="en-US" dirty="0"/>
              <a:t>, April 1980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59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Most of the population live in a Mediterranean (c) climate</a:t>
            </a:r>
          </a:p>
          <a:p>
            <a:r>
              <a:rPr lang="en-US" dirty="0" smtClean="0"/>
              <a:t>The Levant</a:t>
            </a:r>
          </a:p>
          <a:p>
            <a:pPr lvl="1"/>
            <a:r>
              <a:rPr lang="en-US" dirty="0" smtClean="0"/>
              <a:t>Israel, Lebanon, Gaza, Syria</a:t>
            </a:r>
          </a:p>
          <a:p>
            <a:r>
              <a:rPr lang="en-US" dirty="0" smtClean="0"/>
              <a:t>The Maghreb</a:t>
            </a:r>
          </a:p>
          <a:p>
            <a:pPr lvl="1"/>
            <a:r>
              <a:rPr lang="en-US" dirty="0" smtClean="0"/>
              <a:t>Very fertile valleys at foothills of Atlas Mts.</a:t>
            </a:r>
          </a:p>
          <a:p>
            <a:pPr lvl="1"/>
            <a:r>
              <a:rPr lang="en-US" dirty="0" smtClean="0"/>
              <a:t>Algeria, Morocco, Libya</a:t>
            </a:r>
          </a:p>
          <a:p>
            <a:pPr lvl="1"/>
            <a:r>
              <a:rPr lang="en-US" dirty="0" smtClean="0"/>
              <a:t>Very urban population (except </a:t>
            </a:r>
            <a:r>
              <a:rPr lang="en-US" dirty="0" err="1" smtClean="0"/>
              <a:t>Tuareg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Strongly connected to Europe</a:t>
            </a:r>
          </a:p>
          <a:p>
            <a:pPr lvl="1"/>
            <a:r>
              <a:rPr lang="en-US" dirty="0" smtClean="0"/>
              <a:t>95% of export money is from oil (Algeria &amp; Libya)</a:t>
            </a:r>
          </a:p>
          <a:p>
            <a:pPr lvl="1"/>
            <a:r>
              <a:rPr lang="en-US" dirty="0" smtClean="0"/>
              <a:t>Export low-wage workers to Europe (only 9 miles between Spain &amp; Morocco).</a:t>
            </a:r>
          </a:p>
          <a:p>
            <a:r>
              <a:rPr lang="en-US" dirty="0" smtClean="0"/>
              <a:t>Vast areas are uninhabited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2081" cy="528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3" descr="07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80" y="2431729"/>
            <a:ext cx="6255445" cy="442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82139" y="1749287"/>
            <a:ext cx="367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Jordan River Valley in the Levant.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296" y="5565913"/>
            <a:ext cx="422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Maghreb at the foothills of the 13,000’</a:t>
            </a:r>
          </a:p>
          <a:p>
            <a:r>
              <a:rPr lang="en-US" dirty="0" smtClean="0"/>
              <a:t>Atlas mountains.  10-30” of rain a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7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Arab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Jews</a:t>
            </a:r>
          </a:p>
          <a:p>
            <a:r>
              <a:rPr lang="en-US" dirty="0" smtClean="0"/>
              <a:t>Armenians</a:t>
            </a:r>
          </a:p>
          <a:p>
            <a:r>
              <a:rPr lang="en-US" dirty="0" smtClean="0"/>
              <a:t>Turks</a:t>
            </a:r>
          </a:p>
          <a:p>
            <a:r>
              <a:rPr lang="en-US" dirty="0" smtClean="0"/>
              <a:t>Persians/Iranians</a:t>
            </a:r>
          </a:p>
          <a:p>
            <a:r>
              <a:rPr lang="en-US" dirty="0" smtClean="0"/>
              <a:t>Berbers</a:t>
            </a:r>
          </a:p>
          <a:p>
            <a:r>
              <a:rPr lang="en-US" dirty="0" err="1" smtClean="0"/>
              <a:t>Tuaregs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Muslim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Christians—Catholics in Lebanon, Palestinian Christians, Armenian Christians, Assyrian Christians</a:t>
            </a:r>
          </a:p>
          <a:p>
            <a:r>
              <a:rPr lang="en-US" dirty="0" smtClean="0"/>
              <a:t>Jews</a:t>
            </a:r>
          </a:p>
          <a:p>
            <a:r>
              <a:rPr lang="en-US" dirty="0" err="1" smtClean="0"/>
              <a:t>Bah’ai</a:t>
            </a:r>
            <a:endParaRPr lang="en-US" dirty="0" smtClean="0"/>
          </a:p>
          <a:p>
            <a:r>
              <a:rPr lang="en-US" dirty="0" smtClean="0"/>
              <a:t>Zoroastrians (</a:t>
            </a:r>
            <a:r>
              <a:rPr lang="en-US" dirty="0" err="1" smtClean="0"/>
              <a:t>Parsi</a:t>
            </a:r>
            <a:r>
              <a:rPr lang="en-US" dirty="0" smtClean="0"/>
              <a:t>)</a:t>
            </a:r>
          </a:p>
          <a:p>
            <a:r>
              <a:rPr lang="en-US" dirty="0" smtClean="0"/>
              <a:t>Druze</a:t>
            </a:r>
          </a:p>
          <a:p>
            <a:r>
              <a:rPr lang="en-US" dirty="0" smtClean="0"/>
              <a:t>Divisions within Islam—Sunni, Shia, Sufi Wahhabi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1260</Words>
  <Application>Microsoft Office PowerPoint</Application>
  <PresentationFormat>Widescreen</PresentationFormat>
  <Paragraphs>243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Office Theme</vt:lpstr>
      <vt:lpstr>Southwest Asia &amp; North Africa</vt:lpstr>
      <vt:lpstr>PowerPoint Presentation</vt:lpstr>
      <vt:lpstr>PowerPoint Presentation</vt:lpstr>
      <vt:lpstr>PowerPoint Presentation</vt:lpstr>
      <vt:lpstr>Orientalism</vt:lpstr>
      <vt:lpstr>A Desert</vt:lpstr>
      <vt:lpstr>PowerPoint Presentation</vt:lpstr>
      <vt:lpstr>An Arab World</vt:lpstr>
      <vt:lpstr>A Muslim World</vt:lpstr>
      <vt:lpstr>Anti-Western</vt:lpstr>
      <vt:lpstr>A Backwards Region</vt:lpstr>
      <vt:lpstr>PowerPoint Presentation</vt:lpstr>
      <vt:lpstr>Oil Rich Region</vt:lpstr>
      <vt:lpstr>Water:  the true “conflict resource”?</vt:lpstr>
      <vt:lpstr>Islam</vt:lpstr>
      <vt:lpstr>Israel</vt:lpstr>
      <vt:lpstr>PowerPoint Presentation</vt:lpstr>
      <vt:lpstr>PowerPoint Presentation</vt:lpstr>
      <vt:lpstr>PowerPoint Presentation</vt:lpstr>
      <vt:lpstr>PowerPoint Presentation</vt:lpstr>
      <vt:lpstr>Iraq</vt:lpstr>
      <vt:lpstr>Iran</vt:lpstr>
      <vt:lpstr>Syria</vt:lpstr>
      <vt:lpstr>Turkey</vt:lpstr>
      <vt:lpstr>Libya</vt:lpstr>
      <vt:lpstr>Saudi Arabia</vt:lpstr>
      <vt:lpstr>Saudi Arabia and State Sponsored Terrorism</vt:lpstr>
      <vt:lpstr>PowerPoint Presentation</vt:lpstr>
      <vt:lpstr>Oil Wealth for Country “X”</vt:lpstr>
      <vt:lpstr>United Arab Emirates</vt:lpstr>
      <vt:lpstr>Tourism and International Recognition</vt:lpstr>
      <vt:lpstr>Development</vt:lpstr>
      <vt:lpstr>PowerPoint Presentation</vt:lpstr>
      <vt:lpstr>PowerPoint Presentation</vt:lpstr>
      <vt:lpstr>PowerPoint Presentation</vt:lpstr>
      <vt:lpstr>PowerPoint Presentation</vt:lpstr>
      <vt:lpstr>Oil Wealth in the Region Has…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Southwest Asia &amp; North Africa</dc:title>
  <dc:creator>Lobb, Elizabeth</dc:creator>
  <cp:lastModifiedBy>Lobb, Elizabeth</cp:lastModifiedBy>
  <cp:revision>48</cp:revision>
  <dcterms:created xsi:type="dcterms:W3CDTF">2019-11-05T03:17:14Z</dcterms:created>
  <dcterms:modified xsi:type="dcterms:W3CDTF">2019-11-13T20:03:26Z</dcterms:modified>
</cp:coreProperties>
</file>