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3" r:id="rId1"/>
  </p:sldMasterIdLst>
  <p:notesMasterIdLst>
    <p:notesMasterId r:id="rId43"/>
  </p:notesMasterIdLst>
  <p:sldIdLst>
    <p:sldId id="279" r:id="rId2"/>
    <p:sldId id="256" r:id="rId3"/>
    <p:sldId id="258" r:id="rId4"/>
    <p:sldId id="260" r:id="rId5"/>
    <p:sldId id="259" r:id="rId6"/>
    <p:sldId id="261" r:id="rId7"/>
    <p:sldId id="262" r:id="rId8"/>
    <p:sldId id="263" r:id="rId9"/>
    <p:sldId id="264" r:id="rId10"/>
    <p:sldId id="257" r:id="rId11"/>
    <p:sldId id="265" r:id="rId12"/>
    <p:sldId id="266" r:id="rId13"/>
    <p:sldId id="267" r:id="rId14"/>
    <p:sldId id="278" r:id="rId15"/>
    <p:sldId id="268" r:id="rId16"/>
    <p:sldId id="269" r:id="rId17"/>
    <p:sldId id="270" r:id="rId18"/>
    <p:sldId id="272" r:id="rId19"/>
    <p:sldId id="273" r:id="rId20"/>
    <p:sldId id="274" r:id="rId21"/>
    <p:sldId id="275" r:id="rId22"/>
    <p:sldId id="271" r:id="rId23"/>
    <p:sldId id="276" r:id="rId24"/>
    <p:sldId id="280" r:id="rId25"/>
    <p:sldId id="281" r:id="rId26"/>
    <p:sldId id="284" r:id="rId27"/>
    <p:sldId id="289" r:id="rId28"/>
    <p:sldId id="282" r:id="rId29"/>
    <p:sldId id="287" r:id="rId30"/>
    <p:sldId id="290" r:id="rId31"/>
    <p:sldId id="292" r:id="rId32"/>
    <p:sldId id="293" r:id="rId33"/>
    <p:sldId id="295" r:id="rId34"/>
    <p:sldId id="296" r:id="rId35"/>
    <p:sldId id="297" r:id="rId36"/>
    <p:sldId id="304" r:id="rId37"/>
    <p:sldId id="298" r:id="rId38"/>
    <p:sldId id="305" r:id="rId39"/>
    <p:sldId id="302" r:id="rId40"/>
    <p:sldId id="303" r:id="rId41"/>
    <p:sldId id="291"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0" d="100"/>
          <a:sy n="120" d="100"/>
        </p:scale>
        <p:origin x="-120" y="-4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F9C455-630E-7F4F-B540-36D530F1C08B}" type="datetimeFigureOut">
              <a:rPr lang="en-US" smtClean="0"/>
              <a:t>4/8/13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F2F65B-8EE6-BC4F-89C1-BE5B22BA5F61}" type="slidenum">
              <a:rPr lang="en-US" smtClean="0"/>
              <a:t>‹#›</a:t>
            </a:fld>
            <a:endParaRPr lang="en-US"/>
          </a:p>
        </p:txBody>
      </p:sp>
    </p:spTree>
    <p:extLst>
      <p:ext uri="{BB962C8B-B14F-4D97-AF65-F5344CB8AC3E}">
        <p14:creationId xmlns:p14="http://schemas.microsoft.com/office/powerpoint/2010/main" val="25450656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t>Figure 6.36a</a:t>
            </a:r>
          </a:p>
          <a:p>
            <a:pPr eaLnBrk="1" hangingPunct="1">
              <a:spcBef>
                <a:spcPct val="0"/>
              </a:spcBef>
            </a:pPr>
            <a:endParaRPr lang="en-US"/>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2DB329-F373-9E4A-A995-2377D0894646}" type="slidenum">
              <a:rPr lang="en-US" sz="1200"/>
              <a:pPr eaLnBrk="1" hangingPunct="1"/>
              <a:t>25</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1FDD393-BEE1-204C-8AF6-6CE55392F46A}" type="slidenum">
              <a:rPr lang="en-US"/>
              <a:pPr>
                <a:defRPr/>
              </a:pPr>
              <a:t>39</a:t>
            </a:fld>
            <a:endParaRPr lang="en-US"/>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63DC73-0160-3D40-B883-B3D581BA0C94}" type="slidenum">
              <a:rPr lang="en-US"/>
              <a:pPr>
                <a:defRPr/>
              </a:pPr>
              <a:t>40</a:t>
            </a:fld>
            <a:endParaRPr lang="en-US"/>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t>Figure 6.36b</a:t>
            </a:r>
          </a:p>
          <a:p>
            <a:pPr eaLnBrk="1" hangingPunct="1">
              <a:spcBef>
                <a:spcPct val="0"/>
              </a:spcBef>
            </a:pPr>
            <a:endParaRPr lang="en-US"/>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2E12E1-697B-B941-A9E4-1F3BC218A765}" type="slidenum">
              <a:rPr lang="en-US" sz="1200"/>
              <a:pPr eaLnBrk="1" hangingPunct="1"/>
              <a:t>28</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D64275-82D2-DC44-AA39-907402303FF6}" type="slidenum">
              <a:rPr lang="en-US"/>
              <a:pPr>
                <a:defRPr/>
              </a:pPr>
              <a:t>31</a:t>
            </a:fld>
            <a:endParaRPr lang="en-US"/>
          </a:p>
        </p:txBody>
      </p:sp>
      <p:sp>
        <p:nvSpPr>
          <p:cNvPr id="2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E3BC0F-4094-0B47-BA20-7494F32A24D1}" type="slidenum">
              <a:rPr lang="en-US"/>
              <a:pPr>
                <a:defRPr/>
              </a:pPr>
              <a:t>32</a:t>
            </a:fld>
            <a:endParaRPr lang="en-US"/>
          </a:p>
        </p:txBody>
      </p:sp>
      <p:sp>
        <p:nvSpPr>
          <p:cNvPr id="21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9B25A0-1E5A-7049-B24C-454E39A7DB26}" type="slidenum">
              <a:rPr lang="en-US"/>
              <a:pPr>
                <a:defRPr/>
              </a:pPr>
              <a:t>33</a:t>
            </a:fld>
            <a:endParaRPr lang="en-US"/>
          </a:p>
        </p:txBody>
      </p:sp>
      <p:sp>
        <p:nvSpPr>
          <p:cNvPr id="23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6BAFCF-D016-3544-8A43-CB9C77F32A3A}" type="slidenum">
              <a:rPr lang="en-US"/>
              <a:pPr>
                <a:defRPr/>
              </a:pPr>
              <a:t>34</a:t>
            </a:fld>
            <a:endParaRPr lang="en-US"/>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532BE1-4F7B-9048-B235-1AFAB2D7B2EF}" type="slidenum">
              <a:rPr lang="en-US"/>
              <a:pPr>
                <a:defRPr/>
              </a:pPr>
              <a:t>35</a:t>
            </a:fld>
            <a:endParaRPr lang="en-US"/>
          </a:p>
        </p:txBody>
      </p:sp>
      <p:sp>
        <p:nvSpPr>
          <p:cNvPr id="25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078D19-36FA-7549-924A-85A4193AE5EE}" type="slidenum">
              <a:rPr lang="en-US"/>
              <a:pPr>
                <a:defRPr/>
              </a:pPr>
              <a:t>36</a:t>
            </a:fld>
            <a:endParaRPr lang="en-US"/>
          </a:p>
        </p:txBody>
      </p:sp>
      <p:sp>
        <p:nvSpPr>
          <p:cNvPr id="26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45ECC7-947B-B84C-8E73-847CAD6095AE}" type="slidenum">
              <a:rPr lang="en-US"/>
              <a:pPr>
                <a:defRPr/>
              </a:pPr>
              <a:t>37</a:t>
            </a:fld>
            <a:endParaRPr lang="en-US"/>
          </a:p>
        </p:txBody>
      </p:sp>
      <p:sp>
        <p:nvSpPr>
          <p:cNvPr id="2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10" name="Picture 9" descr="paperBackingColor.jpg"/>
          <p:cNvPicPr>
            <a:picLocks noChangeAspect="1"/>
          </p:cNvPicPr>
          <p:nvPr/>
        </p:nvPicPr>
        <p:blipFill>
          <a:blip r:embed="rId2"/>
          <a:srcRect l="469" t="13915"/>
          <a:stretch>
            <a:fillRect/>
          </a:stretch>
        </p:blipFill>
        <p:spPr>
          <a:xfrm>
            <a:off x="1613903" y="699248"/>
            <a:ext cx="5916194" cy="3837694"/>
          </a:xfrm>
          <a:prstGeom prst="rect">
            <a:avLst/>
          </a:prstGeom>
          <a:solidFill>
            <a:srgbClr val="FFFFFF">
              <a:shade val="85000"/>
            </a:srgbClr>
          </a:solidFill>
          <a:ln w="22225" cap="sq">
            <a:solidFill>
              <a:srgbClr val="FDFDFD"/>
            </a:solidFill>
            <a:miter lim="800000"/>
          </a:ln>
          <a:effectLst>
            <a:outerShdw blurRad="57150" dist="37500" dir="7560000" sy="98000" kx="80000" ky="63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sp>
        <p:nvSpPr>
          <p:cNvPr id="4" name="Date Placeholder 3"/>
          <p:cNvSpPr>
            <a:spLocks noGrp="1"/>
          </p:cNvSpPr>
          <p:nvPr>
            <p:ph type="dt" sz="half" idx="10"/>
          </p:nvPr>
        </p:nvSpPr>
        <p:spPr/>
        <p:txBody>
          <a:bodyPr/>
          <a:lstStyle/>
          <a:p>
            <a:fld id="{5C99F846-23A3-6344-980D-171D9304EE1F}" type="datetimeFigureOut">
              <a:rPr lang="en-US" smtClean="0"/>
              <a:t>4/6/13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sp>
        <p:nvSpPr>
          <p:cNvPr id="2" name="Title 1"/>
          <p:cNvSpPr>
            <a:spLocks noGrp="1"/>
          </p:cNvSpPr>
          <p:nvPr>
            <p:ph type="ctrTitle"/>
          </p:nvPr>
        </p:nvSpPr>
        <p:spPr>
          <a:xfrm>
            <a:off x="1709569" y="1143000"/>
            <a:ext cx="5724862" cy="1846961"/>
          </a:xfrm>
        </p:spPr>
        <p:txBody>
          <a:bodyPr vert="horz" lIns="91440" tIns="45720" rIns="91440" bIns="45720" rtlCol="0" anchor="b" anchorCtr="0">
            <a:noAutofit/>
          </a:bodyPr>
          <a:lstStyle>
            <a:lvl1pPr algn="ctr" defTabSz="914400" rtl="0" eaLnBrk="1" latinLnBrk="0" hangingPunct="1">
              <a:spcBef>
                <a:spcPct val="0"/>
              </a:spcBef>
              <a:buNone/>
              <a:defRPr sz="6000" kern="1200">
                <a:solidFill>
                  <a:schemeClr val="bg2">
                    <a:lumMod val="75000"/>
                  </a:schemeClr>
                </a:solidFill>
                <a:effectLst>
                  <a:outerShdw blurRad="50800" dist="38100" dir="2700000" algn="t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709569" y="2994212"/>
            <a:ext cx="5724862" cy="1007200"/>
          </a:xfrm>
        </p:spPr>
        <p:txBody>
          <a:bodyPr vert="horz" lIns="91440" tIns="45720" rIns="91440" bIns="45720" rtlCol="0">
            <a:normAutofit/>
          </a:bodyPr>
          <a:lstStyle>
            <a:lvl1pPr marL="0" indent="0" algn="ctr" defTabSz="914400" rtl="0" eaLnBrk="1" latinLnBrk="0" hangingPunct="1">
              <a:spcBef>
                <a:spcPts val="0"/>
              </a:spcBef>
              <a:buSzPct val="90000"/>
              <a:buFont typeface="Wingdings" pitchFamily="2" charset="2"/>
              <a:buNone/>
              <a:defRPr sz="2000" kern="1200">
                <a:solidFill>
                  <a:schemeClr val="bg2">
                    <a:lumMod val="75000"/>
                  </a:schemeClr>
                </a:solidFill>
                <a:effectLst>
                  <a:outerShdw blurRad="50800" dist="38100" dir="2700000" algn="tl"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C99F846-23A3-6344-980D-171D9304EE1F}" type="datetimeFigureOut">
              <a:rPr lang="en-US" smtClean="0"/>
              <a:t>4/6/13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16AD41-3584-ED4F-B6A1-BF4BEE271E5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99F846-23A3-6344-980D-171D9304EE1F}" type="datetimeFigureOut">
              <a:rPr lang="en-US" smtClean="0"/>
              <a:t>4/6/13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16AD41-3584-ED4F-B6A1-BF4BEE271E5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0363" y="1143000"/>
            <a:ext cx="3807662" cy="1341344"/>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648199" y="605118"/>
            <a:ext cx="3776472" cy="5565495"/>
          </a:xfrm>
        </p:spPr>
        <p:txBody>
          <a:bodyPr>
            <a:normAutofit/>
          </a:bodyPr>
          <a:lstStyle>
            <a:lvl1pPr>
              <a:defRPr sz="2400"/>
            </a:lvl1pPr>
            <a:lvl2pPr>
              <a:defRPr sz="2200"/>
            </a:lvl2pPr>
            <a:lvl3pPr>
              <a:defRPr sz="20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10363" y="2618815"/>
            <a:ext cx="3807662"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99F846-23A3-6344-980D-171D9304EE1F}" type="datetimeFigureOut">
              <a:rPr lang="en-US" smtClean="0"/>
              <a:t>4/6/13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16AD41-3584-ED4F-B6A1-BF4BEE271E5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C99F846-23A3-6344-980D-171D9304EE1F}" type="datetimeFigureOut">
              <a:rPr lang="en-US" smtClean="0"/>
              <a:t>4/6/13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16AD41-3584-ED4F-B6A1-BF4BEE271E59}" type="slidenum">
              <a:rPr lang="en-US" smtClean="0"/>
              <a:t>‹#›</a:t>
            </a:fld>
            <a:endParaRPr lang="en-US"/>
          </a:p>
        </p:txBody>
      </p:sp>
      <p:pic>
        <p:nvPicPr>
          <p:cNvPr id="10" name="Picture 9" descr="pictureCaptionBacking.png"/>
          <p:cNvPicPr>
            <a:picLocks noChangeAspect="1"/>
          </p:cNvPicPr>
          <p:nvPr/>
        </p:nvPicPr>
        <p:blipFill>
          <a:blip r:embed="rId2"/>
          <a:srcRect l="52272" t="8889" r="5152" b="16566"/>
          <a:stretch>
            <a:fillRect/>
          </a:stretch>
        </p:blipFill>
        <p:spPr>
          <a:xfrm>
            <a:off x="4594412" y="663388"/>
            <a:ext cx="3893127" cy="5112327"/>
          </a:xfrm>
          <a:prstGeom prst="rect">
            <a:avLst/>
          </a:prstGeom>
        </p:spPr>
      </p:pic>
      <p:sp>
        <p:nvSpPr>
          <p:cNvPr id="11" name="Title 1"/>
          <p:cNvSpPr>
            <a:spLocks noGrp="1"/>
          </p:cNvSpPr>
          <p:nvPr>
            <p:ph type="title"/>
          </p:nvPr>
        </p:nvSpPr>
        <p:spPr>
          <a:xfrm>
            <a:off x="725487" y="1143000"/>
            <a:ext cx="3792537" cy="1341344"/>
          </a:xfrm>
        </p:spPr>
        <p:txBody>
          <a:bodyPr anchor="b"/>
          <a:lstStyle>
            <a:lvl1pPr algn="ctr">
              <a:defRPr sz="4400" b="0"/>
            </a:lvl1pPr>
          </a:lstStyle>
          <a:p>
            <a:r>
              <a:rPr lang="en-US" smtClean="0"/>
              <a:t>Click to edit Master title style</a:t>
            </a:r>
            <a:endParaRPr/>
          </a:p>
        </p:txBody>
      </p:sp>
      <p:sp>
        <p:nvSpPr>
          <p:cNvPr id="12" name="Text Placeholder 3"/>
          <p:cNvSpPr>
            <a:spLocks noGrp="1"/>
          </p:cNvSpPr>
          <p:nvPr>
            <p:ph type="body" sz="half" idx="2"/>
          </p:nvPr>
        </p:nvSpPr>
        <p:spPr>
          <a:xfrm>
            <a:off x="725487" y="2618815"/>
            <a:ext cx="3792537"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4829938" y="864971"/>
            <a:ext cx="3422075"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25487" y="462896"/>
            <a:ext cx="7718425" cy="828021"/>
          </a:xfr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725489" y="1598613"/>
            <a:ext cx="7718424" cy="45720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C99F846-23A3-6344-980D-171D9304EE1F}" type="datetimeFigureOut">
              <a:rPr lang="en-US" smtClean="0"/>
              <a:t>4/6/13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16AD41-3584-ED4F-B6A1-BF4BEE271E5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685801"/>
            <a:ext cx="1066800" cy="54848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25488" y="685757"/>
            <a:ext cx="6437312" cy="548222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C99F846-23A3-6344-980D-171D9304EE1F}" type="datetimeFigureOut">
              <a:rPr lang="en-US" smtClean="0"/>
              <a:t>4/6/13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16AD41-3584-ED4F-B6A1-BF4BEE271E5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FE0DDC-0101-9240-9121-36E54587CCAF}" type="slidenum">
              <a:rPr lang="en-US"/>
              <a:pPr>
                <a:defRPr/>
              </a:pPr>
              <a:t>‹#›</a:t>
            </a:fld>
            <a:endParaRPr lang="en-US"/>
          </a:p>
        </p:txBody>
      </p:sp>
    </p:spTree>
    <p:extLst>
      <p:ext uri="{BB962C8B-B14F-4D97-AF65-F5344CB8AC3E}">
        <p14:creationId xmlns:p14="http://schemas.microsoft.com/office/powerpoint/2010/main" val="3042913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C99F846-23A3-6344-980D-171D9304EE1F}" type="datetimeFigureOut">
              <a:rPr lang="en-US" smtClean="0"/>
              <a:t>4/6/13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16AD41-3584-ED4F-B6A1-BF4BEE271E5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pic>
        <p:nvPicPr>
          <p:cNvPr id="12" name="Picture 11" descr="titlePhotoBacking-r.png"/>
          <p:cNvPicPr>
            <a:picLocks noChangeAspect="1"/>
          </p:cNvPicPr>
          <p:nvPr/>
        </p:nvPicPr>
        <p:blipFill>
          <a:blip r:embed="rId2"/>
          <a:srcRect l="17353" t="9412" r="17500" b="32353"/>
          <a:stretch>
            <a:fillRect/>
          </a:stretch>
        </p:blipFill>
        <p:spPr>
          <a:xfrm>
            <a:off x="1586753" y="645459"/>
            <a:ext cx="5957047" cy="3993776"/>
          </a:xfrm>
          <a:prstGeom prst="rect">
            <a:avLst/>
          </a:prstGeom>
        </p:spPr>
      </p:pic>
      <p:sp>
        <p:nvSpPr>
          <p:cNvPr id="4" name="Date Placeholder 3"/>
          <p:cNvSpPr>
            <a:spLocks noGrp="1"/>
          </p:cNvSpPr>
          <p:nvPr>
            <p:ph type="dt" sz="half" idx="10"/>
          </p:nvPr>
        </p:nvSpPr>
        <p:spPr>
          <a:xfrm>
            <a:off x="457200" y="6324600"/>
            <a:ext cx="2133600" cy="273050"/>
          </a:xfrm>
        </p:spPr>
        <p:txBody>
          <a:bodyPr/>
          <a:lstStyle>
            <a:lvl1pPr>
              <a:defRPr sz="1400">
                <a:solidFill>
                  <a:schemeClr val="tx2">
                    <a:lumMod val="75000"/>
                  </a:schemeClr>
                </a:solidFill>
              </a:defRPr>
            </a:lvl1pPr>
          </a:lstStyle>
          <a:p>
            <a:fld id="{5C99F846-23A3-6344-980D-171D9304EE1F}" type="datetimeFigureOut">
              <a:rPr lang="en-US" smtClean="0"/>
              <a:t>4/6/13</a:t>
            </a:fld>
            <a:endParaRPr lang="en-US"/>
          </a:p>
        </p:txBody>
      </p:sp>
      <p:sp>
        <p:nvSpPr>
          <p:cNvPr id="5" name="Footer Placeholder 4"/>
          <p:cNvSpPr>
            <a:spLocks noGrp="1"/>
          </p:cNvSpPr>
          <p:nvPr>
            <p:ph type="ftr" sz="quarter" idx="11"/>
          </p:nvPr>
        </p:nvSpPr>
        <p:spPr>
          <a:xfrm>
            <a:off x="3124200" y="6324600"/>
            <a:ext cx="2895600" cy="273050"/>
          </a:xfrm>
        </p:spPr>
        <p:txBody>
          <a:bodyPr/>
          <a:lstStyle>
            <a:lvl1pPr>
              <a:defRPr sz="1400">
                <a:solidFill>
                  <a:schemeClr val="tx2">
                    <a:lumMod val="75000"/>
                  </a:schemeClr>
                </a:solidFill>
              </a:defRPr>
            </a:lvl1pPr>
          </a:lstStyle>
          <a:p>
            <a:endParaRPr lang="en-US"/>
          </a:p>
        </p:txBody>
      </p:sp>
      <p:sp>
        <p:nvSpPr>
          <p:cNvPr id="6" name="Slide Number Placeholder 5"/>
          <p:cNvSpPr>
            <a:spLocks noGrp="1"/>
          </p:cNvSpPr>
          <p:nvPr>
            <p:ph type="sldNum" sz="quarter" idx="12"/>
          </p:nvPr>
        </p:nvSpPr>
        <p:spPr>
          <a:xfrm>
            <a:off x="6553200" y="6324600"/>
            <a:ext cx="2133600" cy="273050"/>
          </a:xfrm>
        </p:spPr>
        <p:txBody>
          <a:bodyPr/>
          <a:lstStyle>
            <a:lvl1pPr>
              <a:defRPr sz="1400">
                <a:solidFill>
                  <a:schemeClr val="tx2">
                    <a:lumMod val="75000"/>
                  </a:schemeClr>
                </a:solidFill>
              </a:defRPr>
            </a:lvl1pPr>
          </a:lstStyle>
          <a:p>
            <a:fld id="{B916AD41-3584-ED4F-B6A1-BF4BEE271E59}" type="slidenum">
              <a:rPr lang="en-US" smtClean="0"/>
              <a:t>‹#›</a:t>
            </a:fld>
            <a:endParaRPr lang="en-US"/>
          </a:p>
        </p:txBody>
      </p:sp>
      <p:sp>
        <p:nvSpPr>
          <p:cNvPr id="2" name="Title 1"/>
          <p:cNvSpPr>
            <a:spLocks noGrp="1"/>
          </p:cNvSpPr>
          <p:nvPr>
            <p:ph type="ctrTitle"/>
          </p:nvPr>
        </p:nvSpPr>
        <p:spPr>
          <a:xfrm>
            <a:off x="524435" y="4953000"/>
            <a:ext cx="8095130" cy="857250"/>
          </a:xfrm>
        </p:spPr>
        <p:txBody>
          <a:bodyPr anchor="b" anchorCtr="0">
            <a:noAutofit/>
          </a:bodyPr>
          <a:lstStyle>
            <a:lvl1pPr>
              <a:defRPr sz="540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524435" y="5791200"/>
            <a:ext cx="8095130" cy="507200"/>
          </a:xfrm>
        </p:spPr>
        <p:txBody>
          <a:bodyPr>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1" name="Picture Placeholder 10"/>
          <p:cNvSpPr>
            <a:spLocks noGrp="1"/>
          </p:cNvSpPr>
          <p:nvPr>
            <p:ph type="pic" sz="quarter" idx="13"/>
          </p:nvPr>
        </p:nvSpPr>
        <p:spPr>
          <a:xfrm>
            <a:off x="1764792" y="804672"/>
            <a:ext cx="5638800" cy="3657600"/>
          </a:xfrm>
        </p:spPr>
        <p:txBody>
          <a:bodyPr/>
          <a:lstStyle>
            <a:lvl1pPr>
              <a:buNone/>
              <a:defRPr>
                <a:solidFill>
                  <a:schemeClr val="bg2"/>
                </a:solidFill>
              </a:defRPr>
            </a:lvl1pPr>
          </a:lstStyle>
          <a:p>
            <a:r>
              <a:rPr lang="en-US" smtClean="0"/>
              <a:t>Drag picture to placeholder or click icon to add</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0818" y="2514600"/>
            <a:ext cx="8162365" cy="914400"/>
          </a:xfrm>
        </p:spPr>
        <p:txBody>
          <a:bodyPr anchor="b" anchorCtr="0"/>
          <a:lstStyle>
            <a:lvl1pPr algn="ctr">
              <a:defRPr sz="5400" b="0" cap="none" baseline="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Text Placeholder 2"/>
          <p:cNvSpPr>
            <a:spLocks noGrp="1"/>
          </p:cNvSpPr>
          <p:nvPr>
            <p:ph type="body" idx="1"/>
          </p:nvPr>
        </p:nvSpPr>
        <p:spPr>
          <a:xfrm>
            <a:off x="490818" y="3429000"/>
            <a:ext cx="8162365" cy="701000"/>
          </a:xfrm>
        </p:spPr>
        <p:txBody>
          <a:bodyPr anchor="t" anchorCtr="0">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400" kern="1200">
                <a:solidFill>
                  <a:schemeClr val="tx2">
                    <a:lumMod val="75000"/>
                  </a:schemeClr>
                </a:solidFill>
                <a:latin typeface="+mn-lt"/>
                <a:ea typeface="+mn-ea"/>
                <a:cs typeface="+mn-cs"/>
              </a:defRPr>
            </a:lvl1pPr>
          </a:lstStyle>
          <a:p>
            <a:fld id="{5C99F846-23A3-6344-980D-171D9304EE1F}" type="datetimeFigureOut">
              <a:rPr lang="en-US" smtClean="0"/>
              <a:t>4/6/13</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400" kern="1200">
                <a:solidFill>
                  <a:schemeClr val="tx2">
                    <a:lumMod val="75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400" kern="1200">
                <a:solidFill>
                  <a:schemeClr val="tx2">
                    <a:lumMod val="75000"/>
                  </a:schemeClr>
                </a:solidFill>
                <a:latin typeface="+mn-lt"/>
                <a:ea typeface="+mn-ea"/>
                <a:cs typeface="+mn-cs"/>
              </a:defRPr>
            </a:lvl1pPr>
          </a:lstStyle>
          <a:p>
            <a:fld id="{B916AD41-3584-ED4F-B6A1-BF4BEE271E5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5C99F846-23A3-6344-980D-171D9304EE1F}" type="datetimeFigureOut">
              <a:rPr lang="en-US" smtClean="0"/>
              <a:t>4/6/13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16AD41-3584-ED4F-B6A1-BF4BEE271E5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23900" y="1598613"/>
            <a:ext cx="3773488"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174875"/>
            <a:ext cx="3773488"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45026" y="1598613"/>
            <a:ext cx="3776472"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3776472"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5C99F846-23A3-6344-980D-171D9304EE1F}" type="datetimeFigureOut">
              <a:rPr lang="en-US" smtClean="0"/>
              <a:t>4/6/13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16AD41-3584-ED4F-B6A1-BF4BEE271E5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5C99F846-23A3-6344-980D-171D9304EE1F}" type="datetimeFigureOut">
              <a:rPr lang="en-US" smtClean="0"/>
              <a:t>4/6/13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16AD41-3584-ED4F-B6A1-BF4BEE271E59}" type="slidenum">
              <a:rPr lang="en-US" smtClean="0"/>
              <a:t>‹#›</a:t>
            </a:fld>
            <a:endParaRPr lang="en-US"/>
          </a:p>
        </p:txBody>
      </p:sp>
      <p:sp>
        <p:nvSpPr>
          <p:cNvPr id="8" name="Content Placeholder 2"/>
          <p:cNvSpPr>
            <a:spLocks noGrp="1"/>
          </p:cNvSpPr>
          <p:nvPr>
            <p:ph sz="half" idx="13"/>
          </p:nvPr>
        </p:nvSpPr>
        <p:spPr>
          <a:xfrm>
            <a:off x="723900" y="3914170"/>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5C99F846-23A3-6344-980D-171D9304EE1F}" type="datetimeFigureOut">
              <a:rPr lang="en-US" smtClean="0"/>
              <a:t>4/6/13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16AD41-3584-ED4F-B6A1-BF4BEE271E59}" type="slidenum">
              <a:rPr lang="en-US" smtClean="0"/>
              <a:t>‹#›</a:t>
            </a:fld>
            <a:endParaRPr lang="en-US"/>
          </a:p>
        </p:txBody>
      </p:sp>
      <p:sp>
        <p:nvSpPr>
          <p:cNvPr id="8"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C99F846-23A3-6344-980D-171D9304EE1F}" type="datetimeFigureOut">
              <a:rPr lang="en-US" smtClean="0"/>
              <a:t>4/6/13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16AD41-3584-ED4F-B6A1-BF4BEE271E59}" type="slidenum">
              <a:rPr lang="en-US" smtClean="0"/>
              <a:t>‹#›</a:t>
            </a:fld>
            <a:endParaRPr lang="en-US"/>
          </a:p>
        </p:txBody>
      </p:sp>
      <p:sp>
        <p:nvSpPr>
          <p:cNvPr id="6" name="Content Placeholder 2"/>
          <p:cNvSpPr>
            <a:spLocks noGrp="1"/>
          </p:cNvSpPr>
          <p:nvPr>
            <p:ph sz="half" idx="1"/>
          </p:nvPr>
        </p:nvSpPr>
        <p:spPr>
          <a:xfrm>
            <a:off x="7239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239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141" y="314979"/>
            <a:ext cx="7691719" cy="1143000"/>
          </a:xfrm>
          <a:prstGeom prst="rect">
            <a:avLst/>
          </a:prstGeom>
        </p:spPr>
        <p:txBody>
          <a:bodyPr vert="horz" lIns="91440" tIns="45720" rIns="91440" bIns="45720" rtlCol="0" anchor="ctr">
            <a:noAutofit/>
          </a:bodyPr>
          <a:lstStyle/>
          <a:p>
            <a:r>
              <a:rPr/>
              <a:t>Click to edit title style</a:t>
            </a:r>
          </a:p>
        </p:txBody>
      </p:sp>
      <p:sp>
        <p:nvSpPr>
          <p:cNvPr id="3" name="Text Placeholder 2"/>
          <p:cNvSpPr>
            <a:spLocks noGrp="1"/>
          </p:cNvSpPr>
          <p:nvPr>
            <p:ph type="body" idx="1"/>
          </p:nvPr>
        </p:nvSpPr>
        <p:spPr>
          <a:xfrm>
            <a:off x="726141" y="1586753"/>
            <a:ext cx="7691719" cy="4571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fld id="{5C99F846-23A3-6344-980D-171D9304EE1F}" type="datetimeFigureOut">
              <a:rPr lang="en-US" smtClean="0"/>
              <a:t>4/6/13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fld id="{B916AD41-3584-ED4F-B6A1-BF4BEE271E5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Ls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11.xml"/><Relationship Id="rId2"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11.xml"/><Relationship Id="rId2"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6.jpeg"/><Relationship Id="rId3"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1.jpeg"/><Relationship Id="rId3" Type="http://schemas.openxmlformats.org/officeDocument/2006/relationships/hyperlink" Target="http://faostat.fao.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1.xml"/><Relationship Id="rId2" Type="http://schemas.openxmlformats.org/officeDocument/2006/relationships/hyperlink" Target="file://localhost\\upload.wikimedia.org\wikipedia\commons\8\81\DurbanSign1989.jp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7.png"/><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hyperlink" Target="http://en.wikipedia.org/wiki/File:Ciskei2.jpg" TargetMode="External"/><Relationship Id="rId5" Type="http://schemas.openxmlformats.org/officeDocument/2006/relationships/image" Target="../media/image40.jpe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hyperlink" Target="http://en.wikipedia.org/wiki/File:Bill-Clinton-with-Nelson-Mandela.jpg" TargetMode="External"/><Relationship Id="rId5" Type="http://schemas.openxmlformats.org/officeDocument/2006/relationships/image" Target="../media/image42.jpeg"/><Relationship Id="rId6" Type="http://schemas.openxmlformats.org/officeDocument/2006/relationships/hyperlink" Target="file://localhost\\upload.wikimedia.org\wikipedia\en\a\a4\Steve_Biko.jpg" TargetMode="External"/><Relationship Id="rId7" Type="http://schemas.openxmlformats.org/officeDocument/2006/relationships/image" Target="../media/image43.jpeg"/><Relationship Id="rId8" Type="http://schemas.openxmlformats.org/officeDocument/2006/relationships/hyperlink" Target="file://localhost\\upload.wikimedia.org\wikipedia\commons\a\ad\RobbenIslandHof.jpg" TargetMode="External"/><Relationship Id="rId9" Type="http://schemas.openxmlformats.org/officeDocument/2006/relationships/image" Target="../media/image44.jpeg"/><Relationship Id="rId10" Type="http://schemas.openxmlformats.org/officeDocument/2006/relationships/hyperlink" Target="file://localhost\\upload.wikimedia.org\wikipedia\commons\a\a8\Nelson_Mandela's_prison_cell,_Robben_Island,_South_Africa.jpg" TargetMode="External"/><Relationship Id="rId11" Type="http://schemas.openxmlformats.org/officeDocument/2006/relationships/image" Target="../media/image45.jpeg"/><Relationship Id="rId1" Type="http://schemas.openxmlformats.org/officeDocument/2006/relationships/slideLayout" Target="../slideLayouts/slideLayout11.xml"/><Relationship Id="rId2" Type="http://schemas.openxmlformats.org/officeDocument/2006/relationships/hyperlink" Target="file://localhost\\upload.wikimedia.org\wikipedia\en\e\ea\Randdailymail.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4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hyperlink" Target="http://images.google.com/imgres?imgurl=http://www.culcom.uio.no/aktivitet/grafikk/350imagined%2520communities.jpg&amp;imgrefurl=http://www.culcom.uio.no/aktivitet/anderson-kapittel.html&amp;h=350&amp;w=231&amp;sz=27&amp;hl=en&amp;start=1&amp;um=1&amp;tbnid=pkTlAYzD6p4mGM:&amp;tbnh=120&amp;tbnw=79&amp;prev=/images?q=imagined+communities&amp;svnum=10&amp;um=1&amp;hl=en&amp;sa=N" TargetMode="External"/><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hyperlink" Target="http://images.google.com/imgres?imgurl=http://www.amnesty.org/ailib/intcam/rwanda/pics/Rw_cvr.jpg&amp;imgrefurl=http://www.amnesty.org/ailib/intcam/rwanda/III2.htm&amp;h=287&amp;w=445&amp;sz=22&amp;hl=en&amp;start=7&amp;um=1&amp;tbnid=ExCLHPLErmHHqM:&amp;tbnh=82&amp;tbnw=127&amp;prev=/images?q=rwandese+patriotic+front&amp;svnum=10&amp;um=1&amp;hl=en&amp;sa=X" TargetMode="External"/><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jpeg"/><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Sub-Saharan Africa</a:t>
            </a:r>
            <a:endParaRPr lang="en-US" dirty="0"/>
          </a:p>
        </p:txBody>
      </p:sp>
      <p:sp>
        <p:nvSpPr>
          <p:cNvPr id="3" name="Subtitle 2"/>
          <p:cNvSpPr>
            <a:spLocks noGrp="1"/>
          </p:cNvSpPr>
          <p:nvPr>
            <p:ph type="subTitle" idx="1"/>
          </p:nvPr>
        </p:nvSpPr>
        <p:spPr>
          <a:xfrm>
            <a:off x="1709569" y="2994211"/>
            <a:ext cx="5724862" cy="1471955"/>
          </a:xfrm>
        </p:spPr>
        <p:txBody>
          <a:bodyPr>
            <a:normAutofit/>
          </a:bodyPr>
          <a:lstStyle/>
          <a:p>
            <a:pPr marL="514350" indent="-514350" algn="l">
              <a:buAutoNum type="romanUcPeriod"/>
            </a:pPr>
            <a:r>
              <a:rPr lang="en-US" dirty="0" smtClean="0"/>
              <a:t>Images of the Region</a:t>
            </a:r>
          </a:p>
          <a:p>
            <a:pPr marL="514350" indent="-514350" algn="l">
              <a:buAutoNum type="romanUcPeriod"/>
            </a:pPr>
            <a:r>
              <a:rPr lang="en-US" dirty="0" smtClean="0"/>
              <a:t>Physical Geography of the Region</a:t>
            </a:r>
          </a:p>
          <a:p>
            <a:pPr marL="514350" indent="-514350" algn="l">
              <a:buAutoNum type="romanUcPeriod"/>
            </a:pPr>
            <a:r>
              <a:rPr lang="en-US" dirty="0" smtClean="0"/>
              <a:t>African Agriculture</a:t>
            </a:r>
          </a:p>
          <a:p>
            <a:pPr marL="514350" indent="-514350" algn="l">
              <a:buAutoNum type="romanUcPeriod"/>
            </a:pPr>
            <a:r>
              <a:rPr lang="en-US" dirty="0" smtClean="0"/>
              <a:t>Race and the Social Landscape</a:t>
            </a:r>
          </a:p>
          <a:p>
            <a:pPr algn="l"/>
            <a:endParaRPr lang="en-US" dirty="0"/>
          </a:p>
        </p:txBody>
      </p:sp>
    </p:spTree>
    <p:extLst>
      <p:ext uri="{BB962C8B-B14F-4D97-AF65-F5344CB8AC3E}">
        <p14:creationId xmlns:p14="http://schemas.microsoft.com/office/powerpoint/2010/main" val="3954437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17" y="4055586"/>
            <a:ext cx="4572000" cy="2308324"/>
          </a:xfrm>
          <a:prstGeom prst="rect">
            <a:avLst/>
          </a:prstGeom>
        </p:spPr>
        <p:txBody>
          <a:bodyPr>
            <a:spAutoFit/>
          </a:bodyPr>
          <a:lstStyle/>
          <a:p>
            <a:pPr marL="285750" indent="-285750">
              <a:buFontTx/>
              <a:buChar char="•"/>
            </a:pPr>
            <a:r>
              <a:rPr lang="en-US" dirty="0" smtClean="0"/>
              <a:t>Images of agriculture </a:t>
            </a:r>
          </a:p>
          <a:p>
            <a:r>
              <a:rPr lang="en-US" dirty="0" smtClean="0"/>
              <a:t>	failure</a:t>
            </a:r>
          </a:p>
          <a:p>
            <a:endParaRPr lang="en-US" dirty="0" smtClean="0"/>
          </a:p>
          <a:p>
            <a:pPr marL="285750" indent="-285750">
              <a:buFontTx/>
              <a:buChar char="•"/>
            </a:pPr>
            <a:r>
              <a:rPr lang="en-US" dirty="0" smtClean="0"/>
              <a:t>BUT, African countries supply</a:t>
            </a:r>
            <a:br>
              <a:rPr lang="en-US" dirty="0" smtClean="0"/>
            </a:br>
            <a:r>
              <a:rPr lang="en-US" dirty="0" smtClean="0"/>
              <a:t>   massive quantities of coffee, </a:t>
            </a:r>
          </a:p>
          <a:p>
            <a:r>
              <a:rPr lang="en-US" dirty="0" smtClean="0"/>
              <a:t>	cotton, sugar, tea, cocoa </a:t>
            </a:r>
          </a:p>
          <a:p>
            <a:r>
              <a:rPr lang="en-US" dirty="0" smtClean="0"/>
              <a:t>	&amp; vegetables to European &amp; </a:t>
            </a:r>
          </a:p>
          <a:p>
            <a:r>
              <a:rPr lang="en-US" dirty="0" smtClean="0"/>
              <a:t>	American markets</a:t>
            </a:r>
            <a:endParaRPr lang="en-US" dirty="0" smtClean="0"/>
          </a:p>
        </p:txBody>
      </p:sp>
      <p:sp>
        <p:nvSpPr>
          <p:cNvPr id="3" name="Rectangle 4"/>
          <p:cNvSpPr txBox="1">
            <a:spLocks noChangeArrowheads="1"/>
          </p:cNvSpPr>
          <p:nvPr/>
        </p:nvSpPr>
        <p:spPr>
          <a:xfrm>
            <a:off x="573617" y="-179917"/>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pPr>
              <a:defRPr/>
            </a:pPr>
            <a:r>
              <a:rPr lang="en-US" sz="3200" dirty="0" smtClean="0"/>
              <a:t>Images of African Agriculture</a:t>
            </a:r>
            <a:endParaRPr lang="en-US" sz="3200" dirty="0" smtClean="0"/>
          </a:p>
        </p:txBody>
      </p:sp>
      <p:pic>
        <p:nvPicPr>
          <p:cNvPr id="4" name="Picture 3" descr="lisutuagdeadfarmfield"/>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145" y="3185583"/>
            <a:ext cx="5309854" cy="3496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pic>
        <p:nvPicPr>
          <p:cNvPr id="5" name="Picture 4" descr="starvation"/>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17" y="634999"/>
            <a:ext cx="3570818" cy="2550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pic>
        <p:nvPicPr>
          <p:cNvPr id="6" name="Picture 5" descr="243458120_521dea95dd_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964" y="768880"/>
            <a:ext cx="2916238"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7184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898"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pPr>
              <a:defRPr/>
            </a:pPr>
            <a:r>
              <a:rPr lang="en-US" sz="4000" smtClean="0"/>
              <a:t>Re-imagining  African agriculture</a:t>
            </a:r>
            <a:endParaRPr lang="en-US" sz="4000" dirty="0" smtClean="0"/>
          </a:p>
        </p:txBody>
      </p:sp>
      <p:pic>
        <p:nvPicPr>
          <p:cNvPr id="3" name="Picture 15" descr="692-1827-2678-0_2272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22383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15247626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524000"/>
            <a:ext cx="29527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African%20women%20watering%20vegetab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657600"/>
            <a:ext cx="42672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66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7200" y="1600200"/>
            <a:ext cx="8229600" cy="5183717"/>
          </a:xfrm>
          <a:prstGeom prst="rect">
            <a:avLst/>
          </a:prstGeom>
        </p:spPr>
        <p:txBody>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pPr>
              <a:defRPr/>
            </a:pPr>
            <a:r>
              <a:rPr lang="en-US" sz="2800" dirty="0" smtClean="0"/>
              <a:t>Neo-Malthusianism: Thomas Malthus, an 18</a:t>
            </a:r>
            <a:r>
              <a:rPr lang="en-US" sz="2800" baseline="30000" dirty="0" smtClean="0"/>
              <a:t>th</a:t>
            </a:r>
            <a:r>
              <a:rPr lang="en-US" sz="2800" dirty="0" smtClean="0"/>
              <a:t> century political economist, argued that people</a:t>
            </a:r>
            <a:r>
              <a:rPr lang="ja-JP" altLang="en-US" sz="2800" dirty="0" smtClean="0">
                <a:latin typeface="Arial"/>
              </a:rPr>
              <a:t>’</a:t>
            </a:r>
            <a:r>
              <a:rPr lang="en-US" sz="2800" dirty="0" smtClean="0"/>
              <a:t>s insatiable desire to reproduce, drives populations up while simultaneously placing greater pressure on food supplies. This leads inexorably to food insecurity and famine.</a:t>
            </a:r>
          </a:p>
          <a:p>
            <a:pPr>
              <a:defRPr/>
            </a:pPr>
            <a:r>
              <a:rPr lang="en-US" sz="2800" dirty="0" smtClean="0"/>
              <a:t>Amartya Sen: 1998 Nobel Prize winning economist argued that food insecurity is not a problem of production. Rather food insecurity is the product of a lack of capabilities to access sufficient food. </a:t>
            </a:r>
            <a:endParaRPr lang="en-US" sz="2800" dirty="0" smtClean="0"/>
          </a:p>
        </p:txBody>
      </p:sp>
      <p:sp>
        <p:nvSpPr>
          <p:cNvPr id="3" name="Rectangle 2"/>
          <p:cNvSpPr txBox="1">
            <a:spLocks noChangeArrowheads="1"/>
          </p:cNvSpPr>
          <p:nvPr/>
        </p:nvSpPr>
        <p:spPr>
          <a:xfrm>
            <a:off x="457200" y="274638"/>
            <a:ext cx="8229600" cy="1143000"/>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pPr>
              <a:defRPr/>
            </a:pPr>
            <a:r>
              <a:rPr lang="en-US" smtClean="0"/>
              <a:t>What is Food Insecurity?</a:t>
            </a:r>
            <a:endParaRPr lang="en-US" dirty="0" smtClean="0"/>
          </a:p>
        </p:txBody>
      </p:sp>
    </p:spTree>
    <p:extLst>
      <p:ext uri="{BB962C8B-B14F-4D97-AF65-F5344CB8AC3E}">
        <p14:creationId xmlns:p14="http://schemas.microsoft.com/office/powerpoint/2010/main" val="393247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txBox="1">
            <a:spLocks noChangeArrowheads="1"/>
          </p:cNvSpPr>
          <p:nvPr/>
        </p:nvSpPr>
        <p:spPr>
          <a:xfrm>
            <a:off x="457200" y="274638"/>
            <a:ext cx="8229600" cy="1143000"/>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pPr>
              <a:defRPr/>
            </a:pPr>
            <a:r>
              <a:rPr lang="en-US" smtClean="0"/>
              <a:t>Increases in food imports</a:t>
            </a:r>
            <a:endParaRPr lang="en-US" dirty="0" smtClean="0"/>
          </a:p>
        </p:txBody>
      </p:sp>
      <p:pic>
        <p:nvPicPr>
          <p:cNvPr id="3" name="Picture 5" descr="maputo1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38" y="1159933"/>
            <a:ext cx="4875662" cy="478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1"/>
          <p:cNvSpPr txBox="1">
            <a:spLocks noChangeArrowheads="1"/>
          </p:cNvSpPr>
          <p:nvPr/>
        </p:nvSpPr>
        <p:spPr>
          <a:xfrm>
            <a:off x="4902200" y="1417638"/>
            <a:ext cx="4038600" cy="4525963"/>
          </a:xfrm>
          <a:prstGeom prst="rect">
            <a:avLst/>
          </a:prstGeom>
        </p:spPr>
        <p:txBody>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pPr>
              <a:defRPr/>
            </a:pPr>
            <a:r>
              <a:rPr lang="en-US" dirty="0" smtClean="0"/>
              <a:t>The paradox of African agriculture: Despite the majority of the population being engaged in agriculture, and high levels of exported agriculture goods, Africa has recently become a net importer of food. All this while levels of food insecurity have risen. </a:t>
            </a:r>
            <a:endParaRPr lang="en-US" dirty="0" smtClean="0"/>
          </a:p>
        </p:txBody>
      </p:sp>
    </p:spTree>
    <p:extLst>
      <p:ext uri="{BB962C8B-B14F-4D97-AF65-F5344CB8AC3E}">
        <p14:creationId xmlns:p14="http://schemas.microsoft.com/office/powerpoint/2010/main" val="4008825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CL_10e_Figure_10_33_U.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497416" y="603887"/>
            <a:ext cx="7530042" cy="613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72416" y="921836"/>
            <a:ext cx="1364476" cy="738664"/>
          </a:xfrm>
          <a:prstGeom prst="rect">
            <a:avLst/>
          </a:prstGeom>
          <a:noFill/>
        </p:spPr>
        <p:txBody>
          <a:bodyPr wrap="none" rtlCol="0">
            <a:spAutoFit/>
          </a:bodyPr>
          <a:lstStyle/>
          <a:p>
            <a:r>
              <a:rPr lang="en-US" sz="1400" dirty="0" smtClean="0"/>
              <a:t>Asia</a:t>
            </a:r>
          </a:p>
          <a:p>
            <a:r>
              <a:rPr lang="en-US" sz="1400" dirty="0" smtClean="0"/>
              <a:t>Latin America</a:t>
            </a:r>
          </a:p>
          <a:p>
            <a:r>
              <a:rPr lang="en-US" sz="1400" dirty="0" smtClean="0"/>
              <a:t>Southwest Asia</a:t>
            </a:r>
            <a:endParaRPr lang="en-US" sz="1400" dirty="0"/>
          </a:p>
        </p:txBody>
      </p:sp>
      <p:sp>
        <p:nvSpPr>
          <p:cNvPr id="4" name="TextBox 3"/>
          <p:cNvSpPr txBox="1"/>
          <p:nvPr/>
        </p:nvSpPr>
        <p:spPr>
          <a:xfrm>
            <a:off x="6170083" y="810168"/>
            <a:ext cx="1672328" cy="738664"/>
          </a:xfrm>
          <a:prstGeom prst="rect">
            <a:avLst/>
          </a:prstGeom>
          <a:noFill/>
        </p:spPr>
        <p:txBody>
          <a:bodyPr wrap="none" rtlCol="0">
            <a:spAutoFit/>
          </a:bodyPr>
          <a:lstStyle/>
          <a:p>
            <a:r>
              <a:rPr lang="en-US" sz="1400" dirty="0" smtClean="0"/>
              <a:t>Sub-Saharan Africa</a:t>
            </a:r>
          </a:p>
          <a:p>
            <a:endParaRPr lang="en-US" sz="1400" dirty="0"/>
          </a:p>
          <a:p>
            <a:r>
              <a:rPr lang="en-US" sz="1400" dirty="0" smtClean="0"/>
              <a:t>All LDCs</a:t>
            </a:r>
            <a:endParaRPr lang="en-US" sz="1400" dirty="0"/>
          </a:p>
        </p:txBody>
      </p:sp>
      <p:sp>
        <p:nvSpPr>
          <p:cNvPr id="5" name="TextBox 4"/>
          <p:cNvSpPr txBox="1"/>
          <p:nvPr/>
        </p:nvSpPr>
        <p:spPr>
          <a:xfrm>
            <a:off x="730250" y="0"/>
            <a:ext cx="7096815" cy="646331"/>
          </a:xfrm>
          <a:prstGeom prst="rect">
            <a:avLst/>
          </a:prstGeom>
          <a:noFill/>
        </p:spPr>
        <p:txBody>
          <a:bodyPr wrap="none" rtlCol="0">
            <a:spAutoFit/>
          </a:bodyPr>
          <a:lstStyle/>
          <a:p>
            <a:r>
              <a:rPr lang="en-US" dirty="0" smtClean="0"/>
              <a:t>Percent of population undernourished.  1/3 of Africans are considered</a:t>
            </a:r>
          </a:p>
          <a:p>
            <a:r>
              <a:rPr lang="en-US" dirty="0"/>
              <a:t>u</a:t>
            </a:r>
            <a:r>
              <a:rPr lang="en-US" dirty="0" smtClean="0"/>
              <a:t>ndernourished.</a:t>
            </a:r>
            <a:endParaRPr lang="en-US" dirty="0"/>
          </a:p>
        </p:txBody>
      </p:sp>
    </p:spTree>
    <p:extLst>
      <p:ext uri="{BB962C8B-B14F-4D97-AF65-F5344CB8AC3E}">
        <p14:creationId xmlns:p14="http://schemas.microsoft.com/office/powerpoint/2010/main" val="3176432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2400300" cy="6234112"/>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pPr>
              <a:defRPr/>
            </a:pPr>
            <a:r>
              <a:rPr lang="en-US" sz="2800" dirty="0" smtClean="0"/>
              <a:t>The Colonial Legacy in African </a:t>
            </a:r>
          </a:p>
          <a:p>
            <a:pPr>
              <a:defRPr/>
            </a:pPr>
            <a:r>
              <a:rPr lang="en-US" sz="2800" dirty="0" smtClean="0"/>
              <a:t>Agriculture</a:t>
            </a:r>
            <a:endParaRPr lang="en-US" sz="2800" dirty="0"/>
          </a:p>
          <a:p>
            <a:pPr algn="l">
              <a:defRPr/>
            </a:pPr>
            <a:endParaRPr lang="en-US" sz="2800" dirty="0" smtClean="0"/>
          </a:p>
          <a:p>
            <a:pPr algn="l">
              <a:defRPr/>
            </a:pPr>
            <a:r>
              <a:rPr lang="en-US" sz="1800" dirty="0" smtClean="0"/>
              <a:t>*Peasant Producers</a:t>
            </a:r>
          </a:p>
          <a:p>
            <a:pPr algn="l">
              <a:defRPr/>
            </a:pPr>
            <a:endParaRPr lang="en-US" sz="1800" dirty="0"/>
          </a:p>
          <a:p>
            <a:pPr algn="l">
              <a:defRPr/>
            </a:pPr>
            <a:r>
              <a:rPr lang="en-US" sz="1800" dirty="0" smtClean="0"/>
              <a:t>*Hut Taxes</a:t>
            </a:r>
          </a:p>
          <a:p>
            <a:pPr algn="l">
              <a:defRPr/>
            </a:pPr>
            <a:endParaRPr lang="en-US" sz="1800" dirty="0"/>
          </a:p>
          <a:p>
            <a:pPr algn="l">
              <a:defRPr/>
            </a:pPr>
            <a:r>
              <a:rPr lang="en-US" sz="1800" dirty="0" smtClean="0"/>
              <a:t>*Cash Cropping</a:t>
            </a:r>
          </a:p>
          <a:p>
            <a:pPr algn="l">
              <a:defRPr/>
            </a:pPr>
            <a:endParaRPr lang="en-US" sz="1800" dirty="0"/>
          </a:p>
          <a:p>
            <a:pPr algn="l">
              <a:defRPr/>
            </a:pPr>
            <a:endParaRPr lang="en-US" sz="1800" dirty="0" smtClean="0"/>
          </a:p>
        </p:txBody>
      </p:sp>
      <p:pic>
        <p:nvPicPr>
          <p:cNvPr id="3" name="Picture 2" descr="deblij6e_fig_06a_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867" y="189971"/>
            <a:ext cx="5832475" cy="642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74741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199" y="274638"/>
            <a:ext cx="2516717" cy="6583362"/>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pPr>
              <a:defRPr/>
            </a:pPr>
            <a:r>
              <a:rPr lang="en-US" sz="2800" dirty="0" smtClean="0"/>
              <a:t>Independence and Western Aid</a:t>
            </a:r>
          </a:p>
          <a:p>
            <a:pPr algn="l">
              <a:defRPr/>
            </a:pPr>
            <a:endParaRPr lang="en-US" sz="1800" dirty="0" smtClean="0"/>
          </a:p>
          <a:p>
            <a:pPr algn="l">
              <a:defRPr/>
            </a:pPr>
            <a:r>
              <a:rPr lang="en-US" sz="1800" dirty="0" smtClean="0"/>
              <a:t>*Rural Development—dams, irrigation projects</a:t>
            </a:r>
          </a:p>
          <a:p>
            <a:pPr algn="l">
              <a:defRPr/>
            </a:pPr>
            <a:endParaRPr lang="en-US" sz="1800" dirty="0"/>
          </a:p>
          <a:p>
            <a:pPr algn="l">
              <a:defRPr/>
            </a:pPr>
            <a:r>
              <a:rPr lang="en-US" sz="1800" dirty="0" smtClean="0"/>
              <a:t>*Food Security—subsidies including guaranteed pricing, specter of Sahel famine, 1970s</a:t>
            </a:r>
          </a:p>
          <a:p>
            <a:pPr algn="l">
              <a:defRPr/>
            </a:pPr>
            <a:endParaRPr lang="en-US" sz="1800" dirty="0"/>
          </a:p>
          <a:p>
            <a:pPr algn="l">
              <a:defRPr/>
            </a:pPr>
            <a:r>
              <a:rPr lang="en-US" sz="1800" dirty="0" smtClean="0"/>
              <a:t>*Green Revolution—modernize peasant agriculture, maize </a:t>
            </a:r>
          </a:p>
          <a:p>
            <a:pPr algn="l">
              <a:defRPr/>
            </a:pPr>
            <a:endParaRPr lang="en-US" sz="1800" dirty="0" smtClean="0"/>
          </a:p>
          <a:p>
            <a:pPr algn="l">
              <a:defRPr/>
            </a:pPr>
            <a:r>
              <a:rPr lang="en-US" sz="1800" dirty="0" smtClean="0"/>
              <a:t>*Increased yields</a:t>
            </a:r>
            <a:endParaRPr lang="en-US" sz="1800" dirty="0"/>
          </a:p>
          <a:p>
            <a:pPr algn="l">
              <a:defRPr/>
            </a:pPr>
            <a:endParaRPr lang="en-US" sz="1800" dirty="0" smtClean="0"/>
          </a:p>
        </p:txBody>
      </p:sp>
      <p:pic>
        <p:nvPicPr>
          <p:cNvPr id="3" name="Picture 2" descr="DSC00051"/>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867" y="178858"/>
            <a:ext cx="4038600" cy="302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pic>
        <p:nvPicPr>
          <p:cNvPr id="4" name="Picture 3" descr="DSC00280"/>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867" y="3479800"/>
            <a:ext cx="4038600" cy="302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6309047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199" y="274638"/>
            <a:ext cx="7501467" cy="3179233"/>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pPr>
              <a:defRPr/>
            </a:pPr>
            <a:r>
              <a:rPr lang="en-US" sz="2800" dirty="0" smtClean="0"/>
              <a:t>African Agricultural Success Short-Lived:</a:t>
            </a:r>
          </a:p>
          <a:p>
            <a:pPr>
              <a:defRPr/>
            </a:pPr>
            <a:r>
              <a:rPr lang="en-US" sz="2800" dirty="0" smtClean="0"/>
              <a:t>Oil Crisis</a:t>
            </a:r>
          </a:p>
          <a:p>
            <a:pPr>
              <a:defRPr/>
            </a:pPr>
            <a:endParaRPr lang="en-US" sz="2800" dirty="0" smtClean="0"/>
          </a:p>
          <a:p>
            <a:pPr algn="l">
              <a:defRPr/>
            </a:pPr>
            <a:r>
              <a:rPr lang="en-US" sz="1800" dirty="0" smtClean="0"/>
              <a:t>*Unsustainable Subsidies</a:t>
            </a:r>
          </a:p>
          <a:p>
            <a:pPr algn="l">
              <a:defRPr/>
            </a:pPr>
            <a:r>
              <a:rPr lang="en-US" sz="1800" dirty="0"/>
              <a:t>	</a:t>
            </a:r>
            <a:r>
              <a:rPr lang="en-US" sz="1800" dirty="0" smtClean="0"/>
              <a:t>Slowing economies, rising transportation costs</a:t>
            </a:r>
          </a:p>
          <a:p>
            <a:pPr algn="l">
              <a:defRPr/>
            </a:pPr>
            <a:endParaRPr lang="en-US" sz="1800" dirty="0"/>
          </a:p>
          <a:p>
            <a:pPr algn="l">
              <a:defRPr/>
            </a:pPr>
            <a:r>
              <a:rPr lang="en-US" sz="1800" dirty="0" smtClean="0"/>
              <a:t>*Turn to Imports</a:t>
            </a:r>
          </a:p>
          <a:p>
            <a:pPr algn="l">
              <a:defRPr/>
            </a:pPr>
            <a:r>
              <a:rPr lang="en-US" sz="1800" dirty="0"/>
              <a:t>	</a:t>
            </a:r>
            <a:r>
              <a:rPr lang="en-US" sz="1800" dirty="0" smtClean="0"/>
              <a:t>African farmers lose competitive edge, imports become cheaper, </a:t>
            </a:r>
          </a:p>
          <a:p>
            <a:pPr algn="l">
              <a:defRPr/>
            </a:pPr>
            <a:r>
              <a:rPr lang="en-US" sz="1800" dirty="0"/>
              <a:t>	</a:t>
            </a:r>
            <a:r>
              <a:rPr lang="en-US" sz="1800" dirty="0" smtClean="0"/>
              <a:t>support urban populations</a:t>
            </a:r>
          </a:p>
          <a:p>
            <a:pPr algn="l">
              <a:defRPr/>
            </a:pPr>
            <a:r>
              <a:rPr lang="en-US" sz="1800" dirty="0"/>
              <a:t>	</a:t>
            </a:r>
            <a:endParaRPr lang="en-US" sz="1800" dirty="0" smtClean="0"/>
          </a:p>
        </p:txBody>
      </p:sp>
      <p:sp>
        <p:nvSpPr>
          <p:cNvPr id="3" name="Rectangle 2"/>
          <p:cNvSpPr txBox="1">
            <a:spLocks noChangeArrowheads="1"/>
          </p:cNvSpPr>
          <p:nvPr/>
        </p:nvSpPr>
        <p:spPr>
          <a:xfrm>
            <a:off x="609599" y="3453871"/>
            <a:ext cx="7501467" cy="3118379"/>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pPr>
              <a:defRPr/>
            </a:pPr>
            <a:r>
              <a:rPr lang="en-US" sz="2800" dirty="0" smtClean="0"/>
              <a:t>Neoliberal Solutions</a:t>
            </a:r>
          </a:p>
          <a:p>
            <a:pPr algn="l">
              <a:defRPr/>
            </a:pPr>
            <a:r>
              <a:rPr lang="en-US" sz="1800" dirty="0" smtClean="0"/>
              <a:t>*Rising Debt</a:t>
            </a:r>
          </a:p>
          <a:p>
            <a:pPr algn="l">
              <a:defRPr/>
            </a:pPr>
            <a:r>
              <a:rPr lang="en-US" sz="1800" dirty="0"/>
              <a:t>	</a:t>
            </a:r>
            <a:r>
              <a:rPr lang="en-US" sz="1800" dirty="0" smtClean="0"/>
              <a:t>--The 1980s is the “Lost Decade” for African countries</a:t>
            </a:r>
          </a:p>
          <a:p>
            <a:pPr algn="l">
              <a:defRPr/>
            </a:pPr>
            <a:endParaRPr lang="en-US" sz="1800" dirty="0"/>
          </a:p>
          <a:p>
            <a:pPr algn="l">
              <a:defRPr/>
            </a:pPr>
            <a:r>
              <a:rPr lang="en-US" sz="1800" dirty="0" smtClean="0"/>
              <a:t>*IMF Intervention</a:t>
            </a:r>
          </a:p>
          <a:p>
            <a:pPr algn="l">
              <a:defRPr/>
            </a:pPr>
            <a:r>
              <a:rPr lang="en-US" sz="1800" dirty="0"/>
              <a:t>	</a:t>
            </a:r>
            <a:r>
              <a:rPr lang="en-US" sz="1800" dirty="0" smtClean="0"/>
              <a:t>--An Ideological Shift--less government involvement.</a:t>
            </a:r>
          </a:p>
          <a:p>
            <a:pPr algn="l">
              <a:defRPr/>
            </a:pPr>
            <a:r>
              <a:rPr lang="en-US" sz="1800" dirty="0"/>
              <a:t>	</a:t>
            </a:r>
            <a:r>
              <a:rPr lang="en-US" sz="1800" dirty="0" smtClean="0"/>
              <a:t>--Loss of $$ for rural health, education, infrastructure, agricultural 	support programs.</a:t>
            </a:r>
          </a:p>
          <a:p>
            <a:pPr algn="l">
              <a:defRPr/>
            </a:pPr>
            <a:r>
              <a:rPr lang="en-US" sz="1800" dirty="0"/>
              <a:t>	</a:t>
            </a:r>
            <a:r>
              <a:rPr lang="en-US" sz="1800" dirty="0" smtClean="0"/>
              <a:t>--Favoring export cash crops—most of which are inedible.</a:t>
            </a:r>
          </a:p>
          <a:p>
            <a:pPr algn="l">
              <a:defRPr/>
            </a:pPr>
            <a:endParaRPr lang="en-US" sz="1800" dirty="0" smtClean="0"/>
          </a:p>
          <a:p>
            <a:pPr algn="l">
              <a:defRPr/>
            </a:pPr>
            <a:endParaRPr lang="en-US" sz="1800" dirty="0" smtClean="0"/>
          </a:p>
        </p:txBody>
      </p:sp>
    </p:spTree>
    <p:extLst>
      <p:ext uri="{BB962C8B-B14F-4D97-AF65-F5344CB8AC3E}">
        <p14:creationId xmlns:p14="http://schemas.microsoft.com/office/powerpoint/2010/main" val="449194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rt 1: African cereal yields compared to other regions"/>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50352"/>
            <a:ext cx="5486400" cy="3757295"/>
          </a:xfrm>
          <a:prstGeom prst="rect">
            <a:avLst/>
          </a:prstGeom>
          <a:noFill/>
          <a:ln>
            <a:noFill/>
          </a:ln>
        </p:spPr>
      </p:pic>
      <p:sp>
        <p:nvSpPr>
          <p:cNvPr id="3" name="Rectangle 2"/>
          <p:cNvSpPr/>
          <p:nvPr/>
        </p:nvSpPr>
        <p:spPr>
          <a:xfrm>
            <a:off x="1545167" y="460002"/>
            <a:ext cx="6339416" cy="954107"/>
          </a:xfrm>
          <a:prstGeom prst="rect">
            <a:avLst/>
          </a:prstGeom>
        </p:spPr>
        <p:txBody>
          <a:bodyPr wrap="square">
            <a:spAutoFit/>
          </a:bodyPr>
          <a:lstStyle/>
          <a:p>
            <a:r>
              <a:rPr lang="en-US" sz="2800" dirty="0"/>
              <a:t>Chart 1. African cereal yields in comparison with other regions</a:t>
            </a:r>
          </a:p>
        </p:txBody>
      </p:sp>
      <p:sp>
        <p:nvSpPr>
          <p:cNvPr id="4" name="Rectangle 3"/>
          <p:cNvSpPr/>
          <p:nvPr/>
        </p:nvSpPr>
        <p:spPr>
          <a:xfrm>
            <a:off x="1968500" y="5455335"/>
            <a:ext cx="4572000" cy="646331"/>
          </a:xfrm>
          <a:prstGeom prst="rect">
            <a:avLst/>
          </a:prstGeom>
        </p:spPr>
        <p:txBody>
          <a:bodyPr>
            <a:spAutoFit/>
          </a:bodyPr>
          <a:lstStyle/>
          <a:p>
            <a:r>
              <a:rPr lang="en-US" dirty="0"/>
              <a:t>Source: FAO statistics cited in WDI indicators, 2009, </a:t>
            </a:r>
          </a:p>
        </p:txBody>
      </p:sp>
    </p:spTree>
    <p:extLst>
      <p:ext uri="{BB962C8B-B14F-4D97-AF65-F5344CB8AC3E}">
        <p14:creationId xmlns:p14="http://schemas.microsoft.com/office/powerpoint/2010/main" val="42489669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666" y="21166"/>
            <a:ext cx="8572500" cy="8771631"/>
          </a:xfrm>
          <a:prstGeom prst="rect">
            <a:avLst/>
          </a:prstGeom>
          <a:noFill/>
        </p:spPr>
        <p:txBody>
          <a:bodyPr wrap="square" rtlCol="0">
            <a:spAutoFit/>
          </a:bodyPr>
          <a:lstStyle/>
          <a:p>
            <a:pPr algn="ctr"/>
            <a:r>
              <a:rPr lang="en-US" sz="2400" b="1" dirty="0" smtClean="0"/>
              <a:t>Impacts of Neoliberalism for African Agriculture:</a:t>
            </a:r>
          </a:p>
          <a:p>
            <a:pPr algn="ctr"/>
            <a:r>
              <a:rPr lang="en-US" sz="2400" b="1" dirty="0" smtClean="0"/>
              <a:t>Food Insecurity</a:t>
            </a:r>
          </a:p>
          <a:p>
            <a:r>
              <a:rPr lang="en-US" sz="2400" dirty="0" smtClean="0"/>
              <a:t>*Abandonment of rural peasant producers</a:t>
            </a:r>
          </a:p>
          <a:p>
            <a:r>
              <a:rPr lang="en-US" sz="2400" dirty="0"/>
              <a:t>	</a:t>
            </a:r>
            <a:r>
              <a:rPr lang="en-US" dirty="0" smtClean="0"/>
              <a:t>--largely </a:t>
            </a:r>
            <a:r>
              <a:rPr lang="en-US" i="1" dirty="0" smtClean="0"/>
              <a:t>laissez-faire</a:t>
            </a:r>
            <a:r>
              <a:rPr lang="en-US" dirty="0" smtClean="0"/>
              <a:t> attitude towards these producers</a:t>
            </a:r>
          </a:p>
          <a:p>
            <a:r>
              <a:rPr lang="en-US" dirty="0"/>
              <a:t>	</a:t>
            </a:r>
            <a:r>
              <a:rPr lang="en-US" dirty="0" smtClean="0"/>
              <a:t>--peasants have been displaced before in history</a:t>
            </a:r>
          </a:p>
          <a:p>
            <a:r>
              <a:rPr lang="en-US" dirty="0"/>
              <a:t>	</a:t>
            </a:r>
            <a:r>
              <a:rPr lang="en-US" dirty="0" smtClean="0"/>
              <a:t>--will these peasants be integrated economically?</a:t>
            </a:r>
          </a:p>
          <a:p>
            <a:r>
              <a:rPr lang="en-US" dirty="0"/>
              <a:t>	</a:t>
            </a:r>
            <a:r>
              <a:rPr lang="en-US" dirty="0" smtClean="0"/>
              <a:t>--will the market care for the world’s poor?</a:t>
            </a:r>
          </a:p>
          <a:p>
            <a:r>
              <a:rPr lang="en-US" dirty="0"/>
              <a:t>	</a:t>
            </a:r>
            <a:r>
              <a:rPr lang="en-US" dirty="0" smtClean="0"/>
              <a:t>--continued instability (ethnic conflicts, political conflicts)</a:t>
            </a:r>
          </a:p>
          <a:p>
            <a:endParaRPr lang="en-US" sz="2400" dirty="0"/>
          </a:p>
          <a:p>
            <a:r>
              <a:rPr lang="en-US" sz="2400" dirty="0" smtClean="0"/>
              <a:t>*Increased reliance on food imports</a:t>
            </a:r>
          </a:p>
          <a:p>
            <a:r>
              <a:rPr lang="en-US" sz="2400" dirty="0"/>
              <a:t>	</a:t>
            </a:r>
            <a:r>
              <a:rPr lang="en-US" dirty="0" smtClean="0"/>
              <a:t>--food imports are cheaper</a:t>
            </a:r>
          </a:p>
          <a:p>
            <a:r>
              <a:rPr lang="en-US" dirty="0"/>
              <a:t>	</a:t>
            </a:r>
            <a:r>
              <a:rPr lang="en-US" dirty="0" smtClean="0"/>
              <a:t>--they are produced by MDCs that heavily </a:t>
            </a:r>
            <a:r>
              <a:rPr lang="en-US" b="1" i="1" dirty="0" smtClean="0"/>
              <a:t>subsidize</a:t>
            </a:r>
            <a:r>
              <a:rPr lang="en-US" dirty="0" smtClean="0"/>
              <a:t> their agricultural sectors</a:t>
            </a:r>
          </a:p>
          <a:p>
            <a:r>
              <a:rPr lang="en-US" dirty="0"/>
              <a:t>	</a:t>
            </a:r>
            <a:r>
              <a:rPr lang="en-US" dirty="0" smtClean="0"/>
              <a:t>--benefit from negative images of African agriculture</a:t>
            </a:r>
          </a:p>
          <a:p>
            <a:endParaRPr lang="en-US" sz="2400" dirty="0"/>
          </a:p>
          <a:p>
            <a:r>
              <a:rPr lang="en-US" sz="2400" dirty="0" smtClean="0"/>
              <a:t>*Consolidation of rural lands by agribusiness</a:t>
            </a:r>
          </a:p>
          <a:p>
            <a:r>
              <a:rPr lang="en-US" sz="2400" dirty="0"/>
              <a:t>	</a:t>
            </a:r>
            <a:r>
              <a:rPr lang="en-US" dirty="0" smtClean="0"/>
              <a:t>--large corporate interests moving into SSA lands</a:t>
            </a:r>
            <a:br>
              <a:rPr lang="en-US" dirty="0" smtClean="0"/>
            </a:br>
            <a:r>
              <a:rPr lang="en-US" sz="2400" dirty="0"/>
              <a:t>	</a:t>
            </a:r>
            <a:r>
              <a:rPr lang="en-US" dirty="0" smtClean="0"/>
              <a:t>--some are producing, others speculative</a:t>
            </a:r>
          </a:p>
          <a:p>
            <a:r>
              <a:rPr lang="en-US" dirty="0"/>
              <a:t>	</a:t>
            </a:r>
            <a:r>
              <a:rPr lang="en-US" dirty="0" smtClean="0"/>
              <a:t>--further displacement of rural peasantry</a:t>
            </a:r>
          </a:p>
          <a:p>
            <a:r>
              <a:rPr lang="en-US" dirty="0"/>
              <a:t>	</a:t>
            </a:r>
            <a:r>
              <a:rPr lang="en-US" dirty="0" smtClean="0"/>
              <a:t>--rapid urbanization—what do the urban poor eat?  How do they pay for it? 			   Changing Diets…more wheat, less maize!</a:t>
            </a:r>
          </a:p>
          <a:p>
            <a:endParaRPr lang="en-US" dirty="0"/>
          </a:p>
          <a:p>
            <a:endParaRPr lang="en-US" sz="2400" b="1" dirty="0" smtClean="0"/>
          </a:p>
          <a:p>
            <a:endParaRPr lang="en-US" sz="2400" b="1" dirty="0"/>
          </a:p>
          <a:p>
            <a:endParaRPr lang="en-US" sz="2400" b="1" dirty="0" smtClean="0"/>
          </a:p>
          <a:p>
            <a:endParaRPr lang="en-US" sz="2400" b="1" dirty="0"/>
          </a:p>
          <a:p>
            <a:endParaRPr lang="en-US" sz="2400" b="1" dirty="0" smtClean="0"/>
          </a:p>
        </p:txBody>
      </p:sp>
      <p:pic>
        <p:nvPicPr>
          <p:cNvPr id="3" name="Picture 7" descr="DSC002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49106" y="506412"/>
            <a:ext cx="2894894" cy="217117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8872680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6" end="1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G_5e_Figure_06_01_L.jpg"/>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531" y="10583"/>
            <a:ext cx="6064250" cy="687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341781" y="158749"/>
            <a:ext cx="2667000" cy="5539979"/>
          </a:xfrm>
          <a:prstGeom prst="rect">
            <a:avLst/>
          </a:prstGeom>
          <a:noFill/>
        </p:spPr>
        <p:txBody>
          <a:bodyPr wrap="square" rtlCol="0">
            <a:spAutoFit/>
          </a:bodyPr>
          <a:lstStyle/>
          <a:p>
            <a:r>
              <a:rPr lang="en-US" sz="2400" dirty="0" smtClean="0"/>
              <a:t>Sub-Saharan Africa</a:t>
            </a:r>
          </a:p>
          <a:p>
            <a:endParaRPr lang="en-US" dirty="0"/>
          </a:p>
          <a:p>
            <a:pPr marL="285750" indent="-285750">
              <a:buFontTx/>
              <a:buChar char="•"/>
            </a:pPr>
            <a:r>
              <a:rPr lang="en-US" dirty="0" smtClean="0"/>
              <a:t>Africa occupies 20% of world’s landmass</a:t>
            </a:r>
          </a:p>
          <a:p>
            <a:pPr marL="285750" indent="-285750">
              <a:buFontTx/>
              <a:buChar char="•"/>
            </a:pPr>
            <a:r>
              <a:rPr lang="en-US" dirty="0" smtClean="0"/>
              <a:t>865 million people, 12% of world’s pop</a:t>
            </a:r>
          </a:p>
          <a:p>
            <a:pPr marL="285750" indent="-285750">
              <a:buFontTx/>
              <a:buChar char="•"/>
            </a:pPr>
            <a:r>
              <a:rPr lang="en-US" dirty="0" smtClean="0"/>
              <a:t>70% is rural</a:t>
            </a:r>
          </a:p>
          <a:p>
            <a:pPr marL="285750" indent="-285750">
              <a:buFontTx/>
              <a:buChar char="•"/>
            </a:pPr>
            <a:r>
              <a:rPr lang="en-US" dirty="0" smtClean="0"/>
              <a:t>43% under age 15</a:t>
            </a:r>
          </a:p>
          <a:p>
            <a:pPr marL="285750" indent="-285750">
              <a:buFontTx/>
              <a:buChar char="•"/>
            </a:pPr>
            <a:endParaRPr lang="en-US" dirty="0"/>
          </a:p>
          <a:p>
            <a:pPr marL="285750" indent="-285750">
              <a:buFontTx/>
              <a:buChar char="•"/>
            </a:pPr>
            <a:r>
              <a:rPr lang="en-US" dirty="0" smtClean="0"/>
              <a:t>Images of the region</a:t>
            </a:r>
          </a:p>
          <a:p>
            <a:pPr marL="285750" indent="-285750">
              <a:buFontTx/>
              <a:buChar char="•"/>
            </a:pPr>
            <a:r>
              <a:rPr lang="en-US" dirty="0" smtClean="0"/>
              <a:t>Land of ‘overpopulation’ and political conflict</a:t>
            </a:r>
          </a:p>
          <a:p>
            <a:pPr marL="285750" indent="-285750">
              <a:buFontTx/>
              <a:buChar char="•"/>
            </a:pPr>
            <a:r>
              <a:rPr lang="en-US" dirty="0" smtClean="0"/>
              <a:t>What are the roots of these problems?</a:t>
            </a:r>
          </a:p>
          <a:p>
            <a:pPr marL="285750" indent="-285750">
              <a:buFontTx/>
              <a:buChar char="•"/>
            </a:pPr>
            <a:endParaRPr lang="en-US" dirty="0"/>
          </a:p>
          <a:p>
            <a:pPr marL="285750" indent="-285750">
              <a:buFontTx/>
              <a:buChar char="•"/>
            </a:pPr>
            <a:endParaRPr lang="en-US" dirty="0" smtClean="0"/>
          </a:p>
          <a:p>
            <a:endParaRPr lang="en-US" dirty="0"/>
          </a:p>
        </p:txBody>
      </p:sp>
    </p:spTree>
    <p:extLst>
      <p:ext uri="{BB962C8B-B14F-4D97-AF65-F5344CB8AC3E}">
        <p14:creationId xmlns:p14="http://schemas.microsoft.com/office/powerpoint/2010/main" val="2600976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rt 2: Grain imports to Africa 1970-2006"/>
          <p:cNvPicPr/>
          <p:nvPr/>
        </p:nvPicPr>
        <p:blipFill>
          <a:blip r:embed="rId2">
            <a:extLst>
              <a:ext uri="{28A0092B-C50C-407E-A947-70E740481C1C}">
                <a14:useLocalDpi xmlns:a14="http://schemas.microsoft.com/office/drawing/2010/main" val="0"/>
              </a:ext>
            </a:extLst>
          </a:blip>
          <a:srcRect/>
          <a:stretch>
            <a:fillRect/>
          </a:stretch>
        </p:blipFill>
        <p:spPr bwMode="auto">
          <a:xfrm>
            <a:off x="1667257" y="1151466"/>
            <a:ext cx="6534826" cy="4093118"/>
          </a:xfrm>
          <a:prstGeom prst="rect">
            <a:avLst/>
          </a:prstGeom>
          <a:noFill/>
          <a:ln>
            <a:noFill/>
          </a:ln>
        </p:spPr>
      </p:pic>
      <p:sp>
        <p:nvSpPr>
          <p:cNvPr id="3" name="Rectangle 2"/>
          <p:cNvSpPr/>
          <p:nvPr/>
        </p:nvSpPr>
        <p:spPr>
          <a:xfrm>
            <a:off x="1667257" y="619667"/>
            <a:ext cx="4539486" cy="369332"/>
          </a:xfrm>
          <a:prstGeom prst="rect">
            <a:avLst/>
          </a:prstGeom>
        </p:spPr>
        <p:txBody>
          <a:bodyPr wrap="none">
            <a:spAutoFit/>
          </a:bodyPr>
          <a:lstStyle/>
          <a:p>
            <a:r>
              <a:rPr lang="en-US" dirty="0"/>
              <a:t>Chart 2. Grain imports to Africa, 1970–2006</a:t>
            </a:r>
          </a:p>
        </p:txBody>
      </p:sp>
      <p:sp>
        <p:nvSpPr>
          <p:cNvPr id="4" name="Rectangle 3"/>
          <p:cNvSpPr/>
          <p:nvPr/>
        </p:nvSpPr>
        <p:spPr>
          <a:xfrm>
            <a:off x="1976440" y="5244584"/>
            <a:ext cx="3476620" cy="369332"/>
          </a:xfrm>
          <a:prstGeom prst="rect">
            <a:avLst/>
          </a:prstGeom>
        </p:spPr>
        <p:txBody>
          <a:bodyPr wrap="none">
            <a:spAutoFit/>
          </a:bodyPr>
          <a:lstStyle/>
          <a:p>
            <a:r>
              <a:rPr lang="en-US" dirty="0"/>
              <a:t>Source: FAO trade statistics, 2009</a:t>
            </a:r>
            <a:r>
              <a:rPr lang="en-US" dirty="0" smtClean="0">
                <a:effectLst/>
              </a:rPr>
              <a:t> </a:t>
            </a:r>
            <a:endParaRPr lang="en-US" dirty="0"/>
          </a:p>
        </p:txBody>
      </p:sp>
    </p:spTree>
    <p:extLst>
      <p:ext uri="{BB962C8B-B14F-4D97-AF65-F5344CB8AC3E}">
        <p14:creationId xmlns:p14="http://schemas.microsoft.com/office/powerpoint/2010/main" val="5181202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t imports to Africa 1970-2006"/>
          <p:cNvPicPr/>
          <p:nvPr/>
        </p:nvPicPr>
        <p:blipFill>
          <a:blip r:embed="rId2">
            <a:extLst>
              <a:ext uri="{28A0092B-C50C-407E-A947-70E740481C1C}">
                <a14:useLocalDpi xmlns:a14="http://schemas.microsoft.com/office/drawing/2010/main" val="0"/>
              </a:ext>
            </a:extLst>
          </a:blip>
          <a:srcRect/>
          <a:stretch>
            <a:fillRect/>
          </a:stretch>
        </p:blipFill>
        <p:spPr bwMode="auto">
          <a:xfrm>
            <a:off x="812798" y="958743"/>
            <a:ext cx="6923617" cy="4766840"/>
          </a:xfrm>
          <a:prstGeom prst="rect">
            <a:avLst/>
          </a:prstGeom>
          <a:noFill/>
          <a:ln>
            <a:noFill/>
          </a:ln>
        </p:spPr>
      </p:pic>
      <p:sp>
        <p:nvSpPr>
          <p:cNvPr id="4" name="Rectangle 3"/>
          <p:cNvSpPr/>
          <p:nvPr/>
        </p:nvSpPr>
        <p:spPr>
          <a:xfrm>
            <a:off x="897465" y="513834"/>
            <a:ext cx="2824361" cy="369332"/>
          </a:xfrm>
          <a:prstGeom prst="rect">
            <a:avLst/>
          </a:prstGeom>
        </p:spPr>
        <p:txBody>
          <a:bodyPr wrap="none">
            <a:spAutoFit/>
          </a:bodyPr>
          <a:lstStyle/>
          <a:p>
            <a:r>
              <a:rPr lang="en-US" dirty="0"/>
              <a:t>Wheat imports, 1970–2006</a:t>
            </a:r>
            <a:r>
              <a:rPr lang="en-US" dirty="0" smtClean="0">
                <a:effectLst/>
              </a:rPr>
              <a:t> </a:t>
            </a:r>
            <a:endParaRPr lang="en-US" dirty="0"/>
          </a:p>
        </p:txBody>
      </p:sp>
      <p:sp>
        <p:nvSpPr>
          <p:cNvPr id="5" name="Rectangle 4"/>
          <p:cNvSpPr/>
          <p:nvPr/>
        </p:nvSpPr>
        <p:spPr>
          <a:xfrm>
            <a:off x="812798" y="5814251"/>
            <a:ext cx="4572000" cy="923330"/>
          </a:xfrm>
          <a:prstGeom prst="rect">
            <a:avLst/>
          </a:prstGeom>
        </p:spPr>
        <p:txBody>
          <a:bodyPr>
            <a:spAutoFit/>
          </a:bodyPr>
          <a:lstStyle/>
          <a:p>
            <a:r>
              <a:rPr lang="en-US" dirty="0"/>
              <a:t>Source: FAO trade statistics, 2009, </a:t>
            </a:r>
            <a:r>
              <a:rPr lang="en-US" u="sng" dirty="0">
                <a:hlinkClick r:id="rId3"/>
              </a:rPr>
              <a:t>http://faostat.fao.org</a:t>
            </a:r>
            <a:r>
              <a:rPr lang="en-US" dirty="0"/>
              <a:t>.</a:t>
            </a:r>
          </a:p>
          <a:p>
            <a:r>
              <a:rPr lang="en-US" dirty="0"/>
              <a:t>(Food and Agriculture Organization</a:t>
            </a:r>
            <a:r>
              <a:rPr lang="en-US" dirty="0" smtClean="0">
                <a:effectLst/>
              </a:rPr>
              <a:t> </a:t>
            </a:r>
            <a:endParaRPr lang="en-US" dirty="0"/>
          </a:p>
        </p:txBody>
      </p:sp>
    </p:spTree>
    <p:extLst>
      <p:ext uri="{BB962C8B-B14F-4D97-AF65-F5344CB8AC3E}">
        <p14:creationId xmlns:p14="http://schemas.microsoft.com/office/powerpoint/2010/main" val="232021926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1205_wawi_forward_farm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67" y="1671109"/>
            <a:ext cx="31623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457200" y="274638"/>
            <a:ext cx="8229600" cy="1143000"/>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pPr>
              <a:defRPr/>
            </a:pPr>
            <a:r>
              <a:rPr lang="en-US" sz="3600" smtClean="0"/>
              <a:t>Food Aid, Neoliberalism, and Export Agriculture: A Destructive Conjuncture</a:t>
            </a:r>
            <a:endParaRPr lang="en-US" sz="3600" dirty="0" smtClean="0"/>
          </a:p>
        </p:txBody>
      </p:sp>
      <p:sp>
        <p:nvSpPr>
          <p:cNvPr id="5" name="Rectangle 5"/>
          <p:cNvSpPr txBox="1">
            <a:spLocks noChangeArrowheads="1"/>
          </p:cNvSpPr>
          <p:nvPr/>
        </p:nvSpPr>
        <p:spPr>
          <a:xfrm>
            <a:off x="3431115" y="1671109"/>
            <a:ext cx="5564717" cy="5249862"/>
          </a:xfrm>
          <a:prstGeom prst="rect">
            <a:avLst/>
          </a:prstGeom>
        </p:spPr>
        <p:txBody>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pPr>
              <a:lnSpc>
                <a:spcPct val="80000"/>
              </a:lnSpc>
              <a:defRPr/>
            </a:pPr>
            <a:r>
              <a:rPr lang="en-US" sz="1600" b="1" dirty="0" smtClean="0"/>
              <a:t>Because export agriculture is privileged in neoliberal ideology (mostly as a way to pay foreign debt), infrastructure, training, and government /development spending go to supporting the production of export crops--most of which are inedible.  </a:t>
            </a:r>
          </a:p>
          <a:p>
            <a:pPr>
              <a:lnSpc>
                <a:spcPct val="80000"/>
              </a:lnSpc>
              <a:defRPr/>
            </a:pPr>
            <a:r>
              <a:rPr lang="en-US" sz="1600" b="1" dirty="0" smtClean="0"/>
              <a:t>Loss of funding (government/development aid) for rural </a:t>
            </a:r>
            <a:r>
              <a:rPr lang="en-US" sz="1600" b="1" dirty="0"/>
              <a:t>health, education, agricultural support </a:t>
            </a:r>
            <a:r>
              <a:rPr lang="en-US" sz="1600" b="1" dirty="0" smtClean="0"/>
              <a:t>programs.</a:t>
            </a:r>
          </a:p>
          <a:p>
            <a:pPr>
              <a:lnSpc>
                <a:spcPct val="80000"/>
              </a:lnSpc>
              <a:defRPr/>
            </a:pPr>
            <a:r>
              <a:rPr lang="en-US" sz="1600" b="1" dirty="0" smtClean="0"/>
              <a:t>The best land, irrigation schemes, and technological development are aimed at export agriculture. </a:t>
            </a:r>
          </a:p>
          <a:p>
            <a:pPr>
              <a:lnSpc>
                <a:spcPct val="80000"/>
              </a:lnSpc>
              <a:defRPr/>
            </a:pPr>
            <a:r>
              <a:rPr lang="en-US" sz="1600" b="1" dirty="0" smtClean="0"/>
              <a:t>Images of famine and hunger in Africa, which ignore the success of African export agriculture and result from the failure of subsistence agriculture, gives politicians in the west the political leverage they need to continue to subsidize their agriculture through food aid programs.</a:t>
            </a:r>
          </a:p>
          <a:p>
            <a:pPr>
              <a:lnSpc>
                <a:spcPct val="80000"/>
              </a:lnSpc>
              <a:defRPr/>
            </a:pPr>
            <a:r>
              <a:rPr lang="en-US" sz="1600" b="1" dirty="0" smtClean="0"/>
              <a:t>As a result, underproduction of staple food crops are made up for with food aid donations from highly subsidized agriculture from the </a:t>
            </a:r>
            <a:r>
              <a:rPr lang="ja-JP" altLang="en-US" sz="1600" b="1" dirty="0" smtClean="0">
                <a:latin typeface="Arial"/>
              </a:rPr>
              <a:t>“</a:t>
            </a:r>
            <a:r>
              <a:rPr lang="en-US" sz="1600" b="1" dirty="0" smtClean="0"/>
              <a:t>West</a:t>
            </a:r>
            <a:r>
              <a:rPr lang="ja-JP" altLang="en-US" sz="1600" b="1" dirty="0" smtClean="0">
                <a:latin typeface="Arial"/>
              </a:rPr>
              <a:t>”</a:t>
            </a:r>
            <a:endParaRPr lang="en-US" sz="1600" b="1" dirty="0" smtClean="0"/>
          </a:p>
        </p:txBody>
      </p:sp>
    </p:spTree>
    <p:extLst>
      <p:ext uri="{BB962C8B-B14F-4D97-AF65-F5344CB8AC3E}">
        <p14:creationId xmlns:p14="http://schemas.microsoft.com/office/powerpoint/2010/main" val="163479337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Solutions?</a:t>
            </a:r>
          </a:p>
          <a:p>
            <a:pPr lvl="1"/>
            <a:r>
              <a:rPr lang="en-US" dirty="0" smtClean="0"/>
              <a:t>Let small-scale agriculture die</a:t>
            </a:r>
          </a:p>
          <a:p>
            <a:pPr lvl="1"/>
            <a:r>
              <a:rPr lang="en-US" dirty="0" smtClean="0"/>
              <a:t>Technology is the answer—biotechnology</a:t>
            </a:r>
          </a:p>
          <a:p>
            <a:pPr lvl="1"/>
            <a:r>
              <a:rPr lang="en-US" dirty="0" smtClean="0"/>
              <a:t>Agribusiness</a:t>
            </a:r>
          </a:p>
          <a:p>
            <a:pPr lvl="1"/>
            <a:r>
              <a:rPr lang="en-US" dirty="0" smtClean="0"/>
              <a:t>Revive small-scale farmers</a:t>
            </a:r>
          </a:p>
        </p:txBody>
      </p:sp>
    </p:spTree>
    <p:extLst>
      <p:ext uri="{BB962C8B-B14F-4D97-AF65-F5344CB8AC3E}">
        <p14:creationId xmlns:p14="http://schemas.microsoft.com/office/powerpoint/2010/main" val="824576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50416" y="14980"/>
            <a:ext cx="3693583" cy="4278095"/>
          </a:xfrm>
          <a:prstGeom prst="rect">
            <a:avLst/>
          </a:prstGeom>
          <a:noFill/>
        </p:spPr>
        <p:txBody>
          <a:bodyPr wrap="square" rtlCol="0">
            <a:spAutoFit/>
          </a:bodyPr>
          <a:lstStyle/>
          <a:p>
            <a:pPr algn="ctr"/>
            <a:r>
              <a:rPr lang="en-US" sz="3200" dirty="0" smtClean="0"/>
              <a:t>The Spatial Expression of Race and Racism </a:t>
            </a:r>
          </a:p>
          <a:p>
            <a:pPr algn="ctr"/>
            <a:r>
              <a:rPr lang="en-US" sz="3200" dirty="0" smtClean="0"/>
              <a:t>in South Africa </a:t>
            </a:r>
          </a:p>
          <a:p>
            <a:endParaRPr lang="en-US" dirty="0"/>
          </a:p>
          <a:p>
            <a:r>
              <a:rPr lang="en-US" dirty="0" smtClean="0"/>
              <a:t>*Dutch &amp; British South Africa</a:t>
            </a:r>
          </a:p>
          <a:p>
            <a:endParaRPr lang="en-US" dirty="0"/>
          </a:p>
          <a:p>
            <a:r>
              <a:rPr lang="en-US" dirty="0" smtClean="0"/>
              <a:t>*Apartheid, 1948</a:t>
            </a:r>
          </a:p>
          <a:p>
            <a:endParaRPr lang="en-US" dirty="0" smtClean="0"/>
          </a:p>
          <a:p>
            <a:r>
              <a:rPr lang="en-US" dirty="0" smtClean="0"/>
              <a:t>*The Landscape of Racism</a:t>
            </a:r>
            <a:endParaRPr lang="en-US" dirty="0"/>
          </a:p>
          <a:p>
            <a:endParaRPr lang="en-US" dirty="0"/>
          </a:p>
          <a:p>
            <a:r>
              <a:rPr lang="en-US" dirty="0" smtClean="0"/>
              <a:t>*Resistance</a:t>
            </a:r>
          </a:p>
        </p:txBody>
      </p:sp>
      <p:pic>
        <p:nvPicPr>
          <p:cNvPr id="4" name="Picture 3"/>
          <p:cNvPicPr>
            <a:picLocks noChangeAspect="1"/>
          </p:cNvPicPr>
          <p:nvPr/>
        </p:nvPicPr>
        <p:blipFill>
          <a:blip r:embed="rId2"/>
          <a:stretch>
            <a:fillRect/>
          </a:stretch>
        </p:blipFill>
        <p:spPr>
          <a:xfrm>
            <a:off x="150282" y="148167"/>
            <a:ext cx="5300134" cy="6191745"/>
          </a:xfrm>
          <a:prstGeom prst="rect">
            <a:avLst/>
          </a:prstGeom>
        </p:spPr>
      </p:pic>
    </p:spTree>
    <p:extLst>
      <p:ext uri="{BB962C8B-B14F-4D97-AF65-F5344CB8AC3E}">
        <p14:creationId xmlns:p14="http://schemas.microsoft.com/office/powerpoint/2010/main" val="87806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descr="DAG_5e_Figure_06_36a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552369" y="618751"/>
            <a:ext cx="7932516" cy="543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13119" y="5934670"/>
            <a:ext cx="7971766" cy="923330"/>
          </a:xfrm>
          <a:prstGeom prst="rect">
            <a:avLst/>
          </a:prstGeom>
          <a:noFill/>
        </p:spPr>
        <p:txBody>
          <a:bodyPr wrap="none" rtlCol="0">
            <a:spAutoFit/>
          </a:bodyPr>
          <a:lstStyle/>
          <a:p>
            <a:r>
              <a:rPr lang="en-US" dirty="0" smtClean="0"/>
              <a:t>Dutch are still unhappy and British discovered mineral wealth in Boer Republic.</a:t>
            </a:r>
          </a:p>
          <a:p>
            <a:r>
              <a:rPr lang="en-US" dirty="0" smtClean="0"/>
              <a:t>Boer War;  ended in 1905 and Republic of South Africa was born.</a:t>
            </a:r>
          </a:p>
          <a:p>
            <a:r>
              <a:rPr lang="en-US" dirty="0" smtClean="0"/>
              <a:t>Independence from G.B. in 1910.</a:t>
            </a:r>
            <a:endParaRPr lang="en-US" dirty="0"/>
          </a:p>
        </p:txBody>
      </p:sp>
      <p:sp>
        <p:nvSpPr>
          <p:cNvPr id="3" name="TextBox 2"/>
          <p:cNvSpPr txBox="1"/>
          <p:nvPr/>
        </p:nvSpPr>
        <p:spPr>
          <a:xfrm>
            <a:off x="552369" y="10583"/>
            <a:ext cx="8402886" cy="923330"/>
          </a:xfrm>
          <a:prstGeom prst="rect">
            <a:avLst/>
          </a:prstGeom>
          <a:noFill/>
        </p:spPr>
        <p:txBody>
          <a:bodyPr wrap="none" rtlCol="0">
            <a:spAutoFit/>
          </a:bodyPr>
          <a:lstStyle/>
          <a:p>
            <a:r>
              <a:rPr lang="en-US" dirty="0" smtClean="0"/>
              <a:t>Dutch move away from the British but are threatened by the Zulus.</a:t>
            </a:r>
          </a:p>
          <a:p>
            <a:r>
              <a:rPr lang="en-US" dirty="0" smtClean="0"/>
              <a:t>British intervene on their behalf and crush the Zulus, incorporating them into Natal.</a:t>
            </a:r>
          </a:p>
          <a:p>
            <a:endParaRPr lang="en-US" dirty="0"/>
          </a:p>
        </p:txBody>
      </p:sp>
    </p:spTree>
    <p:extLst>
      <p:ext uri="{BB962C8B-B14F-4D97-AF65-F5344CB8AC3E}">
        <p14:creationId xmlns:p14="http://schemas.microsoft.com/office/powerpoint/2010/main" val="721698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File:DurbanSign198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76200"/>
            <a:ext cx="33528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ApartheidSignEnglishAfrika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6038"/>
            <a:ext cx="5178425" cy="47418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71167" y="5947833"/>
            <a:ext cx="2095445" cy="646331"/>
          </a:xfrm>
          <a:prstGeom prst="rect">
            <a:avLst/>
          </a:prstGeom>
          <a:noFill/>
        </p:spPr>
        <p:txBody>
          <a:bodyPr wrap="none" rtlCol="0">
            <a:spAutoFit/>
          </a:bodyPr>
          <a:lstStyle/>
          <a:p>
            <a:r>
              <a:rPr lang="en-US" dirty="0" smtClean="0"/>
              <a:t>Examples of ‘</a:t>
            </a:r>
            <a:r>
              <a:rPr lang="en-US" i="1" dirty="0" smtClean="0"/>
              <a:t>petite’</a:t>
            </a:r>
            <a:r>
              <a:rPr lang="en-US" dirty="0" smtClean="0"/>
              <a:t> </a:t>
            </a:r>
          </a:p>
          <a:p>
            <a:r>
              <a:rPr lang="en-US" dirty="0" smtClean="0"/>
              <a:t>Apartheid laws.</a:t>
            </a:r>
            <a:endParaRPr lang="en-US" dirty="0"/>
          </a:p>
        </p:txBody>
      </p:sp>
    </p:spTree>
    <p:extLst>
      <p:ext uri="{BB962C8B-B14F-4D97-AF65-F5344CB8AC3E}">
        <p14:creationId xmlns:p14="http://schemas.microsoft.com/office/powerpoint/2010/main" val="371708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583" y="1"/>
            <a:ext cx="4720168" cy="3540126"/>
          </a:xfrm>
          <a:prstGeom prst="rect">
            <a:avLst/>
          </a:prstGeom>
        </p:spPr>
      </p:pic>
      <p:pic>
        <p:nvPicPr>
          <p:cNvPr id="3" name="Picture 2"/>
          <p:cNvPicPr>
            <a:picLocks noChangeAspect="1"/>
          </p:cNvPicPr>
          <p:nvPr/>
        </p:nvPicPr>
        <p:blipFill>
          <a:blip r:embed="rId3"/>
          <a:stretch>
            <a:fillRect/>
          </a:stretch>
        </p:blipFill>
        <p:spPr>
          <a:xfrm>
            <a:off x="4434417" y="3176851"/>
            <a:ext cx="4709583" cy="3602831"/>
          </a:xfrm>
          <a:prstGeom prst="rect">
            <a:avLst/>
          </a:prstGeom>
        </p:spPr>
      </p:pic>
      <p:sp>
        <p:nvSpPr>
          <p:cNvPr id="4" name="TextBox 3"/>
          <p:cNvSpPr txBox="1"/>
          <p:nvPr/>
        </p:nvSpPr>
        <p:spPr>
          <a:xfrm>
            <a:off x="5408083" y="2973917"/>
            <a:ext cx="3275769" cy="369332"/>
          </a:xfrm>
          <a:prstGeom prst="rect">
            <a:avLst/>
          </a:prstGeom>
          <a:noFill/>
        </p:spPr>
        <p:txBody>
          <a:bodyPr wrap="none" rtlCol="0">
            <a:spAutoFit/>
          </a:bodyPr>
          <a:lstStyle/>
          <a:p>
            <a:r>
              <a:rPr lang="en-US" dirty="0" smtClean="0"/>
              <a:t>Soweto Uprising, June 16, 1976</a:t>
            </a:r>
            <a:endParaRPr lang="en-US" dirty="0"/>
          </a:p>
        </p:txBody>
      </p:sp>
      <p:sp>
        <p:nvSpPr>
          <p:cNvPr id="5" name="TextBox 4"/>
          <p:cNvSpPr txBox="1"/>
          <p:nvPr/>
        </p:nvSpPr>
        <p:spPr>
          <a:xfrm>
            <a:off x="560917" y="3619500"/>
            <a:ext cx="3570208" cy="646331"/>
          </a:xfrm>
          <a:prstGeom prst="rect">
            <a:avLst/>
          </a:prstGeom>
          <a:noFill/>
        </p:spPr>
        <p:txBody>
          <a:bodyPr wrap="none" rtlCol="0">
            <a:spAutoFit/>
          </a:bodyPr>
          <a:lstStyle/>
          <a:p>
            <a:r>
              <a:rPr lang="en-US" dirty="0" smtClean="0"/>
              <a:t>Soweto, former Black Township of </a:t>
            </a:r>
          </a:p>
          <a:p>
            <a:r>
              <a:rPr lang="en-US" dirty="0" smtClean="0"/>
              <a:t>Johannesburg, South Africa</a:t>
            </a:r>
            <a:endParaRPr lang="en-US" dirty="0"/>
          </a:p>
        </p:txBody>
      </p:sp>
      <p:sp>
        <p:nvSpPr>
          <p:cNvPr id="6" name="TextBox 5"/>
          <p:cNvSpPr txBox="1"/>
          <p:nvPr/>
        </p:nvSpPr>
        <p:spPr>
          <a:xfrm>
            <a:off x="5058834" y="275167"/>
            <a:ext cx="4011084" cy="923330"/>
          </a:xfrm>
          <a:prstGeom prst="rect">
            <a:avLst/>
          </a:prstGeom>
          <a:noFill/>
        </p:spPr>
        <p:txBody>
          <a:bodyPr wrap="square" rtlCol="0">
            <a:spAutoFit/>
          </a:bodyPr>
          <a:lstStyle/>
          <a:p>
            <a:r>
              <a:rPr lang="en-US" dirty="0" smtClean="0"/>
              <a:t>The </a:t>
            </a:r>
            <a:r>
              <a:rPr lang="en-US" i="1" dirty="0" smtClean="0"/>
              <a:t>‘</a:t>
            </a:r>
            <a:r>
              <a:rPr lang="en-US" i="1" dirty="0" err="1" smtClean="0"/>
              <a:t>meso</a:t>
            </a:r>
            <a:r>
              <a:rPr lang="en-US" i="1" dirty="0" smtClean="0"/>
              <a:t>’</a:t>
            </a:r>
            <a:r>
              <a:rPr lang="en-US" dirty="0" smtClean="0"/>
              <a:t> Apartheid laws enforced</a:t>
            </a:r>
          </a:p>
          <a:p>
            <a:r>
              <a:rPr lang="en-US" dirty="0"/>
              <a:t>r</a:t>
            </a:r>
            <a:r>
              <a:rPr lang="en-US" dirty="0" smtClean="0"/>
              <a:t>esidential segregation in Black Townships</a:t>
            </a:r>
            <a:endParaRPr lang="en-US" dirty="0"/>
          </a:p>
        </p:txBody>
      </p:sp>
    </p:spTree>
    <p:extLst>
      <p:ext uri="{BB962C8B-B14F-4D97-AF65-F5344CB8AC3E}">
        <p14:creationId xmlns:p14="http://schemas.microsoft.com/office/powerpoint/2010/main" val="341852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descr="DAG_5e_Figure_06_36b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74083" y="1035282"/>
            <a:ext cx="8646583" cy="602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220px-Ciskei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2300" y="0"/>
            <a:ext cx="2095500"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30606" y="119618"/>
            <a:ext cx="2441694" cy="369332"/>
          </a:xfrm>
          <a:prstGeom prst="rect">
            <a:avLst/>
          </a:prstGeom>
        </p:spPr>
        <p:txBody>
          <a:bodyPr wrap="none">
            <a:spAutoFit/>
          </a:bodyPr>
          <a:lstStyle/>
          <a:p>
            <a:r>
              <a:rPr lang="en-US" dirty="0" smtClean="0"/>
              <a:t>Rural </a:t>
            </a:r>
            <a:r>
              <a:rPr lang="en-US" dirty="0" err="1" smtClean="0"/>
              <a:t>Ciseki</a:t>
            </a:r>
            <a:r>
              <a:rPr lang="en-US" dirty="0" smtClean="0"/>
              <a:t> homeland</a:t>
            </a:r>
            <a:endParaRPr lang="en-US" dirty="0"/>
          </a:p>
        </p:txBody>
      </p:sp>
      <p:sp>
        <p:nvSpPr>
          <p:cNvPr id="5" name="TextBox 4"/>
          <p:cNvSpPr txBox="1"/>
          <p:nvPr/>
        </p:nvSpPr>
        <p:spPr>
          <a:xfrm>
            <a:off x="74083" y="27285"/>
            <a:ext cx="4208006" cy="923330"/>
          </a:xfrm>
          <a:prstGeom prst="rect">
            <a:avLst/>
          </a:prstGeom>
          <a:noFill/>
        </p:spPr>
        <p:txBody>
          <a:bodyPr wrap="none" rtlCol="0">
            <a:spAutoFit/>
          </a:bodyPr>
          <a:lstStyle/>
          <a:p>
            <a:r>
              <a:rPr lang="en-US" i="1" dirty="0" smtClean="0"/>
              <a:t>‘Grand’</a:t>
            </a:r>
            <a:r>
              <a:rPr lang="en-US" dirty="0" smtClean="0"/>
              <a:t> Apartheid laws ensured removal</a:t>
            </a:r>
          </a:p>
          <a:p>
            <a:r>
              <a:rPr lang="en-US" dirty="0" smtClean="0"/>
              <a:t>of blacks from cities and segregation into</a:t>
            </a:r>
          </a:p>
          <a:p>
            <a:r>
              <a:rPr lang="en-US" dirty="0" smtClean="0"/>
              <a:t>Educational systems of ‘</a:t>
            </a:r>
            <a:r>
              <a:rPr lang="en-US" i="1" dirty="0" smtClean="0"/>
              <a:t>Bantu Education</a:t>
            </a:r>
            <a:r>
              <a:rPr lang="en-US" dirty="0" smtClean="0"/>
              <a:t>’</a:t>
            </a:r>
            <a:endParaRPr lang="en-US" dirty="0"/>
          </a:p>
        </p:txBody>
      </p:sp>
    </p:spTree>
    <p:extLst>
      <p:ext uri="{BB962C8B-B14F-4D97-AF65-F5344CB8AC3E}">
        <p14:creationId xmlns:p14="http://schemas.microsoft.com/office/powerpoint/2010/main" val="969174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File:Randdailymail.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7" y="166812"/>
            <a:ext cx="3095625" cy="2124075"/>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200px-Bill-Clinton-with-Nelson-Mandel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0"/>
            <a:ext cx="190500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File:Steve Biko.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671" y="2726267"/>
            <a:ext cx="2085975" cy="2466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44333" y="291291"/>
            <a:ext cx="3813865" cy="523220"/>
          </a:xfrm>
          <a:prstGeom prst="rect">
            <a:avLst/>
          </a:prstGeom>
          <a:noFill/>
        </p:spPr>
        <p:txBody>
          <a:bodyPr wrap="none" rtlCol="0">
            <a:spAutoFit/>
          </a:bodyPr>
          <a:lstStyle/>
          <a:p>
            <a:r>
              <a:rPr lang="en-US" sz="2800" dirty="0" smtClean="0"/>
              <a:t>Resistance to Apartheid</a:t>
            </a:r>
            <a:endParaRPr lang="en-US" sz="2800" dirty="0"/>
          </a:p>
        </p:txBody>
      </p:sp>
      <p:pic>
        <p:nvPicPr>
          <p:cNvPr id="8" name="Picture 9" descr="File:RobbenIslandHof.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2242" y="1234149"/>
            <a:ext cx="3696758" cy="27725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File:Nelson Mandela's prison cell, Robben Island, South Africa.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16500" y="4092464"/>
            <a:ext cx="4127500" cy="2765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368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blij6e_fig_06a_01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833" y="74084"/>
            <a:ext cx="7514167" cy="5831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275166" y="5945254"/>
            <a:ext cx="8646583" cy="1200329"/>
          </a:xfrm>
          <a:prstGeom prst="rect">
            <a:avLst/>
          </a:prstGeom>
          <a:noFill/>
        </p:spPr>
        <p:txBody>
          <a:bodyPr wrap="square" rtlCol="0">
            <a:spAutoFit/>
          </a:bodyPr>
          <a:lstStyle/>
          <a:p>
            <a:r>
              <a:rPr lang="en-US" b="1" dirty="0" smtClean="0"/>
              <a:t>Africa’s Unique Physical Geography</a:t>
            </a:r>
          </a:p>
          <a:p>
            <a:r>
              <a:rPr lang="en-US" dirty="0" smtClean="0"/>
              <a:t>*Largest landmass to straddle the equator		*Influence of high pressure belts</a:t>
            </a:r>
          </a:p>
          <a:p>
            <a:r>
              <a:rPr lang="en-US" dirty="0" smtClean="0"/>
              <a:t>*Far from ocean influences			</a:t>
            </a:r>
          </a:p>
          <a:p>
            <a:endParaRPr lang="en-US" dirty="0"/>
          </a:p>
        </p:txBody>
      </p:sp>
    </p:spTree>
    <p:extLst>
      <p:ext uri="{BB962C8B-B14F-4D97-AF65-F5344CB8AC3E}">
        <p14:creationId xmlns:p14="http://schemas.microsoft.com/office/powerpoint/2010/main" val="2023772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9167" y="201083"/>
            <a:ext cx="7840608" cy="707886"/>
          </a:xfrm>
          <a:prstGeom prst="rect">
            <a:avLst/>
          </a:prstGeom>
          <a:noFill/>
        </p:spPr>
        <p:txBody>
          <a:bodyPr wrap="none" rtlCol="0">
            <a:spAutoFit/>
          </a:bodyPr>
          <a:lstStyle/>
          <a:p>
            <a:r>
              <a:rPr lang="en-US" sz="4000" dirty="0" smtClean="0"/>
              <a:t>Ethnicity and Genocide in Rwanda</a:t>
            </a:r>
            <a:endParaRPr lang="en-US" sz="4000" dirty="0"/>
          </a:p>
        </p:txBody>
      </p:sp>
      <p:pic>
        <p:nvPicPr>
          <p:cNvPr id="4" name="Picture 5" descr="RWANDA-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7059" y="1168400"/>
            <a:ext cx="3914775"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861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5" descr="Rwanda Genoc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833" y="3743325"/>
            <a:ext cx="38100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Rectangle 2"/>
          <p:cNvSpPr>
            <a:spLocks noGrp="1" noChangeArrowheads="1"/>
          </p:cNvSpPr>
          <p:nvPr>
            <p:ph type="title"/>
          </p:nvPr>
        </p:nvSpPr>
        <p:spPr/>
        <p:txBody>
          <a:bodyPr/>
          <a:lstStyle/>
          <a:p>
            <a:pPr eaLnBrk="1" hangingPunct="1">
              <a:defRPr/>
            </a:pPr>
            <a:r>
              <a:rPr lang="en-US" dirty="0" smtClean="0">
                <a:cs typeface="+mj-cs"/>
              </a:rPr>
              <a:t>1994 Rwandan Genocide</a:t>
            </a:r>
          </a:p>
        </p:txBody>
      </p:sp>
      <p:sp>
        <p:nvSpPr>
          <p:cNvPr id="13315" name="Rectangle 3"/>
          <p:cNvSpPr>
            <a:spLocks noGrp="1" noChangeArrowheads="1"/>
          </p:cNvSpPr>
          <p:nvPr>
            <p:ph type="body" idx="1"/>
          </p:nvPr>
        </p:nvSpPr>
        <p:spPr>
          <a:xfrm>
            <a:off x="630891" y="1258670"/>
            <a:ext cx="7691719" cy="4571999"/>
          </a:xfrm>
        </p:spPr>
        <p:txBody>
          <a:bodyPr/>
          <a:lstStyle/>
          <a:p>
            <a:pPr eaLnBrk="1" hangingPunct="1">
              <a:defRPr/>
            </a:pPr>
            <a:r>
              <a:rPr lang="en-US" dirty="0" smtClean="0">
                <a:cs typeface="+mn-cs"/>
              </a:rPr>
              <a:t>The culmination of 4 years of civil war, waged along ethnic lines. </a:t>
            </a:r>
          </a:p>
          <a:p>
            <a:pPr eaLnBrk="1" hangingPunct="1">
              <a:defRPr/>
            </a:pPr>
            <a:r>
              <a:rPr lang="en-US" dirty="0" smtClean="0">
                <a:cs typeface="+mn-cs"/>
              </a:rPr>
              <a:t>Beginning on April 7, more than 1 million men, women, and children lost their lives in a period of 100 </a:t>
            </a:r>
            <a:r>
              <a:rPr lang="en-US" dirty="0" smtClean="0">
                <a:cs typeface="+mn-cs"/>
              </a:rPr>
              <a:t>days;  primary weapon was machete.</a:t>
            </a:r>
            <a:endParaRPr lang="en-US" dirty="0" smtClean="0">
              <a:cs typeface="+mn-cs"/>
            </a:endParaRPr>
          </a:p>
        </p:txBody>
      </p:sp>
      <p:pic>
        <p:nvPicPr>
          <p:cNvPr id="5" name="Picture 4"/>
          <p:cNvPicPr>
            <a:picLocks noChangeAspect="1"/>
          </p:cNvPicPr>
          <p:nvPr/>
        </p:nvPicPr>
        <p:blipFill>
          <a:blip r:embed="rId4"/>
          <a:stretch>
            <a:fillRect/>
          </a:stretch>
        </p:blipFill>
        <p:spPr>
          <a:xfrm>
            <a:off x="0" y="3859741"/>
            <a:ext cx="4755445" cy="2853267"/>
          </a:xfrm>
          <a:prstGeom prst="rect">
            <a:avLst/>
          </a:prstGeom>
        </p:spPr>
      </p:pic>
    </p:spTree>
    <p:extLst>
      <p:ext uri="{BB962C8B-B14F-4D97-AF65-F5344CB8AC3E}">
        <p14:creationId xmlns:p14="http://schemas.microsoft.com/office/powerpoint/2010/main" val="1386150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smtClean="0">
                <a:cs typeface="+mj-cs"/>
              </a:rPr>
              <a:t>Pre-colonial ethnic divisions? </a:t>
            </a:r>
          </a:p>
        </p:txBody>
      </p:sp>
      <p:sp>
        <p:nvSpPr>
          <p:cNvPr id="3075" name="Rectangle 3"/>
          <p:cNvSpPr>
            <a:spLocks noGrp="1" noChangeArrowheads="1"/>
          </p:cNvSpPr>
          <p:nvPr>
            <p:ph type="body" sz="half" idx="1"/>
          </p:nvPr>
        </p:nvSpPr>
        <p:spPr>
          <a:xfrm>
            <a:off x="150283" y="1612900"/>
            <a:ext cx="4038600" cy="4525963"/>
          </a:xfrm>
        </p:spPr>
        <p:txBody>
          <a:bodyPr>
            <a:normAutofit/>
          </a:bodyPr>
          <a:lstStyle/>
          <a:p>
            <a:pPr eaLnBrk="1" hangingPunct="1">
              <a:lnSpc>
                <a:spcPct val="80000"/>
              </a:lnSpc>
              <a:defRPr/>
            </a:pPr>
            <a:r>
              <a:rPr lang="en-US" sz="2400" dirty="0" smtClean="0">
                <a:cs typeface="+mn-cs"/>
              </a:rPr>
              <a:t>Are </a:t>
            </a:r>
            <a:r>
              <a:rPr lang="en-US" sz="2400" dirty="0" smtClean="0">
                <a:cs typeface="+mn-cs"/>
              </a:rPr>
              <a:t>the divisions between Hutu and Tutsi ethnic or socio-</a:t>
            </a:r>
            <a:r>
              <a:rPr lang="en-US" sz="2400" dirty="0" smtClean="0">
                <a:cs typeface="+mn-cs"/>
              </a:rPr>
              <a:t>economic?</a:t>
            </a:r>
          </a:p>
          <a:p>
            <a:pPr eaLnBrk="1" hangingPunct="1">
              <a:lnSpc>
                <a:spcPct val="80000"/>
              </a:lnSpc>
              <a:defRPr/>
            </a:pPr>
            <a:r>
              <a:rPr lang="en-US" dirty="0" smtClean="0"/>
              <a:t>Share language, religion, have intermarried, cohabitated</a:t>
            </a:r>
          </a:p>
          <a:p>
            <a:pPr eaLnBrk="1" hangingPunct="1">
              <a:lnSpc>
                <a:spcPct val="80000"/>
              </a:lnSpc>
              <a:defRPr/>
            </a:pPr>
            <a:r>
              <a:rPr lang="en-US" sz="2400" dirty="0" smtClean="0">
                <a:cs typeface="+mn-cs"/>
              </a:rPr>
              <a:t>Privileged ‘social layer’: Tutsi means ‘rich in cattle’, Hutu means ‘servant’</a:t>
            </a:r>
          </a:p>
          <a:p>
            <a:pPr eaLnBrk="1" hangingPunct="1">
              <a:lnSpc>
                <a:spcPct val="80000"/>
              </a:lnSpc>
              <a:defRPr/>
            </a:pPr>
            <a:r>
              <a:rPr lang="en-US" dirty="0" smtClean="0"/>
              <a:t>Some physical differences</a:t>
            </a:r>
            <a:endParaRPr lang="en-US" sz="2400" dirty="0" smtClean="0">
              <a:cs typeface="+mn-cs"/>
            </a:endParaRPr>
          </a:p>
        </p:txBody>
      </p:sp>
      <p:pic>
        <p:nvPicPr>
          <p:cNvPr id="7172" name="Picture 5" descr="rwanda-king-belg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54162"/>
            <a:ext cx="3206750" cy="520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874000" y="1612899"/>
            <a:ext cx="1270000" cy="1477328"/>
          </a:xfrm>
          <a:prstGeom prst="rect">
            <a:avLst/>
          </a:prstGeom>
          <a:noFill/>
        </p:spPr>
        <p:txBody>
          <a:bodyPr wrap="square" rtlCol="0">
            <a:spAutoFit/>
          </a:bodyPr>
          <a:lstStyle/>
          <a:p>
            <a:r>
              <a:rPr lang="en-US" dirty="0" smtClean="0"/>
              <a:t>King of Rwanda with a Belgian General </a:t>
            </a:r>
            <a:endParaRPr lang="en-US" dirty="0"/>
          </a:p>
        </p:txBody>
      </p:sp>
    </p:spTree>
    <p:extLst>
      <p:ext uri="{BB962C8B-B14F-4D97-AF65-F5344CB8AC3E}">
        <p14:creationId xmlns:p14="http://schemas.microsoft.com/office/powerpoint/2010/main" val="2548520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sz="4000" dirty="0" smtClean="0">
                <a:cs typeface="+mj-cs"/>
              </a:rPr>
              <a:t>Colonial Rwanda: Fixing </a:t>
            </a:r>
            <a:r>
              <a:rPr lang="en-US" sz="4000" dirty="0" smtClean="0">
                <a:cs typeface="+mj-cs"/>
              </a:rPr>
              <a:t>Ethnic Difference</a:t>
            </a:r>
            <a:endParaRPr lang="en-US" sz="4000" dirty="0" smtClean="0">
              <a:cs typeface="+mj-cs"/>
            </a:endParaRPr>
          </a:p>
        </p:txBody>
      </p:sp>
      <p:sp>
        <p:nvSpPr>
          <p:cNvPr id="6147" name="Rectangle 3"/>
          <p:cNvSpPr>
            <a:spLocks noGrp="1" noChangeArrowheads="1"/>
          </p:cNvSpPr>
          <p:nvPr>
            <p:ph type="body" sz="half" idx="1"/>
          </p:nvPr>
        </p:nvSpPr>
        <p:spPr/>
        <p:txBody>
          <a:bodyPr>
            <a:normAutofit fontScale="92500" lnSpcReduction="10000"/>
          </a:bodyPr>
          <a:lstStyle/>
          <a:p>
            <a:pPr eaLnBrk="1" hangingPunct="1">
              <a:defRPr/>
            </a:pPr>
            <a:r>
              <a:rPr lang="en-US" sz="1800" dirty="0" smtClean="0">
                <a:cs typeface="+mn-cs"/>
              </a:rPr>
              <a:t>German Rule 1894-WWI</a:t>
            </a:r>
          </a:p>
          <a:p>
            <a:pPr lvl="1">
              <a:defRPr/>
            </a:pPr>
            <a:r>
              <a:rPr lang="en-US" sz="1600" dirty="0" smtClean="0"/>
              <a:t>Through Tutsi King</a:t>
            </a:r>
            <a:endParaRPr lang="en-US" sz="1600" dirty="0" smtClean="0">
              <a:cs typeface="+mn-cs"/>
            </a:endParaRPr>
          </a:p>
          <a:p>
            <a:pPr eaLnBrk="1" hangingPunct="1">
              <a:defRPr/>
            </a:pPr>
            <a:r>
              <a:rPr lang="en-US" sz="1800" dirty="0" smtClean="0">
                <a:cs typeface="+mn-cs"/>
              </a:rPr>
              <a:t>Belgian Rule WWI - 1961</a:t>
            </a:r>
          </a:p>
          <a:p>
            <a:pPr lvl="1">
              <a:defRPr/>
            </a:pPr>
            <a:r>
              <a:rPr lang="en-US" sz="1600" dirty="0" smtClean="0"/>
              <a:t>Identity Cards</a:t>
            </a:r>
            <a:endParaRPr lang="en-US" sz="1600" dirty="0" smtClean="0">
              <a:cs typeface="+mn-cs"/>
            </a:endParaRPr>
          </a:p>
          <a:p>
            <a:pPr eaLnBrk="1" hangingPunct="1">
              <a:defRPr/>
            </a:pPr>
            <a:r>
              <a:rPr lang="en-US" sz="1800" dirty="0" smtClean="0">
                <a:cs typeface="+mn-cs"/>
              </a:rPr>
              <a:t>Empowered Tutsi to rule Hutu majority</a:t>
            </a:r>
          </a:p>
          <a:p>
            <a:pPr lvl="1" eaLnBrk="1" hangingPunct="1">
              <a:defRPr/>
            </a:pPr>
            <a:r>
              <a:rPr lang="en-US" sz="1800" dirty="0" smtClean="0"/>
              <a:t>Given weapons and support for rule </a:t>
            </a:r>
          </a:p>
          <a:p>
            <a:pPr eaLnBrk="1" hangingPunct="1">
              <a:defRPr/>
            </a:pPr>
            <a:r>
              <a:rPr lang="en-US" sz="1800" dirty="0" smtClean="0">
                <a:cs typeface="+mn-cs"/>
              </a:rPr>
              <a:t>Official discourse:  Tutsi </a:t>
            </a:r>
            <a:r>
              <a:rPr lang="en-US" sz="1800" dirty="0" smtClean="0">
                <a:cs typeface="+mn-cs"/>
              </a:rPr>
              <a:t>more intelligent, reliable and hardworking</a:t>
            </a:r>
          </a:p>
          <a:p>
            <a:pPr lvl="1" eaLnBrk="1" hangingPunct="1">
              <a:defRPr/>
            </a:pPr>
            <a:r>
              <a:rPr lang="en-US" sz="1800" dirty="0" smtClean="0"/>
              <a:t>Administration and army jobs reserved for Tutsi </a:t>
            </a:r>
          </a:p>
          <a:p>
            <a:pPr eaLnBrk="1" hangingPunct="1">
              <a:defRPr/>
            </a:pPr>
            <a:endParaRPr lang="en-US" sz="1800" dirty="0" smtClean="0">
              <a:cs typeface="+mn-cs"/>
            </a:endParaRPr>
          </a:p>
        </p:txBody>
      </p:sp>
      <p:pic>
        <p:nvPicPr>
          <p:cNvPr id="11268" name="Picture 7" descr="rwan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447800"/>
            <a:ext cx="43624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4539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smtClean="0">
                <a:cs typeface="+mj-cs"/>
              </a:rPr>
              <a:t>Imagined Communities</a:t>
            </a:r>
          </a:p>
        </p:txBody>
      </p:sp>
      <p:sp>
        <p:nvSpPr>
          <p:cNvPr id="5123" name="Rectangle 3"/>
          <p:cNvSpPr>
            <a:spLocks noGrp="1" noChangeArrowheads="1"/>
          </p:cNvSpPr>
          <p:nvPr>
            <p:ph type="body" idx="1"/>
          </p:nvPr>
        </p:nvSpPr>
        <p:spPr/>
        <p:txBody>
          <a:bodyPr/>
          <a:lstStyle/>
          <a:p>
            <a:pPr eaLnBrk="1" hangingPunct="1">
              <a:defRPr/>
            </a:pPr>
            <a:r>
              <a:rPr lang="en-US" sz="2800" smtClean="0">
                <a:cs typeface="+mn-cs"/>
              </a:rPr>
              <a:t>Benedict Anderson: Imagined communities.</a:t>
            </a:r>
          </a:p>
          <a:p>
            <a:pPr lvl="1" eaLnBrk="1" hangingPunct="1">
              <a:defRPr/>
            </a:pPr>
            <a:r>
              <a:rPr lang="en-US" sz="2400" smtClean="0"/>
              <a:t>Though precolonial divisions were probably quite fluid, the colonial experience in Rwanda helped to solidify and radicalize ethnic differences between Hutu and Tutsi. Ethnic differences became a powerful way of organizing social relations, politics, and individual sentiment </a:t>
            </a:r>
          </a:p>
          <a:p>
            <a:pPr lvl="1" eaLnBrk="1" hangingPunct="1">
              <a:defRPr/>
            </a:pPr>
            <a:r>
              <a:rPr lang="en-US" sz="2400" smtClean="0"/>
              <a:t>Racism </a:t>
            </a:r>
            <a:r>
              <a:rPr lang="ja-JP" altLang="en-US" sz="2400" smtClean="0">
                <a:latin typeface="Arial"/>
              </a:rPr>
              <a:t>“</a:t>
            </a:r>
            <a:r>
              <a:rPr lang="en-US" sz="2400" smtClean="0"/>
              <a:t>justifies not so much foreign wars as domestic repression and domination</a:t>
            </a:r>
            <a:r>
              <a:rPr lang="ja-JP" altLang="en-US" sz="2400" smtClean="0">
                <a:latin typeface="Arial"/>
              </a:rPr>
              <a:t>”</a:t>
            </a:r>
            <a:r>
              <a:rPr lang="en-US" sz="2400" smtClean="0"/>
              <a:t> </a:t>
            </a:r>
          </a:p>
        </p:txBody>
      </p:sp>
      <p:pic>
        <p:nvPicPr>
          <p:cNvPr id="13315" name="Picture 5" descr="350imagined%2520communiti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3733800"/>
            <a:ext cx="1143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246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sz="4000" smtClean="0">
                <a:cs typeface="+mj-cs"/>
              </a:rPr>
              <a:t>Ethnic hierarchy created under colonial rule</a:t>
            </a:r>
          </a:p>
        </p:txBody>
      </p:sp>
      <p:sp>
        <p:nvSpPr>
          <p:cNvPr id="7171" name="Rectangle 3"/>
          <p:cNvSpPr>
            <a:spLocks noGrp="1" noChangeArrowheads="1"/>
          </p:cNvSpPr>
          <p:nvPr>
            <p:ph type="body" idx="1"/>
          </p:nvPr>
        </p:nvSpPr>
        <p:spPr/>
        <p:txBody>
          <a:bodyPr/>
          <a:lstStyle/>
          <a:p>
            <a:pPr eaLnBrk="1" hangingPunct="1">
              <a:defRPr/>
            </a:pPr>
            <a:r>
              <a:rPr lang="en-US" dirty="0" smtClean="0">
                <a:cs typeface="+mn-cs"/>
              </a:rPr>
              <a:t>Tutsi </a:t>
            </a:r>
            <a:r>
              <a:rPr lang="en-US" dirty="0" smtClean="0">
                <a:cs typeface="+mn-cs"/>
              </a:rPr>
              <a:t>to Hutu to Twa: Persons at each level having privileges denied to those at lower levels and </a:t>
            </a:r>
            <a:r>
              <a:rPr lang="en-US" dirty="0" smtClean="0">
                <a:cs typeface="+mn-cs"/>
              </a:rPr>
              <a:t>disdaining </a:t>
            </a:r>
            <a:r>
              <a:rPr lang="en-US" dirty="0" smtClean="0">
                <a:cs typeface="+mn-cs"/>
              </a:rPr>
              <a:t>those below them. </a:t>
            </a:r>
          </a:p>
          <a:p>
            <a:pPr lvl="1" eaLnBrk="1" hangingPunct="1">
              <a:defRPr/>
            </a:pPr>
            <a:r>
              <a:rPr lang="en-US" dirty="0" smtClean="0"/>
              <a:t>Served as a mechanism to divide and rule Rwanda</a:t>
            </a:r>
          </a:p>
        </p:txBody>
      </p:sp>
      <p:pic>
        <p:nvPicPr>
          <p:cNvPr id="15363" name="Picture 5" descr="rwanda-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038600"/>
            <a:ext cx="360997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792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sz="4000" dirty="0" smtClean="0">
                <a:cs typeface="+mj-cs"/>
              </a:rPr>
              <a:t>Decolonization and the </a:t>
            </a:r>
            <a:r>
              <a:rPr lang="en-US" sz="4000" dirty="0" smtClean="0">
                <a:cs typeface="+mj-cs"/>
              </a:rPr>
              <a:t>Social Revolution</a:t>
            </a:r>
            <a:endParaRPr lang="en-US" sz="4000" dirty="0" smtClean="0">
              <a:cs typeface="+mj-cs"/>
            </a:endParaRPr>
          </a:p>
        </p:txBody>
      </p:sp>
      <p:sp>
        <p:nvSpPr>
          <p:cNvPr id="8195" name="Rectangle 3"/>
          <p:cNvSpPr>
            <a:spLocks noGrp="1" noChangeArrowheads="1"/>
          </p:cNvSpPr>
          <p:nvPr>
            <p:ph type="body" idx="1"/>
          </p:nvPr>
        </p:nvSpPr>
        <p:spPr/>
        <p:txBody>
          <a:bodyPr>
            <a:normAutofit/>
          </a:bodyPr>
          <a:lstStyle/>
          <a:p>
            <a:pPr eaLnBrk="1" hangingPunct="1">
              <a:lnSpc>
                <a:spcPct val="90000"/>
              </a:lnSpc>
              <a:defRPr/>
            </a:pPr>
            <a:r>
              <a:rPr lang="en-US" sz="2800" dirty="0" smtClean="0">
                <a:cs typeface="+mn-cs"/>
              </a:rPr>
              <a:t>Decolonization by European colonizers and rise of Hutu elites against Tutsi oligarchy.</a:t>
            </a:r>
          </a:p>
          <a:p>
            <a:pPr eaLnBrk="1" hangingPunct="1">
              <a:lnSpc>
                <a:spcPct val="90000"/>
              </a:lnSpc>
              <a:defRPr/>
            </a:pPr>
            <a:r>
              <a:rPr lang="en-US" sz="2800" dirty="0" smtClean="0">
                <a:cs typeface="+mn-cs"/>
              </a:rPr>
              <a:t>Ideology of </a:t>
            </a:r>
            <a:r>
              <a:rPr lang="en-US" sz="2800" dirty="0" smtClean="0">
                <a:cs typeface="+mn-cs"/>
              </a:rPr>
              <a:t>the Social Revolution</a:t>
            </a:r>
            <a:r>
              <a:rPr lang="en-US" sz="2800" dirty="0">
                <a:latin typeface="Arial"/>
              </a:rPr>
              <a:t> </a:t>
            </a:r>
            <a:r>
              <a:rPr lang="en-US" sz="2800" dirty="0" smtClean="0"/>
              <a:t>and rise of Hutu Nationalism:</a:t>
            </a:r>
            <a:r>
              <a:rPr lang="en-US" sz="2800" dirty="0" smtClean="0">
                <a:cs typeface="+mn-cs"/>
              </a:rPr>
              <a:t> </a:t>
            </a:r>
          </a:p>
          <a:p>
            <a:pPr lvl="1">
              <a:lnSpc>
                <a:spcPct val="90000"/>
              </a:lnSpc>
              <a:defRPr/>
            </a:pPr>
            <a:r>
              <a:rPr lang="en-US" sz="2600" dirty="0" smtClean="0">
                <a:cs typeface="+mn-cs"/>
              </a:rPr>
              <a:t>Rwanda </a:t>
            </a:r>
            <a:r>
              <a:rPr lang="en-US" sz="2600" dirty="0" smtClean="0">
                <a:cs typeface="+mn-cs"/>
              </a:rPr>
              <a:t>belongs to the Hutu, its original inhabitants, who had been brutally subjugated for centuries by the foreign masters, the Tutsi. </a:t>
            </a:r>
            <a:endParaRPr lang="en-US" sz="2600" dirty="0" smtClean="0">
              <a:cs typeface="+mn-cs"/>
            </a:endParaRPr>
          </a:p>
          <a:p>
            <a:pPr lvl="1">
              <a:lnSpc>
                <a:spcPct val="90000"/>
              </a:lnSpc>
              <a:defRPr/>
            </a:pPr>
            <a:r>
              <a:rPr lang="en-US" sz="2400" dirty="0" smtClean="0"/>
              <a:t>Ethnic </a:t>
            </a:r>
            <a:r>
              <a:rPr lang="en-US" sz="2400" dirty="0" smtClean="0"/>
              <a:t>interpretation of history</a:t>
            </a:r>
          </a:p>
          <a:p>
            <a:pPr lvl="1" eaLnBrk="1" hangingPunct="1">
              <a:lnSpc>
                <a:spcPct val="90000"/>
              </a:lnSpc>
              <a:defRPr/>
            </a:pPr>
            <a:r>
              <a:rPr lang="en-US" sz="2400" dirty="0" smtClean="0"/>
              <a:t>Discourse of democracy had a powerful legitimizing affect on international community</a:t>
            </a:r>
          </a:p>
        </p:txBody>
      </p:sp>
    </p:spTree>
    <p:extLst>
      <p:ext uri="{BB962C8B-B14F-4D97-AF65-F5344CB8AC3E}">
        <p14:creationId xmlns:p14="http://schemas.microsoft.com/office/powerpoint/2010/main" val="3563397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sz="4000" dirty="0" smtClean="0">
                <a:cs typeface="+mj-cs"/>
              </a:rPr>
              <a:t>Post-Colonial Rwanda:</a:t>
            </a:r>
            <a:br>
              <a:rPr lang="en-US" sz="4000" dirty="0" smtClean="0">
                <a:cs typeface="+mj-cs"/>
              </a:rPr>
            </a:br>
            <a:r>
              <a:rPr lang="en-US" sz="4000" dirty="0" smtClean="0"/>
              <a:t>Institutionalized Discrimination</a:t>
            </a:r>
            <a:endParaRPr lang="en-US" sz="4000" dirty="0" smtClean="0">
              <a:cs typeface="+mj-cs"/>
            </a:endParaRPr>
          </a:p>
        </p:txBody>
      </p:sp>
      <p:sp>
        <p:nvSpPr>
          <p:cNvPr id="9219" name="Rectangle 3"/>
          <p:cNvSpPr>
            <a:spLocks noGrp="1" noChangeArrowheads="1"/>
          </p:cNvSpPr>
          <p:nvPr>
            <p:ph type="body" idx="1"/>
          </p:nvPr>
        </p:nvSpPr>
        <p:spPr/>
        <p:txBody>
          <a:bodyPr/>
          <a:lstStyle/>
          <a:p>
            <a:pPr eaLnBrk="1" hangingPunct="1">
              <a:defRPr/>
            </a:pPr>
            <a:r>
              <a:rPr lang="en-US" smtClean="0">
                <a:cs typeface="+mn-cs"/>
              </a:rPr>
              <a:t>Quota system to limit Tutsi access to higher education and state jobs. </a:t>
            </a:r>
          </a:p>
          <a:p>
            <a:pPr eaLnBrk="1" hangingPunct="1">
              <a:defRPr/>
            </a:pPr>
            <a:r>
              <a:rPr lang="en-US" smtClean="0">
                <a:cs typeface="+mn-cs"/>
              </a:rPr>
              <a:t>Continuation of ethnic ID cards.</a:t>
            </a:r>
          </a:p>
          <a:p>
            <a:pPr eaLnBrk="1" hangingPunct="1">
              <a:defRPr/>
            </a:pPr>
            <a:r>
              <a:rPr lang="en-US" smtClean="0">
                <a:cs typeface="+mn-cs"/>
              </a:rPr>
              <a:t>Army, diplomatic service and parliamentary positions reserved for Hutu</a:t>
            </a:r>
          </a:p>
        </p:txBody>
      </p:sp>
      <p:pic>
        <p:nvPicPr>
          <p:cNvPr id="21507" name="Picture 5" descr="RwandaGenocide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267200"/>
            <a:ext cx="57150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379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How does this lead to Genocide?</a:t>
            </a:r>
            <a:endParaRPr lang="en-US" sz="4000" dirty="0"/>
          </a:p>
        </p:txBody>
      </p:sp>
      <p:sp>
        <p:nvSpPr>
          <p:cNvPr id="3" name="Content Placeholder 2"/>
          <p:cNvSpPr>
            <a:spLocks noGrp="1"/>
          </p:cNvSpPr>
          <p:nvPr>
            <p:ph idx="1"/>
          </p:nvPr>
        </p:nvSpPr>
        <p:spPr>
          <a:xfrm>
            <a:off x="726141" y="1586753"/>
            <a:ext cx="7691719" cy="5271247"/>
          </a:xfrm>
        </p:spPr>
        <p:txBody>
          <a:bodyPr>
            <a:normAutofit/>
          </a:bodyPr>
          <a:lstStyle/>
          <a:p>
            <a:r>
              <a:rPr lang="en-US" dirty="0" smtClean="0"/>
              <a:t>Rwanda remains poor</a:t>
            </a:r>
          </a:p>
          <a:p>
            <a:pPr lvl="1"/>
            <a:r>
              <a:rPr lang="en-US" dirty="0" smtClean="0"/>
              <a:t>Created distrust, dissatisfaction</a:t>
            </a:r>
          </a:p>
          <a:p>
            <a:r>
              <a:rPr lang="en-US" dirty="0" smtClean="0"/>
              <a:t>Military threats</a:t>
            </a:r>
          </a:p>
          <a:p>
            <a:pPr lvl="1"/>
            <a:r>
              <a:rPr lang="en-US" dirty="0" smtClean="0"/>
              <a:t>International pressure to share power</a:t>
            </a:r>
          </a:p>
          <a:p>
            <a:r>
              <a:rPr lang="en-US" dirty="0" smtClean="0"/>
              <a:t>Racism as a political tool of deflection</a:t>
            </a:r>
          </a:p>
          <a:p>
            <a:pPr lvl="1"/>
            <a:r>
              <a:rPr lang="en-US" dirty="0" smtClean="0"/>
              <a:t>Mobs organized to attack Tutsis</a:t>
            </a:r>
          </a:p>
          <a:p>
            <a:pPr lvl="1"/>
            <a:r>
              <a:rPr lang="en-US" dirty="0" smtClean="0"/>
              <a:t>Tutsis described in media, political </a:t>
            </a:r>
            <a:br>
              <a:rPr lang="en-US" dirty="0" smtClean="0"/>
            </a:br>
            <a:r>
              <a:rPr lang="en-US" dirty="0" smtClean="0"/>
              <a:t>rallies as ‘enemy within’</a:t>
            </a:r>
          </a:p>
          <a:p>
            <a:pPr lvl="1"/>
            <a:r>
              <a:rPr lang="en-US" dirty="0" smtClean="0"/>
              <a:t>Create an environment of ‘ethnic fear,’ </a:t>
            </a:r>
            <a:br>
              <a:rPr lang="en-US" dirty="0" smtClean="0"/>
            </a:br>
            <a:r>
              <a:rPr lang="en-US" dirty="0" smtClean="0"/>
              <a:t>organizing, legitimizing violence—desensitize people to violence</a:t>
            </a:r>
          </a:p>
          <a:p>
            <a:pPr marL="457200" lvl="1" indent="0">
              <a:buNone/>
            </a:pPr>
            <a:endParaRPr lang="en-US" dirty="0"/>
          </a:p>
        </p:txBody>
      </p:sp>
      <p:pic>
        <p:nvPicPr>
          <p:cNvPr id="4" name="Picture 6" descr="109aaf2dc245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250" y="1193799"/>
            <a:ext cx="2741083" cy="228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w_cv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499" y="3763785"/>
            <a:ext cx="2010834" cy="191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432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descr="msu_94_0075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150" y="209146"/>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a:xfrm>
            <a:off x="0" y="18646"/>
            <a:ext cx="7691719" cy="1143000"/>
          </a:xfrm>
        </p:spPr>
        <p:txBody>
          <a:bodyPr/>
          <a:lstStyle/>
          <a:p>
            <a:pPr algn="l" eaLnBrk="1" hangingPunct="1">
              <a:defRPr/>
            </a:pPr>
            <a:r>
              <a:rPr lang="en-US" sz="4000" dirty="0" smtClean="0">
                <a:cs typeface="+mj-cs"/>
              </a:rPr>
              <a:t>Three Phases of Mass Violence</a:t>
            </a:r>
            <a:br>
              <a:rPr lang="en-US" sz="4000" dirty="0" smtClean="0">
                <a:cs typeface="+mj-cs"/>
              </a:rPr>
            </a:br>
            <a:r>
              <a:rPr lang="en-US" sz="1400" dirty="0" smtClean="0"/>
              <a:t>Kelman &amp; Hamilton:  Crimes of Obedience:  Toward a Social Psychology</a:t>
            </a:r>
            <a:br>
              <a:rPr lang="en-US" sz="1400" dirty="0" smtClean="0"/>
            </a:br>
            <a:r>
              <a:rPr lang="en-US" sz="1400" dirty="0" smtClean="0"/>
              <a:t>of Authority and Responsibility </a:t>
            </a:r>
            <a:endParaRPr lang="en-US" sz="1400" dirty="0" smtClean="0"/>
          </a:p>
        </p:txBody>
      </p:sp>
      <p:sp>
        <p:nvSpPr>
          <p:cNvPr id="16387" name="Rectangle 3"/>
          <p:cNvSpPr>
            <a:spLocks noGrp="1" noChangeArrowheads="1"/>
          </p:cNvSpPr>
          <p:nvPr>
            <p:ph type="body" idx="1"/>
          </p:nvPr>
        </p:nvSpPr>
        <p:spPr/>
        <p:txBody>
          <a:bodyPr>
            <a:normAutofit lnSpcReduction="10000"/>
          </a:bodyPr>
          <a:lstStyle/>
          <a:p>
            <a:pPr eaLnBrk="1" hangingPunct="1">
              <a:defRPr/>
            </a:pPr>
            <a:r>
              <a:rPr lang="en-US" dirty="0" smtClean="0"/>
              <a:t>Authorization</a:t>
            </a:r>
          </a:p>
          <a:p>
            <a:pPr marL="806450" lvl="2">
              <a:spcBef>
                <a:spcPts val="2400"/>
              </a:spcBef>
              <a:defRPr/>
            </a:pPr>
            <a:r>
              <a:rPr lang="en-US" dirty="0"/>
              <a:t>Absolves individuals of responsibility to make moral choices</a:t>
            </a:r>
          </a:p>
          <a:p>
            <a:pPr eaLnBrk="1" hangingPunct="1">
              <a:defRPr/>
            </a:pPr>
            <a:r>
              <a:rPr lang="en-US" dirty="0" smtClean="0"/>
              <a:t>Routinization</a:t>
            </a:r>
          </a:p>
          <a:p>
            <a:pPr lvl="1">
              <a:defRPr/>
            </a:pPr>
            <a:r>
              <a:rPr lang="en-US" dirty="0" smtClean="0"/>
              <a:t>Action becomes so normalized that there is no opportunity to raise moral questions</a:t>
            </a:r>
          </a:p>
          <a:p>
            <a:pPr eaLnBrk="1" hangingPunct="1">
              <a:defRPr/>
            </a:pPr>
            <a:r>
              <a:rPr lang="en-US" dirty="0" smtClean="0"/>
              <a:t>Dehumanization</a:t>
            </a:r>
          </a:p>
          <a:p>
            <a:pPr lvl="1">
              <a:defRPr/>
            </a:pPr>
            <a:r>
              <a:rPr lang="en-US" dirty="0" smtClean="0"/>
              <a:t>Actors’ attitude toward the targets and toward themselves become so structured that it is neither necessary nor possible for them to view the relationship in moral terms</a:t>
            </a:r>
          </a:p>
        </p:txBody>
      </p:sp>
    </p:spTree>
    <p:extLst>
      <p:ext uri="{BB962C8B-B14F-4D97-AF65-F5344CB8AC3E}">
        <p14:creationId xmlns:p14="http://schemas.microsoft.com/office/powerpoint/2010/main" val="1366847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668" y="105834"/>
            <a:ext cx="3354916" cy="6186310"/>
          </a:xfrm>
          <a:prstGeom prst="rect">
            <a:avLst/>
          </a:prstGeom>
          <a:noFill/>
        </p:spPr>
        <p:txBody>
          <a:bodyPr wrap="square" rtlCol="0">
            <a:spAutoFit/>
          </a:bodyPr>
          <a:lstStyle/>
          <a:p>
            <a:r>
              <a:rPr lang="en-US" b="1" dirty="0" smtClean="0"/>
              <a:t>Africa’s Physiography</a:t>
            </a:r>
            <a:r>
              <a:rPr lang="en-US" dirty="0" smtClean="0"/>
              <a:t>:</a:t>
            </a:r>
          </a:p>
          <a:p>
            <a:endParaRPr lang="en-US" dirty="0" smtClean="0"/>
          </a:p>
          <a:p>
            <a:pPr marL="285750" indent="-285750">
              <a:buFontTx/>
              <a:buChar char="•"/>
            </a:pPr>
            <a:r>
              <a:rPr lang="en-US" dirty="0" smtClean="0"/>
              <a:t>No major mountain range</a:t>
            </a:r>
          </a:p>
          <a:p>
            <a:pPr marL="742950" lvl="1" indent="-285750">
              <a:buFontTx/>
              <a:buChar char="•"/>
            </a:pPr>
            <a:r>
              <a:rPr lang="en-US" dirty="0" smtClean="0"/>
              <a:t>Mt Kilimanjaro, 19000’</a:t>
            </a:r>
          </a:p>
          <a:p>
            <a:pPr marL="742950" lvl="1" indent="-285750">
              <a:buFontTx/>
              <a:buChar char="•"/>
            </a:pPr>
            <a:r>
              <a:rPr lang="en-US" dirty="0" smtClean="0"/>
              <a:t>Mt Kenya, 17000’</a:t>
            </a:r>
          </a:p>
          <a:p>
            <a:pPr marL="285750" indent="-285750">
              <a:buFontTx/>
              <a:buChar char="•"/>
            </a:pPr>
            <a:endParaRPr lang="en-US" dirty="0" smtClean="0"/>
          </a:p>
          <a:p>
            <a:pPr marL="285750" indent="-285750">
              <a:buFontTx/>
              <a:buChar char="•"/>
            </a:pPr>
            <a:r>
              <a:rPr lang="en-US" dirty="0" smtClean="0"/>
              <a:t>A plateau </a:t>
            </a:r>
            <a:r>
              <a:rPr lang="en-US" dirty="0"/>
              <a:t>c</a:t>
            </a:r>
            <a:r>
              <a:rPr lang="en-US" dirty="0" smtClean="0"/>
              <a:t>ontinent	</a:t>
            </a:r>
          </a:p>
          <a:p>
            <a:pPr marL="742950" lvl="1" indent="-285750">
              <a:buFontTx/>
              <a:buChar char="•"/>
            </a:pPr>
            <a:r>
              <a:rPr lang="en-US" dirty="0" smtClean="0"/>
              <a:t>Ethiopian Highlands</a:t>
            </a:r>
          </a:p>
          <a:p>
            <a:pPr marL="742950" lvl="1" indent="-285750">
              <a:buFontTx/>
              <a:buChar char="•"/>
            </a:pPr>
            <a:r>
              <a:rPr lang="en-US" dirty="0" smtClean="0"/>
              <a:t>South Africa, Great Escarpment</a:t>
            </a:r>
          </a:p>
          <a:p>
            <a:pPr marL="742950" lvl="1" indent="-285750">
              <a:buFontTx/>
              <a:buChar char="•"/>
            </a:pPr>
            <a:r>
              <a:rPr lang="en-US" dirty="0" smtClean="0"/>
              <a:t>Most of region above 1000’	</a:t>
            </a:r>
          </a:p>
          <a:p>
            <a:pPr marL="285750" indent="-285750">
              <a:buFontTx/>
              <a:buChar char="•"/>
            </a:pPr>
            <a:endParaRPr lang="en-US" dirty="0"/>
          </a:p>
          <a:p>
            <a:pPr marL="285750" indent="-285750">
              <a:buFontTx/>
              <a:buChar char="•"/>
            </a:pPr>
            <a:r>
              <a:rPr lang="en-US" dirty="0" smtClean="0"/>
              <a:t>A set of </a:t>
            </a:r>
            <a:r>
              <a:rPr lang="en-US" dirty="0"/>
              <a:t>G</a:t>
            </a:r>
            <a:r>
              <a:rPr lang="en-US" dirty="0" smtClean="0"/>
              <a:t>reat Lakes</a:t>
            </a:r>
          </a:p>
          <a:p>
            <a:pPr marL="742950" lvl="1" indent="-285750">
              <a:buFontTx/>
              <a:buChar char="•"/>
            </a:pPr>
            <a:r>
              <a:rPr lang="en-US" dirty="0" smtClean="0"/>
              <a:t>Rift Valleys (red lines)</a:t>
            </a:r>
          </a:p>
          <a:p>
            <a:pPr marL="285750" indent="-285750">
              <a:buFontTx/>
              <a:buChar char="•"/>
            </a:pPr>
            <a:r>
              <a:rPr lang="en-US" dirty="0" smtClean="0"/>
              <a:t>	</a:t>
            </a:r>
          </a:p>
          <a:p>
            <a:pPr marL="285750" indent="-285750">
              <a:buFontTx/>
              <a:buChar char="•"/>
            </a:pPr>
            <a:r>
              <a:rPr lang="en-US" dirty="0" smtClean="0"/>
              <a:t>Several major river basins</a:t>
            </a:r>
          </a:p>
          <a:p>
            <a:pPr marL="742950" lvl="1" indent="-285750">
              <a:buFontTx/>
              <a:buChar char="•"/>
            </a:pPr>
            <a:r>
              <a:rPr lang="en-US" dirty="0" smtClean="0"/>
              <a:t>Nile</a:t>
            </a:r>
          </a:p>
          <a:p>
            <a:pPr marL="742950" lvl="1" indent="-285750">
              <a:buFontTx/>
              <a:buChar char="•"/>
            </a:pPr>
            <a:r>
              <a:rPr lang="en-US" dirty="0" smtClean="0"/>
              <a:t>Niger</a:t>
            </a:r>
          </a:p>
          <a:p>
            <a:pPr marL="742950" lvl="1" indent="-285750">
              <a:buFontTx/>
              <a:buChar char="•"/>
            </a:pPr>
            <a:r>
              <a:rPr lang="en-US" dirty="0" smtClean="0"/>
              <a:t>Congo</a:t>
            </a:r>
          </a:p>
          <a:p>
            <a:pPr marL="742950" lvl="1" indent="-285750">
              <a:buFontTx/>
              <a:buChar char="•"/>
            </a:pPr>
            <a:r>
              <a:rPr lang="en-US" dirty="0" smtClean="0"/>
              <a:t>Zambezi</a:t>
            </a:r>
          </a:p>
          <a:p>
            <a:endParaRPr lang="en-US" dirty="0"/>
          </a:p>
        </p:txBody>
      </p:sp>
      <p:pic>
        <p:nvPicPr>
          <p:cNvPr id="3" name="Picture 2" descr="deblij6e_fig_06a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0" y="105834"/>
            <a:ext cx="5746750" cy="642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987920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smtClean="0">
                <a:cs typeface="+mj-cs"/>
              </a:rPr>
              <a:t>Conclusion </a:t>
            </a:r>
          </a:p>
        </p:txBody>
      </p:sp>
      <p:sp>
        <p:nvSpPr>
          <p:cNvPr id="17411" name="Rectangle 3"/>
          <p:cNvSpPr>
            <a:spLocks noGrp="1" noChangeArrowheads="1"/>
          </p:cNvSpPr>
          <p:nvPr>
            <p:ph type="body" idx="1"/>
          </p:nvPr>
        </p:nvSpPr>
        <p:spPr/>
        <p:txBody>
          <a:bodyPr>
            <a:normAutofit lnSpcReduction="10000"/>
          </a:bodyPr>
          <a:lstStyle/>
          <a:p>
            <a:pPr eaLnBrk="1" hangingPunct="1">
              <a:lnSpc>
                <a:spcPct val="90000"/>
              </a:lnSpc>
              <a:defRPr/>
            </a:pPr>
            <a:r>
              <a:rPr lang="en-US" sz="2400" smtClean="0">
                <a:cs typeface="+mn-cs"/>
              </a:rPr>
              <a:t>Racism and ethnic prejudice are social constructs that are mobilized by those in power to serve as political tools of control and repression. </a:t>
            </a:r>
          </a:p>
          <a:p>
            <a:pPr eaLnBrk="1" hangingPunct="1">
              <a:lnSpc>
                <a:spcPct val="90000"/>
              </a:lnSpc>
              <a:defRPr/>
            </a:pPr>
            <a:r>
              <a:rPr lang="en-US" sz="2400" smtClean="0">
                <a:cs typeface="+mn-cs"/>
              </a:rPr>
              <a:t>Fomenting a belief in ethnic and racial differences can help to divert people</a:t>
            </a:r>
            <a:r>
              <a:rPr lang="ja-JP" altLang="en-US" sz="2400" smtClean="0">
                <a:latin typeface="Arial"/>
                <a:cs typeface="+mn-cs"/>
              </a:rPr>
              <a:t>’</a:t>
            </a:r>
            <a:r>
              <a:rPr lang="en-US" sz="2400" smtClean="0">
                <a:cs typeface="+mn-cs"/>
              </a:rPr>
              <a:t>s attention away from the causes of their own impoverishment. Redirect people away from class divisions (material differences in wealth and power) and toward immaterial racial and ethnic differences. </a:t>
            </a:r>
          </a:p>
          <a:p>
            <a:pPr eaLnBrk="1" hangingPunct="1">
              <a:lnSpc>
                <a:spcPct val="90000"/>
              </a:lnSpc>
              <a:defRPr/>
            </a:pPr>
            <a:r>
              <a:rPr lang="en-US" sz="2400" smtClean="0">
                <a:cs typeface="+mn-cs"/>
              </a:rPr>
              <a:t>The genocide in Rwanda, though an ethnically based conflict, was the result of political efforts to maintain power and control.  </a:t>
            </a:r>
          </a:p>
        </p:txBody>
      </p:sp>
    </p:spTree>
    <p:extLst>
      <p:ext uri="{BB962C8B-B14F-4D97-AF65-F5344CB8AC3E}">
        <p14:creationId xmlns:p14="http://schemas.microsoft.com/office/powerpoint/2010/main" val="2687426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663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G_5e_Figure_06_06_L.jpg"/>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75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74832" y="529167"/>
            <a:ext cx="2741083" cy="6186310"/>
          </a:xfrm>
          <a:prstGeom prst="rect">
            <a:avLst/>
          </a:prstGeom>
          <a:noFill/>
        </p:spPr>
        <p:txBody>
          <a:bodyPr wrap="square" rtlCol="0">
            <a:spAutoFit/>
          </a:bodyPr>
          <a:lstStyle/>
          <a:p>
            <a:r>
              <a:rPr lang="en-US" b="1" dirty="0" smtClean="0"/>
              <a:t>African Climate Zones</a:t>
            </a:r>
          </a:p>
          <a:p>
            <a:endParaRPr lang="en-US" b="1" dirty="0" smtClean="0"/>
          </a:p>
          <a:p>
            <a:r>
              <a:rPr lang="en-US" b="1" dirty="0" smtClean="0"/>
              <a:t>BW/BS</a:t>
            </a:r>
          </a:p>
          <a:p>
            <a:r>
              <a:rPr lang="en-US" b="1" dirty="0"/>
              <a:t>	</a:t>
            </a:r>
            <a:r>
              <a:rPr lang="en-US" b="1" dirty="0" smtClean="0"/>
              <a:t>*</a:t>
            </a:r>
            <a:r>
              <a:rPr lang="en-US" dirty="0" smtClean="0"/>
              <a:t>no ocean influences</a:t>
            </a:r>
          </a:p>
          <a:p>
            <a:r>
              <a:rPr lang="en-US" dirty="0"/>
              <a:t>	</a:t>
            </a:r>
            <a:r>
              <a:rPr lang="en-US" dirty="0" smtClean="0"/>
              <a:t>*high pressure belts</a:t>
            </a:r>
          </a:p>
          <a:p>
            <a:endParaRPr lang="en-US" b="1" dirty="0"/>
          </a:p>
          <a:p>
            <a:r>
              <a:rPr lang="en-US" b="1" dirty="0" err="1" smtClean="0"/>
              <a:t>Af</a:t>
            </a:r>
            <a:r>
              <a:rPr lang="en-US" b="1" dirty="0" smtClean="0"/>
              <a:t>/Aw</a:t>
            </a:r>
          </a:p>
          <a:p>
            <a:r>
              <a:rPr lang="en-US" b="1" dirty="0"/>
              <a:t>	</a:t>
            </a:r>
            <a:r>
              <a:rPr lang="en-US" dirty="0" smtClean="0"/>
              <a:t>*latitude</a:t>
            </a:r>
          </a:p>
          <a:p>
            <a:r>
              <a:rPr lang="en-US" b="1" dirty="0"/>
              <a:t>	</a:t>
            </a:r>
            <a:r>
              <a:rPr lang="en-US" dirty="0" smtClean="0"/>
              <a:t>*migration of high 	pressure</a:t>
            </a:r>
          </a:p>
          <a:p>
            <a:endParaRPr lang="en-US" b="1" dirty="0"/>
          </a:p>
          <a:p>
            <a:r>
              <a:rPr lang="en-US" b="1" dirty="0" err="1" smtClean="0"/>
              <a:t>Cf</a:t>
            </a:r>
            <a:r>
              <a:rPr lang="en-US" b="1" dirty="0" smtClean="0"/>
              <a:t>/Cs</a:t>
            </a:r>
            <a:endParaRPr lang="en-US" dirty="0" smtClean="0"/>
          </a:p>
          <a:p>
            <a:r>
              <a:rPr lang="en-US" b="1" dirty="0"/>
              <a:t>	</a:t>
            </a:r>
            <a:r>
              <a:rPr lang="en-US" dirty="0" smtClean="0"/>
              <a:t>*latitude</a:t>
            </a:r>
          </a:p>
          <a:p>
            <a:r>
              <a:rPr lang="en-US" b="1" dirty="0"/>
              <a:t>	</a:t>
            </a:r>
            <a:r>
              <a:rPr lang="en-US" dirty="0" smtClean="0"/>
              <a:t>*marine ‘west coast’</a:t>
            </a:r>
            <a:endParaRPr lang="en-US" b="1" dirty="0" smtClean="0"/>
          </a:p>
          <a:p>
            <a:endParaRPr lang="en-US" b="1" dirty="0" smtClean="0"/>
          </a:p>
          <a:p>
            <a:endParaRPr lang="en-US" b="1" dirty="0"/>
          </a:p>
          <a:p>
            <a:endParaRPr lang="en-US" b="1"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785496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blij6e_fig_06a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5900"/>
            <a:ext cx="7473950" cy="642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74001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G_5e_Figure_06_09_L.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836332" y="0"/>
            <a:ext cx="6307667"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7582" y="349250"/>
            <a:ext cx="2561167" cy="3970318"/>
          </a:xfrm>
          <a:prstGeom prst="rect">
            <a:avLst/>
          </a:prstGeom>
          <a:noFill/>
        </p:spPr>
        <p:txBody>
          <a:bodyPr wrap="square" rtlCol="0">
            <a:spAutoFit/>
          </a:bodyPr>
          <a:lstStyle/>
          <a:p>
            <a:r>
              <a:rPr lang="en-US" b="1" dirty="0" smtClean="0"/>
              <a:t>Environmental Geography</a:t>
            </a:r>
          </a:p>
          <a:p>
            <a:endParaRPr lang="en-US" b="1" dirty="0"/>
          </a:p>
          <a:p>
            <a:endParaRPr lang="en-US" b="1" dirty="0" smtClean="0"/>
          </a:p>
          <a:p>
            <a:r>
              <a:rPr lang="en-US" b="1" dirty="0" smtClean="0"/>
              <a:t>*Desertification</a:t>
            </a:r>
          </a:p>
          <a:p>
            <a:endParaRPr lang="en-US" b="1" dirty="0" smtClean="0"/>
          </a:p>
          <a:p>
            <a:endParaRPr lang="en-US" b="1" dirty="0"/>
          </a:p>
          <a:p>
            <a:r>
              <a:rPr lang="en-US" b="1" dirty="0" smtClean="0"/>
              <a:t>*Wildlife Management</a:t>
            </a:r>
          </a:p>
          <a:p>
            <a:endParaRPr lang="en-US" b="1" dirty="0"/>
          </a:p>
          <a:p>
            <a:endParaRPr lang="en-US" b="1" dirty="0" smtClean="0"/>
          </a:p>
          <a:p>
            <a:endParaRPr lang="en-US" b="1" dirty="0" smtClean="0"/>
          </a:p>
          <a:p>
            <a:endParaRPr lang="en-US" dirty="0"/>
          </a:p>
          <a:p>
            <a:endParaRPr lang="en-US" dirty="0" smtClean="0"/>
          </a:p>
          <a:p>
            <a:endParaRPr lang="en-US" dirty="0"/>
          </a:p>
        </p:txBody>
      </p:sp>
    </p:spTree>
    <p:extLst>
      <p:ext uri="{BB962C8B-B14F-4D97-AF65-F5344CB8AC3E}">
        <p14:creationId xmlns:p14="http://schemas.microsoft.com/office/powerpoint/2010/main" val="3142464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G_5e_Figure_06_01_1a_L.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846667"/>
            <a:ext cx="4410873" cy="470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DAG_5e_Figure_06_01_1b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441674" y="846667"/>
            <a:ext cx="4571129" cy="470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244167" y="5429250"/>
            <a:ext cx="736099" cy="646331"/>
          </a:xfrm>
          <a:prstGeom prst="rect">
            <a:avLst/>
          </a:prstGeom>
          <a:noFill/>
        </p:spPr>
        <p:txBody>
          <a:bodyPr wrap="none" rtlCol="0">
            <a:spAutoFit/>
          </a:bodyPr>
          <a:lstStyle/>
          <a:p>
            <a:r>
              <a:rPr lang="en-US" dirty="0" smtClean="0"/>
              <a:t>2003</a:t>
            </a:r>
          </a:p>
          <a:p>
            <a:r>
              <a:rPr lang="en-US" dirty="0" smtClean="0"/>
              <a:t>Niger</a:t>
            </a:r>
            <a:endParaRPr lang="en-US" dirty="0"/>
          </a:p>
        </p:txBody>
      </p:sp>
      <p:sp>
        <p:nvSpPr>
          <p:cNvPr id="5" name="TextBox 4"/>
          <p:cNvSpPr txBox="1"/>
          <p:nvPr/>
        </p:nvSpPr>
        <p:spPr>
          <a:xfrm>
            <a:off x="1301750" y="5429250"/>
            <a:ext cx="736099" cy="646331"/>
          </a:xfrm>
          <a:prstGeom prst="rect">
            <a:avLst/>
          </a:prstGeom>
          <a:noFill/>
        </p:spPr>
        <p:txBody>
          <a:bodyPr wrap="none" rtlCol="0">
            <a:spAutoFit/>
          </a:bodyPr>
          <a:lstStyle/>
          <a:p>
            <a:r>
              <a:rPr lang="en-US" dirty="0" smtClean="0"/>
              <a:t>1975</a:t>
            </a:r>
          </a:p>
          <a:p>
            <a:r>
              <a:rPr lang="en-US" dirty="0" smtClean="0"/>
              <a:t>Niger</a:t>
            </a:r>
            <a:endParaRPr lang="en-US" dirty="0"/>
          </a:p>
        </p:txBody>
      </p:sp>
      <p:sp>
        <p:nvSpPr>
          <p:cNvPr id="6" name="TextBox 5"/>
          <p:cNvSpPr txBox="1"/>
          <p:nvPr/>
        </p:nvSpPr>
        <p:spPr>
          <a:xfrm>
            <a:off x="148166" y="142501"/>
            <a:ext cx="3507390" cy="646331"/>
          </a:xfrm>
          <a:prstGeom prst="rect">
            <a:avLst/>
          </a:prstGeom>
          <a:noFill/>
        </p:spPr>
        <p:txBody>
          <a:bodyPr wrap="none" rtlCol="0">
            <a:spAutoFit/>
          </a:bodyPr>
          <a:lstStyle/>
          <a:p>
            <a:r>
              <a:rPr lang="en-US" dirty="0" smtClean="0"/>
              <a:t>Desertification:  what is to blame?</a:t>
            </a:r>
          </a:p>
          <a:p>
            <a:r>
              <a:rPr lang="en-US" dirty="0" smtClean="0"/>
              <a:t>Efforts to change?</a:t>
            </a:r>
            <a:endParaRPr lang="en-US" dirty="0"/>
          </a:p>
        </p:txBody>
      </p:sp>
    </p:spTree>
    <p:extLst>
      <p:ext uri="{BB962C8B-B14F-4D97-AF65-F5344CB8AC3E}">
        <p14:creationId xmlns:p14="http://schemas.microsoft.com/office/powerpoint/2010/main" val="3178675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G_5e_Figure_06_13_L.jpg"/>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8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01750" y="6318250"/>
            <a:ext cx="5865708" cy="369332"/>
          </a:xfrm>
          <a:prstGeom prst="rect">
            <a:avLst/>
          </a:prstGeom>
          <a:noFill/>
        </p:spPr>
        <p:txBody>
          <a:bodyPr wrap="none" rtlCol="0">
            <a:spAutoFit/>
          </a:bodyPr>
          <a:lstStyle/>
          <a:p>
            <a:r>
              <a:rPr lang="en-US" dirty="0" smtClean="0"/>
              <a:t>A white rhinoceros in Kruger National Park, South Africa.</a:t>
            </a:r>
            <a:endParaRPr lang="en-US" dirty="0"/>
          </a:p>
        </p:txBody>
      </p:sp>
    </p:spTree>
    <p:extLst>
      <p:ext uri="{BB962C8B-B14F-4D97-AF65-F5344CB8AC3E}">
        <p14:creationId xmlns:p14="http://schemas.microsoft.com/office/powerpoint/2010/main" val="2776192567"/>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Venture">
  <a:themeElements>
    <a:clrScheme name="Venture">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Venture">
      <a:majorFont>
        <a:latin typeface="Calisto MT"/>
        <a:ea typeface=""/>
        <a:cs typeface=""/>
        <a:font script="Jpan" typeface="ＭＳ Ｐ明朝"/>
      </a:majorFont>
      <a:minorFont>
        <a:latin typeface="Calisto MT"/>
        <a:ea typeface=""/>
        <a:cs typeface=""/>
        <a:font script="Jpan" typeface="ＭＳ Ｐ明朝"/>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Venture.thmx</Template>
  <TotalTime>2919</TotalTime>
  <Words>1362</Words>
  <Application>Microsoft Macintosh PowerPoint</Application>
  <PresentationFormat>On-screen Show (4:3)</PresentationFormat>
  <Paragraphs>268</Paragraphs>
  <Slides>41</Slides>
  <Notes>11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Venture</vt:lpstr>
      <vt:lpstr>Sub-Saharan Africa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1994 Rwandan Genocide</vt:lpstr>
      <vt:lpstr>Pre-colonial ethnic divisions? </vt:lpstr>
      <vt:lpstr>Colonial Rwanda: Fixing Ethnic Difference</vt:lpstr>
      <vt:lpstr>Imagined Communities</vt:lpstr>
      <vt:lpstr>Ethnic hierarchy created under colonial rule</vt:lpstr>
      <vt:lpstr>Decolonization and the Social Revolution</vt:lpstr>
      <vt:lpstr>Post-Colonial Rwanda: Institutionalized Discrimination</vt:lpstr>
      <vt:lpstr>How does this lead to Genocide?</vt:lpstr>
      <vt:lpstr>Three Phases of Mass Violence Kelman &amp; Hamilton:  Crimes of Obedience:  Toward a Social Psychology of Authority and Responsibility </vt:lpstr>
      <vt:lpstr>Conclusion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Lobb</dc:creator>
  <cp:lastModifiedBy>Elizabeth Lobb</cp:lastModifiedBy>
  <cp:revision>39</cp:revision>
  <dcterms:created xsi:type="dcterms:W3CDTF">2013-04-06T21:59:53Z</dcterms:created>
  <dcterms:modified xsi:type="dcterms:W3CDTF">2013-04-08T22:39:27Z</dcterms:modified>
</cp:coreProperties>
</file>