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ebp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296" r:id="rId1"/>
  </p:sldMasterIdLst>
  <p:notesMasterIdLst>
    <p:notesMasterId r:id="rId58"/>
  </p:notesMasterIdLst>
  <p:sldIdLst>
    <p:sldId id="256" r:id="rId2"/>
    <p:sldId id="378" r:id="rId3"/>
    <p:sldId id="397" r:id="rId4"/>
    <p:sldId id="401" r:id="rId5"/>
    <p:sldId id="398" r:id="rId6"/>
    <p:sldId id="412" r:id="rId7"/>
    <p:sldId id="400" r:id="rId8"/>
    <p:sldId id="402" r:id="rId9"/>
    <p:sldId id="403" r:id="rId10"/>
    <p:sldId id="418" r:id="rId11"/>
    <p:sldId id="373" r:id="rId12"/>
    <p:sldId id="413" r:id="rId13"/>
    <p:sldId id="286" r:id="rId14"/>
    <p:sldId id="382" r:id="rId15"/>
    <p:sldId id="383" r:id="rId16"/>
    <p:sldId id="384" r:id="rId17"/>
    <p:sldId id="415" r:id="rId18"/>
    <p:sldId id="385" r:id="rId19"/>
    <p:sldId id="386" r:id="rId20"/>
    <p:sldId id="381" r:id="rId21"/>
    <p:sldId id="414" r:id="rId22"/>
    <p:sldId id="387" r:id="rId23"/>
    <p:sldId id="299" r:id="rId24"/>
    <p:sldId id="300" r:id="rId25"/>
    <p:sldId id="302" r:id="rId26"/>
    <p:sldId id="303" r:id="rId27"/>
    <p:sldId id="304" r:id="rId28"/>
    <p:sldId id="404" r:id="rId29"/>
    <p:sldId id="292" r:id="rId30"/>
    <p:sldId id="416" r:id="rId31"/>
    <p:sldId id="392" r:id="rId32"/>
    <p:sldId id="320" r:id="rId33"/>
    <p:sldId id="393" r:id="rId34"/>
    <p:sldId id="359" r:id="rId35"/>
    <p:sldId id="357" r:id="rId36"/>
    <p:sldId id="406" r:id="rId37"/>
    <p:sldId id="395" r:id="rId38"/>
    <p:sldId id="396" r:id="rId39"/>
    <p:sldId id="361" r:id="rId40"/>
    <p:sldId id="407" r:id="rId41"/>
    <p:sldId id="409" r:id="rId42"/>
    <p:sldId id="417" r:id="rId43"/>
    <p:sldId id="410" r:id="rId44"/>
    <p:sldId id="408" r:id="rId45"/>
    <p:sldId id="376" r:id="rId46"/>
    <p:sldId id="324" r:id="rId47"/>
    <p:sldId id="325" r:id="rId48"/>
    <p:sldId id="326" r:id="rId49"/>
    <p:sldId id="337" r:id="rId50"/>
    <p:sldId id="341" r:id="rId51"/>
    <p:sldId id="342" r:id="rId52"/>
    <p:sldId id="343" r:id="rId53"/>
    <p:sldId id="344" r:id="rId54"/>
    <p:sldId id="345" r:id="rId55"/>
    <p:sldId id="351" r:id="rId56"/>
    <p:sldId id="354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1" autoAdjust="0"/>
    <p:restoredTop sz="85949" autoAdjust="0"/>
  </p:normalViewPr>
  <p:slideViewPr>
    <p:cSldViewPr snapToGrid="0" snapToObjects="1">
      <p:cViewPr varScale="1">
        <p:scale>
          <a:sx n="63" d="100"/>
          <a:sy n="63" d="100"/>
        </p:scale>
        <p:origin x="142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5" d="100"/>
          <a:sy n="115" d="100"/>
        </p:scale>
        <p:origin x="-196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37597-FE63-0B4D-AD37-086C0C80669F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DA65FF-7D1D-2344-A36E-B8B752C03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1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A65FF-7D1D-2344-A36E-B8B752C037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25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A65FF-7D1D-2344-A36E-B8B752C037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23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A65FF-7D1D-2344-A36E-B8B752C037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47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A65FF-7D1D-2344-A36E-B8B752C0374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55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A65FF-7D1D-2344-A36E-B8B752C0374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5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BC30A-13DA-D743-9728-4A7FB831A549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16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B4162A-BCC8-A44E-B097-71F76AA020B2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590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ACDB3CC-F982-40F9-8DD6-BCC9AFBF44BD}" type="datetime1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DD83-F6B3-2545-890C-748482F2C48A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04A7-956E-F34C-B3D3-84C0F2310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71BDD83-F6B3-2545-890C-748482F2C48A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E0204A7-956E-F34C-B3D3-84C0F2310EF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752B9-006A-2749-9369-F15084645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43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001C2-1704-D847-90E6-5DC39115B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2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DD83-F6B3-2545-890C-748482F2C48A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E0204A7-956E-F34C-B3D3-84C0F2310EF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11/18/2019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71BDD83-F6B3-2545-890C-748482F2C48A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E0204A7-956E-F34C-B3D3-84C0F2310EF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71BDD83-F6B3-2545-890C-748482F2C48A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E0204A7-956E-F34C-B3D3-84C0F2310EF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DD83-F6B3-2545-890C-748482F2C48A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E0204A7-956E-F34C-B3D3-84C0F2310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DD83-F6B3-2545-890C-748482F2C48A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0204A7-956E-F34C-B3D3-84C0F2310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DD83-F6B3-2545-890C-748482F2C48A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71BDD83-F6B3-2545-890C-748482F2C48A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E0204A7-956E-F34C-B3D3-84C0F2310EF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71BDD83-F6B3-2545-890C-748482F2C48A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E0204A7-956E-F34C-B3D3-84C0F2310EF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7" r:id="rId1"/>
    <p:sldLayoutId id="2147485298" r:id="rId2"/>
    <p:sldLayoutId id="2147485299" r:id="rId3"/>
    <p:sldLayoutId id="2147485300" r:id="rId4"/>
    <p:sldLayoutId id="2147485301" r:id="rId5"/>
    <p:sldLayoutId id="2147485302" r:id="rId6"/>
    <p:sldLayoutId id="2147485303" r:id="rId7"/>
    <p:sldLayoutId id="2147485304" r:id="rId8"/>
    <p:sldLayoutId id="2147485305" r:id="rId9"/>
    <p:sldLayoutId id="2147485306" r:id="rId10"/>
    <p:sldLayoutId id="2147485307" r:id="rId11"/>
    <p:sldLayoutId id="2147485308" r:id="rId12"/>
    <p:sldLayoutId id="2147485309" r:id="rId13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ketplace.org/2016/05/03/world/life-and-death-inside-chinese-cancer-villag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6IUyrLW7Qcw" TargetMode="External"/><Relationship Id="rId5" Type="http://schemas.openxmlformats.org/officeDocument/2006/relationships/hyperlink" Target="https://www.youtube.com/watch?v=JvU3hUSime8" TargetMode="Externa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pr.org/sections/parallels/2017/11/16/564380188/in-chinese-cities-migrants-work-is-welcome-their-children-are-not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web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05957" y="2160136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East Asia	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90557" y="3050114"/>
            <a:ext cx="8147304" cy="28112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Chapter 10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541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78" y="499501"/>
            <a:ext cx="8554602" cy="5703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8743" y="694553"/>
            <a:ext cx="7093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Sichuan, China Earthquake. 8.0.  May 12, 2008.  Killed almost 70,000.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28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85654"/>
            <a:ext cx="8348162" cy="500729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China was world’s wealthiest empire until 1800s</a:t>
            </a:r>
          </a:p>
          <a:p>
            <a:r>
              <a:rPr lang="en-US" dirty="0" smtClean="0"/>
              <a:t>The Qing Dynasty (founded 1636) revered as most powerful in region, centered in the North China Plain</a:t>
            </a:r>
          </a:p>
          <a:p>
            <a:r>
              <a:rPr lang="en-US" dirty="0" smtClean="0"/>
              <a:t>By 19</a:t>
            </a:r>
            <a:r>
              <a:rPr lang="en-US" baseline="30000" dirty="0" smtClean="0"/>
              <a:t>th</a:t>
            </a:r>
            <a:r>
              <a:rPr lang="en-US" dirty="0" smtClean="0"/>
              <a:t> C, Chinese fall behind the Europeans technologically; Chinese underestimate Europeans</a:t>
            </a:r>
          </a:p>
          <a:p>
            <a:r>
              <a:rPr lang="en-US" dirty="0" smtClean="0"/>
              <a:t>Europeans want to trade, sell their goods to China, but China doesn’t want these goods.</a:t>
            </a:r>
          </a:p>
          <a:p>
            <a:r>
              <a:rPr lang="en-US" dirty="0" smtClean="0"/>
              <a:t>1839 British introduce opium, Opium Wars follow</a:t>
            </a:r>
          </a:p>
          <a:p>
            <a:r>
              <a:rPr lang="en-US" dirty="0"/>
              <a:t>Caused chaos in China, social unrest, loss of territory—Russia takes Manchuria, 1858.</a:t>
            </a:r>
          </a:p>
          <a:p>
            <a:r>
              <a:rPr lang="en-US" dirty="0"/>
              <a:t>Spheres of Influence emerge  (British, German, French)</a:t>
            </a:r>
          </a:p>
          <a:p>
            <a:r>
              <a:rPr lang="en-US" dirty="0" smtClean="0"/>
              <a:t>Europeans</a:t>
            </a:r>
            <a:r>
              <a:rPr lang="en-US" dirty="0" smtClean="0"/>
              <a:t> </a:t>
            </a:r>
            <a:r>
              <a:rPr lang="en-US" dirty="0"/>
              <a:t>out by 1911, but no unity—chaos in China, warlords rule territory.  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1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Three-Way Split in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Dr. Sun </a:t>
            </a:r>
            <a:r>
              <a:rPr lang="en-US" dirty="0" err="1" smtClean="0"/>
              <a:t>Yat-sen</a:t>
            </a:r>
            <a:endParaRPr lang="en-US" dirty="0" smtClean="0"/>
          </a:p>
          <a:p>
            <a:pPr lvl="1"/>
            <a:r>
              <a:rPr lang="en-US" dirty="0" smtClean="0"/>
              <a:t>No more dynasties, an independent Chinese Republic</a:t>
            </a:r>
          </a:p>
          <a:p>
            <a:r>
              <a:rPr lang="en-US" dirty="0" smtClean="0"/>
              <a:t>Chiang Kai-shek</a:t>
            </a:r>
          </a:p>
          <a:p>
            <a:pPr lvl="1"/>
            <a:r>
              <a:rPr lang="en-US" dirty="0" smtClean="0"/>
              <a:t>Nationalists defeat communists</a:t>
            </a:r>
          </a:p>
          <a:p>
            <a:r>
              <a:rPr lang="en-US" dirty="0" smtClean="0"/>
              <a:t>The Long March, 1934</a:t>
            </a:r>
          </a:p>
          <a:p>
            <a:pPr lvl="1"/>
            <a:r>
              <a:rPr lang="en-US" dirty="0" smtClean="0"/>
              <a:t>6,000 miles, communists retreat to the mountains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02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683000"/>
            <a:ext cx="3810000" cy="3175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Rise of Mao Zedong:  1949 Revolution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Japan defeated, 1945</a:t>
            </a:r>
          </a:p>
          <a:p>
            <a:r>
              <a:rPr lang="en-US" dirty="0" smtClean="0"/>
              <a:t>Mao </a:t>
            </a:r>
            <a:r>
              <a:rPr lang="en-US" dirty="0" smtClean="0"/>
              <a:t>unifies China, brings an end to the </a:t>
            </a:r>
            <a:r>
              <a:rPr lang="en-US" dirty="0" smtClean="0"/>
              <a:t>chaos 1949</a:t>
            </a:r>
          </a:p>
          <a:p>
            <a:r>
              <a:rPr lang="en-US" dirty="0" smtClean="0"/>
              <a:t>Drives Nationalists to Formosa (Taiwan)</a:t>
            </a:r>
            <a:endParaRPr lang="en-US" dirty="0" smtClean="0"/>
          </a:p>
          <a:p>
            <a:r>
              <a:rPr lang="en-US" dirty="0" smtClean="0"/>
              <a:t>He inherits a very weak China</a:t>
            </a:r>
          </a:p>
          <a:p>
            <a:r>
              <a:rPr lang="en-US" dirty="0" smtClean="0"/>
              <a:t>Ideology:  Egalitarianism</a:t>
            </a:r>
          </a:p>
          <a:p>
            <a:pPr lvl="1"/>
            <a:r>
              <a:rPr lang="en-US" dirty="0" smtClean="0"/>
              <a:t>Land Reform</a:t>
            </a:r>
          </a:p>
          <a:p>
            <a:pPr lvl="1"/>
            <a:r>
              <a:rPr lang="en-US" dirty="0" smtClean="0"/>
              <a:t>Nationalized Industry</a:t>
            </a:r>
          </a:p>
          <a:p>
            <a:pPr lvl="1"/>
            <a:r>
              <a:rPr lang="en-US" dirty="0" smtClean="0"/>
              <a:t>Communal farming</a:t>
            </a:r>
          </a:p>
          <a:p>
            <a:pPr lvl="1"/>
            <a:r>
              <a:rPr lang="en-US" dirty="0" smtClean="0"/>
              <a:t>Pro-</a:t>
            </a:r>
            <a:r>
              <a:rPr lang="en-US" dirty="0" err="1" smtClean="0"/>
              <a:t>natalist</a:t>
            </a:r>
            <a:r>
              <a:rPr lang="en-US" dirty="0" smtClean="0"/>
              <a:t>, TFR is over 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4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Leap </a:t>
            </a:r>
            <a:r>
              <a:rPr lang="en-US" dirty="0" smtClean="0"/>
              <a:t>Forward 1958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597722"/>
            <a:ext cx="6299798" cy="515359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“Leap” beyond the west in agricultural and industrial production.</a:t>
            </a:r>
          </a:p>
          <a:p>
            <a:r>
              <a:rPr lang="en-US" dirty="0" smtClean="0"/>
              <a:t>Village-level </a:t>
            </a:r>
            <a:r>
              <a:rPr lang="en-US" dirty="0" smtClean="0"/>
              <a:t>collectives:  political operations, health care, education, even citizenship tied to village</a:t>
            </a:r>
          </a:p>
          <a:p>
            <a:r>
              <a:rPr lang="en-US" dirty="0" smtClean="0"/>
              <a:t>Production quotas:  grain, steel</a:t>
            </a:r>
            <a:endParaRPr lang="en-US" dirty="0" smtClean="0"/>
          </a:p>
          <a:p>
            <a:r>
              <a:rPr lang="en-US" dirty="0" smtClean="0"/>
              <a:t>Environmental </a:t>
            </a:r>
            <a:r>
              <a:rPr lang="en-US" dirty="0" smtClean="0"/>
              <a:t>policies:  close cropping, no fallow time</a:t>
            </a:r>
          </a:p>
          <a:p>
            <a:r>
              <a:rPr lang="en-US" dirty="0" smtClean="0"/>
              <a:t>The Four Pests Campaign:  rats, sparrows, mosquitos, flies</a:t>
            </a:r>
            <a:endParaRPr lang="en-US" dirty="0" smtClean="0"/>
          </a:p>
          <a:p>
            <a:r>
              <a:rPr lang="en-US" dirty="0" smtClean="0"/>
              <a:t>Political fear—leads to local leaders over-stating production, quotas are raised</a:t>
            </a:r>
          </a:p>
          <a:p>
            <a:r>
              <a:rPr lang="en-US" dirty="0" smtClean="0"/>
              <a:t>Command Economy (instead of a market economy)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798" y="1950720"/>
            <a:ext cx="2844202" cy="415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2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Cultural  </a:t>
            </a:r>
            <a:r>
              <a:rPr lang="en-US" dirty="0" smtClean="0"/>
              <a:t>Revolution 1966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5383880"/>
            <a:ext cx="8254190" cy="1474120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 smtClean="0"/>
              <a:t>Paranoia </a:t>
            </a:r>
            <a:r>
              <a:rPr lang="en-US" sz="3200" dirty="0"/>
              <a:t>in Chinese </a:t>
            </a:r>
            <a:r>
              <a:rPr lang="en-US" sz="3200" dirty="0" smtClean="0"/>
              <a:t>government grows</a:t>
            </a:r>
          </a:p>
          <a:p>
            <a:r>
              <a:rPr lang="en-US" sz="3200" dirty="0" smtClean="0"/>
              <a:t>Purge </a:t>
            </a:r>
            <a:r>
              <a:rPr lang="en-US" sz="3200" dirty="0" smtClean="0"/>
              <a:t>of bourgeoisie “infiltrators</a:t>
            </a:r>
            <a:r>
              <a:rPr lang="en-US" sz="3200" dirty="0" smtClean="0"/>
              <a:t>”, elites</a:t>
            </a:r>
          </a:p>
          <a:p>
            <a:r>
              <a:rPr lang="en-US" sz="3200" dirty="0"/>
              <a:t>Starvation &amp; violence kill more than 35 million </a:t>
            </a:r>
            <a:r>
              <a:rPr lang="en-US" sz="3200" dirty="0" smtClean="0"/>
              <a:t>Chinese 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12" y="1019377"/>
            <a:ext cx="6285004" cy="441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8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153400" cy="990600"/>
          </a:xfrm>
        </p:spPr>
        <p:txBody>
          <a:bodyPr/>
          <a:lstStyle/>
          <a:p>
            <a:r>
              <a:rPr lang="en-US" dirty="0" smtClean="0"/>
              <a:t>Open Door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259" y="1600200"/>
            <a:ext cx="4316541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President Nixon, 1972</a:t>
            </a:r>
          </a:p>
          <a:p>
            <a:r>
              <a:rPr lang="en-US" dirty="0" smtClean="0"/>
              <a:t>End of the Bamboo Curtain</a:t>
            </a:r>
          </a:p>
          <a:p>
            <a:r>
              <a:rPr lang="en-US" dirty="0" smtClean="0"/>
              <a:t>Deng </a:t>
            </a:r>
            <a:r>
              <a:rPr lang="en-US" dirty="0" err="1" smtClean="0"/>
              <a:t>Zhaoping</a:t>
            </a:r>
            <a:r>
              <a:rPr lang="en-US" dirty="0" smtClean="0"/>
              <a:t>, 1976</a:t>
            </a:r>
          </a:p>
          <a:p>
            <a:r>
              <a:rPr lang="en-US" dirty="0" smtClean="0"/>
              <a:t>New “Socialist Market Economy”</a:t>
            </a:r>
          </a:p>
          <a:p>
            <a:r>
              <a:rPr lang="en-US" dirty="0" smtClean="0"/>
              <a:t>Open to foreign investment</a:t>
            </a:r>
          </a:p>
          <a:p>
            <a:r>
              <a:rPr lang="en-US" dirty="0" smtClean="0"/>
              <a:t>SEZ—5 coastal cities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82" y="1600200"/>
            <a:ext cx="471291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3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Political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28" y="1082040"/>
            <a:ext cx="6880840" cy="56388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1603248" y="1219200"/>
            <a:ext cx="8089392" cy="13106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22 provinces (Taiwan the 23</a:t>
            </a:r>
            <a:r>
              <a:rPr lang="en-US" baseline="30000" dirty="0" smtClean="0"/>
              <a:t>rd</a:t>
            </a:r>
            <a:r>
              <a:rPr lang="en-US" dirty="0" smtClean="0"/>
              <a:t>)</a:t>
            </a:r>
          </a:p>
          <a:p>
            <a:r>
              <a:rPr lang="en-US" dirty="0" smtClean="0"/>
              <a:t>5 “autonomous regions”</a:t>
            </a:r>
          </a:p>
          <a:p>
            <a:r>
              <a:rPr lang="en-US" dirty="0" smtClean="0"/>
              <a:t>2 “special administrative regions”</a:t>
            </a:r>
          </a:p>
        </p:txBody>
      </p:sp>
    </p:spTree>
    <p:extLst>
      <p:ext uri="{BB962C8B-B14F-4D97-AF65-F5344CB8AC3E}">
        <p14:creationId xmlns:p14="http://schemas.microsoft.com/office/powerpoint/2010/main" val="245325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Child Policy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Cash.</a:t>
            </a:r>
          </a:p>
          <a:p>
            <a:r>
              <a:rPr lang="en-US" dirty="0" smtClean="0"/>
              <a:t>Care for child—school, job placement.</a:t>
            </a:r>
          </a:p>
          <a:p>
            <a:r>
              <a:rPr lang="en-US" dirty="0" smtClean="0"/>
              <a:t>Priority housing.</a:t>
            </a:r>
          </a:p>
          <a:p>
            <a:r>
              <a:rPr lang="en-US" dirty="0" smtClean="0"/>
              <a:t>Old-age security.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Fine.</a:t>
            </a:r>
          </a:p>
          <a:p>
            <a:r>
              <a:rPr lang="en-US" dirty="0" smtClean="0"/>
              <a:t>Loss of priority housing.</a:t>
            </a:r>
          </a:p>
          <a:p>
            <a:r>
              <a:rPr lang="en-US" dirty="0" smtClean="0"/>
              <a:t>Financially responsible for second child.</a:t>
            </a:r>
          </a:p>
          <a:p>
            <a:r>
              <a:rPr lang="en-US" dirty="0" smtClean="0"/>
              <a:t>Fertility police.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Incentives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Disincentives</a:t>
            </a:r>
            <a:endParaRPr lang="en-US" dirty="0"/>
          </a:p>
        </p:txBody>
      </p:sp>
      <p:pic>
        <p:nvPicPr>
          <p:cNvPr id="8" name="Picture 4" descr="02_CSR01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5030595"/>
            <a:ext cx="2922856" cy="1978410"/>
          </a:xfrm>
          <a:prstGeom prst="rect">
            <a:avLst/>
          </a:prstGeom>
          <a:solidFill>
            <a:schemeClr val="accent2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43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 of One Child Policy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609600" y="2250668"/>
            <a:ext cx="3886200" cy="3581400"/>
          </a:xfrm>
        </p:spPr>
        <p:txBody>
          <a:bodyPr/>
          <a:lstStyle/>
          <a:p>
            <a:r>
              <a:rPr lang="en-US" dirty="0" smtClean="0"/>
              <a:t>Rapidly reduced fertility rates.</a:t>
            </a:r>
          </a:p>
          <a:p>
            <a:r>
              <a:rPr lang="en-US" dirty="0" smtClean="0"/>
              <a:t>China at below replacement level today.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r>
              <a:rPr lang="en-US" dirty="0" smtClean="0"/>
              <a:t>Rapidly aging population.</a:t>
            </a:r>
          </a:p>
          <a:p>
            <a:r>
              <a:rPr lang="en-US" dirty="0" smtClean="0"/>
              <a:t>Declining workforce.</a:t>
            </a:r>
          </a:p>
          <a:p>
            <a:r>
              <a:rPr lang="en-US" dirty="0" smtClean="0"/>
              <a:t>Too many men.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609600" y="1561085"/>
            <a:ext cx="3886200" cy="640080"/>
          </a:xfrm>
        </p:spPr>
        <p:txBody>
          <a:bodyPr/>
          <a:lstStyle/>
          <a:p>
            <a:r>
              <a:rPr lang="en-US" dirty="0" smtClean="0"/>
              <a:t>Pros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800600" y="1561085"/>
            <a:ext cx="3886200" cy="640080"/>
          </a:xfrm>
        </p:spPr>
        <p:txBody>
          <a:bodyPr/>
          <a:lstStyle/>
          <a:p>
            <a:r>
              <a:rPr lang="en-US" dirty="0" smtClean="0"/>
              <a:t>Cons</a:t>
            </a:r>
            <a:endParaRPr lang="en-US" dirty="0"/>
          </a:p>
        </p:txBody>
      </p:sp>
      <p:pic>
        <p:nvPicPr>
          <p:cNvPr id="7" name="Picture 2" descr="vhg2e_fig_03_0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82" y="3588384"/>
            <a:ext cx="4073218" cy="311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065" y="2250668"/>
            <a:ext cx="5057250" cy="337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495800" y="5486400"/>
            <a:ext cx="449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“</a:t>
            </a:r>
            <a:r>
              <a:rPr lang="mr-IN" sz="1800" dirty="0" smtClean="0"/>
              <a:t>…</a:t>
            </a:r>
            <a:r>
              <a:rPr lang="en-US" sz="1800" dirty="0" smtClean="0"/>
              <a:t>approximately </a:t>
            </a:r>
            <a:r>
              <a:rPr lang="en-US" sz="1800" dirty="0"/>
              <a:t>30 million more men than women will reach </a:t>
            </a:r>
            <a:r>
              <a:rPr lang="en-US" sz="1800" dirty="0" smtClean="0"/>
              <a:t>adulthood </a:t>
            </a:r>
            <a:r>
              <a:rPr lang="en-US" sz="1800" dirty="0"/>
              <a:t>and enter China’s mating market by 2020.”  CNN</a:t>
            </a:r>
          </a:p>
        </p:txBody>
      </p:sp>
    </p:spTree>
    <p:extLst>
      <p:ext uri="{BB962C8B-B14F-4D97-AF65-F5344CB8AC3E}">
        <p14:creationId xmlns:p14="http://schemas.microsoft.com/office/powerpoint/2010/main" val="200195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AG_6e_Figure_11_01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80975"/>
            <a:ext cx="9099550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60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China: the high cost of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7680" y="1432560"/>
            <a:ext cx="8153400" cy="4495800"/>
          </a:xfrm>
        </p:spPr>
        <p:txBody>
          <a:bodyPr/>
          <a:lstStyle/>
          <a:p>
            <a:r>
              <a:rPr lang="en-US" dirty="0" smtClean="0"/>
              <a:t>Economic </a:t>
            </a:r>
            <a:r>
              <a:rPr lang="en-US" dirty="0" smtClean="0"/>
              <a:t>development has come with a high environmental and social cost</a:t>
            </a:r>
            <a:endParaRPr lang="en-US" dirty="0" smtClean="0"/>
          </a:p>
        </p:txBody>
      </p:sp>
      <p:pic>
        <p:nvPicPr>
          <p:cNvPr id="4" name="Picture 2" descr="deblij6e_figun_09a_p37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263" y="2463372"/>
            <a:ext cx="6007817" cy="439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652254"/>
            <a:ext cx="2767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Industrial production in</a:t>
            </a:r>
          </a:p>
          <a:p>
            <a:r>
              <a:rPr lang="en-US" dirty="0" smtClean="0"/>
              <a:t>Chongqing, the</a:t>
            </a:r>
          </a:p>
          <a:p>
            <a:r>
              <a:rPr lang="en-US" dirty="0" smtClean="0"/>
              <a:t>Sichuan Basin’s largest city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062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high environmental cost of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/>
              <a:t>Unregulated growth of rural industries—fertilizer factories, iron smelting, paper mills.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Massive growth, but also degradation.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0" y="2880360"/>
            <a:ext cx="5303519" cy="39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3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Outcomes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Air and water pollution some of worst in world.</a:t>
            </a:r>
          </a:p>
          <a:p>
            <a:r>
              <a:rPr lang="en-US" dirty="0" smtClean="0"/>
              <a:t>Loss of habitat, biodiversity.</a:t>
            </a:r>
          </a:p>
          <a:p>
            <a:r>
              <a:rPr lang="en-US" dirty="0" smtClean="0"/>
              <a:t>Cancer villages.</a:t>
            </a:r>
          </a:p>
          <a:p>
            <a:r>
              <a:rPr lang="en-US" dirty="0" smtClean="0"/>
              <a:t>Overconsumption?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165" y="3651443"/>
            <a:ext cx="5680186" cy="32065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59873" y="5953617"/>
            <a:ext cx="240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Driving in Beijing, 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China’s Air Pollution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EPA Air Quality Index</a:t>
            </a:r>
          </a:p>
          <a:p>
            <a:pPr lvl="1"/>
            <a:r>
              <a:rPr lang="en-US" dirty="0" smtClean="0"/>
              <a:t>201-300=very unhealthy (301-500 =hazardous)</a:t>
            </a:r>
          </a:p>
          <a:p>
            <a:pPr lvl="1"/>
            <a:r>
              <a:rPr lang="en-US" dirty="0" smtClean="0"/>
              <a:t>2013, Jan., Beijing—19 days above 300</a:t>
            </a:r>
          </a:p>
          <a:p>
            <a:pPr lvl="1"/>
            <a:r>
              <a:rPr lang="en-US" dirty="0" smtClean="0"/>
              <a:t>Jan. 12, 2013 was 886 (about like living in a smoking lounge).</a:t>
            </a:r>
          </a:p>
          <a:p>
            <a:r>
              <a:rPr lang="en-US" dirty="0" smtClean="0"/>
              <a:t>5 million cars in Beijing</a:t>
            </a:r>
          </a:p>
          <a:p>
            <a:r>
              <a:rPr lang="en-US" dirty="0" smtClean="0"/>
              <a:t>Coal-burning electrical plants--China burns 47% of the world’s coal (about what all other countries in the world used, combined).</a:t>
            </a:r>
          </a:p>
          <a:p>
            <a:r>
              <a:rPr lang="en-US" dirty="0" smtClean="0"/>
              <a:t>China gets 75% of energy from coal, has lots of coal reserves.  Acid rain as well as air pollution.</a:t>
            </a:r>
          </a:p>
        </p:txBody>
      </p:sp>
    </p:spTree>
    <p:extLst>
      <p:ext uri="{BB962C8B-B14F-4D97-AF65-F5344CB8AC3E}">
        <p14:creationId xmlns:p14="http://schemas.microsoft.com/office/powerpoint/2010/main" val="58458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China’s Water Pollution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0048" y="1597722"/>
            <a:ext cx="5565662" cy="51834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More than ½ of China’s surface water is so polluted it can’t be treated to be made drinkable.  </a:t>
            </a:r>
          </a:p>
          <a:p>
            <a:r>
              <a:rPr lang="en-US" dirty="0" smtClean="0"/>
              <a:t>¼ is so dangerous can’t even be used for industrial purposes.</a:t>
            </a:r>
          </a:p>
          <a:p>
            <a:r>
              <a:rPr lang="en-US" dirty="0" smtClean="0"/>
              <a:t>90% of groundwater is polluted and 40% of China’s farmland relies on groundwater</a:t>
            </a:r>
          </a:p>
          <a:p>
            <a:r>
              <a:rPr lang="en-US" dirty="0" smtClean="0"/>
              <a:t>Rivers black with sludge from factories</a:t>
            </a:r>
          </a:p>
          <a:p>
            <a:r>
              <a:rPr lang="en-US" dirty="0" smtClean="0"/>
              <a:t>2013 chemical spill sent 1000s </a:t>
            </a:r>
            <a:r>
              <a:rPr lang="en-US" dirty="0"/>
              <a:t>of dead pigs floating past </a:t>
            </a:r>
            <a:r>
              <a:rPr lang="en-US" dirty="0" smtClean="0"/>
              <a:t>Shanghai (benzene </a:t>
            </a:r>
            <a:r>
              <a:rPr lang="en-US" dirty="0"/>
              <a:t>leaked into a tributary of Huangpu </a:t>
            </a:r>
            <a:r>
              <a:rPr lang="en-US" dirty="0" smtClean="0"/>
              <a:t>River)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491" y="1597722"/>
            <a:ext cx="3497509" cy="251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8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China’s Biodiversity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Forest being cleared for farmland, bamboo plantations, timber, fuel wood</a:t>
            </a:r>
          </a:p>
          <a:p>
            <a:r>
              <a:rPr lang="en-US" dirty="0" smtClean="0"/>
              <a:t>Endangered animals—pandas</a:t>
            </a:r>
          </a:p>
          <a:p>
            <a:r>
              <a:rPr lang="en-US" dirty="0" smtClean="0"/>
              <a:t>Chinese market for ivory, tiger bones, rhino bones…</a:t>
            </a:r>
          </a:p>
          <a:p>
            <a:r>
              <a:rPr lang="en-US" dirty="0" smtClean="0"/>
              <a:t>Sharks—shark-finning for shark fin soup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50" y="4873855"/>
            <a:ext cx="2929878" cy="1855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007" y="4873855"/>
            <a:ext cx="2392467" cy="17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6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Cancer Villages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325175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Entire towns too polluted to live in </a:t>
            </a:r>
          </a:p>
          <a:p>
            <a:r>
              <a:rPr lang="en-US" dirty="0" smtClean="0"/>
              <a:t>Efforts to get government to acknowledge exceptionally high rates of stomach, liver, kidney and colon cancer in certain areas</a:t>
            </a:r>
          </a:p>
          <a:p>
            <a:r>
              <a:rPr lang="en-US" dirty="0" err="1" smtClean="0"/>
              <a:t>Shangba</a:t>
            </a:r>
            <a:r>
              <a:rPr lang="en-US" dirty="0" smtClean="0"/>
              <a:t>, Southern Guangdong province, river changes from white to orange due to industrial run-off—cancer-causing cadmium and zinc</a:t>
            </a:r>
          </a:p>
          <a:p>
            <a:r>
              <a:rPr lang="en-US" dirty="0" smtClean="0"/>
              <a:t>Chemicals and heavy metals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banned in other countries </a:t>
            </a:r>
            <a:br>
              <a:rPr lang="en-US" dirty="0" smtClean="0"/>
            </a:br>
            <a:r>
              <a:rPr lang="en-US" dirty="0" smtClean="0"/>
              <a:t>still found throughout China</a:t>
            </a:r>
          </a:p>
          <a:p>
            <a:r>
              <a:rPr lang="en-US" dirty="0" smtClean="0"/>
              <a:t>Government beginning </a:t>
            </a:r>
            <a:br>
              <a:rPr lang="en-US" dirty="0" smtClean="0"/>
            </a:br>
            <a:r>
              <a:rPr lang="en-US" dirty="0" smtClean="0"/>
              <a:t>to acknowledge this</a:t>
            </a:r>
          </a:p>
          <a:p>
            <a:r>
              <a:rPr lang="en-US" dirty="0" smtClean="0">
                <a:hlinkClick r:id="rId3"/>
              </a:rPr>
              <a:t>NPR’s Marketplace Report on 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Cancer Village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83" y="1493093"/>
            <a:ext cx="4676183" cy="29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7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Chinese Population—the Danger of  Overconsumption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525729"/>
            <a:ext cx="4038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Growing affluence of China’s middle class</a:t>
            </a:r>
          </a:p>
          <a:p>
            <a:r>
              <a:rPr lang="en-US" dirty="0" smtClean="0"/>
              <a:t>Western-style consumer patterns</a:t>
            </a:r>
          </a:p>
          <a:p>
            <a:r>
              <a:rPr lang="en-US" dirty="0" smtClean="0"/>
              <a:t>Red meat, liquor, cars were </a:t>
            </a:r>
            <a:br>
              <a:rPr lang="en-US" dirty="0" smtClean="0"/>
            </a:br>
            <a:r>
              <a:rPr lang="en-US" dirty="0" smtClean="0"/>
              <a:t>once forbidden luxuries, </a:t>
            </a:r>
            <a:br>
              <a:rPr lang="en-US" dirty="0" smtClean="0"/>
            </a:br>
            <a:r>
              <a:rPr lang="en-US" dirty="0" smtClean="0"/>
              <a:t>now much desired.</a:t>
            </a:r>
          </a:p>
          <a:p>
            <a:r>
              <a:rPr lang="en-US" dirty="0" smtClean="0"/>
              <a:t>Growing alcohol abuse, </a:t>
            </a:r>
            <a:br>
              <a:rPr lang="en-US" dirty="0" smtClean="0"/>
            </a:br>
            <a:r>
              <a:rPr lang="en-US" dirty="0" smtClean="0"/>
              <a:t>now eat twice as much </a:t>
            </a:r>
            <a:br>
              <a:rPr lang="en-US" dirty="0" smtClean="0"/>
            </a:br>
            <a:r>
              <a:rPr lang="en-US" dirty="0" smtClean="0"/>
              <a:t>meat as Americans </a:t>
            </a:r>
            <a:br>
              <a:rPr lang="en-US" dirty="0" smtClean="0"/>
            </a:br>
            <a:r>
              <a:rPr lang="en-US" dirty="0" smtClean="0"/>
              <a:t>(consuming ¼ of </a:t>
            </a:r>
            <a:br>
              <a:rPr lang="en-US" dirty="0" smtClean="0"/>
            </a:br>
            <a:r>
              <a:rPr lang="en-US" dirty="0" smtClean="0"/>
              <a:t>world’s supply</a:t>
            </a:r>
            <a:r>
              <a:rPr lang="en-US" dirty="0"/>
              <a:t>)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018" y="1653076"/>
            <a:ext cx="3644248" cy="2004336"/>
          </a:xfrm>
          <a:prstGeom prst="rect">
            <a:avLst/>
          </a:prstGeom>
        </p:spPr>
      </p:pic>
      <p:pic>
        <p:nvPicPr>
          <p:cNvPr id="7" name="Picture 6" descr="Screen Shot 2018-12-03 at 3.56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81" y="4044461"/>
            <a:ext cx="5669280" cy="28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Three Gorges Dam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071" y="1883568"/>
            <a:ext cx="4210049" cy="480679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7661’ long x 610’ high x 377’ </a:t>
            </a:r>
            <a:r>
              <a:rPr lang="en-US" dirty="0" smtClean="0"/>
              <a:t>wide (less than 1 mile)</a:t>
            </a:r>
            <a:endParaRPr lang="en-US" dirty="0" smtClean="0"/>
          </a:p>
          <a:p>
            <a:r>
              <a:rPr lang="en-US" dirty="0" smtClean="0"/>
              <a:t>$39 billion</a:t>
            </a:r>
          </a:p>
          <a:p>
            <a:r>
              <a:rPr lang="en-US" dirty="0" smtClean="0"/>
              <a:t>403 </a:t>
            </a:r>
            <a:r>
              <a:rPr lang="en-US" dirty="0" err="1" smtClean="0"/>
              <a:t>sq</a:t>
            </a:r>
            <a:r>
              <a:rPr lang="en-US" dirty="0" smtClean="0"/>
              <a:t> miles of reservoir, 375 miles long</a:t>
            </a:r>
          </a:p>
          <a:p>
            <a:r>
              <a:rPr lang="en-US" dirty="0" smtClean="0"/>
              <a:t>Equivalent energy to 32 generators totaling 22, 500 MW (about 20 nuclear power plants the size of Watts Bar 1 one of the US’s newest reactors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1.25 million displaced</a:t>
            </a:r>
          </a:p>
          <a:p>
            <a:r>
              <a:rPr lang="en-US" dirty="0" smtClean="0"/>
              <a:t>Environmental impacts</a:t>
            </a:r>
          </a:p>
          <a:p>
            <a:r>
              <a:rPr lang="en-US" dirty="0" smtClean="0"/>
              <a:t>Could it break?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06" y="1035970"/>
            <a:ext cx="3931920" cy="2178593"/>
          </a:xfrm>
          <a:prstGeom prst="rect">
            <a:avLst/>
          </a:prstGeom>
        </p:spPr>
      </p:pic>
      <p:pic>
        <p:nvPicPr>
          <p:cNvPr id="8" name="Picture 7" descr="deblij6e_figun_09a_p37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06" y="4021933"/>
            <a:ext cx="4422994" cy="311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04451" y="3214562"/>
            <a:ext cx="41266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How a Massive Dam in China Slowed the </a:t>
            </a:r>
          </a:p>
          <a:p>
            <a:r>
              <a:rPr lang="en-US" dirty="0" smtClean="0">
                <a:hlinkClick r:id="rId5"/>
              </a:rPr>
              <a:t>Earth’s Rotation.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hlinkClick r:id="rId6"/>
              </a:rPr>
              <a:t>Inside the Three Gorges Dam A Man Made Disaster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7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759" y="3545144"/>
            <a:ext cx="5889522" cy="331285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Social  Cost:  Repression of Political </a:t>
            </a:r>
            <a:r>
              <a:rPr lang="en-US" dirty="0" smtClean="0"/>
              <a:t>Dissent in China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59844" y="1543972"/>
            <a:ext cx="7770813" cy="3657600"/>
          </a:xfrm>
        </p:spPr>
        <p:txBody>
          <a:bodyPr>
            <a:normAutofit/>
          </a:bodyPr>
          <a:lstStyle/>
          <a:p>
            <a:r>
              <a:rPr lang="en-US" dirty="0" smtClean="0"/>
              <a:t>History of brutality toward political dissent</a:t>
            </a:r>
          </a:p>
          <a:p>
            <a:pPr marL="914400" lvl="2">
              <a:spcBef>
                <a:spcPts val="2000"/>
              </a:spcBef>
            </a:pPr>
            <a:r>
              <a:rPr lang="en-US" dirty="0" smtClean="0"/>
              <a:t>Tiananmen </a:t>
            </a:r>
            <a:r>
              <a:rPr lang="en-US" dirty="0" smtClean="0"/>
              <a:t>Square, Hong Kong currently?</a:t>
            </a:r>
            <a:endParaRPr lang="en-US" dirty="0"/>
          </a:p>
          <a:p>
            <a:r>
              <a:rPr lang="en-US" dirty="0" smtClean="0"/>
              <a:t>Changing </a:t>
            </a:r>
            <a:r>
              <a:rPr lang="en-US" dirty="0"/>
              <a:t>with a more literate, media savvy population?</a:t>
            </a:r>
            <a:endParaRPr lang="en-US" sz="3200" dirty="0"/>
          </a:p>
          <a:p>
            <a:r>
              <a:rPr lang="en-US" dirty="0" smtClean="0"/>
              <a:t>Makes many reluctant to call for </a:t>
            </a:r>
            <a:br>
              <a:rPr lang="en-US" dirty="0" smtClean="0"/>
            </a:br>
            <a:r>
              <a:rPr lang="en-US" dirty="0" smtClean="0"/>
              <a:t>environmental reform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7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East Asia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4994"/>
            <a:ext cx="8072438" cy="414575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China, Mongolia, North &amp; South Korea, Japan</a:t>
            </a:r>
          </a:p>
          <a:p>
            <a:pPr lvl="1"/>
            <a:r>
              <a:rPr lang="en-US" dirty="0" smtClean="0"/>
              <a:t>Taiwan		Macao		Tibet		Hong Kong</a:t>
            </a:r>
          </a:p>
          <a:p>
            <a:r>
              <a:rPr lang="en-US" dirty="0" smtClean="0"/>
              <a:t>1/5 of the world’s population</a:t>
            </a:r>
          </a:p>
          <a:p>
            <a:r>
              <a:rPr lang="en-US" dirty="0" smtClean="0"/>
              <a:t>Region of rapid economic growth post WWII</a:t>
            </a:r>
          </a:p>
          <a:p>
            <a:pPr lvl="1"/>
            <a:r>
              <a:rPr lang="en-US" dirty="0" smtClean="0"/>
              <a:t>4 Asian Tigers (dragons):  Hong Kong, Singapore, Taiwan &amp; South Korea</a:t>
            </a:r>
          </a:p>
          <a:p>
            <a:r>
              <a:rPr lang="en-US" dirty="0" smtClean="0"/>
              <a:t>Religious Systems</a:t>
            </a:r>
          </a:p>
          <a:p>
            <a:pPr lvl="1"/>
            <a:r>
              <a:rPr lang="en-US" dirty="0" smtClean="0"/>
              <a:t>Confucianism		Taoism		Buddhism</a:t>
            </a:r>
          </a:p>
          <a:p>
            <a:r>
              <a:rPr lang="en-US" dirty="0" smtClean="0"/>
              <a:t>Language</a:t>
            </a:r>
          </a:p>
          <a:p>
            <a:pPr lvl="1"/>
            <a:r>
              <a:rPr lang="en-US" dirty="0" smtClean="0"/>
              <a:t>Ideographic writing systems</a:t>
            </a:r>
          </a:p>
          <a:p>
            <a:r>
              <a:rPr lang="en-US" dirty="0" smtClean="0"/>
              <a:t>Also contrasts</a:t>
            </a:r>
          </a:p>
          <a:p>
            <a:pPr lvl="1"/>
            <a:r>
              <a:rPr lang="en-US" dirty="0" smtClean="0"/>
              <a:t>Autocracies &amp; democracies</a:t>
            </a:r>
          </a:p>
          <a:p>
            <a:pPr lvl="1"/>
            <a:r>
              <a:rPr lang="en-US" dirty="0" smtClean="0"/>
              <a:t>Communism &amp; capitalism</a:t>
            </a:r>
          </a:p>
          <a:p>
            <a:pPr lvl="1"/>
            <a:r>
              <a:rPr lang="en-US" dirty="0" smtClean="0"/>
              <a:t>Territorial claim disputes, historical conflicts, expansionist tendencies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0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Social Cost:  China’s Labor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Reliance on cheap labor to grow</a:t>
            </a:r>
          </a:p>
          <a:p>
            <a:r>
              <a:rPr lang="en-US" dirty="0" smtClean="0"/>
              <a:t>Example:  Etch-a-Sketch moved from Ohio to Shenzhen in 2001 ($.24/</a:t>
            </a:r>
            <a:r>
              <a:rPr lang="en-US" dirty="0" err="1" smtClean="0"/>
              <a:t>hr</a:t>
            </a:r>
            <a:r>
              <a:rPr lang="en-US" dirty="0" smtClean="0"/>
              <a:t> vs $9/</a:t>
            </a:r>
            <a:r>
              <a:rPr lang="en-US" dirty="0" err="1" smtClean="0"/>
              <a:t>hr</a:t>
            </a:r>
            <a:r>
              <a:rPr lang="en-US" dirty="0" smtClean="0"/>
              <a:t>)</a:t>
            </a:r>
          </a:p>
          <a:p>
            <a:r>
              <a:rPr lang="en-US" dirty="0" smtClean="0"/>
              <a:t>An etch-a-sketch today costs less than it did in 1960.</a:t>
            </a:r>
            <a:endParaRPr lang="en-US" dirty="0"/>
          </a:p>
        </p:txBody>
      </p:sp>
      <p:pic>
        <p:nvPicPr>
          <p:cNvPr id="4" name="Picture 6" descr="etchaske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80" y="3678137"/>
            <a:ext cx="2033630" cy="200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hicken140906_700x4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847" y="3678137"/>
            <a:ext cx="2672501" cy="28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53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China’s Illegal Immigrant Workers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2257" y="1469628"/>
            <a:ext cx="3850301" cy="5284508"/>
          </a:xfrm>
        </p:spPr>
        <p:txBody>
          <a:bodyPr>
            <a:normAutofit fontScale="85000" lnSpcReduction="20000"/>
          </a:bodyPr>
          <a:lstStyle/>
          <a:p>
            <a:r>
              <a:rPr lang="en-US" b="1" i="1" dirty="0" err="1"/>
              <a:t>Hukou</a:t>
            </a:r>
            <a:r>
              <a:rPr lang="en-US" b="1" dirty="0"/>
              <a:t> System </a:t>
            </a:r>
            <a:r>
              <a:rPr lang="en-US" dirty="0"/>
              <a:t>required </a:t>
            </a:r>
            <a:r>
              <a:rPr lang="en-US" dirty="0" smtClean="0"/>
              <a:t>household registration</a:t>
            </a:r>
            <a:r>
              <a:rPr lang="en-US" dirty="0"/>
              <a:t>—age, family background</a:t>
            </a:r>
            <a:r>
              <a:rPr lang="en-US" dirty="0" smtClean="0"/>
              <a:t>, marital </a:t>
            </a:r>
            <a:r>
              <a:rPr lang="en-US" dirty="0"/>
              <a:t>status, legal place of residence</a:t>
            </a:r>
            <a:r>
              <a:rPr lang="en-US" dirty="0" smtClean="0"/>
              <a:t>.</a:t>
            </a:r>
          </a:p>
          <a:p>
            <a:r>
              <a:rPr lang="en-US" dirty="0"/>
              <a:t>Rural migrants in urban areas often </a:t>
            </a:r>
            <a:r>
              <a:rPr lang="en-US" dirty="0" smtClean="0"/>
              <a:t>have no </a:t>
            </a:r>
            <a:r>
              <a:rPr lang="en-US" dirty="0"/>
              <a:t>legal standing in the city;  they are </a:t>
            </a:r>
            <a:r>
              <a:rPr lang="en-US" dirty="0" smtClean="0"/>
              <a:t>mere visitors </a:t>
            </a:r>
            <a:r>
              <a:rPr lang="en-US" dirty="0"/>
              <a:t>as far as the government is </a:t>
            </a:r>
            <a:r>
              <a:rPr lang="en-US" dirty="0" smtClean="0"/>
              <a:t>concerned.</a:t>
            </a:r>
          </a:p>
          <a:p>
            <a:r>
              <a:rPr lang="en-US" dirty="0" smtClean="0"/>
              <a:t>Citizenship rights like </a:t>
            </a:r>
            <a:r>
              <a:rPr lang="en-US" dirty="0"/>
              <a:t>state benefits, legal recourse</a:t>
            </a:r>
            <a:r>
              <a:rPr lang="en-US" dirty="0" smtClean="0"/>
              <a:t>, etc</a:t>
            </a:r>
            <a:r>
              <a:rPr lang="en-US" dirty="0"/>
              <a:t>. are only available through </a:t>
            </a:r>
            <a:r>
              <a:rPr lang="en-US" dirty="0" smtClean="0"/>
              <a:t> their </a:t>
            </a:r>
            <a:r>
              <a:rPr lang="en-US" dirty="0"/>
              <a:t>home villages.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1" descr="DAG_5e_Figure_11_02_1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920" y="1376941"/>
            <a:ext cx="5007274" cy="352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1_1-63-1443-612_200306171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62" y="47244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35920" y="5276808"/>
            <a:ext cx="19481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In Chinese Cities Migrants’ Work is Welcome.  Their Children Are Not.  </a:t>
            </a:r>
            <a:r>
              <a:rPr lang="en-US" dirty="0" smtClean="0"/>
              <a:t>NPR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3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01" y="1600200"/>
            <a:ext cx="6654261" cy="527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China’s success relies on cheap labor flows from rural areas</a:t>
            </a:r>
          </a:p>
          <a:p>
            <a:r>
              <a:rPr lang="en-US" dirty="0" smtClean="0"/>
              <a:t>Migrants leave rural areas</a:t>
            </a:r>
          </a:p>
          <a:p>
            <a:pPr lvl="1"/>
            <a:r>
              <a:rPr lang="en-US" dirty="0" smtClean="0"/>
              <a:t>Environmental degradation (or </a:t>
            </a:r>
            <a:r>
              <a:rPr lang="en-US" dirty="0" err="1" smtClean="0"/>
              <a:t>displacemenmt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Poverty</a:t>
            </a:r>
          </a:p>
          <a:p>
            <a:pPr lvl="1"/>
            <a:r>
              <a:rPr lang="en-US" dirty="0" smtClean="0"/>
              <a:t>Wealth of the SEZs</a:t>
            </a:r>
          </a:p>
          <a:p>
            <a:pPr lvl="1"/>
            <a:r>
              <a:rPr lang="en-US" dirty="0" smtClean="0"/>
              <a:t>They become “illegal”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38677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Two Koreas: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More </a:t>
            </a:r>
            <a:r>
              <a:rPr lang="en-US" dirty="0" smtClean="0"/>
              <a:t>Than a Border Apart </a:t>
            </a:r>
            <a:endParaRPr lang="en-US" dirty="0"/>
          </a:p>
        </p:txBody>
      </p:sp>
      <p:pic>
        <p:nvPicPr>
          <p:cNvPr id="4" name="Picture 4" descr="C:\Documents and Settings\Owner\My Documents\My Pictures\World Regional\N Korea Kijong-Dong DMZ fake vi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48" y="1631257"/>
            <a:ext cx="65532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77240" y="5841307"/>
            <a:ext cx="815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 smtClean="0"/>
              <a:t>The DMZ, or demilitarized zone, along the 38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parallel; a 155 mile long “no-man’s-land.” Peace came in 1953. 35-40,000 US troops still present.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16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6" descr="Night over Kore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6400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Line 7"/>
          <p:cNvSpPr>
            <a:spLocks noChangeShapeType="1"/>
          </p:cNvSpPr>
          <p:nvPr/>
        </p:nvSpPr>
        <p:spPr bwMode="auto">
          <a:xfrm flipV="1">
            <a:off x="1524000" y="2971800"/>
            <a:ext cx="3429000" cy="30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Line 8"/>
          <p:cNvSpPr>
            <a:spLocks noChangeShapeType="1"/>
          </p:cNvSpPr>
          <p:nvPr/>
        </p:nvSpPr>
        <p:spPr bwMode="auto">
          <a:xfrm>
            <a:off x="1981200" y="3352800"/>
            <a:ext cx="304800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Text Box 9"/>
          <p:cNvSpPr txBox="1">
            <a:spLocks noChangeArrowheads="1"/>
          </p:cNvSpPr>
          <p:nvPr/>
        </p:nvSpPr>
        <p:spPr bwMode="auto">
          <a:xfrm>
            <a:off x="304800" y="685800"/>
            <a:ext cx="1600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The Korean Peninsula at Night</a:t>
            </a:r>
          </a:p>
        </p:txBody>
      </p:sp>
      <p:sp>
        <p:nvSpPr>
          <p:cNvPr id="41989" name="Text Box 10"/>
          <p:cNvSpPr txBox="1">
            <a:spLocks noChangeArrowheads="1"/>
          </p:cNvSpPr>
          <p:nvPr/>
        </p:nvSpPr>
        <p:spPr bwMode="auto">
          <a:xfrm>
            <a:off x="381000" y="2895600"/>
            <a:ext cx="1752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/>
              <a:t>What</a:t>
            </a:r>
            <a:r>
              <a:rPr lang="ja-JP" altLang="en-US" i="1"/>
              <a:t>’</a:t>
            </a:r>
            <a:r>
              <a:rPr lang="en-US" altLang="ja-JP" i="1"/>
              <a:t>s going on here?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267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095812"/>
              </p:ext>
            </p:extLst>
          </p:nvPr>
        </p:nvGraphicFramePr>
        <p:xfrm>
          <a:off x="312738" y="1882458"/>
          <a:ext cx="8482012" cy="447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87" name="Document" r:id="rId3" imgW="5778500" imgH="2971800" progId="Word.Document.8">
                  <p:embed/>
                </p:oleObj>
              </mc:Choice>
              <mc:Fallback>
                <p:oleObj name="Document" r:id="rId3" imgW="5778500" imgH="29718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38" y="1882458"/>
                        <a:ext cx="8482012" cy="447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Korea:  </a:t>
            </a:r>
            <a:r>
              <a:rPr lang="en-US" dirty="0" smtClean="0"/>
              <a:t>A Family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Kim Il Sung, “Great Leader.”</a:t>
            </a:r>
            <a:endParaRPr lang="en-US" dirty="0" smtClean="0"/>
          </a:p>
          <a:p>
            <a:r>
              <a:rPr lang="en-US" dirty="0" smtClean="0"/>
              <a:t>Kim Jong Il, “Dear Leader.”</a:t>
            </a:r>
            <a:endParaRPr lang="en-US" dirty="0" smtClean="0"/>
          </a:p>
          <a:p>
            <a:r>
              <a:rPr lang="en-US" dirty="0" smtClean="0"/>
              <a:t>Kim Jong Un, “Supreme Leader” since 2011 (34 </a:t>
            </a:r>
            <a:r>
              <a:rPr lang="en-US" dirty="0" err="1" smtClean="0"/>
              <a:t>yrs</a:t>
            </a:r>
            <a:r>
              <a:rPr lang="en-US" dirty="0" smtClean="0"/>
              <a:t> old).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809" y="3259495"/>
            <a:ext cx="5162551" cy="321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Korea:  Isolationism &amp; Famine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Collapse of Soviet Union met loss of an </a:t>
            </a:r>
            <a:r>
              <a:rPr lang="en-US" dirty="0" smtClean="0"/>
              <a:t>ally (1991).</a:t>
            </a:r>
            <a:endParaRPr lang="en-US" dirty="0"/>
          </a:p>
          <a:p>
            <a:r>
              <a:rPr lang="en-US" dirty="0" smtClean="0"/>
              <a:t>Famine </a:t>
            </a:r>
            <a:r>
              <a:rPr lang="en-US" dirty="0" smtClean="0"/>
              <a:t>in1995 killed 2.4 million people, about 10% of country’s pre-famine population died.</a:t>
            </a:r>
          </a:p>
          <a:p>
            <a:r>
              <a:rPr lang="en-US" dirty="0" smtClean="0"/>
              <a:t>Has </a:t>
            </a:r>
            <a:r>
              <a:rPr lang="en-US" dirty="0" smtClean="0"/>
              <a:t>used its nuclear program as leverage for things like wheat.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480" y="3776869"/>
            <a:ext cx="5532120" cy="312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1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Korea:  From Wigs to Cars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5280" y="1600200"/>
            <a:ext cx="8430768" cy="417576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State Capitalism</a:t>
            </a:r>
          </a:p>
          <a:p>
            <a:pPr lvl="1"/>
            <a:r>
              <a:rPr lang="en-US" dirty="0" smtClean="0"/>
              <a:t>Post WWII land reform, military government</a:t>
            </a:r>
          </a:p>
          <a:p>
            <a:pPr lvl="1"/>
            <a:r>
              <a:rPr lang="en-US" dirty="0" smtClean="0"/>
              <a:t>Democratic by 1993</a:t>
            </a:r>
            <a:endParaRPr lang="en-US" dirty="0" smtClean="0"/>
          </a:p>
          <a:p>
            <a:pPr lvl="1"/>
            <a:r>
              <a:rPr lang="en-US" dirty="0" smtClean="0"/>
              <a:t>Companies </a:t>
            </a:r>
            <a:r>
              <a:rPr lang="en-US" dirty="0" smtClean="0"/>
              <a:t>subsidized by central government</a:t>
            </a:r>
          </a:p>
          <a:p>
            <a:pPr lvl="1"/>
            <a:r>
              <a:rPr lang="en-US" dirty="0" smtClean="0"/>
              <a:t>They developed into giant conglomerates called </a:t>
            </a:r>
            <a:r>
              <a:rPr lang="en-US" i="1" dirty="0" err="1" smtClean="0"/>
              <a:t>chaebols</a:t>
            </a:r>
            <a:endParaRPr lang="en-US" dirty="0" smtClean="0"/>
          </a:p>
          <a:p>
            <a:r>
              <a:rPr lang="en-US" sz="3200" dirty="0" smtClean="0"/>
              <a:t>Heavy investment from Japan &amp; U.S.</a:t>
            </a:r>
          </a:p>
          <a:p>
            <a:r>
              <a:rPr lang="en-US" sz="3200" dirty="0" smtClean="0"/>
              <a:t>Started with cheap, unskilled labor</a:t>
            </a:r>
          </a:p>
          <a:p>
            <a:r>
              <a:rPr lang="en-US" sz="3200" dirty="0" smtClean="0"/>
              <a:t>Now highly skilled workforce</a:t>
            </a:r>
          </a:p>
          <a:p>
            <a:r>
              <a:rPr lang="en-US" sz="3200" dirty="0" smtClean="0"/>
              <a:t>Largest number of PhD per capita in world</a:t>
            </a:r>
          </a:p>
          <a:p>
            <a:r>
              <a:rPr lang="en-US" sz="3200" dirty="0" smtClean="0"/>
              <a:t>High value on education.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4975732"/>
            <a:ext cx="2828544" cy="1882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00" y="1213664"/>
            <a:ext cx="28067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7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Different Economies Today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quarter" idx="1"/>
          </p:nvPr>
        </p:nvSpPr>
        <p:spPr>
          <a:xfrm>
            <a:off x="259079" y="1589566"/>
            <a:ext cx="4846321" cy="52684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North Korea</a:t>
            </a:r>
          </a:p>
          <a:p>
            <a:pPr lvl="1"/>
            <a:r>
              <a:rPr lang="en-US" dirty="0" smtClean="0"/>
              <a:t>GDP $1,700</a:t>
            </a:r>
            <a:endParaRPr lang="en-US" dirty="0" smtClean="0"/>
          </a:p>
          <a:p>
            <a:pPr lvl="1"/>
            <a:r>
              <a:rPr lang="en-US" dirty="0" smtClean="0"/>
              <a:t>Relies heavily on aid</a:t>
            </a:r>
          </a:p>
          <a:p>
            <a:pPr lvl="1"/>
            <a:r>
              <a:rPr lang="en-US" dirty="0" smtClean="0"/>
              <a:t>Principal exports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Missiles &amp; Military Hardware</a:t>
            </a:r>
          </a:p>
          <a:p>
            <a:pPr lvl="2"/>
            <a:r>
              <a:rPr lang="en-US" dirty="0" smtClean="0"/>
              <a:t>Nuclear Weapons Fuel</a:t>
            </a:r>
          </a:p>
          <a:p>
            <a:pPr lvl="2"/>
            <a:r>
              <a:rPr lang="en-US" dirty="0" smtClean="0"/>
              <a:t>Heroin</a:t>
            </a:r>
          </a:p>
          <a:p>
            <a:pPr lvl="2"/>
            <a:r>
              <a:rPr lang="en-US" dirty="0" smtClean="0"/>
              <a:t>Amphetamines, other drugs</a:t>
            </a:r>
          </a:p>
          <a:p>
            <a:pPr lvl="2"/>
            <a:r>
              <a:rPr lang="en-US" dirty="0" smtClean="0"/>
              <a:t>Counterfeit money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87700" y="1589566"/>
            <a:ext cx="4756299" cy="499411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South Korea</a:t>
            </a:r>
          </a:p>
          <a:p>
            <a:pPr lvl="1"/>
            <a:r>
              <a:rPr lang="en-US" sz="2400" dirty="0" smtClean="0"/>
              <a:t>GDP $39,500 (US is $59,800)</a:t>
            </a:r>
          </a:p>
          <a:p>
            <a:pPr lvl="1"/>
            <a:r>
              <a:rPr lang="en-US" sz="2400" dirty="0" smtClean="0"/>
              <a:t>Major trade partner with US &amp; EU</a:t>
            </a:r>
          </a:p>
          <a:p>
            <a:pPr lvl="1"/>
            <a:r>
              <a:rPr lang="en-US" sz="2400" dirty="0" smtClean="0"/>
              <a:t>DMZ Tours</a:t>
            </a:r>
            <a:endParaRPr lang="en-US" sz="2400" dirty="0" smtClean="0"/>
          </a:p>
          <a:p>
            <a:pPr lvl="1"/>
            <a:r>
              <a:rPr lang="en-US" sz="2400" dirty="0" smtClean="0"/>
              <a:t>Principal exports</a:t>
            </a:r>
            <a:r>
              <a:rPr lang="en-US" sz="2400" dirty="0" smtClean="0"/>
              <a:t>:</a:t>
            </a:r>
          </a:p>
          <a:p>
            <a:pPr lvl="2"/>
            <a:r>
              <a:rPr lang="en-US" sz="2100" dirty="0" smtClean="0"/>
              <a:t>Semiconductors</a:t>
            </a:r>
          </a:p>
          <a:p>
            <a:pPr lvl="2"/>
            <a:r>
              <a:rPr lang="en-US" sz="2100" dirty="0" smtClean="0"/>
              <a:t>Wireless Telecommunication Equip.</a:t>
            </a:r>
          </a:p>
          <a:p>
            <a:pPr lvl="2"/>
            <a:r>
              <a:rPr lang="en-US" sz="2100" dirty="0" smtClean="0"/>
              <a:t>Cars</a:t>
            </a:r>
          </a:p>
          <a:p>
            <a:pPr lvl="2"/>
            <a:r>
              <a:rPr lang="en-US" sz="2100" dirty="0" smtClean="0"/>
              <a:t>Computers</a:t>
            </a:r>
          </a:p>
          <a:p>
            <a:pPr lvl="2"/>
            <a:r>
              <a:rPr lang="en-US" sz="2100" dirty="0" smtClean="0"/>
              <a:t>Cell phones</a:t>
            </a:r>
          </a:p>
          <a:p>
            <a:pPr lvl="2"/>
            <a:r>
              <a:rPr lang="en-US" sz="2100" dirty="0" smtClean="0"/>
              <a:t>Steel</a:t>
            </a:r>
          </a:p>
          <a:p>
            <a:pPr lvl="2"/>
            <a:r>
              <a:rPr lang="en-US" sz="2100" dirty="0" smtClean="0"/>
              <a:t>Ships</a:t>
            </a:r>
          </a:p>
          <a:p>
            <a:pPr lvl="2"/>
            <a:r>
              <a:rPr lang="en-US" sz="2100" dirty="0" smtClean="0"/>
              <a:t>Petrochemicals</a:t>
            </a:r>
            <a:r>
              <a:rPr lang="en-US" sz="2100" dirty="0" smtClean="0"/>
              <a:t/>
            </a:r>
            <a:br>
              <a:rPr lang="en-US" sz="2100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30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Owner\My Documents\My Pictures\World Regional\Mongolia Gobi Des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1"/>
            <a:ext cx="3480471" cy="23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Documents and Settings\Owner\My Documents\My Pictures\World Regional\China Guizh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941" y="893761"/>
            <a:ext cx="3086250" cy="36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320" y="1170759"/>
            <a:ext cx="13150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The Gobi Desert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6986" y="886642"/>
            <a:ext cx="14042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Subtropical China</a:t>
            </a:r>
          </a:p>
        </p:txBody>
      </p:sp>
      <p:pic>
        <p:nvPicPr>
          <p:cNvPr id="8" name="Picture 5" descr="C:\Documents and Settings\Owner\My Documents\My Pictures\World Regional\Tibet Holy La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36" y="1309259"/>
            <a:ext cx="2547005" cy="357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01526" y="882749"/>
            <a:ext cx="19317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Tibet.  Lhasa River valley.</a:t>
            </a:r>
          </a:p>
          <a:p>
            <a:r>
              <a:rPr lang="en-US" sz="1350" dirty="0"/>
              <a:t>The Roof of the World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4" y="3321113"/>
            <a:ext cx="2914298" cy="21857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7820" y="3477296"/>
            <a:ext cx="12452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Japan’s Mt. Fuji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362" y="3389784"/>
            <a:ext cx="3460117" cy="232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3,000 Island Archipelago, north of 30</a:t>
            </a:r>
            <a:r>
              <a:rPr lang="en-US" baseline="30000" dirty="0" smtClean="0"/>
              <a:t>th</a:t>
            </a:r>
            <a:r>
              <a:rPr lang="en-US" dirty="0" smtClean="0"/>
              <a:t> parallel</a:t>
            </a:r>
          </a:p>
          <a:p>
            <a:r>
              <a:rPr lang="en-US" dirty="0" smtClean="0"/>
              <a:t>Shikoku, Kyushu, Hokkaido, Honshu</a:t>
            </a:r>
          </a:p>
          <a:p>
            <a:r>
              <a:rPr lang="en-US" dirty="0" smtClean="0"/>
              <a:t>Climates:  C &amp; D</a:t>
            </a:r>
          </a:p>
          <a:p>
            <a:r>
              <a:rPr lang="en-US" dirty="0" smtClean="0"/>
              <a:t>Active tectonics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2811324"/>
            <a:ext cx="5391583" cy="404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3" descr="deblij6e_fig_09a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67" y="0"/>
            <a:ext cx="4829319" cy="608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2207" y="1310640"/>
            <a:ext cx="4679874" cy="31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5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57" y="915178"/>
            <a:ext cx="8947149" cy="5467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5660" y="158952"/>
            <a:ext cx="6110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Kobe, Japan earthquake.  January 17, 1995.  6.8.  6,400 died.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67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deblij6e_figun_09a_p3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1" y="688426"/>
            <a:ext cx="8513763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561" y="42095"/>
            <a:ext cx="8802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Sendai-Tohoku Earthquake, March 11, 2011, 9.0.  Tsunamis followed.  Most powerful earthquake very recorded in Japan.  One of world’s five biggest since 1900.  23,000 killed.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1" y="688426"/>
            <a:ext cx="8967267" cy="573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4" y="688426"/>
            <a:ext cx="9036364" cy="602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426"/>
            <a:ext cx="9125579" cy="524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45390" y="4893695"/>
            <a:ext cx="5867356" cy="788991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  <a:defRPr/>
            </a:pPr>
            <a:r>
              <a:rPr lang="en-US" sz="2400" dirty="0" smtClean="0"/>
              <a:t>Sendai Airport</a:t>
            </a:r>
          </a:p>
        </p:txBody>
      </p:sp>
    </p:spTree>
    <p:extLst>
      <p:ext uri="{BB962C8B-B14F-4D97-AF65-F5344CB8AC3E}">
        <p14:creationId xmlns:p14="http://schemas.microsoft.com/office/powerpoint/2010/main" val="2760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Japan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4480"/>
            <a:ext cx="4375872" cy="3078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1" y="4968240"/>
            <a:ext cx="4600769" cy="15543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75873" y="61993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Tokaido</a:t>
            </a:r>
            <a:r>
              <a:rPr lang="en-US" dirty="0" smtClean="0"/>
              <a:t> conurbation—along Pacific coast of Honshu island.  Tokyo to Osaka/Kobe.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03" y="1874521"/>
            <a:ext cx="4595597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Rise of </a:t>
            </a:r>
            <a:r>
              <a:rPr lang="en-US" dirty="0" smtClean="0"/>
              <a:t>Modern Japan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287512" cy="51206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Feudal system </a:t>
            </a:r>
            <a:r>
              <a:rPr lang="en-US" dirty="0" smtClean="0"/>
              <a:t>&amp; very isolated</a:t>
            </a:r>
          </a:p>
          <a:p>
            <a:r>
              <a:rPr lang="en-US" dirty="0" smtClean="0"/>
              <a:t>Meiji Restoration—1868, prompted by US gunboats arrival in Tokyo Harbor in 1850s.</a:t>
            </a:r>
            <a:endParaRPr lang="en-US" dirty="0" smtClean="0"/>
          </a:p>
          <a:p>
            <a:r>
              <a:rPr lang="en-US" dirty="0" smtClean="0"/>
              <a:t>Modeled themselves after Great Britain (another island nation)</a:t>
            </a:r>
            <a:endParaRPr lang="en-US" dirty="0" smtClean="0"/>
          </a:p>
          <a:p>
            <a:r>
              <a:rPr lang="en-US" dirty="0" smtClean="0"/>
              <a:t>Rapid modernization and territorial expansion—colonialism. Raw materials from Korean Peninsula, Manchuria, Islands.</a:t>
            </a:r>
          </a:p>
          <a:p>
            <a:r>
              <a:rPr lang="en-US" dirty="0" smtClean="0"/>
              <a:t>Led to attack on Pearl Harbor, 1941.</a:t>
            </a:r>
          </a:p>
          <a:p>
            <a:r>
              <a:rPr lang="en-US" dirty="0" smtClean="0"/>
              <a:t>US bombing of Hiroshima &amp; Nagasaki.</a:t>
            </a:r>
          </a:p>
          <a:p>
            <a:r>
              <a:rPr lang="en-US" dirty="0" smtClean="0"/>
              <a:t>Rapid and successful rebuilding after WWII.  Why?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749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7188"/>
            <a:ext cx="8458200" cy="604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6477327"/>
            <a:ext cx="465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Todai-ji</a:t>
            </a:r>
            <a:r>
              <a:rPr lang="en-US" dirty="0" smtClean="0"/>
              <a:t> Temple, Nara, Japan.  Built in 728 </a:t>
            </a:r>
            <a:r>
              <a:rPr lang="en-US" dirty="0" err="1" smtClean="0"/>
              <a:t>ce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2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r="4413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816454" y="6477000"/>
            <a:ext cx="344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Sika</a:t>
            </a:r>
            <a:r>
              <a:rPr lang="en-US" dirty="0" smtClean="0"/>
              <a:t> deer outside </a:t>
            </a:r>
            <a:r>
              <a:rPr lang="en-US" dirty="0" err="1" smtClean="0"/>
              <a:t>Todai</a:t>
            </a:r>
            <a:r>
              <a:rPr lang="en-US" dirty="0" err="1"/>
              <a:t>-ji</a:t>
            </a:r>
            <a:r>
              <a:rPr lang="en-US" dirty="0"/>
              <a:t> Temple</a:t>
            </a:r>
          </a:p>
        </p:txBody>
      </p:sp>
    </p:spTree>
    <p:extLst>
      <p:ext uri="{BB962C8B-B14F-4D97-AF65-F5344CB8AC3E}">
        <p14:creationId xmlns:p14="http://schemas.microsoft.com/office/powerpoint/2010/main" val="2178151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840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839133" y="6488668"/>
            <a:ext cx="444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Entrance to Buddhist temple, Kyoto, Japan.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705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r="5689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664694" y="6386160"/>
            <a:ext cx="327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Philosopher’s Walk, Kyoto, Japan.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245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China’s Physical Geography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Mountains</a:t>
            </a:r>
          </a:p>
          <a:p>
            <a:pPr lvl="1"/>
            <a:r>
              <a:rPr lang="en-US" dirty="0" smtClean="0"/>
              <a:t>Himalayas    </a:t>
            </a:r>
          </a:p>
          <a:p>
            <a:pPr lvl="1"/>
            <a:r>
              <a:rPr lang="en-US" dirty="0" smtClean="0"/>
              <a:t>Karakoram, Pamirs, Tian Shan (west)</a:t>
            </a:r>
          </a:p>
          <a:p>
            <a:r>
              <a:rPr lang="en-US" dirty="0" smtClean="0"/>
              <a:t>Earthquakes</a:t>
            </a:r>
          </a:p>
          <a:p>
            <a:pPr lvl="1"/>
            <a:r>
              <a:rPr lang="en-US" dirty="0" smtClean="0"/>
              <a:t>Kobe, 1995 6.8, killed 6400</a:t>
            </a:r>
          </a:p>
          <a:p>
            <a:pPr lvl="1"/>
            <a:r>
              <a:rPr lang="en-US" dirty="0" smtClean="0"/>
              <a:t>Sendai 2011 9.0 killed 23,000</a:t>
            </a:r>
          </a:p>
          <a:p>
            <a:r>
              <a:rPr lang="en-US" dirty="0" smtClean="0"/>
              <a:t>River valleys</a:t>
            </a:r>
          </a:p>
          <a:p>
            <a:pPr lvl="1"/>
            <a:r>
              <a:rPr lang="en-US" dirty="0" smtClean="0"/>
              <a:t>Yellow (Huang He)</a:t>
            </a:r>
          </a:p>
          <a:p>
            <a:pPr lvl="1"/>
            <a:r>
              <a:rPr lang="en-US" dirty="0" smtClean="0"/>
              <a:t>Yangtze (Chang Jiang)</a:t>
            </a:r>
          </a:p>
          <a:p>
            <a:r>
              <a:rPr lang="en-US" dirty="0" smtClean="0"/>
              <a:t>Deserts</a:t>
            </a:r>
          </a:p>
          <a:p>
            <a:pPr lvl="1"/>
            <a:r>
              <a:rPr lang="en-US" dirty="0" smtClean="0"/>
              <a:t>Gobi</a:t>
            </a:r>
          </a:p>
          <a:p>
            <a:pPr lvl="1"/>
            <a:r>
              <a:rPr lang="en-US" dirty="0" err="1" smtClean="0"/>
              <a:t>Takla</a:t>
            </a:r>
            <a:r>
              <a:rPr lang="en-US" dirty="0" smtClean="0"/>
              <a:t> </a:t>
            </a:r>
            <a:r>
              <a:rPr lang="en-US" dirty="0" err="1" smtClean="0"/>
              <a:t>Makan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23" y="1917137"/>
            <a:ext cx="4176522" cy="323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5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r="4656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581608" y="6291199"/>
            <a:ext cx="310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iconic Japanese bullet train.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353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7956" y="331028"/>
            <a:ext cx="8839200" cy="6096000"/>
          </a:xfrm>
        </p:spPr>
      </p:pic>
      <p:sp>
        <p:nvSpPr>
          <p:cNvPr id="2" name="TextBox 1"/>
          <p:cNvSpPr txBox="1"/>
          <p:nvPr/>
        </p:nvSpPr>
        <p:spPr>
          <a:xfrm>
            <a:off x="759651" y="6427028"/>
            <a:ext cx="3972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Subway, women only cars, Osaka, Japan.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987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r="4640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783390" y="6126163"/>
            <a:ext cx="349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 saving, Japanese gas station.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618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r="5536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1175085" y="6231848"/>
            <a:ext cx="3553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Japanese toilet. (non-Western toilet).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560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r="5930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830868" y="6326809"/>
            <a:ext cx="372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iconic Japanese vending machines.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55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r="4485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703058" y="6434821"/>
            <a:ext cx="6260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Ashes of 60,000 people.  Hiroshima Peace Park. Hiroshima, Japan.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653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r="5053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457200" y="6243718"/>
            <a:ext cx="471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Japanese pastime—baseball. The Hanshin Tigers.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137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China’s Regions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China Proper</a:t>
            </a:r>
          </a:p>
          <a:p>
            <a:pPr lvl="1"/>
            <a:r>
              <a:rPr lang="en-US" dirty="0"/>
              <a:t>Eastern China, C climates, good soils</a:t>
            </a:r>
          </a:p>
          <a:p>
            <a:r>
              <a:rPr lang="en-US" dirty="0"/>
              <a:t>North China Plain/North China</a:t>
            </a:r>
          </a:p>
          <a:p>
            <a:pPr lvl="1"/>
            <a:r>
              <a:rPr lang="en-US" dirty="0"/>
              <a:t>Yellow R., longest settlement, densest, cotton</a:t>
            </a:r>
          </a:p>
          <a:p>
            <a:pPr lvl="1"/>
            <a:r>
              <a:rPr lang="en-US" dirty="0"/>
              <a:t>Yellow silt—loess</a:t>
            </a:r>
            <a:br>
              <a:rPr lang="en-US" dirty="0"/>
            </a:br>
            <a:r>
              <a:rPr lang="en-US" dirty="0"/>
              <a:t>Beijing, Tianjin (port)</a:t>
            </a:r>
          </a:p>
          <a:p>
            <a:pPr lvl="1"/>
            <a:r>
              <a:rPr lang="en-US" dirty="0"/>
              <a:t>Great Wall of China </a:t>
            </a:r>
          </a:p>
          <a:p>
            <a:r>
              <a:rPr lang="en-US" dirty="0"/>
              <a:t>Inner Mongolia</a:t>
            </a:r>
          </a:p>
          <a:p>
            <a:pPr lvl="1"/>
            <a:r>
              <a:rPr lang="en-US" dirty="0"/>
              <a:t>Gobi desert, B to D climates</a:t>
            </a:r>
          </a:p>
          <a:p>
            <a:pPr lvl="1"/>
            <a:r>
              <a:rPr lang="en-US" dirty="0"/>
              <a:t>Mongolian Steppe</a:t>
            </a:r>
          </a:p>
          <a:p>
            <a:r>
              <a:rPr lang="en-US" dirty="0"/>
              <a:t>Western China</a:t>
            </a:r>
          </a:p>
          <a:p>
            <a:pPr lvl="1"/>
            <a:r>
              <a:rPr lang="en-US" dirty="0"/>
              <a:t>Desert</a:t>
            </a:r>
          </a:p>
          <a:p>
            <a:pPr lvl="1"/>
            <a:r>
              <a:rPr lang="en-US" dirty="0"/>
              <a:t>Uninhabited areas—very hot summers and cold winters</a:t>
            </a:r>
          </a:p>
          <a:p>
            <a:pPr lvl="1"/>
            <a:r>
              <a:rPr lang="en-US" dirty="0"/>
              <a:t>Uyghurs</a:t>
            </a:r>
          </a:p>
          <a:p>
            <a:pPr lvl="1"/>
            <a:r>
              <a:rPr lang="en-US" dirty="0"/>
              <a:t>Northwestern is mountainous, </a:t>
            </a:r>
            <a:r>
              <a:rPr lang="en-US" dirty="0" smtClean="0"/>
              <a:t>glaciers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Central China</a:t>
            </a:r>
          </a:p>
          <a:p>
            <a:pPr lvl="1"/>
            <a:r>
              <a:rPr lang="en-US" dirty="0"/>
              <a:t>Subtropical</a:t>
            </a:r>
          </a:p>
          <a:p>
            <a:pPr lvl="1"/>
            <a:r>
              <a:rPr lang="en-US" dirty="0"/>
              <a:t>Yangtze River, excellent soils, wheat production, 3 Gorges</a:t>
            </a:r>
          </a:p>
          <a:p>
            <a:pPr lvl="1"/>
            <a:r>
              <a:rPr lang="en-US" dirty="0"/>
              <a:t>Shanghai, Chongqing</a:t>
            </a:r>
          </a:p>
          <a:p>
            <a:pPr lvl="1"/>
            <a:r>
              <a:rPr lang="en-US" dirty="0"/>
              <a:t>Monsoonal influence—summer rain</a:t>
            </a:r>
          </a:p>
          <a:p>
            <a:r>
              <a:rPr lang="en-US" dirty="0" smtClean="0"/>
              <a:t>Tropical </a:t>
            </a:r>
            <a:r>
              <a:rPr lang="en-US" dirty="0"/>
              <a:t>China</a:t>
            </a:r>
          </a:p>
          <a:p>
            <a:pPr lvl="1"/>
            <a:r>
              <a:rPr lang="en-US" dirty="0"/>
              <a:t>A climates, Hainan Island</a:t>
            </a:r>
          </a:p>
          <a:p>
            <a:r>
              <a:rPr lang="en-US" dirty="0"/>
              <a:t>Pearl River Basin</a:t>
            </a:r>
          </a:p>
          <a:p>
            <a:pPr lvl="1"/>
            <a:r>
              <a:rPr lang="en-US" dirty="0"/>
              <a:t>Major global urban centers, Guangzhou, Macau, Hong Kong, </a:t>
            </a:r>
            <a:r>
              <a:rPr lang="en-US" dirty="0" err="1"/>
              <a:t>Shenzehn</a:t>
            </a:r>
            <a:endParaRPr lang="en-US" dirty="0"/>
          </a:p>
          <a:p>
            <a:pPr lvl="1"/>
            <a:r>
              <a:rPr lang="en-US" dirty="0"/>
              <a:t>Xi  &amp; Pearl Rivers</a:t>
            </a:r>
          </a:p>
          <a:p>
            <a:pPr lvl="1"/>
            <a:r>
              <a:rPr lang="en-US" dirty="0"/>
              <a:t>Hubs for international trade</a:t>
            </a:r>
          </a:p>
          <a:p>
            <a:r>
              <a:rPr lang="en-US" dirty="0"/>
              <a:t>Manchuria (Northeast China Plain)</a:t>
            </a:r>
          </a:p>
          <a:p>
            <a:pPr lvl="1"/>
            <a:r>
              <a:rPr lang="en-US" dirty="0"/>
              <a:t>China’s “Rustbelt”; farming and old smoke stacks, former center of industry (steel)</a:t>
            </a:r>
          </a:p>
          <a:p>
            <a:pPr lvl="1"/>
            <a:r>
              <a:rPr lang="en-US" dirty="0"/>
              <a:t>Two rivers:  Liao River and Songhua River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5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79" y="1714500"/>
            <a:ext cx="627644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Density (China)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0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11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8143" y="2249044"/>
            <a:ext cx="6037384" cy="445215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741213"/>
            <a:ext cx="66439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Range in latitude is like Quebec to Mexico City.  Monsoon a significant influence—dry winters.</a:t>
            </a:r>
          </a:p>
          <a:p>
            <a:r>
              <a:rPr lang="en-US" sz="1350" dirty="0"/>
              <a:t>Other big influence in continentality.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Climates in China &amp; East Asia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59" y="2198370"/>
            <a:ext cx="6715365" cy="447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9708" y="1669258"/>
            <a:ext cx="22495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Sendai Tsunami wave height.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839" y="2719480"/>
            <a:ext cx="19015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Tallest waves:</a:t>
            </a:r>
            <a:br>
              <a:rPr lang="en-US" sz="1350" dirty="0" smtClean="0"/>
            </a:br>
            <a:r>
              <a:rPr lang="en-US" sz="1350" dirty="0"/>
              <a:t/>
            </a:r>
            <a:br>
              <a:rPr lang="en-US" sz="1350" dirty="0"/>
            </a:br>
            <a:r>
              <a:rPr lang="en-US" sz="1350" dirty="0" err="1" smtClean="0"/>
              <a:t>Ofunato</a:t>
            </a:r>
            <a:r>
              <a:rPr lang="en-US" sz="1350" dirty="0" smtClean="0"/>
              <a:t> &amp; </a:t>
            </a:r>
            <a:r>
              <a:rPr lang="en-US" sz="1350" dirty="0"/>
              <a:t>Iwate </a:t>
            </a:r>
            <a:r>
              <a:rPr lang="en-US" sz="1350" dirty="0" smtClean="0"/>
              <a:t/>
            </a:r>
            <a:br>
              <a:rPr lang="en-US" sz="1350" dirty="0" smtClean="0"/>
            </a:br>
            <a:r>
              <a:rPr lang="en-US" sz="1350" dirty="0" smtClean="0"/>
              <a:t>8.0 </a:t>
            </a:r>
            <a:r>
              <a:rPr lang="en-US" sz="1350" dirty="0"/>
              <a:t>meters=26 feet;  </a:t>
            </a:r>
            <a:endParaRPr lang="en-US" sz="1350" dirty="0" smtClean="0"/>
          </a:p>
          <a:p>
            <a:endParaRPr lang="en-US" sz="1350" dirty="0"/>
          </a:p>
          <a:p>
            <a:r>
              <a:rPr lang="en-US" sz="1350" dirty="0" smtClean="0"/>
              <a:t>Soma</a:t>
            </a:r>
            <a:r>
              <a:rPr lang="en-US" sz="1350" dirty="0"/>
              <a:t>, Fukushima 9.3 meters=30.5 feet (3-4 story building).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Asia Tectonics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0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2055</TotalTime>
  <Words>1845</Words>
  <Application>Microsoft Office PowerPoint</Application>
  <PresentationFormat>On-screen Show (4:3)</PresentationFormat>
  <Paragraphs>310</Paragraphs>
  <Slides>56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ＭＳ Ｐゴシック</vt:lpstr>
      <vt:lpstr>Arial</vt:lpstr>
      <vt:lpstr>Calibri</vt:lpstr>
      <vt:lpstr>Tw Cen MT</vt:lpstr>
      <vt:lpstr>Wingdings</vt:lpstr>
      <vt:lpstr>Wingdings 2</vt:lpstr>
      <vt:lpstr>Median</vt:lpstr>
      <vt:lpstr>Document</vt:lpstr>
      <vt:lpstr>East Asia </vt:lpstr>
      <vt:lpstr>PowerPoint Presentation</vt:lpstr>
      <vt:lpstr>Overview of East Asia</vt:lpstr>
      <vt:lpstr>PowerPoint Presentation</vt:lpstr>
      <vt:lpstr>China’s Physical Geography</vt:lpstr>
      <vt:lpstr>China’s Regions</vt:lpstr>
      <vt:lpstr>Population Density (China)</vt:lpstr>
      <vt:lpstr>Climates in China &amp; East Asia</vt:lpstr>
      <vt:lpstr>East Asia Tectonics</vt:lpstr>
      <vt:lpstr>PowerPoint Presentation</vt:lpstr>
      <vt:lpstr>Early China</vt:lpstr>
      <vt:lpstr>Three-Way Split in China</vt:lpstr>
      <vt:lpstr>Rise of Mao Zedong:  1949 Revolution</vt:lpstr>
      <vt:lpstr>The Great Leap Forward 1958</vt:lpstr>
      <vt:lpstr>The Cultural  Revolution 1966 </vt:lpstr>
      <vt:lpstr>Open Door</vt:lpstr>
      <vt:lpstr>Chinese Political System</vt:lpstr>
      <vt:lpstr>One Child Policy</vt:lpstr>
      <vt:lpstr>Outcomes of One Child Policy </vt:lpstr>
      <vt:lpstr>China: the high cost of growth</vt:lpstr>
      <vt:lpstr>The high environmental cost of growth</vt:lpstr>
      <vt:lpstr>Environmental Outcomes</vt:lpstr>
      <vt:lpstr>China’s Air Pollution Problem</vt:lpstr>
      <vt:lpstr>China’s Water Pollution Problem</vt:lpstr>
      <vt:lpstr>China’s Biodiversity Problem</vt:lpstr>
      <vt:lpstr>Chinese Cancer Villages</vt:lpstr>
      <vt:lpstr>Chinese Population—the Danger of  Overconsumption </vt:lpstr>
      <vt:lpstr>The Three Gorges Dam</vt:lpstr>
      <vt:lpstr>Social  Cost:  Repression of Political Dissent in China</vt:lpstr>
      <vt:lpstr>High Social Cost:  China’s Labor System</vt:lpstr>
      <vt:lpstr>China’s Illegal Immigrant Workers</vt:lpstr>
      <vt:lpstr>Labor Flows</vt:lpstr>
      <vt:lpstr>The Two Koreas:  More Than a Border Apart </vt:lpstr>
      <vt:lpstr>PowerPoint Presentation</vt:lpstr>
      <vt:lpstr>A Comparison</vt:lpstr>
      <vt:lpstr>North Korea:  A Family Business</vt:lpstr>
      <vt:lpstr>North Korea:  Isolationism &amp; Famine</vt:lpstr>
      <vt:lpstr>South Korea:  From Wigs to Cars</vt:lpstr>
      <vt:lpstr>Two Different Economies Today</vt:lpstr>
      <vt:lpstr>Japan</vt:lpstr>
      <vt:lpstr>PowerPoint Presentation</vt:lpstr>
      <vt:lpstr>PowerPoint Presentation</vt:lpstr>
      <vt:lpstr>PowerPoint Presentation</vt:lpstr>
      <vt:lpstr>Urban Japan</vt:lpstr>
      <vt:lpstr>Rise of Modern Japan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Lobb</dc:creator>
  <cp:lastModifiedBy>Lobb, Elizabeth</cp:lastModifiedBy>
  <cp:revision>190</cp:revision>
  <dcterms:created xsi:type="dcterms:W3CDTF">2013-05-12T20:01:44Z</dcterms:created>
  <dcterms:modified xsi:type="dcterms:W3CDTF">2019-11-19T00:25:55Z</dcterms:modified>
</cp:coreProperties>
</file>