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59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67" r:id="rId17"/>
    <p:sldId id="268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0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3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E5B1-CDCF-F246-85AF-8ABBE4C1AFF9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452E-B25E-344D-B0E8-BD7B0BB6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lanning.lacounty.gov/preservation" TargetMode="Externa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WiQUzOnA5w" TargetMode="External"/><Relationship Id="rId4" Type="http://schemas.openxmlformats.org/officeDocument/2006/relationships/hyperlink" Target="https://www.youtube.com/watch?v=yKCJ2qzYEtI" TargetMode="External"/><Relationship Id="rId5" Type="http://schemas.openxmlformats.org/officeDocument/2006/relationships/hyperlink" Target="https://www.youtube.com/watch?v=nvelvDJWFc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Erk61t1N7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10:  Responses to the Centrifugal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 land use </a:t>
            </a:r>
          </a:p>
          <a:p>
            <a:pPr lvl="1"/>
            <a:r>
              <a:rPr lang="en-US" dirty="0" smtClean="0"/>
              <a:t>What types of activities</a:t>
            </a:r>
          </a:p>
          <a:p>
            <a:pPr lvl="1"/>
            <a:r>
              <a:rPr lang="en-US" dirty="0" smtClean="0"/>
              <a:t>Size of a building</a:t>
            </a:r>
          </a:p>
          <a:p>
            <a:r>
              <a:rPr lang="en-US" dirty="0" smtClean="0"/>
              <a:t>1926 Standard State Zoning Enabling Act</a:t>
            </a:r>
          </a:p>
          <a:p>
            <a:pPr lvl="1"/>
            <a:r>
              <a:rPr lang="en-US" dirty="0" smtClean="0"/>
              <a:t>Map every address in the city and give it a general land-use category</a:t>
            </a:r>
          </a:p>
          <a:p>
            <a:pPr lvl="1"/>
            <a:r>
              <a:rPr lang="en-US" dirty="0" smtClean="0"/>
              <a:t>R=residential</a:t>
            </a:r>
          </a:p>
          <a:p>
            <a:pPr lvl="1"/>
            <a:r>
              <a:rPr lang="en-US" dirty="0" smtClean="0"/>
              <a:t>R1=single family homes</a:t>
            </a:r>
          </a:p>
          <a:p>
            <a:pPr lvl="1"/>
            <a:r>
              <a:rPr lang="en-US" dirty="0" smtClean="0"/>
              <a:t>R2, R3, R4, more dense residential</a:t>
            </a:r>
          </a:p>
          <a:p>
            <a:pPr lvl="1"/>
            <a:r>
              <a:rPr lang="en-US" dirty="0" smtClean="0"/>
              <a:t>C= commercial use</a:t>
            </a:r>
          </a:p>
          <a:p>
            <a:pPr lvl="1"/>
            <a:r>
              <a:rPr lang="en-US" dirty="0" smtClean="0"/>
              <a:t>New zones:  overlays, like Historic Overlay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79"/>
            <a:ext cx="5640707" cy="3634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08944"/>
            <a:ext cx="5050057" cy="3236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6500" y="280597"/>
            <a:ext cx="33971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 of Santa Monica’s </a:t>
            </a:r>
          </a:p>
          <a:p>
            <a:r>
              <a:rPr lang="en-US" dirty="0" smtClean="0"/>
              <a:t>Land Use and Circulation Element.</a:t>
            </a:r>
          </a:p>
          <a:p>
            <a:r>
              <a:rPr lang="en-US" dirty="0" smtClean="0"/>
              <a:t>LUCE</a:t>
            </a:r>
          </a:p>
          <a:p>
            <a:endParaRPr lang="en-US" dirty="0"/>
          </a:p>
          <a:p>
            <a:r>
              <a:rPr lang="en-US" dirty="0" smtClean="0"/>
              <a:t>Note extension of Metro Expo</a:t>
            </a:r>
          </a:p>
          <a:p>
            <a:r>
              <a:rPr lang="en-US" dirty="0" smtClean="0"/>
              <a:t>To have a station at the 3</a:t>
            </a:r>
            <a:r>
              <a:rPr lang="en-US" baseline="30000" dirty="0" smtClean="0"/>
              <a:t>rd</a:t>
            </a:r>
            <a:r>
              <a:rPr lang="en-US" dirty="0" smtClean="0"/>
              <a:t> St</a:t>
            </a:r>
          </a:p>
          <a:p>
            <a:r>
              <a:rPr lang="en-US" dirty="0" smtClean="0"/>
              <a:t>Promenade.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754" y="5281774"/>
            <a:ext cx="820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County Board of Supervisors designated the McLeod House as a historic landmark.</a:t>
            </a:r>
          </a:p>
          <a:p>
            <a:r>
              <a:rPr lang="en-US" dirty="0" smtClean="0"/>
              <a:t>It is in West Claremont, an unincorporated community in LA county.  717 Baseline Rd.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LA County Department of Regional Planning:  Historic Preservation</a:t>
            </a:r>
            <a:endParaRPr lang="en-US" dirty="0"/>
          </a:p>
        </p:txBody>
      </p:sp>
      <p:pic>
        <p:nvPicPr>
          <p:cNvPr id="5" name="Picture 4" descr="preservation-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" y="843505"/>
            <a:ext cx="8287558" cy="44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876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727" y="339669"/>
            <a:ext cx="19491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historic overlay in Queens, NY.  Meant to preserve 1950s-era homes and neighborhoods.  </a:t>
            </a:r>
          </a:p>
          <a:p>
            <a:endParaRPr lang="en-US" dirty="0"/>
          </a:p>
          <a:p>
            <a:r>
              <a:rPr lang="en-US" dirty="0" smtClean="0"/>
              <a:t>Put strict height limits and density limits.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3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5-09 at 4.3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65"/>
            <a:ext cx="9144000" cy="5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5" y="321173"/>
            <a:ext cx="6175363" cy="56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Zoning?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Conservative argument</a:t>
            </a:r>
          </a:p>
          <a:p>
            <a:pPr lvl="1"/>
            <a:r>
              <a:rPr lang="en-US" dirty="0" smtClean="0"/>
              <a:t>Interferes with free market</a:t>
            </a:r>
          </a:p>
          <a:p>
            <a:pPr lvl="1"/>
            <a:r>
              <a:rPr lang="en-US" dirty="0" smtClean="0"/>
              <a:t>Interferes with private property rights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Progressive argument</a:t>
            </a:r>
          </a:p>
          <a:p>
            <a:pPr lvl="1"/>
            <a:r>
              <a:rPr lang="en-US" dirty="0" smtClean="0"/>
              <a:t>Leaves pathway for corruption</a:t>
            </a:r>
          </a:p>
          <a:p>
            <a:pPr lvl="2"/>
            <a:r>
              <a:rPr lang="en-US" dirty="0" smtClean="0"/>
              <a:t>Developers “cozy” with politicians</a:t>
            </a:r>
          </a:p>
          <a:p>
            <a:pPr lvl="1"/>
            <a:r>
              <a:rPr lang="en-US" dirty="0" smtClean="0"/>
              <a:t>Plays out in unequal ways</a:t>
            </a:r>
          </a:p>
          <a:p>
            <a:pPr lvl="2"/>
            <a:r>
              <a:rPr lang="en-US" dirty="0" smtClean="0"/>
              <a:t>the powerful get variances or re-zoning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8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Criticisms of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Limits ability to do mixed-use development</a:t>
            </a:r>
          </a:p>
          <a:p>
            <a:r>
              <a:rPr lang="en-US" dirty="0" smtClean="0"/>
              <a:t>Could exacerbate segregation (especially socio-economic)</a:t>
            </a:r>
          </a:p>
          <a:p>
            <a:r>
              <a:rPr lang="en-US" dirty="0" smtClean="0"/>
              <a:t>Functionally segregates city and, therefore, promotes car use, car-based 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Eminent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Amendment:  “takings clause”</a:t>
            </a:r>
          </a:p>
          <a:p>
            <a:r>
              <a:rPr lang="en-US" dirty="0" smtClean="0"/>
              <a:t>Land owner must be “compensated”</a:t>
            </a:r>
          </a:p>
          <a:p>
            <a:r>
              <a:rPr lang="en-US" dirty="0" smtClean="0"/>
              <a:t>Take-over must be for “public good”</a:t>
            </a:r>
          </a:p>
          <a:p>
            <a:r>
              <a:rPr lang="en-US" dirty="0" err="1" smtClean="0"/>
              <a:t>Kelo</a:t>
            </a:r>
            <a:r>
              <a:rPr lang="en-US" dirty="0" smtClean="0"/>
              <a:t> v New London, CT</a:t>
            </a:r>
          </a:p>
          <a:p>
            <a:pPr lvl="1"/>
            <a:r>
              <a:rPr lang="en-US" dirty="0" smtClean="0"/>
              <a:t>Urban renewal project</a:t>
            </a:r>
          </a:p>
          <a:p>
            <a:pPr lvl="1"/>
            <a:r>
              <a:rPr lang="en-US" dirty="0" smtClean="0"/>
              <a:t>Person’s home was taken by city and then given to private developer</a:t>
            </a:r>
          </a:p>
          <a:p>
            <a:pPr lvl="1"/>
            <a:r>
              <a:rPr lang="en-US" dirty="0" smtClean="0"/>
              <a:t>Ruled 5-4 in favor of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6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Livable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80" y="1301366"/>
            <a:ext cx="8749829" cy="52823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New Urbanism</a:t>
            </a:r>
            <a:r>
              <a:rPr lang="en-US" dirty="0" smtClean="0"/>
              <a:t>—what is it?</a:t>
            </a:r>
          </a:p>
          <a:p>
            <a:pPr lvl="1"/>
            <a:r>
              <a:rPr lang="en-US" dirty="0" smtClean="0"/>
              <a:t>Compact, mixed-use</a:t>
            </a:r>
          </a:p>
          <a:p>
            <a:pPr lvl="1"/>
            <a:r>
              <a:rPr lang="en-US" dirty="0" smtClean="0"/>
              <a:t>TOD, transit-oriented design</a:t>
            </a:r>
          </a:p>
          <a:p>
            <a:pPr lvl="1"/>
            <a:r>
              <a:rPr lang="en-US" dirty="0" smtClean="0"/>
              <a:t>Non-generic architecture</a:t>
            </a:r>
          </a:p>
          <a:p>
            <a:r>
              <a:rPr lang="en-US" dirty="0" smtClean="0"/>
              <a:t>Runaway growth:  NIMBYs and LULUs</a:t>
            </a:r>
          </a:p>
          <a:p>
            <a:pPr lvl="1"/>
            <a:r>
              <a:rPr lang="en-US" dirty="0"/>
              <a:t>Growth </a:t>
            </a:r>
            <a:r>
              <a:rPr lang="en-US" dirty="0" err="1"/>
              <a:t>vs</a:t>
            </a:r>
            <a:r>
              <a:rPr lang="en-US" dirty="0"/>
              <a:t> management</a:t>
            </a:r>
          </a:p>
          <a:p>
            <a:r>
              <a:rPr lang="en-US" dirty="0" smtClean="0"/>
              <a:t>What makes a city “livable?</a:t>
            </a:r>
            <a:endParaRPr lang="en-US" dirty="0"/>
          </a:p>
          <a:p>
            <a:pPr lvl="1"/>
            <a:r>
              <a:rPr lang="en-US" dirty="0" smtClean="0"/>
              <a:t>A “Happy City”:  </a:t>
            </a:r>
            <a:r>
              <a:rPr lang="en-US" dirty="0" smtClean="0">
                <a:hlinkClick r:id="rId3"/>
              </a:rPr>
              <a:t>Charles Montgomery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echnology to make a better city: </a:t>
            </a:r>
            <a:r>
              <a:rPr lang="en-US" dirty="0" smtClean="0">
                <a:hlinkClick r:id="rId4"/>
              </a:rPr>
              <a:t>MIT’s Kent Larson</a:t>
            </a:r>
            <a:endParaRPr lang="en-US" dirty="0" smtClean="0"/>
          </a:p>
          <a:p>
            <a:pPr lvl="1"/>
            <a:r>
              <a:rPr lang="en-US" dirty="0" smtClean="0"/>
              <a:t>A “</a:t>
            </a:r>
            <a:r>
              <a:rPr lang="en-US" dirty="0" err="1" smtClean="0"/>
              <a:t>Walkable</a:t>
            </a:r>
            <a:r>
              <a:rPr lang="en-US" dirty="0" smtClean="0"/>
              <a:t> City”:  </a:t>
            </a:r>
            <a:r>
              <a:rPr lang="en-US" dirty="0" smtClean="0">
                <a:hlinkClick r:id="rId5"/>
              </a:rPr>
              <a:t>Jeff Speck, urban planner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06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 “takings clause”</a:t>
            </a:r>
          </a:p>
          <a:p>
            <a:r>
              <a:rPr lang="en-US" dirty="0" smtClean="0"/>
              <a:t>Eminent domain</a:t>
            </a:r>
          </a:p>
          <a:p>
            <a:r>
              <a:rPr lang="en-US" dirty="0" err="1" smtClean="0"/>
              <a:t>Kelo</a:t>
            </a:r>
            <a:r>
              <a:rPr lang="en-US" dirty="0"/>
              <a:t> </a:t>
            </a:r>
            <a:r>
              <a:rPr lang="en-US" dirty="0" smtClean="0"/>
              <a:t>v New London CT</a:t>
            </a:r>
          </a:p>
          <a:p>
            <a:r>
              <a:rPr lang="en-US" dirty="0" smtClean="0"/>
              <a:t>Urban government</a:t>
            </a:r>
          </a:p>
          <a:p>
            <a:r>
              <a:rPr lang="en-US" dirty="0" smtClean="0"/>
              <a:t>Stakeholders</a:t>
            </a:r>
          </a:p>
          <a:p>
            <a:r>
              <a:rPr lang="en-US" dirty="0" smtClean="0"/>
              <a:t>Comprehensive Zoning</a:t>
            </a:r>
          </a:p>
          <a:p>
            <a:r>
              <a:rPr lang="en-US" dirty="0" smtClean="0"/>
              <a:t>Standard State Zoning Act, 1926</a:t>
            </a:r>
          </a:p>
          <a:p>
            <a:r>
              <a:rPr lang="en-US" dirty="0" smtClean="0"/>
              <a:t>NIMBY</a:t>
            </a:r>
          </a:p>
          <a:p>
            <a:r>
              <a:rPr lang="en-US" dirty="0" smtClean="0"/>
              <a:t>LULU</a:t>
            </a:r>
          </a:p>
          <a:p>
            <a:r>
              <a:rPr lang="en-US" dirty="0" smtClean="0"/>
              <a:t>Exclusive-use zoning</a:t>
            </a:r>
          </a:p>
          <a:p>
            <a:r>
              <a:rPr lang="en-US" dirty="0" smtClean="0"/>
              <a:t>Comprehensive Plan</a:t>
            </a:r>
          </a:p>
          <a:p>
            <a:r>
              <a:rPr lang="en-US" dirty="0" smtClean="0"/>
              <a:t>Urban livability</a:t>
            </a:r>
          </a:p>
          <a:p>
            <a:r>
              <a:rPr lang="en-US" dirty="0" smtClean="0"/>
              <a:t>New Urbanism</a:t>
            </a:r>
          </a:p>
          <a:p>
            <a:r>
              <a:rPr lang="en-US" dirty="0" smtClean="0"/>
              <a:t>Mixed-Use</a:t>
            </a:r>
          </a:p>
          <a:p>
            <a:r>
              <a:rPr lang="en-US" dirty="0" smtClean="0"/>
              <a:t>Growth Boundaries</a:t>
            </a:r>
          </a:p>
          <a:p>
            <a:r>
              <a:rPr lang="en-US" dirty="0" smtClean="0"/>
              <a:t>Impact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Landscapes of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Geography of Nowhere</a:t>
            </a:r>
          </a:p>
          <a:p>
            <a:r>
              <a:rPr lang="en-US" dirty="0" smtClean="0"/>
              <a:t>Mass Consumption</a:t>
            </a:r>
          </a:p>
          <a:p>
            <a:r>
              <a:rPr lang="en-US" dirty="0" smtClean="0"/>
              <a:t>It’s All About the Car</a:t>
            </a:r>
          </a:p>
          <a:p>
            <a:r>
              <a:rPr lang="en-US" dirty="0" err="1" smtClean="0"/>
              <a:t>Bulkification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37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Geography of Nowhere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produced communities</a:t>
            </a:r>
          </a:p>
          <a:p>
            <a:r>
              <a:rPr lang="en-US" dirty="0" smtClean="0"/>
              <a:t>Uniform landscapes</a:t>
            </a:r>
          </a:p>
          <a:p>
            <a:r>
              <a:rPr lang="en-US" dirty="0" smtClean="0"/>
              <a:t>No sense of “place”</a:t>
            </a:r>
          </a:p>
          <a:p>
            <a:r>
              <a:rPr lang="en-US" dirty="0" smtClean="0"/>
              <a:t>The FHA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630"/>
            <a:ext cx="8788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Standard design:  promoted by the FHA and Fannie Mae:  generic housing, affordable, efficient:  living room, bathroom, kitchen, 2 bedrooms.  Model of efficient modern living for the working-class nuclear family.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188" y="1187113"/>
            <a:ext cx="3807250" cy="2490807"/>
          </a:xfrm>
          <a:prstGeom prst="rect">
            <a:avLst/>
          </a:prstGeom>
        </p:spPr>
      </p:pic>
      <p:pic>
        <p:nvPicPr>
          <p:cNvPr id="6" name="Picture 5" descr="suburb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" y="1214310"/>
            <a:ext cx="4268564" cy="3180080"/>
          </a:xfrm>
          <a:prstGeom prst="rect">
            <a:avLst/>
          </a:prstGeom>
        </p:spPr>
      </p:pic>
      <p:pic>
        <p:nvPicPr>
          <p:cNvPr id="7" name="Picture 6" descr="cinderel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97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for bigger, better</a:t>
            </a:r>
          </a:p>
          <a:p>
            <a:pPr lvl="1"/>
            <a:r>
              <a:rPr lang="en-US" dirty="0" smtClean="0"/>
              <a:t>More room to put all the stuff</a:t>
            </a:r>
          </a:p>
          <a:p>
            <a:r>
              <a:rPr lang="en-US" dirty="0" smtClean="0"/>
              <a:t>Size drives market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igger house=more wealth</a:t>
            </a:r>
          </a:p>
          <a:p>
            <a:r>
              <a:rPr lang="en-US" dirty="0" smtClean="0"/>
              <a:t>The car gets a room of its own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The garage: from small shed in the back to 3, even 4-car garages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Bulkification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Larry Ford, </a:t>
            </a:r>
            <a:r>
              <a:rPr lang="en-US" dirty="0" err="1" smtClean="0"/>
              <a:t>McMansions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45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3-Blaine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" y="82262"/>
            <a:ext cx="9088433" cy="6061985"/>
          </a:xfrm>
          <a:prstGeom prst="rect">
            <a:avLst/>
          </a:prstGeom>
        </p:spPr>
      </p:pic>
      <p:pic>
        <p:nvPicPr>
          <p:cNvPr id="5" name="Picture 4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" y="82262"/>
            <a:ext cx="8417705" cy="6313279"/>
          </a:xfrm>
          <a:prstGeom prst="rect">
            <a:avLst/>
          </a:prstGeom>
        </p:spPr>
      </p:pic>
      <p:pic>
        <p:nvPicPr>
          <p:cNvPr id="7" name="Picture 6" descr="IMG_80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82262"/>
            <a:ext cx="8719506" cy="6539630"/>
          </a:xfrm>
          <a:prstGeom prst="rect">
            <a:avLst/>
          </a:prstGeom>
        </p:spPr>
      </p:pic>
      <p:pic>
        <p:nvPicPr>
          <p:cNvPr id="8" name="Picture 7" descr="IMG_31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" y="82262"/>
            <a:ext cx="8878722" cy="6659041"/>
          </a:xfrm>
          <a:prstGeom prst="rect">
            <a:avLst/>
          </a:prstGeom>
        </p:spPr>
      </p:pic>
      <p:pic>
        <p:nvPicPr>
          <p:cNvPr id="9" name="Picture 8" descr="IMG_80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351" cy="6697013"/>
          </a:xfrm>
          <a:prstGeom prst="rect">
            <a:avLst/>
          </a:prstGeom>
        </p:spPr>
      </p:pic>
      <p:pic>
        <p:nvPicPr>
          <p:cNvPr id="10" name="Picture 9" descr="152790-fu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" y="562039"/>
            <a:ext cx="9095465" cy="60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 with Sprawl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1534160"/>
            <a:ext cx="73148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Wasteful:  land, energy, our time.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It creates an affluence that is shallow, superficial, crass and materialistic.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Makes rational, long-term planning almost impossible.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Most planning is at the municipal level—city government. 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Focus is on a)  Zoning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And on b) Livability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City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" y="538093"/>
            <a:ext cx="8868214" cy="65216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are the functions of city governments?</a:t>
            </a:r>
          </a:p>
          <a:p>
            <a:pPr lvl="1"/>
            <a:r>
              <a:rPr lang="en-US" dirty="0" smtClean="0"/>
              <a:t>More &amp; more services during the 20</a:t>
            </a:r>
            <a:r>
              <a:rPr lang="en-US" baseline="30000" dirty="0" smtClean="0"/>
              <a:t>th</a:t>
            </a:r>
            <a:r>
              <a:rPr lang="en-US" dirty="0" smtClean="0"/>
              <a:t> C become city’s responsibility</a:t>
            </a:r>
          </a:p>
          <a:p>
            <a:pPr lvl="1"/>
            <a:r>
              <a:rPr lang="en-US" dirty="0" smtClean="0"/>
              <a:t>Maintenance:  buildings, roads, sewers, utilities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Public safety:  police (county, city) &amp; fire (county, city)</a:t>
            </a:r>
          </a:p>
          <a:p>
            <a:pPr lvl="1"/>
            <a:r>
              <a:rPr lang="en-US" dirty="0" smtClean="0"/>
              <a:t>Public spaces:  parks (county, city), libraries, schools</a:t>
            </a:r>
          </a:p>
          <a:p>
            <a:pPr lvl="1"/>
            <a:r>
              <a:rPr lang="en-US" dirty="0" smtClean="0"/>
              <a:t>Regulations:  regulate private activities/enterprises</a:t>
            </a:r>
          </a:p>
          <a:p>
            <a:pPr lvl="1"/>
            <a:r>
              <a:rPr lang="en-US" dirty="0" smtClean="0"/>
              <a:t>Increasing privatization today</a:t>
            </a:r>
          </a:p>
          <a:p>
            <a:r>
              <a:rPr lang="en-US" dirty="0" smtClean="0"/>
              <a:t>How do cities generate revenue?</a:t>
            </a:r>
          </a:p>
          <a:p>
            <a:pPr lvl="1"/>
            <a:r>
              <a:rPr lang="en-US" dirty="0" smtClean="0"/>
              <a:t>Property taxes</a:t>
            </a:r>
          </a:p>
          <a:p>
            <a:pPr lvl="2"/>
            <a:r>
              <a:rPr lang="en-US" dirty="0" smtClean="0"/>
              <a:t>Collected by the county</a:t>
            </a:r>
          </a:p>
          <a:p>
            <a:pPr lvl="2"/>
            <a:r>
              <a:rPr lang="en-US" dirty="0" smtClean="0"/>
              <a:t>Have diminished after “Tax Revolts”, CA led the way with Prop 13 in 1978</a:t>
            </a:r>
          </a:p>
          <a:p>
            <a:pPr lvl="1"/>
            <a:r>
              <a:rPr lang="en-US" dirty="0" smtClean="0"/>
              <a:t>Sales taxes</a:t>
            </a:r>
          </a:p>
          <a:p>
            <a:pPr lvl="2"/>
            <a:r>
              <a:rPr lang="en-US" dirty="0" smtClean="0"/>
              <a:t>Is this regressive?</a:t>
            </a:r>
          </a:p>
          <a:p>
            <a:pPr lvl="1"/>
            <a:r>
              <a:rPr lang="en-US" dirty="0" smtClean="0"/>
              <a:t>Income taxes?</a:t>
            </a:r>
          </a:p>
          <a:p>
            <a:pPr lvl="1"/>
            <a:r>
              <a:rPr lang="en-US" dirty="0" smtClean="0"/>
              <a:t>Other sources?</a:t>
            </a:r>
          </a:p>
          <a:p>
            <a:pPr lvl="2"/>
            <a:r>
              <a:rPr lang="en-US" dirty="0" smtClean="0"/>
              <a:t>Car rental, hotel taxes (taxing visitors)</a:t>
            </a:r>
          </a:p>
          <a:p>
            <a:r>
              <a:rPr lang="en-US" dirty="0" smtClean="0"/>
              <a:t>How can a city pay for projects like a bridge, a school, an airport a fire station a library, police headquarters, sewage treatment facility?</a:t>
            </a:r>
          </a:p>
          <a:p>
            <a:pPr lvl="1"/>
            <a:r>
              <a:rPr lang="en-US" dirty="0" smtClean="0"/>
              <a:t>Complex mix of sources:  municipal bonds issued by confusing array of cities, counties, metro-wide governments, special districts</a:t>
            </a:r>
            <a:r>
              <a:rPr lang="mr-IN" dirty="0" smtClean="0"/>
              <a:t>…</a:t>
            </a:r>
            <a:r>
              <a:rPr lang="en-US" dirty="0" smtClean="0"/>
              <a:t>.!!!!!  A fragmented landscape of sprawling cities.</a:t>
            </a:r>
          </a:p>
          <a:p>
            <a:pPr lvl="1"/>
            <a:r>
              <a:rPr lang="en-US" dirty="0" smtClean="0"/>
              <a:t>Many stakeholders:  private, public, local, non-local, individual, household!!!</a:t>
            </a:r>
          </a:p>
          <a:p>
            <a:pPr lvl="1"/>
            <a:r>
              <a:rPr lang="en-US" dirty="0" smtClean="0"/>
              <a:t>HUGE CHALLENGE:  how to plan effectively?  How to make it fair?  Run-down schools in poor areas</a:t>
            </a:r>
            <a:r>
              <a:rPr lang="mr-IN" dirty="0" smtClean="0"/>
              <a:t>…</a:t>
            </a:r>
            <a:r>
              <a:rPr lang="en-US" dirty="0" smtClean="0"/>
              <a:t>..equitable?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6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829</Words>
  <Application>Microsoft Macintosh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Geography 8</vt:lpstr>
      <vt:lpstr>Keywords</vt:lpstr>
      <vt:lpstr>New Landscapes of Sprawl</vt:lpstr>
      <vt:lpstr>The Geography of Nowhere</vt:lpstr>
      <vt:lpstr>PowerPoint Presentation</vt:lpstr>
      <vt:lpstr>Mass Consumption</vt:lpstr>
      <vt:lpstr>PowerPoint Presentation</vt:lpstr>
      <vt:lpstr>The Problems with Sprawl</vt:lpstr>
      <vt:lpstr>City Government</vt:lpstr>
      <vt:lpstr>Zoning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Wrong with Zoning?</vt:lpstr>
      <vt:lpstr>Other Criticisms of Zoning</vt:lpstr>
      <vt:lpstr>Eminent Domain</vt:lpstr>
      <vt:lpstr>Livable Cities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8</dc:title>
  <dc:creator>Elizabeth Lobb</dc:creator>
  <cp:lastModifiedBy>Elizabeth Lobb</cp:lastModifiedBy>
  <cp:revision>22</cp:revision>
  <dcterms:created xsi:type="dcterms:W3CDTF">2019-05-15T21:57:20Z</dcterms:created>
  <dcterms:modified xsi:type="dcterms:W3CDTF">2019-05-15T22:35:58Z</dcterms:modified>
</cp:coreProperties>
</file>