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83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-9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C15A-8BD5-9442-ACDA-44686EA891BC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C2CA-C9FD-6A43-9345-7E5A331D8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07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C15A-8BD5-9442-ACDA-44686EA891BC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C2CA-C9FD-6A43-9345-7E5A331D8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6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C15A-8BD5-9442-ACDA-44686EA891BC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C2CA-C9FD-6A43-9345-7E5A331D8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C15A-8BD5-9442-ACDA-44686EA891BC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C2CA-C9FD-6A43-9345-7E5A331D8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45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C15A-8BD5-9442-ACDA-44686EA891BC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C2CA-C9FD-6A43-9345-7E5A331D8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0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C15A-8BD5-9442-ACDA-44686EA891BC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C2CA-C9FD-6A43-9345-7E5A331D8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7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C15A-8BD5-9442-ACDA-44686EA891BC}" type="datetimeFigureOut">
              <a:rPr lang="en-US" smtClean="0"/>
              <a:t>3/2/20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C2CA-C9FD-6A43-9345-7E5A331D8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31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C15A-8BD5-9442-ACDA-44686EA891BC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C2CA-C9FD-6A43-9345-7E5A331D8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72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C15A-8BD5-9442-ACDA-44686EA891BC}" type="datetimeFigureOut">
              <a:rPr lang="en-US" smtClean="0"/>
              <a:t>3/2/20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C2CA-C9FD-6A43-9345-7E5A331D8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14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C15A-8BD5-9442-ACDA-44686EA891BC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C2CA-C9FD-6A43-9345-7E5A331D8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6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7C15A-8BD5-9442-ACDA-44686EA891BC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C2CA-C9FD-6A43-9345-7E5A331D8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80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7C15A-8BD5-9442-ACDA-44686EA891BC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2C2CA-C9FD-6A43-9345-7E5A331D8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8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hyperlink" Target="https://www.youtube.com/watch?time_continue=134&amp;v=JTbdhrLju90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16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Geography 8:</a:t>
            </a:r>
            <a:br>
              <a:rPr lang="en-US" dirty="0" smtClean="0"/>
            </a:br>
            <a:r>
              <a:rPr lang="en-US" dirty="0" smtClean="0"/>
              <a:t>The Economies of Cities &amp; Globalization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75" y="1691765"/>
            <a:ext cx="7177851" cy="47852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4889" y="6476999"/>
            <a:ext cx="518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Singapore, a city that has risen to the top as a result of globalization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016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is urbanization so rapid in developing world?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Higher rates of natural increase</a:t>
            </a:r>
          </a:p>
          <a:p>
            <a:r>
              <a:rPr lang="en-US" dirty="0" smtClean="0"/>
              <a:t>More rural-to-urban migration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730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0-03-02 at 4.45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0" y="74789"/>
            <a:ext cx="8726565" cy="593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5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Theories about development and urbanization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Modernization Theory</a:t>
            </a:r>
          </a:p>
          <a:p>
            <a:pPr lvl="1"/>
            <a:r>
              <a:rPr lang="en-US" dirty="0" smtClean="0"/>
              <a:t>Development causes urbanization</a:t>
            </a:r>
          </a:p>
          <a:p>
            <a:pPr lvl="1"/>
            <a:r>
              <a:rPr lang="en-US" dirty="0" smtClean="0"/>
              <a:t>Shift in economy from agrarian to industrial</a:t>
            </a:r>
          </a:p>
          <a:p>
            <a:pPr lvl="1"/>
            <a:r>
              <a:rPr lang="en-US" dirty="0" smtClean="0"/>
              <a:t>Demographic transition—high NIR</a:t>
            </a:r>
          </a:p>
          <a:p>
            <a:pPr lvl="1"/>
            <a:r>
              <a:rPr lang="en-US" dirty="0" smtClean="0"/>
              <a:t>Huge income gap develops between rural and urban areas</a:t>
            </a:r>
          </a:p>
          <a:p>
            <a:pPr lvl="2"/>
            <a:r>
              <a:rPr lang="en-US" dirty="0" smtClean="0"/>
              <a:t>Guatemala:  72% of rural dwellers below poverty and only about 29% or urban are.</a:t>
            </a:r>
            <a:endParaRPr lang="en-US" dirty="0" smtClean="0"/>
          </a:p>
          <a:p>
            <a:pPr lvl="1"/>
            <a:r>
              <a:rPr lang="en-US" dirty="0" smtClean="0"/>
              <a:t>Problems with this theory</a:t>
            </a:r>
          </a:p>
          <a:p>
            <a:pPr lvl="2"/>
            <a:r>
              <a:rPr lang="en-US" dirty="0" smtClean="0"/>
              <a:t>Africa:  declines in GDP but urban growth rising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2955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460"/>
            <a:ext cx="8229600" cy="4525963"/>
          </a:xfrm>
        </p:spPr>
        <p:txBody>
          <a:bodyPr/>
          <a:lstStyle/>
          <a:p>
            <a:r>
              <a:rPr lang="en-US" dirty="0" smtClean="0"/>
              <a:t>Political Economy Theory</a:t>
            </a:r>
          </a:p>
          <a:p>
            <a:pPr lvl="1"/>
            <a:r>
              <a:rPr lang="en-US" dirty="0" smtClean="0"/>
              <a:t>Not linear development</a:t>
            </a:r>
          </a:p>
          <a:p>
            <a:pPr lvl="1"/>
            <a:r>
              <a:rPr lang="en-US" dirty="0" smtClean="0"/>
              <a:t>Urbanization may occur for other reasons</a:t>
            </a:r>
          </a:p>
          <a:p>
            <a:pPr lvl="2"/>
            <a:r>
              <a:rPr lang="en-US" dirty="0" smtClean="0"/>
              <a:t>Colonial past</a:t>
            </a:r>
          </a:p>
          <a:p>
            <a:pPr lvl="2"/>
            <a:r>
              <a:rPr lang="en-US" dirty="0" smtClean="0"/>
              <a:t>Global trade</a:t>
            </a:r>
          </a:p>
          <a:p>
            <a:pPr lvl="2"/>
            <a:r>
              <a:rPr lang="en-US" dirty="0" smtClean="0"/>
              <a:t>Internal &amp; external factors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4" y="3721258"/>
            <a:ext cx="3404171" cy="2822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43912" y="4889222"/>
            <a:ext cx="4174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Which came first?</a:t>
            </a:r>
          </a:p>
          <a:p>
            <a:r>
              <a:rPr lang="en-US" dirty="0" smtClean="0"/>
              <a:t>--does development cause urbanization?</a:t>
            </a:r>
          </a:p>
          <a:p>
            <a:r>
              <a:rPr lang="en-US" dirty="0" smtClean="0"/>
              <a:t>--does urbanization prompt development?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319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992"/>
            <a:ext cx="8229600" cy="1143000"/>
          </a:xfrm>
        </p:spPr>
        <p:txBody>
          <a:bodyPr/>
          <a:lstStyle/>
          <a:p>
            <a:r>
              <a:rPr lang="en-US" dirty="0" smtClean="0"/>
              <a:t>What is the urbanization gap?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126" y="951089"/>
            <a:ext cx="8229600" cy="4525963"/>
          </a:xfrm>
        </p:spPr>
        <p:txBody>
          <a:bodyPr/>
          <a:lstStyle/>
          <a:p>
            <a:r>
              <a:rPr lang="en-US" dirty="0" smtClean="0"/>
              <a:t>First world more urbanized than third world</a:t>
            </a:r>
          </a:p>
          <a:p>
            <a:r>
              <a:rPr lang="en-US" dirty="0" smtClean="0"/>
              <a:t>Paradox:  </a:t>
            </a:r>
          </a:p>
          <a:p>
            <a:pPr lvl="1"/>
            <a:r>
              <a:rPr lang="en-US" dirty="0" smtClean="0"/>
              <a:t>Although First World more urbanized, Third World has more urban dwellers</a:t>
            </a:r>
          </a:p>
          <a:p>
            <a:pPr lvl="1"/>
            <a:r>
              <a:rPr lang="en-US" dirty="0" smtClean="0"/>
              <a:t>1950:  59% of urban dweller were in First World</a:t>
            </a:r>
          </a:p>
          <a:p>
            <a:pPr lvl="1"/>
            <a:r>
              <a:rPr lang="en-US" dirty="0" smtClean="0"/>
              <a:t>Today:  only 27% of urban dwellers are in First World</a:t>
            </a:r>
          </a:p>
          <a:p>
            <a:pPr lvl="1"/>
            <a:r>
              <a:rPr lang="en-US" dirty="0" smtClean="0"/>
              <a:t>Third world only about 45%=2.5 billion people!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953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8103"/>
            <a:ext cx="8229600" cy="1143000"/>
          </a:xfrm>
        </p:spPr>
        <p:txBody>
          <a:bodyPr/>
          <a:lstStyle/>
          <a:p>
            <a:r>
              <a:rPr lang="en-US" dirty="0" smtClean="0"/>
              <a:t>Does urban mean progress?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8031"/>
            <a:ext cx="8229600" cy="4525963"/>
          </a:xfrm>
        </p:spPr>
        <p:txBody>
          <a:bodyPr/>
          <a:lstStyle/>
          <a:p>
            <a:r>
              <a:rPr lang="en-US" dirty="0" smtClean="0"/>
              <a:t>What does it mean that so many urban dwellers live in very poor countries?</a:t>
            </a:r>
          </a:p>
          <a:p>
            <a:r>
              <a:rPr lang="en-US" dirty="0" smtClean="0"/>
              <a:t>Is this a sign of progress?</a:t>
            </a:r>
          </a:p>
          <a:p>
            <a:r>
              <a:rPr lang="en-US" dirty="0" smtClean="0"/>
              <a:t>Or is it evidence of entrenched poverty?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730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34" y="135890"/>
            <a:ext cx="8127258" cy="5263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5630" y="5503333"/>
            <a:ext cx="2841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slums of Mumbai, India.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57010" y="6371257"/>
            <a:ext cx="3008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Does this remind you of our own urban past?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9284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96" y="102672"/>
            <a:ext cx="7042331" cy="5031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2371" y="5134397"/>
            <a:ext cx="3747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India’s own Silicon Valley—Bangalore.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290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else is causing rapid urbanization?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Globalization</a:t>
            </a:r>
          </a:p>
          <a:p>
            <a:pPr lvl="1"/>
            <a:r>
              <a:rPr lang="en-US" dirty="0" smtClean="0"/>
              <a:t>Movement of capital, information, goods and services by MNCs</a:t>
            </a:r>
          </a:p>
          <a:p>
            <a:pPr lvl="1"/>
            <a:r>
              <a:rPr lang="en-US" dirty="0" smtClean="0"/>
              <a:t>Technology</a:t>
            </a:r>
          </a:p>
          <a:p>
            <a:pPr lvl="1"/>
            <a:r>
              <a:rPr lang="en-US" dirty="0" smtClean="0"/>
              <a:t>Movement of people</a:t>
            </a:r>
          </a:p>
          <a:p>
            <a:pPr lvl="1"/>
            <a:r>
              <a:rPr lang="en-US" dirty="0" smtClean="0"/>
              <a:t>New geographies of production</a:t>
            </a:r>
            <a:endParaRPr lang="en-US" dirty="0" smtClean="0"/>
          </a:p>
          <a:p>
            <a:r>
              <a:rPr lang="en-US" dirty="0" smtClean="0"/>
              <a:t>Capitalism</a:t>
            </a:r>
          </a:p>
          <a:p>
            <a:pPr lvl="1"/>
            <a:r>
              <a:rPr lang="en-US" dirty="0" smtClean="0"/>
              <a:t>Economic system</a:t>
            </a:r>
          </a:p>
          <a:p>
            <a:pPr lvl="1"/>
            <a:r>
              <a:rPr lang="en-US" dirty="0" smtClean="0"/>
              <a:t>Labor becomes a commodity</a:t>
            </a:r>
          </a:p>
        </p:txBody>
      </p:sp>
    </p:spTree>
    <p:extLst>
      <p:ext uri="{BB962C8B-B14F-4D97-AF65-F5344CB8AC3E}">
        <p14:creationId xmlns:p14="http://schemas.microsoft.com/office/powerpoint/2010/main" val="78084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DonaldsDubai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2" y="0"/>
            <a:ext cx="4042762" cy="6872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03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3955"/>
            <a:ext cx="8229600" cy="1143000"/>
          </a:xfrm>
        </p:spPr>
        <p:txBody>
          <a:bodyPr/>
          <a:lstStyle/>
          <a:p>
            <a:r>
              <a:rPr lang="en-US" dirty="0" smtClean="0"/>
              <a:t>Keywords—Weeks 2 &amp; 3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578435"/>
              </p:ext>
            </p:extLst>
          </p:nvPr>
        </p:nvGraphicFramePr>
        <p:xfrm>
          <a:off x="306682" y="980193"/>
          <a:ext cx="8018875" cy="5039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4133"/>
                <a:gridCol w="1542815"/>
                <a:gridCol w="1401704"/>
                <a:gridCol w="1726448"/>
                <a:gridCol w="160377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Urbanization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r>
                        <a:rPr lang="en-US" sz="1600" baseline="30000" dirty="0" smtClean="0"/>
                        <a:t>rd</a:t>
                      </a:r>
                      <a:r>
                        <a:rPr lang="en-US" sz="1600" dirty="0" smtClean="0"/>
                        <a:t> world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r>
                        <a:rPr lang="en-US" sz="1600" baseline="30000" dirty="0" smtClean="0"/>
                        <a:t>st</a:t>
                      </a:r>
                      <a:r>
                        <a:rPr lang="en-US" sz="1600" dirty="0" smtClean="0"/>
                        <a:t> world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Rural-to-urban migration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Industrialized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Urban</a:t>
                      </a:r>
                      <a:r>
                        <a:rPr lang="en-US" sz="1600" baseline="0" dirty="0" smtClean="0"/>
                        <a:t> growth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Urbanized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Megacity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Double megacity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GDP</a:t>
                      </a:r>
                      <a:r>
                        <a:rPr lang="en-US" sz="1600" baseline="0" dirty="0" smtClean="0"/>
                        <a:t> and GNI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Social measures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Environmental measures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Extreme poverty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Rate of natural increase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Demographic transition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Modernization theory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Political economy theory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Urbanization gap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Globalization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Capitalism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Multi-national corporation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High-level</a:t>
                      </a:r>
                      <a:r>
                        <a:rPr lang="en-US" sz="1600" baseline="0" dirty="0" smtClean="0"/>
                        <a:t> specialization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Basic activities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Nonbasic</a:t>
                      </a:r>
                      <a:r>
                        <a:rPr lang="en-US" sz="1600" dirty="0" smtClean="0"/>
                        <a:t> activities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Multiplier effect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Forward linkage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Backward linkage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Indirect multiplier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Demand linkage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Agglomeration economies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Localization economies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Urbanization economies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Rust</a:t>
                      </a:r>
                      <a:r>
                        <a:rPr lang="en-US" sz="1600" baseline="0" dirty="0" smtClean="0"/>
                        <a:t> Belt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Sunbelt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Fordist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Flexible</a:t>
                      </a:r>
                      <a:r>
                        <a:rPr lang="en-US" sz="1600" baseline="0" dirty="0" smtClean="0"/>
                        <a:t> production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Vertical integration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Reverse</a:t>
                      </a:r>
                      <a:r>
                        <a:rPr lang="en-US" sz="1600" baseline="0" dirty="0" smtClean="0"/>
                        <a:t> multiplier effect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Producer or consumer driven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World</a:t>
                      </a:r>
                      <a:r>
                        <a:rPr lang="en-US" sz="1600" baseline="0" dirty="0" smtClean="0"/>
                        <a:t> city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Elite consumption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0465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has globalization changed cities?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1089"/>
            <a:ext cx="8229600" cy="4525963"/>
          </a:xfrm>
        </p:spPr>
        <p:txBody>
          <a:bodyPr/>
          <a:lstStyle/>
          <a:p>
            <a:r>
              <a:rPr lang="en-US" dirty="0" smtClean="0"/>
              <a:t>The rise of very powerful cities, “World Cities”</a:t>
            </a:r>
          </a:p>
          <a:p>
            <a:r>
              <a:rPr lang="en-US" dirty="0" smtClean="0"/>
              <a:t>Changed the internal functioning of cities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593" y="2253216"/>
            <a:ext cx="7036740" cy="3960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8148" y="6215871"/>
            <a:ext cx="126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London, 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75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92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are city economies structured?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1904"/>
            <a:ext cx="8229600" cy="4525963"/>
          </a:xfrm>
        </p:spPr>
        <p:txBody>
          <a:bodyPr/>
          <a:lstStyle/>
          <a:p>
            <a:r>
              <a:rPr lang="en-US" dirty="0" smtClean="0"/>
              <a:t>Basic Activities</a:t>
            </a:r>
          </a:p>
          <a:p>
            <a:pPr lvl="1"/>
            <a:r>
              <a:rPr lang="en-US" dirty="0" smtClean="0"/>
              <a:t>Generate income from outside the city</a:t>
            </a:r>
          </a:p>
          <a:p>
            <a:pPr lvl="1"/>
            <a:r>
              <a:rPr lang="en-US" dirty="0" smtClean="0"/>
              <a:t>Manufacturing traditionally</a:t>
            </a:r>
          </a:p>
          <a:p>
            <a:r>
              <a:rPr lang="en-US" dirty="0" err="1" smtClean="0"/>
              <a:t>Nonbasic</a:t>
            </a:r>
            <a:r>
              <a:rPr lang="en-US" dirty="0" smtClean="0"/>
              <a:t> Activities</a:t>
            </a:r>
          </a:p>
          <a:p>
            <a:pPr lvl="1"/>
            <a:r>
              <a:rPr lang="en-US" dirty="0" smtClean="0"/>
              <a:t>Circulate money between local residents of city</a:t>
            </a:r>
          </a:p>
          <a:p>
            <a:pPr lvl="1"/>
            <a:r>
              <a:rPr lang="en-US" dirty="0" smtClean="0"/>
              <a:t>Service activities, government activities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2582"/>
            <a:ext cx="4508129" cy="3005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129" y="3852582"/>
            <a:ext cx="4570213" cy="297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8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Multiplier Effects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Forward linkages</a:t>
            </a:r>
          </a:p>
          <a:p>
            <a:pPr lvl="1"/>
            <a:r>
              <a:rPr lang="en-US" dirty="0" smtClean="0"/>
              <a:t>Processing the extracted raw material</a:t>
            </a:r>
          </a:p>
          <a:p>
            <a:r>
              <a:rPr lang="en-US" dirty="0" smtClean="0"/>
              <a:t>Backward linkages</a:t>
            </a:r>
          </a:p>
          <a:p>
            <a:pPr lvl="1"/>
            <a:r>
              <a:rPr lang="en-US" dirty="0" smtClean="0"/>
              <a:t>Items necessary to extract the raw material</a:t>
            </a:r>
          </a:p>
          <a:p>
            <a:r>
              <a:rPr lang="en-US" dirty="0" smtClean="0"/>
              <a:t>Indirect multiplier/demand linkages</a:t>
            </a:r>
          </a:p>
          <a:p>
            <a:pPr lvl="1"/>
            <a:r>
              <a:rPr lang="en-US" dirty="0" smtClean="0"/>
              <a:t>Money circulated by the workers and those who serve them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963" y="0"/>
            <a:ext cx="4111037" cy="2742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019" y="245088"/>
            <a:ext cx="3873500" cy="4590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148" y="245088"/>
            <a:ext cx="5145852" cy="24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55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has globalization changed basic and </a:t>
            </a:r>
            <a:r>
              <a:rPr lang="en-US" dirty="0" err="1" smtClean="0"/>
              <a:t>nonbasic</a:t>
            </a:r>
            <a:r>
              <a:rPr lang="en-US" dirty="0" smtClean="0"/>
              <a:t> activities?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activities leave</a:t>
            </a:r>
          </a:p>
          <a:p>
            <a:pPr lvl="1"/>
            <a:r>
              <a:rPr lang="en-US" dirty="0" smtClean="0"/>
              <a:t>Traditional basic activities move away</a:t>
            </a:r>
          </a:p>
          <a:p>
            <a:pPr lvl="1"/>
            <a:r>
              <a:rPr lang="en-US" dirty="0" smtClean="0"/>
              <a:t>New geographies of production</a:t>
            </a:r>
          </a:p>
          <a:p>
            <a:r>
              <a:rPr lang="en-US" dirty="0" err="1" smtClean="0"/>
              <a:t>Nonbasic</a:t>
            </a:r>
            <a:r>
              <a:rPr lang="en-US" dirty="0" smtClean="0"/>
              <a:t> activities become basic</a:t>
            </a:r>
          </a:p>
          <a:p>
            <a:pPr lvl="1"/>
            <a:r>
              <a:rPr lang="en-US" dirty="0" smtClean="0"/>
              <a:t>Restaurants (tourism)</a:t>
            </a:r>
          </a:p>
          <a:p>
            <a:pPr lvl="1"/>
            <a:r>
              <a:rPr lang="en-US" dirty="0" smtClean="0"/>
              <a:t>Specialized services (law, accounting)</a:t>
            </a:r>
          </a:p>
          <a:p>
            <a:pPr lvl="1"/>
            <a:r>
              <a:rPr lang="en-US" dirty="0" smtClean="0"/>
              <a:t>Education?!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51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Agglomeration economies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Localization economies</a:t>
            </a:r>
          </a:p>
          <a:p>
            <a:pPr lvl="1"/>
            <a:r>
              <a:rPr lang="en-US" dirty="0" smtClean="0"/>
              <a:t>Same types of businesses cluster</a:t>
            </a:r>
          </a:p>
        </p:txBody>
      </p:sp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4" y="3561779"/>
            <a:ext cx="5284642" cy="3079584"/>
          </a:xfrm>
          <a:prstGeom prst="rect">
            <a:avLst/>
          </a:prstGeom>
        </p:spPr>
      </p:pic>
      <p:pic>
        <p:nvPicPr>
          <p:cNvPr id="5" name="Picture 4" descr="silicon-valley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06" y="2738700"/>
            <a:ext cx="3618561" cy="390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85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422"/>
            <a:ext cx="8229600" cy="4525963"/>
          </a:xfrm>
        </p:spPr>
        <p:txBody>
          <a:bodyPr/>
          <a:lstStyle/>
          <a:p>
            <a:r>
              <a:rPr lang="en-US" dirty="0" smtClean="0"/>
              <a:t>Urbanization economies</a:t>
            </a:r>
          </a:p>
          <a:p>
            <a:pPr lvl="1"/>
            <a:r>
              <a:rPr lang="en-US" dirty="0" smtClean="0"/>
              <a:t>Unalike businesses cluster in cities</a:t>
            </a:r>
          </a:p>
          <a:p>
            <a:pPr lvl="1"/>
            <a:r>
              <a:rPr lang="en-US" dirty="0" smtClean="0"/>
              <a:t>Benefit from shared costs like infrastructure</a:t>
            </a:r>
          </a:p>
          <a:p>
            <a:pPr lvl="1"/>
            <a:r>
              <a:rPr lang="en-US" dirty="0" smtClean="0"/>
              <a:t>Benefit from access to a shared consumer market, labor pool</a:t>
            </a:r>
          </a:p>
          <a:p>
            <a:pPr lvl="1"/>
            <a:r>
              <a:rPr lang="en-US" dirty="0" smtClean="0"/>
              <a:t>Benefit from the “privileges” of the city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60" y="3854384"/>
            <a:ext cx="3951111" cy="276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9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Uneven geographies of urban places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Geographic Shifts</a:t>
            </a:r>
          </a:p>
          <a:p>
            <a:pPr lvl="1"/>
            <a:r>
              <a:rPr lang="en-US" dirty="0" smtClean="0"/>
              <a:t>Rust Belt cities</a:t>
            </a:r>
          </a:p>
          <a:p>
            <a:pPr lvl="1"/>
            <a:r>
              <a:rPr lang="en-US" dirty="0" smtClean="0"/>
              <a:t>Sunbelt cities</a:t>
            </a:r>
          </a:p>
          <a:p>
            <a:pPr lvl="1"/>
            <a:r>
              <a:rPr lang="en-US" dirty="0" smtClean="0"/>
              <a:t>Shifting US economy from NE to West/South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12" y="3906179"/>
            <a:ext cx="3793708" cy="2530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964" y="4075895"/>
            <a:ext cx="4584626" cy="22666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2966" y="6436634"/>
            <a:ext cx="121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Detroit, MI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96742" y="6352357"/>
            <a:ext cx="20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Raleigh-Durham, 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293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496"/>
            <a:ext cx="8229600" cy="4525963"/>
          </a:xfrm>
        </p:spPr>
        <p:txBody>
          <a:bodyPr/>
          <a:lstStyle/>
          <a:p>
            <a:r>
              <a:rPr lang="en-US" dirty="0" smtClean="0"/>
              <a:t>Structural change</a:t>
            </a:r>
          </a:p>
          <a:p>
            <a:pPr lvl="1"/>
            <a:r>
              <a:rPr lang="en-US" dirty="0" smtClean="0"/>
              <a:t>Out:  </a:t>
            </a:r>
            <a:r>
              <a:rPr lang="en-US" dirty="0" err="1" smtClean="0"/>
              <a:t>Fordist</a:t>
            </a:r>
            <a:r>
              <a:rPr lang="en-US" dirty="0" smtClean="0"/>
              <a:t> model, vertical integration, producer driven</a:t>
            </a:r>
          </a:p>
          <a:p>
            <a:pPr lvl="1"/>
            <a:r>
              <a:rPr lang="en-US" dirty="0" smtClean="0"/>
              <a:t>In:  flexible production, consumer driven, vertical and geographic disintegration, tertiarization.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4109626"/>
            <a:ext cx="3175000" cy="250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297" y="3521309"/>
            <a:ext cx="4854222" cy="322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37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Capitalist world now divided into specialized activities occurring at different locations—economist John Friedman, Brown U.</a:t>
            </a:r>
          </a:p>
          <a:p>
            <a:pPr lvl="1"/>
            <a:r>
              <a:rPr lang="en-US" dirty="0" smtClean="0"/>
              <a:t>Less creative or skilled activity=place with low wages.</a:t>
            </a:r>
          </a:p>
          <a:p>
            <a:pPr lvl="1"/>
            <a:r>
              <a:rPr lang="en-US" dirty="0" smtClean="0"/>
              <a:t>More creative, skilled, management, finance=places with high wages.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54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904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High wage cities have become the core of the capitalist world</a:t>
            </a:r>
          </a:p>
          <a:p>
            <a:pPr lvl="1"/>
            <a:r>
              <a:rPr lang="en-US" dirty="0" smtClean="0"/>
              <a:t>In the U.S.</a:t>
            </a:r>
          </a:p>
          <a:p>
            <a:pPr lvl="2"/>
            <a:r>
              <a:rPr lang="en-US" dirty="0" smtClean="0"/>
              <a:t>New York</a:t>
            </a:r>
          </a:p>
          <a:p>
            <a:pPr lvl="2"/>
            <a:r>
              <a:rPr lang="en-US" dirty="0" smtClean="0"/>
              <a:t>Los Angeles</a:t>
            </a:r>
          </a:p>
          <a:p>
            <a:pPr lvl="1"/>
            <a:r>
              <a:rPr lang="en-US" dirty="0" smtClean="0"/>
              <a:t>In Europe</a:t>
            </a:r>
          </a:p>
          <a:p>
            <a:pPr lvl="2"/>
            <a:r>
              <a:rPr lang="en-US" dirty="0" smtClean="0"/>
              <a:t>London</a:t>
            </a:r>
          </a:p>
          <a:p>
            <a:pPr lvl="2"/>
            <a:r>
              <a:rPr lang="en-US" dirty="0" smtClean="0"/>
              <a:t>Paris</a:t>
            </a:r>
          </a:p>
          <a:p>
            <a:pPr lvl="2"/>
            <a:r>
              <a:rPr lang="en-US" dirty="0" smtClean="0"/>
              <a:t>Frankfurt</a:t>
            </a:r>
          </a:p>
          <a:p>
            <a:pPr lvl="2"/>
            <a:r>
              <a:rPr lang="en-US" dirty="0" smtClean="0"/>
              <a:t>Rotterdam</a:t>
            </a:r>
          </a:p>
          <a:p>
            <a:pPr lvl="2"/>
            <a:r>
              <a:rPr lang="en-US" dirty="0" smtClean="0"/>
              <a:t>Zurich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29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0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urban experience, then and now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Picture 3" descr="historic-ironbridge-gates-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" y="1241808"/>
            <a:ext cx="3116228" cy="2417674"/>
          </a:xfrm>
          <a:prstGeom prst="rect">
            <a:avLst/>
          </a:prstGeom>
        </p:spPr>
      </p:pic>
      <p:pic>
        <p:nvPicPr>
          <p:cNvPr id="6" name="Picture 5" descr="Lagos-traff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9" y="3788935"/>
            <a:ext cx="3866444" cy="29890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261" y="385703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1850</a:t>
            </a:r>
            <a:endParaRPr lang="en-US" dirty="0"/>
          </a:p>
        </p:txBody>
      </p:sp>
      <p:pic>
        <p:nvPicPr>
          <p:cNvPr id="8" name="Picture 7" descr="1960s-crowd-crossing-busy-street-intersection-in-new-york-city-with-AAKW4J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67" y="1119511"/>
            <a:ext cx="3140499" cy="26694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55926" y="385703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03333" y="6199481"/>
            <a:ext cx="75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90074" y="4901259"/>
            <a:ext cx="2859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½ of human population lives in a city today.</a:t>
            </a:r>
          </a:p>
          <a:p>
            <a:endParaRPr lang="en-US" dirty="0"/>
          </a:p>
          <a:p>
            <a:r>
              <a:rPr lang="en-US" dirty="0" smtClean="0"/>
              <a:t>* By 2030, 5 billion in a city!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76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wc-w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33" y="0"/>
            <a:ext cx="8405522" cy="4942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033" y="4942949"/>
            <a:ext cx="8622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GaWC’s</a:t>
            </a:r>
            <a:r>
              <a:rPr lang="en-US" dirty="0" smtClean="0"/>
              <a:t> rankings of “alpha”, “beta” and “gamma” world cities. </a:t>
            </a:r>
            <a:r>
              <a:rPr lang="en-US" dirty="0" err="1" smtClean="0"/>
              <a:t>GaWC</a:t>
            </a:r>
            <a:r>
              <a:rPr lang="en-US" dirty="0" smtClean="0"/>
              <a:t> is an academic think</a:t>
            </a:r>
          </a:p>
          <a:p>
            <a:r>
              <a:rPr lang="en-US" dirty="0" smtClean="0"/>
              <a:t>Tank based at </a:t>
            </a:r>
            <a:r>
              <a:rPr lang="en-US" dirty="0" err="1" smtClean="0"/>
              <a:t>Loughborough</a:t>
            </a:r>
            <a:r>
              <a:rPr lang="en-US" dirty="0" smtClean="0"/>
              <a:t> University</a:t>
            </a:r>
            <a:r>
              <a:rPr lang="en-US" dirty="0"/>
              <a:t> </a:t>
            </a:r>
            <a:r>
              <a:rPr lang="en-US" dirty="0" smtClean="0"/>
              <a:t>in the UK.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6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G-Global-Cities-2017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90655"/>
            <a:ext cx="4873037" cy="6503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074" y="6491111"/>
            <a:ext cx="113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</a:t>
            </a:r>
            <a:r>
              <a:rPr lang="en-US" dirty="0" err="1" smtClean="0"/>
              <a:t>Kerney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639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G-Global-Cities-2017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04" y="716672"/>
            <a:ext cx="7691773" cy="3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71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us_gpci2017_map_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249"/>
            <a:ext cx="9144000" cy="4199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894" y="4899418"/>
            <a:ext cx="84900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 Institute for Urban Strategies.  Based on evaluating 6 functions:  economy, R&amp;D,</a:t>
            </a:r>
          </a:p>
          <a:p>
            <a:r>
              <a:rPr lang="en-US" dirty="0" smtClean="0"/>
              <a:t>Cultural interaction, livability, environment, accessibility.  </a:t>
            </a:r>
          </a:p>
          <a:p>
            <a:r>
              <a:rPr lang="en-US" dirty="0">
                <a:hlinkClick r:id="rId3"/>
              </a:rPr>
              <a:t>https://www.youtube.com/watch?time_continue=134&amp;v=</a:t>
            </a:r>
            <a:r>
              <a:rPr lang="en-US" dirty="0" smtClean="0">
                <a:hlinkClick r:id="rId3"/>
              </a:rPr>
              <a:t>JTbdhrLju90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662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8909"/>
            <a:ext cx="8229600" cy="1143000"/>
          </a:xfrm>
        </p:spPr>
        <p:txBody>
          <a:bodyPr/>
          <a:lstStyle/>
          <a:p>
            <a:r>
              <a:rPr lang="en-US" dirty="0" smtClean="0"/>
              <a:t>Characteristics of a World 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052" y="1099322"/>
            <a:ext cx="4560317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Headquarters of corporations and/or government</a:t>
            </a:r>
          </a:p>
          <a:p>
            <a:r>
              <a:rPr lang="en-US" dirty="0" smtClean="0"/>
              <a:t>Connected through airports, ports, specialized markets (stock, commodity exchanges)</a:t>
            </a:r>
          </a:p>
          <a:p>
            <a:r>
              <a:rPr lang="en-US" dirty="0" smtClean="0"/>
              <a:t>High-level services:  law, finance, banks</a:t>
            </a:r>
          </a:p>
          <a:p>
            <a:r>
              <a:rPr lang="en-US" dirty="0" smtClean="0"/>
              <a:t>Tourism:  highly visible centers of consumption, both elite and popular</a:t>
            </a:r>
          </a:p>
          <a:p>
            <a:r>
              <a:rPr lang="en-US" dirty="0"/>
              <a:t>Spectacle events</a:t>
            </a:r>
          </a:p>
          <a:p>
            <a:r>
              <a:rPr lang="en-US" dirty="0"/>
              <a:t>Highly visible landmarks</a:t>
            </a:r>
          </a:p>
          <a:p>
            <a:r>
              <a:rPr lang="en-US" dirty="0" smtClean="0"/>
              <a:t>Class segregation:  economic underclass of immigrants and highly skilled “creative class”, creating dual or divided cities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074" y="787095"/>
            <a:ext cx="3271883" cy="2166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629" y="2953439"/>
            <a:ext cx="3888590" cy="1872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875" y="4905208"/>
            <a:ext cx="3466925" cy="173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surprising about urban growth?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It’s occurring outside of North America &amp; Europe, in the developing world.</a:t>
            </a:r>
          </a:p>
          <a:p>
            <a:r>
              <a:rPr lang="en-US" dirty="0" smtClean="0"/>
              <a:t>Cities are getting even bigger.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33" y="3422402"/>
            <a:ext cx="4694296" cy="3142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5629" y="5589940"/>
            <a:ext cx="19002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Delhi, India is home to more than 18 million people.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35184" y="3422402"/>
            <a:ext cx="166511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1950:  15% of 3</a:t>
            </a:r>
            <a:r>
              <a:rPr lang="en-US" baseline="30000" dirty="0" smtClean="0"/>
              <a:t>rd</a:t>
            </a:r>
            <a:r>
              <a:rPr lang="en-US" dirty="0" smtClean="0"/>
              <a:t> world lived in a city.</a:t>
            </a:r>
          </a:p>
          <a:p>
            <a:endParaRPr lang="en-US" dirty="0"/>
          </a:p>
          <a:p>
            <a:r>
              <a:rPr lang="en-US" dirty="0" smtClean="0"/>
              <a:t>Today more live in a 3</a:t>
            </a:r>
            <a:r>
              <a:rPr lang="en-US" baseline="30000" dirty="0" smtClean="0"/>
              <a:t>rd</a:t>
            </a:r>
            <a:r>
              <a:rPr lang="en-US" dirty="0" smtClean="0"/>
              <a:t> world city than in 1</a:t>
            </a:r>
            <a:r>
              <a:rPr lang="en-US" baseline="30000" dirty="0" smtClean="0"/>
              <a:t>st</a:t>
            </a:r>
            <a:r>
              <a:rPr lang="en-US" dirty="0" smtClean="0"/>
              <a:t> world cities.</a:t>
            </a:r>
          </a:p>
          <a:p>
            <a:endParaRPr lang="en-US" dirty="0"/>
          </a:p>
          <a:p>
            <a:r>
              <a:rPr lang="en-US" dirty="0" smtClean="0"/>
              <a:t>Asia most urbanized.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832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measure urban growth?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Urbanization</a:t>
            </a:r>
          </a:p>
          <a:p>
            <a:pPr lvl="1"/>
            <a:r>
              <a:rPr lang="en-US" dirty="0" smtClean="0"/>
              <a:t>The % of the population that live in a city</a:t>
            </a:r>
          </a:p>
          <a:p>
            <a:pPr lvl="1"/>
            <a:r>
              <a:rPr lang="en-US" dirty="0" smtClean="0"/>
              <a:t>Connected to development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Urban Growth Rate</a:t>
            </a:r>
          </a:p>
          <a:p>
            <a:pPr lvl="1"/>
            <a:r>
              <a:rPr lang="en-US" dirty="0" smtClean="0"/>
              <a:t>The % of increase each year a city experiences</a:t>
            </a:r>
          </a:p>
          <a:p>
            <a:pPr lvl="1"/>
            <a:r>
              <a:rPr lang="en-US" dirty="0" smtClean="0"/>
              <a:t>Urban growth rates are declining in the </a:t>
            </a:r>
            <a:r>
              <a:rPr lang="en-US" dirty="0"/>
              <a:t>d</a:t>
            </a:r>
            <a:r>
              <a:rPr lang="en-US" dirty="0" smtClean="0"/>
              <a:t>eveloped </a:t>
            </a:r>
            <a:r>
              <a:rPr lang="en-US" dirty="0"/>
              <a:t>w</a:t>
            </a:r>
            <a:r>
              <a:rPr lang="en-US" dirty="0" smtClean="0"/>
              <a:t>orld—why?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0940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plan_3e_fig_14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272"/>
            <a:ext cx="9063121" cy="3981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126" y="4505450"/>
            <a:ext cx="8536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Figure 14.1  Map of world, by percent urban.  The darkest shades indicate urbanization rates over 70%.  The lighter shades indicate urbanization under 40%.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5483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4547"/>
            <a:ext cx="8229600" cy="1143000"/>
          </a:xfrm>
        </p:spPr>
        <p:txBody>
          <a:bodyPr/>
          <a:lstStyle/>
          <a:p>
            <a:r>
              <a:rPr lang="en-US" dirty="0" smtClean="0"/>
              <a:t>Megacities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1755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UN definition: 10 million or more</a:t>
            </a:r>
          </a:p>
          <a:p>
            <a:pPr lvl="1"/>
            <a:r>
              <a:rPr lang="en-US" dirty="0" smtClean="0"/>
              <a:t>Only 2 in 1950:  NYC &amp; Tokyo</a:t>
            </a:r>
          </a:p>
          <a:p>
            <a:pPr lvl="1"/>
            <a:r>
              <a:rPr lang="en-US" dirty="0" smtClean="0"/>
              <a:t>Today 24 megacities</a:t>
            </a:r>
          </a:p>
          <a:p>
            <a:pPr lvl="1"/>
            <a:r>
              <a:rPr lang="en-US" dirty="0" smtClean="0"/>
              <a:t>By 2025 there will be 30, with most being in the developing world</a:t>
            </a:r>
          </a:p>
          <a:p>
            <a:pPr lvl="1"/>
            <a:r>
              <a:rPr lang="en-US" dirty="0" smtClean="0"/>
              <a:t>By 2025 Los Angeles will be 16</a:t>
            </a:r>
            <a:r>
              <a:rPr lang="en-US" baseline="30000" dirty="0" smtClean="0"/>
              <a:t>th</a:t>
            </a:r>
            <a:r>
              <a:rPr lang="en-US" dirty="0" smtClean="0"/>
              <a:t> in the world </a:t>
            </a:r>
          </a:p>
          <a:p>
            <a:r>
              <a:rPr lang="en-US" dirty="0" smtClean="0"/>
              <a:t>Double megacities:  20 million or more</a:t>
            </a:r>
          </a:p>
          <a:p>
            <a:pPr lvl="1"/>
            <a:r>
              <a:rPr lang="en-US" dirty="0" smtClean="0"/>
              <a:t>Tokyo nearly 30 million</a:t>
            </a:r>
          </a:p>
          <a:p>
            <a:pPr lvl="1"/>
            <a:r>
              <a:rPr lang="en-US" dirty="0" smtClean="0"/>
              <a:t>Mexico City, Sao Paulo, Delhi</a:t>
            </a:r>
          </a:p>
          <a:p>
            <a:pPr lvl="1"/>
            <a:r>
              <a:rPr lang="en-US" dirty="0" smtClean="0"/>
              <a:t>By 2025: 9 cities will exceed 20 million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994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10" y="83130"/>
            <a:ext cx="5542527" cy="66525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9185" y="197556"/>
            <a:ext cx="315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Megacities in 1980 and in 2025.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69185" y="1655704"/>
            <a:ext cx="337450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Geography of megacities by 2025:</a:t>
            </a:r>
          </a:p>
          <a:p>
            <a:endParaRPr lang="en-US" dirty="0" smtClean="0"/>
          </a:p>
          <a:p>
            <a:r>
              <a:rPr lang="en-US" dirty="0" smtClean="0"/>
              <a:t>China:  7</a:t>
            </a:r>
          </a:p>
          <a:p>
            <a:endParaRPr lang="en-US" dirty="0"/>
          </a:p>
          <a:p>
            <a:r>
              <a:rPr lang="en-US" dirty="0" smtClean="0"/>
              <a:t>South Asia:  6</a:t>
            </a:r>
          </a:p>
          <a:p>
            <a:endParaRPr lang="en-US" dirty="0"/>
          </a:p>
          <a:p>
            <a:r>
              <a:rPr lang="en-US" dirty="0" smtClean="0"/>
              <a:t>South America:  5</a:t>
            </a:r>
          </a:p>
          <a:p>
            <a:endParaRPr lang="en-US" dirty="0"/>
          </a:p>
          <a:p>
            <a:r>
              <a:rPr lang="en-US" dirty="0" smtClean="0"/>
              <a:t>North America:  3</a:t>
            </a:r>
          </a:p>
          <a:p>
            <a:endParaRPr lang="en-US" dirty="0"/>
          </a:p>
          <a:p>
            <a:r>
              <a:rPr lang="en-US" dirty="0" smtClean="0"/>
              <a:t>Egypt &amp; Turkey:  2</a:t>
            </a:r>
          </a:p>
          <a:p>
            <a:endParaRPr lang="en-US" dirty="0"/>
          </a:p>
          <a:p>
            <a:r>
              <a:rPr lang="en-US" dirty="0" smtClean="0"/>
              <a:t>Europe: 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462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34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Measuring and defining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0645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“more” or “less” developed world</a:t>
            </a:r>
          </a:p>
          <a:p>
            <a:pPr lvl="1"/>
            <a:r>
              <a:rPr lang="en-US" dirty="0" smtClean="0"/>
              <a:t>First World</a:t>
            </a:r>
          </a:p>
          <a:p>
            <a:pPr lvl="1"/>
            <a:r>
              <a:rPr lang="en-US" dirty="0" smtClean="0"/>
              <a:t>Third World</a:t>
            </a:r>
          </a:p>
          <a:p>
            <a:r>
              <a:rPr lang="en-US" dirty="0" smtClean="0"/>
              <a:t>Measures</a:t>
            </a:r>
          </a:p>
          <a:p>
            <a:pPr lvl="1"/>
            <a:r>
              <a:rPr lang="en-US" dirty="0" smtClean="0"/>
              <a:t>Economic</a:t>
            </a:r>
          </a:p>
          <a:p>
            <a:pPr lvl="2"/>
            <a:r>
              <a:rPr lang="en-US" dirty="0" smtClean="0"/>
              <a:t>GDP </a:t>
            </a:r>
            <a:r>
              <a:rPr lang="en-US" dirty="0" err="1" smtClean="0"/>
              <a:t>vs</a:t>
            </a:r>
            <a:r>
              <a:rPr lang="en-US" dirty="0" smtClean="0"/>
              <a:t> GNI</a:t>
            </a:r>
          </a:p>
          <a:p>
            <a:pPr lvl="2"/>
            <a:r>
              <a:rPr lang="en-US" dirty="0" smtClean="0"/>
              <a:t>Extreme poverty</a:t>
            </a:r>
          </a:p>
          <a:p>
            <a:pPr lvl="2"/>
            <a:r>
              <a:rPr lang="en-US" dirty="0" smtClean="0"/>
              <a:t>Income inequality</a:t>
            </a:r>
          </a:p>
          <a:p>
            <a:pPr lvl="1"/>
            <a:r>
              <a:rPr lang="en-US" dirty="0" smtClean="0"/>
              <a:t>Social</a:t>
            </a:r>
          </a:p>
          <a:p>
            <a:pPr lvl="2"/>
            <a:r>
              <a:rPr lang="en-US" dirty="0" smtClean="0"/>
              <a:t>Health</a:t>
            </a:r>
          </a:p>
          <a:p>
            <a:pPr lvl="2"/>
            <a:r>
              <a:rPr lang="en-US" dirty="0" smtClean="0"/>
              <a:t>Education</a:t>
            </a:r>
          </a:p>
          <a:p>
            <a:pPr lvl="1"/>
            <a:r>
              <a:rPr lang="en-US" dirty="0" smtClean="0"/>
              <a:t>Environmental</a:t>
            </a:r>
          </a:p>
          <a:p>
            <a:pPr lvl="2"/>
            <a:r>
              <a:rPr lang="en-US" dirty="0" smtClean="0"/>
              <a:t>Sanitation</a:t>
            </a:r>
          </a:p>
          <a:p>
            <a:pPr lvl="2"/>
            <a:r>
              <a:rPr lang="en-US" dirty="0" smtClean="0"/>
              <a:t>Degradation</a:t>
            </a:r>
          </a:p>
        </p:txBody>
      </p:sp>
    </p:spTree>
    <p:extLst>
      <p:ext uri="{BB962C8B-B14F-4D97-AF65-F5344CB8AC3E}">
        <p14:creationId xmlns:p14="http://schemas.microsoft.com/office/powerpoint/2010/main" val="391760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1150</Words>
  <Application>Microsoft Macintosh PowerPoint</Application>
  <PresentationFormat>On-screen Show (4:3)</PresentationFormat>
  <Paragraphs>224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Geography 8: The Economies of Cities &amp; Globalization</vt:lpstr>
      <vt:lpstr>Keywords—Weeks 2 &amp; 3</vt:lpstr>
      <vt:lpstr>The urban experience, then and now…</vt:lpstr>
      <vt:lpstr>What’s surprising about urban growth?</vt:lpstr>
      <vt:lpstr>How do we measure urban growth?</vt:lpstr>
      <vt:lpstr>PowerPoint Presentation</vt:lpstr>
      <vt:lpstr>Megacities</vt:lpstr>
      <vt:lpstr>PowerPoint Presentation</vt:lpstr>
      <vt:lpstr>Measuring and defining development</vt:lpstr>
      <vt:lpstr>Why is urbanization so rapid in developing world?</vt:lpstr>
      <vt:lpstr>PowerPoint Presentation</vt:lpstr>
      <vt:lpstr>Theories about development and urbanization</vt:lpstr>
      <vt:lpstr>PowerPoint Presentation</vt:lpstr>
      <vt:lpstr>What is the urbanization gap?</vt:lpstr>
      <vt:lpstr>Does urban mean progress?</vt:lpstr>
      <vt:lpstr>PowerPoint Presentation</vt:lpstr>
      <vt:lpstr>PowerPoint Presentation</vt:lpstr>
      <vt:lpstr>What else is causing rapid urbanization?</vt:lpstr>
      <vt:lpstr>PowerPoint Presentation</vt:lpstr>
      <vt:lpstr>How has globalization changed cities?</vt:lpstr>
      <vt:lpstr>How are city economies structured?</vt:lpstr>
      <vt:lpstr>Multiplier Effects</vt:lpstr>
      <vt:lpstr>How has globalization changed basic and nonbasic activities?</vt:lpstr>
      <vt:lpstr>Agglomeration economies</vt:lpstr>
      <vt:lpstr>PowerPoint Presentation</vt:lpstr>
      <vt:lpstr>Uneven geographies of urban places</vt:lpstr>
      <vt:lpstr>PowerPoint Presentation</vt:lpstr>
      <vt:lpstr>The world 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Characteristics of a World City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 8: The Economies of Cities &amp; Globalization</dc:title>
  <dc:creator>Elizabeth Lobb</dc:creator>
  <cp:lastModifiedBy>Elizabeth Lobb</cp:lastModifiedBy>
  <cp:revision>71</cp:revision>
  <dcterms:created xsi:type="dcterms:W3CDTF">2020-03-02T23:34:42Z</dcterms:created>
  <dcterms:modified xsi:type="dcterms:W3CDTF">2020-03-03T04:40:20Z</dcterms:modified>
</cp:coreProperties>
</file>