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83" r:id="rId5"/>
    <p:sldId id="274" r:id="rId6"/>
    <p:sldId id="284" r:id="rId7"/>
    <p:sldId id="259" r:id="rId8"/>
    <p:sldId id="260" r:id="rId9"/>
    <p:sldId id="285" r:id="rId10"/>
    <p:sldId id="262" r:id="rId11"/>
    <p:sldId id="264" r:id="rId12"/>
    <p:sldId id="266" r:id="rId13"/>
    <p:sldId id="267" r:id="rId14"/>
    <p:sldId id="268" r:id="rId15"/>
    <p:sldId id="286" r:id="rId16"/>
    <p:sldId id="287" r:id="rId17"/>
    <p:sldId id="277" r:id="rId18"/>
    <p:sldId id="271" r:id="rId19"/>
    <p:sldId id="278" r:id="rId20"/>
    <p:sldId id="279" r:id="rId21"/>
    <p:sldId id="281" r:id="rId22"/>
    <p:sldId id="280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4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7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0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1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6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25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9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3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6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0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2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F31B6-C80A-5B4F-B3F7-48551475230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19AE-D883-D242-934F-3D22F3DE6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4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Geography 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History of Cities</a:t>
            </a:r>
          </a:p>
          <a:p>
            <a:r>
              <a:rPr lang="en-US" dirty="0" smtClean="0"/>
              <a:t>5500 years ago </a:t>
            </a:r>
            <a:r>
              <a:rPr lang="mr-IN" dirty="0" smtClean="0"/>
              <a:t>–</a:t>
            </a:r>
            <a:r>
              <a:rPr lang="en-US" dirty="0" smtClean="0"/>
              <a:t> industrial revolution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09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456" y="378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Northern China—Chengchow, </a:t>
            </a:r>
            <a:r>
              <a:rPr lang="en-US" dirty="0" err="1" smtClean="0"/>
              <a:t>An’yang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Sha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55" y="37833"/>
            <a:ext cx="2895992" cy="2817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18091" y="2013410"/>
            <a:ext cx="2599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Shang Dynasty, Yellow </a:t>
            </a:r>
            <a:r>
              <a:rPr lang="en-US" sz="1200" dirty="0" smtClean="0">
                <a:solidFill>
                  <a:prstClr val="black"/>
                </a:solidFill>
              </a:rPr>
              <a:t>River, 1800 BCE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09" y="1359524"/>
            <a:ext cx="5545206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Yellow (Huang He) River</a:t>
            </a:r>
          </a:p>
          <a:p>
            <a:r>
              <a:rPr lang="en-US" dirty="0" smtClean="0"/>
              <a:t>Irrigation, semi-arid environment</a:t>
            </a:r>
          </a:p>
          <a:p>
            <a:endParaRPr lang="en-US" dirty="0" smtClean="0"/>
          </a:p>
          <a:p>
            <a:r>
              <a:rPr lang="en-US" dirty="0" smtClean="0"/>
              <a:t>Centered on irrigated agriculture.</a:t>
            </a:r>
          </a:p>
          <a:p>
            <a:endParaRPr lang="en-US" dirty="0"/>
          </a:p>
          <a:p>
            <a:r>
              <a:rPr lang="en-US" dirty="0" smtClean="0"/>
              <a:t>Significantly different than the West: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Merchant class less important and markets were not even included in the central city (out on the periphery).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Cities were Imperial centers for the Emperor and elites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Zhouli</a:t>
            </a:r>
            <a:r>
              <a:rPr lang="en-US" dirty="0" smtClean="0"/>
              <a:t> Design—the </a:t>
            </a:r>
            <a:r>
              <a:rPr lang="en-US" dirty="0" err="1" smtClean="0"/>
              <a:t>Zhouli</a:t>
            </a:r>
            <a:r>
              <a:rPr lang="en-US" dirty="0" smtClean="0"/>
              <a:t> </a:t>
            </a:r>
            <a:r>
              <a:rPr lang="en-US" dirty="0" err="1" smtClean="0"/>
              <a:t>Kaogongji</a:t>
            </a:r>
            <a:r>
              <a:rPr lang="en-US" dirty="0" smtClean="0"/>
              <a:t>, 3x3 grid; each grid has gate to outside, except the central one which houses the Emperor—the Gate to Heaven.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Chinese empires viewed China as the “Middle Kingdom” where “earth and sky meet.”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101" y="0"/>
            <a:ext cx="4165899" cy="3241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395" y="37833"/>
            <a:ext cx="6547223" cy="57591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38" y="253047"/>
            <a:ext cx="8041150" cy="52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2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1484" y="-124966"/>
            <a:ext cx="8229600" cy="1143000"/>
          </a:xfrm>
        </p:spPr>
        <p:txBody>
          <a:bodyPr/>
          <a:lstStyle/>
          <a:p>
            <a:r>
              <a:rPr lang="en-US" dirty="0" smtClean="0"/>
              <a:t>Mesoamerica</a:t>
            </a:r>
            <a:endParaRPr lang="en-US" dirty="0"/>
          </a:p>
        </p:txBody>
      </p:sp>
      <p:pic>
        <p:nvPicPr>
          <p:cNvPr id="4" name="Picture 3" descr="all-inclusive-private-tour-to-caral-archaeological-site-from-lima-in-lima-2716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420" y="0"/>
            <a:ext cx="3473580" cy="2298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2961" y="0"/>
            <a:ext cx="296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Central Andes city </a:t>
            </a:r>
            <a:r>
              <a:rPr lang="en-US" sz="1200" dirty="0" err="1" smtClean="0">
                <a:solidFill>
                  <a:srgbClr val="FFFFFF"/>
                </a:solidFill>
              </a:rPr>
              <a:t>Caral-Supe</a:t>
            </a:r>
            <a:r>
              <a:rPr lang="en-US" sz="1200" dirty="0" smtClean="0">
                <a:solidFill>
                  <a:srgbClr val="FFFFFF"/>
                </a:solidFill>
              </a:rPr>
              <a:t>, 3000 BCE—largest buildings are religious, ceremonial.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6" name="Picture 5" descr="oaxaca ruins_61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420" y="2298540"/>
            <a:ext cx="3473580" cy="2274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4579" y="2452441"/>
            <a:ext cx="296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Monte Alban—</a:t>
            </a:r>
            <a:r>
              <a:rPr lang="en-US" sz="1200" dirty="0" err="1" smtClean="0"/>
              <a:t>Zapotec</a:t>
            </a:r>
            <a:r>
              <a:rPr lang="en-US" sz="1200" dirty="0" smtClean="0"/>
              <a:t> civilization, southern Mexico</a:t>
            </a:r>
            <a:endParaRPr lang="en-US" sz="1200" dirty="0"/>
          </a:p>
        </p:txBody>
      </p:sp>
      <p:pic>
        <p:nvPicPr>
          <p:cNvPr id="8" name="Picture 7" descr="teotihuacan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4" y="4572650"/>
            <a:ext cx="4224306" cy="2285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26303" y="4565845"/>
            <a:ext cx="3733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Teotihuacan, Mexico (present day Mexico City)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300-700 CE, about 200,000 people.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Elites and wealthy lived near the center, huts in low-density neighborhoods on outskirts of agricultural workers or craftspeople.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 descr="download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22" y="4767186"/>
            <a:ext cx="4926302" cy="20908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4838837"/>
            <a:ext cx="3729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100 BCE, Yucatan Peninsula.  50,000 people, city of Tikal.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876" y="790447"/>
            <a:ext cx="4436165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Oldest city dates to 3000 BCE, </a:t>
            </a:r>
            <a:r>
              <a:rPr lang="en-US" dirty="0" err="1" smtClean="0"/>
              <a:t>Caral-Supe</a:t>
            </a:r>
            <a:r>
              <a:rPr lang="en-US" dirty="0" smtClean="0"/>
              <a:t>, in the central Andes.</a:t>
            </a:r>
          </a:p>
          <a:p>
            <a:endParaRPr lang="en-US" dirty="0"/>
          </a:p>
          <a:p>
            <a:r>
              <a:rPr lang="en-US" dirty="0" smtClean="0"/>
              <a:t>Others:</a:t>
            </a:r>
          </a:p>
          <a:p>
            <a:r>
              <a:rPr lang="en-US" dirty="0" err="1" smtClean="0"/>
              <a:t>Zapotecs</a:t>
            </a:r>
            <a:r>
              <a:rPr lang="en-US" dirty="0" smtClean="0"/>
              <a:t> in Mexico—Monte Alban.</a:t>
            </a:r>
          </a:p>
          <a:p>
            <a:endParaRPr lang="en-US" dirty="0"/>
          </a:p>
          <a:p>
            <a:r>
              <a:rPr lang="en-US" dirty="0" smtClean="0"/>
              <a:t>Aztecs in Mexico—Teotihuacan, about 200,000 people.</a:t>
            </a:r>
          </a:p>
          <a:p>
            <a:endParaRPr lang="en-US" dirty="0"/>
          </a:p>
          <a:p>
            <a:r>
              <a:rPr lang="en-US" dirty="0" smtClean="0"/>
              <a:t>Mayans, Yucatan—Tikal, </a:t>
            </a:r>
            <a:r>
              <a:rPr lang="en-US" dirty="0" err="1" smtClean="0"/>
              <a:t>Uaxactun</a:t>
            </a:r>
            <a:r>
              <a:rPr lang="en-US" dirty="0" smtClean="0"/>
              <a:t>, 50,000+, very little agricultural innovation or technology, in decline by the time Spanish arrive.</a:t>
            </a:r>
          </a:p>
          <a:p>
            <a:r>
              <a:rPr lang="en-US" dirty="0"/>
              <a:t>Structure of these cities</a:t>
            </a:r>
          </a:p>
          <a:p>
            <a:r>
              <a:rPr lang="en-US" dirty="0"/>
              <a:t>	Biggest buildings were religious, ceremonial</a:t>
            </a:r>
          </a:p>
          <a:p>
            <a:r>
              <a:rPr lang="en-US" dirty="0"/>
              <a:t>	Temples, palaces in center</a:t>
            </a:r>
          </a:p>
          <a:p>
            <a:r>
              <a:rPr lang="en-US" dirty="0"/>
              <a:t>	Homes of wealthy near center</a:t>
            </a:r>
          </a:p>
          <a:p>
            <a:r>
              <a:rPr lang="en-US" dirty="0"/>
              <a:t>	Low density huts, agricultural, craft workers in periphery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712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269" y="-70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Rise of European Urbanism</a:t>
            </a:r>
            <a:br>
              <a:rPr lang="en-US" dirty="0" smtClean="0"/>
            </a:br>
            <a:r>
              <a:rPr lang="en-US" dirty="0" smtClean="0"/>
              <a:t>Greece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269" y="1135993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Until the rise of the Greeks, Europe an urban backwater</a:t>
            </a:r>
          </a:p>
          <a:p>
            <a:r>
              <a:rPr lang="en-US" sz="2400" dirty="0" smtClean="0"/>
              <a:t>By 400 </a:t>
            </a:r>
            <a:r>
              <a:rPr lang="en-US" sz="2400" dirty="0" err="1" smtClean="0"/>
              <a:t>bce</a:t>
            </a:r>
            <a:r>
              <a:rPr lang="en-US" sz="2400" dirty="0" smtClean="0"/>
              <a:t> Athens rises, has 250,000 residents</a:t>
            </a:r>
          </a:p>
          <a:p>
            <a:r>
              <a:rPr lang="en-US" sz="2400" dirty="0" smtClean="0"/>
              <a:t>It is an unplanned, chaotic city in form</a:t>
            </a:r>
          </a:p>
          <a:p>
            <a:r>
              <a:rPr lang="en-US" sz="2400" dirty="0" smtClean="0"/>
              <a:t>Greeks later introduce planning through the gridiron, first urban planner is </a:t>
            </a:r>
            <a:r>
              <a:rPr lang="en-US" sz="2400" dirty="0" err="1" smtClean="0"/>
              <a:t>Hippodamus</a:t>
            </a:r>
            <a:r>
              <a:rPr lang="en-US" sz="2400" dirty="0" smtClean="0"/>
              <a:t>,  and Miletus (Turkey) is built on  gridiron design.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15" y="3632885"/>
            <a:ext cx="5172165" cy="3111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833" y="6374630"/>
            <a:ext cx="277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Greek settlements, 500 BCE</a:t>
            </a:r>
            <a:endParaRPr lang="en-US" dirty="0"/>
          </a:p>
        </p:txBody>
      </p:sp>
      <p:pic>
        <p:nvPicPr>
          <p:cNvPr id="6" name="Picture 5" descr="plan-of-milet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85" y="2421597"/>
            <a:ext cx="3081283" cy="443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9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2051"/>
            <a:ext cx="8229600" cy="1143000"/>
          </a:xfrm>
        </p:spPr>
        <p:txBody>
          <a:bodyPr/>
          <a:lstStyle/>
          <a:p>
            <a:r>
              <a:rPr lang="en-US" dirty="0" smtClean="0"/>
              <a:t>The Classical Greek City:  Athens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419" y="4440621"/>
            <a:ext cx="6320581" cy="246993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Monumental citadel—the Acropolis</a:t>
            </a:r>
          </a:p>
          <a:p>
            <a:r>
              <a:rPr lang="en-US" dirty="0" smtClean="0"/>
              <a:t>Very compact, crowded narrow streets around the Acropolis.</a:t>
            </a:r>
          </a:p>
          <a:p>
            <a:r>
              <a:rPr lang="en-US" dirty="0" smtClean="0"/>
              <a:t>Walled city that looked like cities that came before it</a:t>
            </a:r>
          </a:p>
          <a:p>
            <a:r>
              <a:rPr lang="en-US" dirty="0" smtClean="0"/>
              <a:t>But</a:t>
            </a:r>
            <a:r>
              <a:rPr lang="mr-IN" dirty="0" smtClean="0"/>
              <a:t>…</a:t>
            </a:r>
            <a:r>
              <a:rPr lang="en-US" dirty="0" smtClean="0"/>
              <a:t>a new lifestyle</a:t>
            </a:r>
          </a:p>
          <a:p>
            <a:r>
              <a:rPr lang="en-US" dirty="0" smtClean="0"/>
              <a:t>Democracy—new kind of society</a:t>
            </a:r>
          </a:p>
          <a:p>
            <a:r>
              <a:rPr lang="en-US" dirty="0" smtClean="0"/>
              <a:t>Authority didn’t reside only with priest or warrior elites</a:t>
            </a:r>
          </a:p>
          <a:p>
            <a:r>
              <a:rPr lang="en-US" dirty="0" smtClean="0"/>
              <a:t>Flawed, though—no rights for women or slaves (about 1/3 of the population are slaves).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91" y="970949"/>
            <a:ext cx="4899289" cy="3337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3754"/>
            <a:ext cx="3219891" cy="42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3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08" y="6131"/>
            <a:ext cx="4322015" cy="463865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Agora—a new urban form</a:t>
            </a:r>
          </a:p>
          <a:p>
            <a:r>
              <a:rPr lang="en-US" sz="2400" dirty="0" smtClean="0"/>
              <a:t>Open, public space</a:t>
            </a:r>
          </a:p>
          <a:p>
            <a:r>
              <a:rPr lang="en-US" sz="2400" dirty="0" smtClean="0"/>
              <a:t>Not just for trade, but for social and cultural exchange.</a:t>
            </a:r>
          </a:p>
          <a:p>
            <a:r>
              <a:rPr lang="en-US" sz="2400" dirty="0" smtClean="0"/>
              <a:t>Do democracies need such spaces?</a:t>
            </a:r>
          </a:p>
          <a:p>
            <a:r>
              <a:rPr lang="en-US" sz="2400" dirty="0" smtClean="0"/>
              <a:t>Such space increasingly rare in modern cities—think LA!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20570" y="5768097"/>
            <a:ext cx="377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Athens today, red outline is the original walled Athens.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570" y="884822"/>
            <a:ext cx="4322015" cy="1769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8939" y="2813127"/>
            <a:ext cx="111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agora</a:t>
            </a:r>
            <a:endParaRPr lang="en-US" dirty="0"/>
          </a:p>
        </p:txBody>
      </p:sp>
      <p:pic>
        <p:nvPicPr>
          <p:cNvPr id="11" name="Picture 10" descr="10056152aAthensAgora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816" y="3284482"/>
            <a:ext cx="5466183" cy="3573517"/>
          </a:xfrm>
          <a:prstGeom prst="rect">
            <a:avLst/>
          </a:prstGeom>
        </p:spPr>
      </p:pic>
      <p:pic>
        <p:nvPicPr>
          <p:cNvPr id="12" name="Picture 11" descr="2e104cd826b52aa288171b00984799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3" y="3888826"/>
            <a:ext cx="3541073" cy="228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2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European Urbanism:</a:t>
            </a:r>
            <a:br>
              <a:rPr lang="en-US" dirty="0" smtClean="0"/>
            </a:br>
            <a:r>
              <a:rPr lang="en-US" dirty="0" smtClean="0"/>
              <a:t>The Rise of Rome</a:t>
            </a:r>
            <a:endParaRPr lang="en-US" dirty="0"/>
          </a:p>
        </p:txBody>
      </p:sp>
      <p:pic>
        <p:nvPicPr>
          <p:cNvPr id="4" name="Picture 3" descr="urbaniz_2ndC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44" y="1143000"/>
            <a:ext cx="4267956" cy="3212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736" y="1143000"/>
            <a:ext cx="475130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Romans create an urban network that spanned Europe.</a:t>
            </a:r>
          </a:p>
          <a:p>
            <a:endParaRPr lang="en-US" dirty="0"/>
          </a:p>
          <a:p>
            <a:r>
              <a:rPr lang="en-US" dirty="0" smtClean="0"/>
              <a:t>London, Paris, Brussels, Cologne, Vienna, Sofia, Belgrade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Most were small 2000-5000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Rome was largest, about 1 million by 200 </a:t>
            </a:r>
            <a:r>
              <a:rPr lang="en-US" dirty="0" err="1"/>
              <a:t>ce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smtClean="0"/>
              <a:t>Cities </a:t>
            </a:r>
            <a:r>
              <a:rPr lang="en-US" dirty="0" smtClean="0"/>
              <a:t>were not independent (like the Greek city-states), but connected to Rome through tribute &amp; trade.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 </a:t>
            </a:r>
            <a:r>
              <a:rPr lang="en-US" dirty="0" smtClean="0"/>
              <a:t>urban hierarchy.</a:t>
            </a:r>
          </a:p>
          <a:p>
            <a:endParaRPr lang="en-US" dirty="0"/>
          </a:p>
          <a:p>
            <a:r>
              <a:rPr lang="en-US" dirty="0" smtClean="0"/>
              <a:t>Peaceful </a:t>
            </a:r>
            <a:r>
              <a:rPr lang="en-US" dirty="0" smtClean="0"/>
              <a:t>period, trade flourished.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8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3610"/>
            <a:ext cx="8229600" cy="1143000"/>
          </a:xfrm>
        </p:spPr>
        <p:txBody>
          <a:bodyPr/>
          <a:lstStyle/>
          <a:p>
            <a:r>
              <a:rPr lang="en-US" dirty="0" smtClean="0"/>
              <a:t>The Roman City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112" y="1360827"/>
            <a:ext cx="41843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Used a gridiron pattern.</a:t>
            </a:r>
          </a:p>
          <a:p>
            <a:endParaRPr lang="en-US" dirty="0"/>
          </a:p>
          <a:p>
            <a:r>
              <a:rPr lang="en-US" dirty="0" smtClean="0"/>
              <a:t>Were walled</a:t>
            </a:r>
          </a:p>
          <a:p>
            <a:endParaRPr lang="en-US" dirty="0"/>
          </a:p>
          <a:p>
            <a:r>
              <a:rPr lang="en-US" dirty="0" smtClean="0"/>
              <a:t>Complex and sophisticated infrastructure:</a:t>
            </a:r>
          </a:p>
          <a:p>
            <a:r>
              <a:rPr lang="en-US" dirty="0"/>
              <a:t>	</a:t>
            </a:r>
            <a:r>
              <a:rPr lang="en-US" dirty="0" smtClean="0"/>
              <a:t>*Roads (trade, defense, communication)</a:t>
            </a:r>
          </a:p>
          <a:p>
            <a:r>
              <a:rPr lang="en-US" dirty="0"/>
              <a:t>	</a:t>
            </a:r>
            <a:r>
              <a:rPr lang="en-US" dirty="0" smtClean="0"/>
              <a:t>*Sewage (all underground)</a:t>
            </a:r>
          </a:p>
          <a:p>
            <a:r>
              <a:rPr lang="en-US" dirty="0"/>
              <a:t>	</a:t>
            </a:r>
            <a:r>
              <a:rPr lang="en-US" dirty="0" smtClean="0"/>
              <a:t>*Water (aqueducts for 300 miles, 	carrying about 60 mill cubic feet)</a:t>
            </a:r>
          </a:p>
          <a:p>
            <a:r>
              <a:rPr lang="en-US" dirty="0"/>
              <a:t>	</a:t>
            </a:r>
            <a:r>
              <a:rPr lang="en-US" dirty="0" smtClean="0"/>
              <a:t>*Apartment buildings (insula)</a:t>
            </a:r>
          </a:p>
          <a:p>
            <a:r>
              <a:rPr lang="en-US" dirty="0"/>
              <a:t>	</a:t>
            </a:r>
            <a:r>
              <a:rPr lang="en-US" dirty="0" smtClean="0"/>
              <a:t>*Public bathrooms</a:t>
            </a:r>
          </a:p>
          <a:p>
            <a:endParaRPr lang="en-US" dirty="0"/>
          </a:p>
          <a:p>
            <a:r>
              <a:rPr lang="en-US" dirty="0" smtClean="0"/>
              <a:t>Central place:  The Forum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5483" cy="4741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124" y="1496800"/>
            <a:ext cx="7024234" cy="4955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378" y="0"/>
            <a:ext cx="368612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51000"/>
            <a:ext cx="9144000" cy="35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0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17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Center of Roman Cities: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Forum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39572"/>
            <a:ext cx="8350574" cy="231655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Began as something similar to the agora of the Greek city—public gathering space, trade, exchange of ideas.</a:t>
            </a:r>
          </a:p>
          <a:p>
            <a:r>
              <a:rPr lang="en-US" dirty="0" smtClean="0"/>
              <a:t>Republic becomes Empire and its use shifts--becomes a symbolic center of power (a citadel)—each Emperor would add a structure of complex.</a:t>
            </a:r>
          </a:p>
          <a:p>
            <a:r>
              <a:rPr lang="en-US" dirty="0" smtClean="0"/>
              <a:t>Blood sport—huge stadiums to entertain the masses.</a:t>
            </a:r>
          </a:p>
          <a:p>
            <a:r>
              <a:rPr lang="en-US" dirty="0" smtClean="0"/>
              <a:t>Assert the power of the Empire and appease the masses.</a:t>
            </a:r>
          </a:p>
          <a:p>
            <a:r>
              <a:rPr lang="en-US" dirty="0" smtClean="0"/>
              <a:t>Symbol of the moral decay of the Empire?....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61" y="1187431"/>
            <a:ext cx="4584413" cy="2878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16" y="1187431"/>
            <a:ext cx="4094682" cy="2679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5298" y="3701304"/>
            <a:ext cx="125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Forum.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06216" y="3497301"/>
            <a:ext cx="17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Circus Maximus.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62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Legacy of the Roman City—Arles, France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089" y="1727261"/>
            <a:ext cx="6615202" cy="3947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879" y="874699"/>
            <a:ext cx="7563840" cy="5688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75" y="1015503"/>
            <a:ext cx="8686799" cy="5431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7499"/>
            <a:ext cx="9261847" cy="54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0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44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 al-</a:t>
            </a:r>
            <a:r>
              <a:rPr lang="en-US" dirty="0" smtClean="0"/>
              <a:t>Islam:  The Golden Age of Islam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95728"/>
            <a:ext cx="8549288" cy="2162271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Islam—600 </a:t>
            </a:r>
            <a:r>
              <a:rPr lang="en-US" dirty="0" err="1" smtClean="0"/>
              <a:t>ce</a:t>
            </a:r>
            <a:r>
              <a:rPr lang="en-US" dirty="0" smtClean="0"/>
              <a:t>, spreads via empire, first into Arab world, then North Africa, then Iberia.</a:t>
            </a:r>
          </a:p>
          <a:p>
            <a:r>
              <a:rPr lang="en-US" dirty="0" smtClean="0"/>
              <a:t>Centered on cities:  Damascus (660-750), Baghdad (750-1258), Cairo (969-1171), Istanbul (1453-1923).</a:t>
            </a:r>
          </a:p>
          <a:p>
            <a:r>
              <a:rPr lang="en-US" dirty="0" smtClean="0"/>
              <a:t>Iberian </a:t>
            </a:r>
            <a:r>
              <a:rPr lang="en-US" dirty="0" smtClean="0"/>
              <a:t>peninsula—Granada, Seville, and Cordova.</a:t>
            </a:r>
          </a:p>
          <a:p>
            <a:r>
              <a:rPr lang="en-US" dirty="0" smtClean="0"/>
              <a:t>Ottoman Empire consolidates Muslim World when it takes Istanbul in 1453.  Ends 1000 years of Christian rule (Constantinople).</a:t>
            </a:r>
          </a:p>
          <a:p>
            <a:r>
              <a:rPr lang="en-US" dirty="0" smtClean="0"/>
              <a:t>Islamic c</a:t>
            </a:r>
            <a:r>
              <a:rPr lang="en-US" dirty="0" smtClean="0"/>
              <a:t>ities </a:t>
            </a:r>
            <a:r>
              <a:rPr lang="en-US" dirty="0" smtClean="0"/>
              <a:t>centered on trade—at center was the </a:t>
            </a:r>
            <a:r>
              <a:rPr lang="en-US" i="1" dirty="0" smtClean="0"/>
              <a:t>bazaar</a:t>
            </a:r>
            <a:r>
              <a:rPr lang="en-US" dirty="0" smtClean="0"/>
              <a:t> or </a:t>
            </a:r>
            <a:r>
              <a:rPr lang="en-US" i="1" dirty="0" smtClean="0"/>
              <a:t>souk.</a:t>
            </a:r>
          </a:p>
          <a:p>
            <a:r>
              <a:rPr lang="en-US" dirty="0" smtClean="0"/>
              <a:t>At center also religious—</a:t>
            </a:r>
            <a:r>
              <a:rPr lang="en-US" dirty="0" smtClean="0"/>
              <a:t>mosque at the center with its minarets define the skyline.  </a:t>
            </a:r>
          </a:p>
          <a:p>
            <a:r>
              <a:rPr lang="en-US" dirty="0" smtClean="0"/>
              <a:t>Muslim cities were also defined by tolerance with significant minority populations of Christians and Jews.</a:t>
            </a:r>
          </a:p>
          <a:p>
            <a:r>
              <a:rPr lang="en-US" dirty="0" smtClean="0"/>
              <a:t>There were also important cities in Sub-Saharan Africa (</a:t>
            </a:r>
            <a:r>
              <a:rPr lang="en-US" dirty="0" err="1" smtClean="0"/>
              <a:t>outisde</a:t>
            </a:r>
            <a:r>
              <a:rPr lang="en-US" dirty="0" smtClean="0"/>
              <a:t> of the Islamic influence) including </a:t>
            </a:r>
            <a:r>
              <a:rPr lang="en-US" dirty="0" err="1" smtClean="0"/>
              <a:t>Timbuctoo</a:t>
            </a:r>
            <a:r>
              <a:rPr lang="en-US" dirty="0" smtClean="0"/>
              <a:t> (Mali), Kano (Nigeria) and Mombasa (Kenya).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79370"/>
            <a:ext cx="5560335" cy="3052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79370"/>
            <a:ext cx="4681384" cy="3511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2444" y="944893"/>
            <a:ext cx="2708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Grand Bazaar, Istanbul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443" y="944893"/>
            <a:ext cx="5251738" cy="2735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5312" y="3746761"/>
            <a:ext cx="237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Istanbul’s Blue Mosque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8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0"/>
            <a:ext cx="8229600" cy="1143000"/>
          </a:xfrm>
        </p:spPr>
        <p:txBody>
          <a:bodyPr/>
          <a:lstStyle/>
          <a:p>
            <a:r>
              <a:rPr lang="en-US" dirty="0" smtClean="0"/>
              <a:t>Keywords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2588" y="1463081"/>
            <a:ext cx="4040188" cy="395128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Acropolis</a:t>
            </a:r>
          </a:p>
          <a:p>
            <a:r>
              <a:rPr lang="en-US" dirty="0" smtClean="0"/>
              <a:t>Agora</a:t>
            </a:r>
          </a:p>
          <a:p>
            <a:r>
              <a:rPr lang="en-US" dirty="0" smtClean="0"/>
              <a:t>Burgher House</a:t>
            </a:r>
          </a:p>
          <a:p>
            <a:r>
              <a:rPr lang="en-US" dirty="0" smtClean="0"/>
              <a:t>Cathedral</a:t>
            </a:r>
          </a:p>
          <a:p>
            <a:r>
              <a:rPr lang="en-US" dirty="0" smtClean="0"/>
              <a:t>Citadel</a:t>
            </a:r>
          </a:p>
          <a:p>
            <a:r>
              <a:rPr lang="en-US" dirty="0" err="1" smtClean="0"/>
              <a:t>Civlization</a:t>
            </a:r>
            <a:endParaRPr lang="en-US" dirty="0" smtClean="0"/>
          </a:p>
          <a:p>
            <a:r>
              <a:rPr lang="en-US" dirty="0" smtClean="0"/>
              <a:t>Dar al-Islam</a:t>
            </a:r>
          </a:p>
          <a:p>
            <a:r>
              <a:rPr lang="en-US" dirty="0" smtClean="0"/>
              <a:t>Feudalism</a:t>
            </a:r>
          </a:p>
          <a:p>
            <a:r>
              <a:rPr lang="en-US" dirty="0" smtClean="0"/>
              <a:t>Forum</a:t>
            </a:r>
          </a:p>
          <a:p>
            <a:r>
              <a:rPr lang="en-US" dirty="0" smtClean="0"/>
              <a:t>Free Merchants Towns</a:t>
            </a:r>
          </a:p>
          <a:p>
            <a:r>
              <a:rPr lang="en-US" dirty="0" smtClean="0"/>
              <a:t>Ghetto</a:t>
            </a:r>
          </a:p>
          <a:p>
            <a:r>
              <a:rPr lang="en-US" dirty="0" smtClean="0"/>
              <a:t>Gridiron Plan</a:t>
            </a:r>
          </a:p>
          <a:p>
            <a:r>
              <a:rPr lang="en-US" dirty="0" smtClean="0"/>
              <a:t>Guild</a:t>
            </a:r>
          </a:p>
          <a:p>
            <a:r>
              <a:rPr lang="en-US" dirty="0" smtClean="0"/>
              <a:t>Hanseatic League</a:t>
            </a:r>
          </a:p>
          <a:p>
            <a:r>
              <a:rPr lang="en-US" dirty="0" smtClean="0"/>
              <a:t>Hydraulic Civilization</a:t>
            </a:r>
          </a:p>
          <a:p>
            <a:r>
              <a:rPr lang="en-US" dirty="0" smtClean="0"/>
              <a:t>Indus Valley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0413" y="1463081"/>
            <a:ext cx="4041775" cy="395128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Citta</a:t>
            </a:r>
            <a:r>
              <a:rPr lang="en-US" dirty="0" smtClean="0"/>
              <a:t> </a:t>
            </a:r>
            <a:r>
              <a:rPr lang="en-US" dirty="0" err="1" smtClean="0"/>
              <a:t>Vecchia</a:t>
            </a:r>
            <a:r>
              <a:rPr lang="en-US" dirty="0" smtClean="0"/>
              <a:t>/die </a:t>
            </a:r>
            <a:r>
              <a:rPr lang="en-US" dirty="0" err="1" smtClean="0"/>
              <a:t>Alstadt</a:t>
            </a:r>
            <a:endParaRPr lang="en-US" dirty="0" smtClean="0"/>
          </a:p>
          <a:p>
            <a:r>
              <a:rPr lang="en-US" dirty="0" err="1" smtClean="0"/>
              <a:t>Medinah</a:t>
            </a:r>
            <a:endParaRPr lang="en-US" dirty="0" smtClean="0"/>
          </a:p>
          <a:p>
            <a:r>
              <a:rPr lang="en-US" dirty="0" smtClean="0"/>
              <a:t>Merchant class (burghers)</a:t>
            </a:r>
          </a:p>
          <a:p>
            <a:r>
              <a:rPr lang="en-US" dirty="0" smtClean="0"/>
              <a:t>Mesopotamia</a:t>
            </a:r>
          </a:p>
          <a:p>
            <a:r>
              <a:rPr lang="en-US" dirty="0" smtClean="0"/>
              <a:t>Mosque</a:t>
            </a:r>
          </a:p>
          <a:p>
            <a:r>
              <a:rPr lang="en-US" dirty="0" smtClean="0"/>
              <a:t>New towns and </a:t>
            </a:r>
            <a:r>
              <a:rPr lang="en-US" dirty="0" err="1" smtClean="0"/>
              <a:t>bastides</a:t>
            </a:r>
            <a:endParaRPr lang="en-US" dirty="0" smtClean="0"/>
          </a:p>
          <a:p>
            <a:r>
              <a:rPr lang="en-US" dirty="0" smtClean="0"/>
              <a:t>Planned city vs. Organic city</a:t>
            </a:r>
          </a:p>
          <a:p>
            <a:r>
              <a:rPr lang="en-US" dirty="0" smtClean="0"/>
              <a:t>Polis</a:t>
            </a:r>
          </a:p>
          <a:p>
            <a:r>
              <a:rPr lang="en-US" dirty="0" smtClean="0"/>
              <a:t>Roman Empire</a:t>
            </a:r>
          </a:p>
          <a:p>
            <a:r>
              <a:rPr lang="en-US" dirty="0" smtClean="0"/>
              <a:t>Souk/Bazaar</a:t>
            </a:r>
          </a:p>
          <a:p>
            <a:r>
              <a:rPr lang="en-US" dirty="0" err="1" smtClean="0"/>
              <a:t>Synekism</a:t>
            </a:r>
            <a:endParaRPr lang="en-US" dirty="0" smtClean="0"/>
          </a:p>
          <a:p>
            <a:r>
              <a:rPr lang="en-US" dirty="0" smtClean="0"/>
              <a:t>Urban Revolution/Transformation</a:t>
            </a:r>
          </a:p>
          <a:p>
            <a:r>
              <a:rPr lang="en-US" dirty="0" err="1" smtClean="0"/>
              <a:t>Zhouli</a:t>
            </a:r>
            <a:r>
              <a:rPr lang="en-US" dirty="0" smtClean="0"/>
              <a:t> Design</a:t>
            </a:r>
          </a:p>
          <a:p>
            <a:r>
              <a:rPr lang="en-US" dirty="0" smtClean="0"/>
              <a:t>Ziggurat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8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Europe’s Rebirth:  The Medieval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9296"/>
            <a:ext cx="8754997" cy="3289718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Even as recently as 500 years ago it would have been hard to imagine Europe’s cities being influential globally, or perhaps even existing at all!</a:t>
            </a:r>
          </a:p>
          <a:p>
            <a:r>
              <a:rPr lang="en-US" dirty="0" smtClean="0"/>
              <a:t>During Dark Ages cities only persisted as fortified towns for feudal landowners to protect their territories.</a:t>
            </a:r>
          </a:p>
          <a:p>
            <a:r>
              <a:rPr lang="en-US" dirty="0" smtClean="0"/>
              <a:t>Cities re-emerge in the 11</a:t>
            </a:r>
            <a:r>
              <a:rPr lang="en-US" baseline="30000" dirty="0" smtClean="0"/>
              <a:t>th</a:t>
            </a:r>
            <a:r>
              <a:rPr lang="en-US" dirty="0" smtClean="0"/>
              <a:t> century (1000 </a:t>
            </a:r>
            <a:r>
              <a:rPr lang="en-US" dirty="0" err="1" smtClean="0"/>
              <a:t>ce</a:t>
            </a:r>
            <a:r>
              <a:rPr lang="en-US" dirty="0" smtClean="0"/>
              <a:t>):  with the rise of a new class, the </a:t>
            </a:r>
            <a:r>
              <a:rPr lang="en-US" i="1" dirty="0" smtClean="0"/>
              <a:t>burghers or bourgeoisie</a:t>
            </a:r>
            <a:endParaRPr lang="en-US" dirty="0" smtClean="0"/>
          </a:p>
          <a:p>
            <a:r>
              <a:rPr lang="en-US" dirty="0" smtClean="0"/>
              <a:t>Why?  </a:t>
            </a:r>
          </a:p>
          <a:p>
            <a:pPr lvl="1"/>
            <a:r>
              <a:rPr lang="en-US" dirty="0" smtClean="0"/>
              <a:t>Heavy taxation prompted increased trade. </a:t>
            </a:r>
          </a:p>
          <a:p>
            <a:pPr lvl="1"/>
            <a:r>
              <a:rPr lang="en-US" dirty="0" smtClean="0"/>
              <a:t>Opening of long-distance trade by the Crusades.</a:t>
            </a:r>
          </a:p>
          <a:p>
            <a:r>
              <a:rPr lang="en-US" dirty="0" smtClean="0"/>
              <a:t>Cities became vital, grew in size and had a growing merchant class.  They are also largely “free” areas—serfs, farmers, etc. could be independent of their feudal masters.</a:t>
            </a:r>
          </a:p>
          <a:p>
            <a:r>
              <a:rPr lang="en-US" dirty="0" smtClean="0"/>
              <a:t>Merchant becomes powerful—politically, economically, socially.  They lend cash to the feudal Lords.</a:t>
            </a:r>
          </a:p>
          <a:p>
            <a:r>
              <a:rPr lang="en-US" dirty="0" smtClean="0"/>
              <a:t>City life is centered around the guild—merchant associations organized by trade—and the guildhall.  Other than the Cathedral, the Guildhall is the most important structure in town.</a:t>
            </a:r>
          </a:p>
          <a:p>
            <a:r>
              <a:rPr lang="en-US" dirty="0" smtClean="0"/>
              <a:t>These Merchant Free Towns are politically independent, more like city-republics, such as Venice, Genoa.</a:t>
            </a:r>
          </a:p>
          <a:p>
            <a:r>
              <a:rPr lang="en-US" dirty="0" smtClean="0"/>
              <a:t>Cooperative leagues of guilds form joining city-republics.  Hanseatic League of northern Europe included 100s of towns like Hamburg and Bruges.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685" y="2348075"/>
            <a:ext cx="6755316" cy="4503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7850" y="6010503"/>
            <a:ext cx="1133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The Merchant Town of Bruges, Belgium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6" name="Picture 5" descr="262857_TfjyFpJNxA50sPcLAyTG40r22RzgIVTfkmOzHRYbp7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1"/>
            <a:ext cx="4271503" cy="4271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3260" y="387512"/>
            <a:ext cx="803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Hamburg,</a:t>
            </a:r>
          </a:p>
          <a:p>
            <a:r>
              <a:rPr lang="en-US" sz="1200" dirty="0" smtClean="0"/>
              <a:t>Guildhall.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791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le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38"/>
            <a:ext cx="9144000" cy="5143500"/>
          </a:xfrm>
          <a:prstGeom prst="rect">
            <a:avLst/>
          </a:prstGeom>
        </p:spPr>
      </p:pic>
      <p:pic>
        <p:nvPicPr>
          <p:cNvPr id="5" name="Picture 4" descr="Geno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Baez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6773" cy="5789903"/>
          </a:xfrm>
          <a:prstGeom prst="rect">
            <a:avLst/>
          </a:prstGeom>
        </p:spPr>
      </p:pic>
      <p:pic>
        <p:nvPicPr>
          <p:cNvPr id="7" name="Picture 6" descr="Napl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17" y="-112063"/>
            <a:ext cx="3994336" cy="60015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048" y="5874415"/>
            <a:ext cx="79814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--The Medieval neighborhoods of European cities continue to give them their distinctive character.</a:t>
            </a:r>
          </a:p>
          <a:p>
            <a:r>
              <a:rPr lang="en-US" sz="1400" dirty="0" smtClean="0"/>
              <a:t>--Little to no socio-economic segregation, nor functional segregation.  </a:t>
            </a:r>
            <a:endParaRPr lang="en-US" sz="1400" dirty="0" smtClean="0"/>
          </a:p>
          <a:p>
            <a:r>
              <a:rPr lang="en-US" sz="1400" dirty="0" smtClean="0"/>
              <a:t>--</a:t>
            </a:r>
            <a:r>
              <a:rPr lang="en-US" sz="1400" dirty="0" smtClean="0"/>
              <a:t>Exception </a:t>
            </a:r>
            <a:r>
              <a:rPr lang="en-US" sz="1400" dirty="0" smtClean="0"/>
              <a:t>is the Jewish neighborhood.</a:t>
            </a:r>
          </a:p>
          <a:p>
            <a:r>
              <a:rPr lang="en-US" sz="1400" dirty="0" smtClean="0"/>
              <a:t>--Burgher House.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7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9359"/>
            <a:ext cx="8229600" cy="1143000"/>
          </a:xfrm>
        </p:spPr>
        <p:txBody>
          <a:bodyPr/>
          <a:lstStyle/>
          <a:p>
            <a:r>
              <a:rPr lang="en-US" dirty="0" err="1" smtClean="0"/>
              <a:t>Bastides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22196"/>
            <a:ext cx="8229600" cy="168016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Planned “new towns” of the Medieval period</a:t>
            </a:r>
          </a:p>
          <a:p>
            <a:r>
              <a:rPr lang="en-US" sz="2400" dirty="0" smtClean="0"/>
              <a:t>Built by Lord or Prince for defense, but also became source of income</a:t>
            </a:r>
          </a:p>
          <a:p>
            <a:r>
              <a:rPr lang="en-US" sz="2400" dirty="0" smtClean="0"/>
              <a:t>Elaborate defense design.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547"/>
            <a:ext cx="5425868" cy="3414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30831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Philippeville</a:t>
            </a:r>
            <a:r>
              <a:rPr lang="en-US" dirty="0" smtClean="0">
                <a:solidFill>
                  <a:srgbClr val="FFFFFF"/>
                </a:solidFill>
              </a:rPr>
              <a:t>, Belgium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868" y="1713704"/>
            <a:ext cx="3811632" cy="2878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4857" y="173748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Palmanova</a:t>
            </a:r>
            <a:r>
              <a:rPr lang="en-US" dirty="0" smtClean="0">
                <a:solidFill>
                  <a:srgbClr val="FFFFFF"/>
                </a:solidFill>
              </a:rPr>
              <a:t>, Italy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1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7326"/>
            <a:ext cx="8229600" cy="1143000"/>
          </a:xfrm>
        </p:spPr>
        <p:txBody>
          <a:bodyPr/>
          <a:lstStyle/>
          <a:p>
            <a:r>
              <a:rPr lang="en-US" dirty="0" smtClean="0"/>
              <a:t>Bruges:  the iconic Medieval Town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37" y="1273226"/>
            <a:ext cx="7239850" cy="5325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28" y="1005161"/>
            <a:ext cx="6837942" cy="5957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09" y="1055674"/>
            <a:ext cx="8898729" cy="5543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5674"/>
            <a:ext cx="9335050" cy="5658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1682"/>
            <a:ext cx="9144000" cy="6052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344" y="2248621"/>
            <a:ext cx="338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of the Tours de Flanders race.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36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Revolution Theory of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641600"/>
            <a:ext cx="802640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579" y="64281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Gordon Childe, Australian archaeologist</a:t>
            </a:r>
          </a:p>
          <a:p>
            <a:pPr lvl="1"/>
            <a:r>
              <a:rPr lang="en-US" sz="2000" dirty="0" smtClean="0"/>
              <a:t>10,000 </a:t>
            </a:r>
            <a:r>
              <a:rPr lang="en-US" sz="2000" dirty="0" err="1" smtClean="0"/>
              <a:t>yrs</a:t>
            </a:r>
            <a:r>
              <a:rPr lang="en-US" sz="2000" dirty="0" smtClean="0"/>
              <a:t> ago Agricultural Revolution</a:t>
            </a:r>
          </a:p>
          <a:p>
            <a:pPr lvl="1"/>
            <a:r>
              <a:rPr lang="en-US" sz="2000" dirty="0" smtClean="0"/>
              <a:t>5000 </a:t>
            </a:r>
            <a:r>
              <a:rPr lang="en-US" sz="2000" dirty="0" err="1" smtClean="0"/>
              <a:t>yrs</a:t>
            </a:r>
            <a:r>
              <a:rPr lang="en-US" sz="2000" dirty="0" smtClean="0"/>
              <a:t> ago Urban Revolution</a:t>
            </a:r>
          </a:p>
          <a:p>
            <a:pPr lvl="1"/>
            <a:r>
              <a:rPr lang="en-US" sz="2000" dirty="0" smtClean="0"/>
              <a:t>200 </a:t>
            </a:r>
            <a:r>
              <a:rPr lang="en-US" sz="2000" dirty="0" err="1" smtClean="0"/>
              <a:t>yrs</a:t>
            </a:r>
            <a:r>
              <a:rPr lang="en-US" sz="2000" dirty="0" smtClean="0"/>
              <a:t> ago Industrial Revolution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717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 of Urbanism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1000 years ago, empires centered on city-states</a:t>
            </a:r>
          </a:p>
          <a:p>
            <a:pPr lvl="1"/>
            <a:r>
              <a:rPr lang="en-US" dirty="0" smtClean="0"/>
              <a:t>Greek, Roman, Byzantine</a:t>
            </a:r>
          </a:p>
          <a:p>
            <a:r>
              <a:rPr lang="en-US" dirty="0" smtClean="0"/>
              <a:t>But has been precarious &amp; uneven</a:t>
            </a:r>
          </a:p>
          <a:p>
            <a:pPr lvl="1"/>
            <a:r>
              <a:rPr lang="en-US" dirty="0" smtClean="0"/>
              <a:t>Fall of Roman Empire</a:t>
            </a:r>
          </a:p>
          <a:p>
            <a:pPr lvl="1"/>
            <a:r>
              <a:rPr lang="en-US" dirty="0" smtClean="0"/>
              <a:t>Dark Ages in Europe</a:t>
            </a:r>
          </a:p>
          <a:p>
            <a:pPr lvl="1"/>
            <a:r>
              <a:rPr lang="en-US" dirty="0" smtClean="0"/>
              <a:t>Rise of Mercantile Capitalism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3487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300"/>
            <a:ext cx="9144000" cy="5863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94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2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883"/>
            <a:ext cx="8229600" cy="1143000"/>
          </a:xfrm>
        </p:spPr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281" y="843226"/>
            <a:ext cx="4431588" cy="3007387"/>
          </a:xfrm>
        </p:spPr>
        <p:txBody>
          <a:bodyPr>
            <a:normAutofit/>
          </a:bodyPr>
          <a:lstStyle/>
          <a:p>
            <a:r>
              <a:rPr lang="en-US" dirty="0" smtClean="0"/>
              <a:t>Agricultural Surplus</a:t>
            </a:r>
          </a:p>
          <a:p>
            <a:pPr lvl="1"/>
            <a:r>
              <a:rPr lang="en-US" sz="1500" dirty="0" smtClean="0"/>
              <a:t>Childe &amp; Woolley</a:t>
            </a:r>
          </a:p>
          <a:p>
            <a:pPr lvl="1"/>
            <a:r>
              <a:rPr lang="en-US" sz="1500" dirty="0" smtClean="0"/>
              <a:t>Excess food required management, admin, centralized functions</a:t>
            </a:r>
          </a:p>
          <a:p>
            <a:pPr lvl="1"/>
            <a:r>
              <a:rPr lang="en-US" sz="1500" dirty="0" smtClean="0"/>
              <a:t>Social stratification, specialization</a:t>
            </a:r>
            <a:endParaRPr lang="en-US" sz="15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12412" y="965363"/>
            <a:ext cx="4431588" cy="300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Hydraulic Civilization</a:t>
            </a:r>
          </a:p>
          <a:p>
            <a:pPr lvl="1"/>
            <a:r>
              <a:rPr lang="en-US" sz="1500" dirty="0" err="1" smtClean="0"/>
              <a:t>Wittfogel</a:t>
            </a:r>
            <a:r>
              <a:rPr lang="en-US" sz="1500" dirty="0" smtClean="0"/>
              <a:t>--cities arose in civilizations using irrigated agriculture.</a:t>
            </a:r>
          </a:p>
          <a:p>
            <a:pPr lvl="1"/>
            <a:r>
              <a:rPr lang="en-US" sz="1500" dirty="0" smtClean="0"/>
              <a:t>Early cities were in arid/semi-arid areas</a:t>
            </a:r>
          </a:p>
          <a:p>
            <a:pPr lvl="1"/>
            <a:r>
              <a:rPr lang="en-US" sz="1500" dirty="0" smtClean="0"/>
              <a:t>Large irrigation projects required large-scale cooperation, money, specialized skills, centralization, bureaucracy.</a:t>
            </a:r>
            <a:endParaRPr lang="en-US" sz="1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1281" y="2471810"/>
            <a:ext cx="4431588" cy="300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Trading</a:t>
            </a:r>
          </a:p>
          <a:p>
            <a:pPr lvl="1"/>
            <a:r>
              <a:rPr lang="en-US" sz="1500" dirty="0" smtClean="0"/>
              <a:t>Merchant class evolves as trade intensifies, becomes less intermittent and seasonal.</a:t>
            </a:r>
          </a:p>
          <a:p>
            <a:pPr lvl="1"/>
            <a:r>
              <a:rPr lang="en-US" sz="1500" dirty="0" smtClean="0"/>
              <a:t>Need for a system to administer formal exchange of goods.</a:t>
            </a:r>
          </a:p>
          <a:p>
            <a:pPr lvl="1"/>
            <a:r>
              <a:rPr lang="en-US" sz="1500" dirty="0" smtClean="0"/>
              <a:t>Cities driven by long-distance trade.</a:t>
            </a:r>
            <a:endParaRPr lang="en-US" sz="15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15269" y="2799993"/>
            <a:ext cx="4431588" cy="300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Defense</a:t>
            </a:r>
          </a:p>
          <a:p>
            <a:pPr lvl="1"/>
            <a:r>
              <a:rPr lang="en-US" sz="1500" dirty="0" smtClean="0"/>
              <a:t>Max Weber</a:t>
            </a:r>
          </a:p>
          <a:p>
            <a:pPr lvl="1"/>
            <a:r>
              <a:rPr lang="en-US" sz="1500" dirty="0" smtClean="0"/>
              <a:t>People gather for protection, or as  </a:t>
            </a:r>
            <a:r>
              <a:rPr lang="en-US" sz="1500" dirty="0" err="1" smtClean="0"/>
              <a:t>Wittfogel</a:t>
            </a:r>
            <a:r>
              <a:rPr lang="en-US" sz="1500" dirty="0" smtClean="0"/>
              <a:t> said, to protect valuable irrigation systems.</a:t>
            </a:r>
          </a:p>
          <a:p>
            <a:pPr lvl="1"/>
            <a:r>
              <a:rPr lang="en-US" sz="1500" dirty="0" smtClean="0"/>
              <a:t>While defense may not have been the initial reason for clustering, it intensified the process.  Led to specialization—warrior class.</a:t>
            </a:r>
            <a:endParaRPr lang="en-US" sz="1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1281" y="4303687"/>
            <a:ext cx="4240532" cy="2554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Religion</a:t>
            </a:r>
          </a:p>
          <a:p>
            <a:pPr lvl="1"/>
            <a:r>
              <a:rPr lang="en-US" sz="1500" dirty="0" smtClean="0"/>
              <a:t>All early cities have temples or other related structures.</a:t>
            </a:r>
          </a:p>
          <a:p>
            <a:pPr lvl="1"/>
            <a:r>
              <a:rPr lang="en-US" sz="1500" dirty="0" smtClean="0"/>
              <a:t>Elites may have controlled these altar offerings.</a:t>
            </a:r>
          </a:p>
          <a:p>
            <a:pPr lvl="1"/>
            <a:r>
              <a:rPr lang="en-US" sz="1500" dirty="0" smtClean="0"/>
              <a:t>Led to social stratification, specialization.</a:t>
            </a:r>
          </a:p>
          <a:p>
            <a:pPr lvl="1"/>
            <a:r>
              <a:rPr lang="en-US" sz="1500" dirty="0" smtClean="0"/>
              <a:t>Wheatley:  religion needed to keep people in line with rapidly changing societies.</a:t>
            </a:r>
            <a:endParaRPr lang="en-US" sz="1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92229" y="4902482"/>
            <a:ext cx="4109883" cy="1809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Synekism</a:t>
            </a:r>
            <a:endParaRPr lang="en-US" dirty="0" smtClean="0"/>
          </a:p>
          <a:p>
            <a:pPr lvl="1"/>
            <a:r>
              <a:rPr lang="en-US" sz="1500" dirty="0" smtClean="0"/>
              <a:t>Ed </a:t>
            </a:r>
            <a:r>
              <a:rPr lang="en-US" sz="1500" dirty="0" err="1" smtClean="0"/>
              <a:t>Soja</a:t>
            </a:r>
            <a:r>
              <a:rPr lang="en-US" sz="1500" dirty="0" smtClean="0"/>
              <a:t>, UCLA</a:t>
            </a:r>
          </a:p>
          <a:p>
            <a:pPr lvl="1"/>
            <a:r>
              <a:rPr lang="en-US" sz="1500" dirty="0" smtClean="0"/>
              <a:t>Organic—put enough people in a small space and creativity ensues.</a:t>
            </a:r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2023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Cities Share?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They are central places</a:t>
            </a:r>
          </a:p>
          <a:p>
            <a:pPr lvl="1"/>
            <a:r>
              <a:rPr lang="en-US" dirty="0" smtClean="0"/>
              <a:t>Centers of wealth, power, population, religion</a:t>
            </a:r>
          </a:p>
          <a:p>
            <a:r>
              <a:rPr lang="en-US" dirty="0" smtClean="0"/>
              <a:t>They are areas of specialization</a:t>
            </a:r>
          </a:p>
          <a:p>
            <a:pPr lvl="1"/>
            <a:r>
              <a:rPr lang="en-US" dirty="0" smtClean="0"/>
              <a:t>Merchants, priests, bureaucrats, laborers, leaders</a:t>
            </a:r>
          </a:p>
          <a:p>
            <a:r>
              <a:rPr lang="en-US" dirty="0" smtClean="0"/>
              <a:t>They have citadels</a:t>
            </a:r>
          </a:p>
          <a:p>
            <a:pPr lvl="1"/>
            <a:r>
              <a:rPr lang="en-US" dirty="0" smtClean="0"/>
              <a:t>A city within a city</a:t>
            </a:r>
          </a:p>
          <a:p>
            <a:pPr lvl="1"/>
            <a:r>
              <a:rPr lang="en-US" dirty="0" smtClean="0"/>
              <a:t>Monument or monumental structure</a:t>
            </a:r>
          </a:p>
          <a:p>
            <a:pPr lvl="1"/>
            <a:r>
              <a:rPr lang="en-US" dirty="0" smtClean="0"/>
              <a:t>Identifies the city’s center, heart</a:t>
            </a:r>
          </a:p>
          <a:p>
            <a:pPr lvl="1"/>
            <a:r>
              <a:rPr lang="en-US" dirty="0" smtClean="0"/>
              <a:t>Symbolizes the culture, civilization</a:t>
            </a:r>
          </a:p>
          <a:p>
            <a:pPr lvl="2"/>
            <a:r>
              <a:rPr lang="en-US" dirty="0" smtClean="0"/>
              <a:t>Could be a pyramid-like temple</a:t>
            </a:r>
          </a:p>
          <a:p>
            <a:pPr lvl="2"/>
            <a:r>
              <a:rPr lang="en-US" dirty="0" smtClean="0"/>
              <a:t>Often a compound including temple, palace, gathering space</a:t>
            </a:r>
          </a:p>
          <a:p>
            <a:pPr lvl="2"/>
            <a:r>
              <a:rPr lang="en-US" dirty="0" smtClean="0"/>
              <a:t>Walled off to define it as an elite 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692" y="274638"/>
            <a:ext cx="4860732" cy="5871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9119" y="5657671"/>
            <a:ext cx="3966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Mesopotamia’s Ur.  Note the citadel center, a place demarcating an elite central space within the larger walled city beyond.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4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7078" y="46451"/>
            <a:ext cx="8229600" cy="1143000"/>
          </a:xfrm>
        </p:spPr>
        <p:txBody>
          <a:bodyPr/>
          <a:lstStyle/>
          <a:p>
            <a:r>
              <a:rPr lang="en-US" dirty="0" smtClean="0"/>
              <a:t>Mesopotamia</a:t>
            </a:r>
            <a:endParaRPr lang="en-US" dirty="0"/>
          </a:p>
        </p:txBody>
      </p:sp>
      <p:pic>
        <p:nvPicPr>
          <p:cNvPr id="9" name="Picture 8" descr="1280px-Ancient_ziggurat_at_Ali_Air_Base_Iraq_2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09" y="3889094"/>
            <a:ext cx="3920454" cy="2940341"/>
          </a:xfrm>
          <a:prstGeom prst="rect">
            <a:avLst/>
          </a:prstGeom>
        </p:spPr>
      </p:pic>
      <p:pic>
        <p:nvPicPr>
          <p:cNvPr id="10" name="Picture 9" descr="250px-Ur_loc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14" y="0"/>
            <a:ext cx="2693948" cy="28771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85985" y="810032"/>
            <a:ext cx="395492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Ur—2300 </a:t>
            </a:r>
            <a:r>
              <a:rPr lang="mr-IN" dirty="0" smtClean="0"/>
              <a:t>–</a:t>
            </a:r>
            <a:r>
              <a:rPr lang="en-US" dirty="0" smtClean="0"/>
              <a:t> 2180 BCE, Sumerian Empire</a:t>
            </a:r>
            <a:endParaRPr lang="en-US" dirty="0"/>
          </a:p>
          <a:p>
            <a:r>
              <a:rPr lang="en-US" dirty="0" smtClean="0"/>
              <a:t>Irrigated agriculture</a:t>
            </a:r>
          </a:p>
          <a:p>
            <a:r>
              <a:rPr lang="en-US" dirty="0" smtClean="0"/>
              <a:t>Highly stratified society:  rulers to slaves</a:t>
            </a:r>
          </a:p>
          <a:p>
            <a:r>
              <a:rPr lang="en-US" dirty="0" smtClean="0"/>
              <a:t>Extensive long-distance trade.</a:t>
            </a:r>
          </a:p>
          <a:p>
            <a:r>
              <a:rPr lang="en-US" dirty="0" smtClean="0"/>
              <a:t>Center of the city:  pyramidal ziggurat.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41380" y="5629106"/>
            <a:ext cx="2242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70’ high, walled temple to the moon god, </a:t>
            </a:r>
            <a:r>
              <a:rPr lang="en-US" dirty="0" err="1" smtClean="0"/>
              <a:t>Nannar</a:t>
            </a:r>
            <a:r>
              <a:rPr lang="en-US" dirty="0" smtClean="0"/>
              <a:t>.  A sacred center.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42463" y="2575378"/>
            <a:ext cx="4229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Around the center a maze of streets.</a:t>
            </a:r>
          </a:p>
          <a:p>
            <a:r>
              <a:rPr lang="en-US" dirty="0" smtClean="0"/>
              <a:t>No planning, organic.</a:t>
            </a:r>
          </a:p>
          <a:p>
            <a:r>
              <a:rPr lang="en-US" dirty="0" smtClean="0"/>
              <a:t>Even a suburban zone with more than 200,000 people!</a:t>
            </a:r>
          </a:p>
        </p:txBody>
      </p:sp>
      <p:pic>
        <p:nvPicPr>
          <p:cNvPr id="15" name="Picture 14" descr="reconstitution de la ville d'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51"/>
            <a:ext cx="8653664" cy="5819588"/>
          </a:xfrm>
          <a:prstGeom prst="rect">
            <a:avLst/>
          </a:prstGeom>
        </p:spPr>
      </p:pic>
      <p:pic>
        <p:nvPicPr>
          <p:cNvPr id="16" name="Picture 15" descr="residential_+organic,+metabolic+street+patter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70" y="0"/>
            <a:ext cx="7164330" cy="53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3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836" y="582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Ancient Egypt</a:t>
            </a:r>
            <a:br>
              <a:rPr lang="en-US" dirty="0" smtClean="0"/>
            </a:br>
            <a:r>
              <a:rPr lang="en-US" dirty="0" smtClean="0"/>
              <a:t>Akhetaten, Tal al-</a:t>
            </a:r>
            <a:r>
              <a:rPr lang="en-US" dirty="0" err="1" smtClean="0"/>
              <a:t>Amarna</a:t>
            </a:r>
            <a:endParaRPr lang="en-US" dirty="0"/>
          </a:p>
        </p:txBody>
      </p:sp>
      <p:pic>
        <p:nvPicPr>
          <p:cNvPr id="4" name="Picture 3" descr="achetaton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63" y="58255"/>
            <a:ext cx="4879785" cy="36598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38" y="1276880"/>
            <a:ext cx="307726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Akhetaten stretched 5 miles along the Nile.</a:t>
            </a:r>
          </a:p>
          <a:p>
            <a:endParaRPr lang="en-US" dirty="0" smtClean="0"/>
          </a:p>
          <a:p>
            <a:r>
              <a:rPr lang="en-US" dirty="0" smtClean="0"/>
              <a:t>Egyptian civilization was small and no real defense needs.</a:t>
            </a:r>
          </a:p>
          <a:p>
            <a:endParaRPr lang="en-US" dirty="0"/>
          </a:p>
          <a:p>
            <a:r>
              <a:rPr lang="en-US" dirty="0" smtClean="0"/>
              <a:t>Cities housed the elites—the Pharaoh and his Royal Court</a:t>
            </a:r>
          </a:p>
          <a:p>
            <a:endParaRPr lang="en-US" dirty="0" smtClean="0"/>
          </a:p>
          <a:p>
            <a:r>
              <a:rPr lang="en-US" dirty="0" smtClean="0"/>
              <a:t>Heavily stratified and this is reflected in the city’s structure:</a:t>
            </a:r>
          </a:p>
          <a:p>
            <a:r>
              <a:rPr lang="en-US" dirty="0"/>
              <a:t>	</a:t>
            </a:r>
            <a:r>
              <a:rPr lang="en-US" dirty="0" smtClean="0"/>
              <a:t>Walled temple/Palace</a:t>
            </a:r>
          </a:p>
          <a:p>
            <a:r>
              <a:rPr lang="en-US" dirty="0"/>
              <a:t>	</a:t>
            </a:r>
            <a:r>
              <a:rPr lang="en-US" dirty="0" smtClean="0"/>
              <a:t>Slums</a:t>
            </a:r>
          </a:p>
          <a:p>
            <a:r>
              <a:rPr lang="en-US" dirty="0"/>
              <a:t>	</a:t>
            </a:r>
            <a:r>
              <a:rPr lang="en-US" dirty="0" smtClean="0"/>
              <a:t>Suburbs to north &amp; south</a:t>
            </a:r>
          </a:p>
          <a:p>
            <a:r>
              <a:rPr lang="en-US" dirty="0"/>
              <a:t>	</a:t>
            </a:r>
            <a:r>
              <a:rPr lang="en-US" dirty="0" smtClean="0"/>
              <a:t>Workingmen’s homes to east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 descr="243d2cc194c47ab25e36bf95e21375f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" y="58255"/>
            <a:ext cx="9026510" cy="4528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0" y="0"/>
            <a:ext cx="4884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1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2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Indus Valle</a:t>
            </a:r>
            <a:br>
              <a:rPr lang="en-US" dirty="0" smtClean="0"/>
            </a:br>
            <a:r>
              <a:rPr lang="en-US" dirty="0" smtClean="0"/>
              <a:t>Harappa &amp; </a:t>
            </a:r>
            <a:r>
              <a:rPr lang="en-US" dirty="0" err="1" smtClean="0"/>
              <a:t>Mohenjo</a:t>
            </a:r>
            <a:r>
              <a:rPr lang="en-US" dirty="0" smtClean="0"/>
              <a:t> -</a:t>
            </a:r>
            <a:r>
              <a:rPr lang="en-US" dirty="0" err="1" smtClean="0"/>
              <a:t>Daro</a:t>
            </a:r>
            <a:endParaRPr lang="en-US" dirty="0"/>
          </a:p>
        </p:txBody>
      </p:sp>
      <p:pic>
        <p:nvPicPr>
          <p:cNvPr id="4" name="Picture 3" descr="3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50" y="1"/>
            <a:ext cx="3756450" cy="3270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" y="1043787"/>
            <a:ext cx="4800452" cy="488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planned towns </a:t>
            </a:r>
            <a:r>
              <a:rPr lang="mr-IN" dirty="0" smtClean="0"/>
              <a:t>–</a:t>
            </a:r>
            <a:r>
              <a:rPr lang="en-US" dirty="0" smtClean="0"/>
              <a:t>grid</a:t>
            </a:r>
          </a:p>
          <a:p>
            <a:endParaRPr lang="en-US" dirty="0"/>
          </a:p>
          <a:p>
            <a:r>
              <a:rPr lang="en-US" dirty="0" smtClean="0"/>
              <a:t>Very dense:  1 square mile, 35,000 people.</a:t>
            </a:r>
          </a:p>
          <a:p>
            <a:endParaRPr lang="en-US" dirty="0"/>
          </a:p>
          <a:p>
            <a:r>
              <a:rPr lang="en-US" dirty="0" smtClean="0"/>
              <a:t>Engineering marvels—wells, canals, baths, drainage</a:t>
            </a:r>
          </a:p>
          <a:p>
            <a:r>
              <a:rPr lang="en-US" dirty="0" smtClean="0"/>
              <a:t>systems for waste.</a:t>
            </a:r>
          </a:p>
          <a:p>
            <a:endParaRPr lang="en-US" dirty="0"/>
          </a:p>
          <a:p>
            <a:r>
              <a:rPr lang="en-US" dirty="0" smtClean="0"/>
              <a:t>Unique Citadel: to west of city, on a mud platform, illuminated by the</a:t>
            </a:r>
          </a:p>
          <a:p>
            <a:r>
              <a:rPr lang="en-US" dirty="0" smtClean="0"/>
              <a:t>setting sun. Citadel not for religious purposes as much as civic.</a:t>
            </a:r>
          </a:p>
          <a:p>
            <a:endParaRPr lang="en-US" dirty="0"/>
          </a:p>
          <a:p>
            <a:r>
              <a:rPr lang="en-US" dirty="0" smtClean="0"/>
              <a:t>Housing: some one room, one story, others two story with courtyards;</a:t>
            </a:r>
          </a:p>
          <a:p>
            <a:r>
              <a:rPr lang="en-US" dirty="0" smtClean="0"/>
              <a:t>Workingmen’s homes were rows of identical 2-room houses.</a:t>
            </a:r>
          </a:p>
        </p:txBody>
      </p:sp>
      <p:pic>
        <p:nvPicPr>
          <p:cNvPr id="7" name="Picture 6" descr="33644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96" y="2266272"/>
            <a:ext cx="6493262" cy="4807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9114"/>
            <a:ext cx="4646448" cy="3101503"/>
          </a:xfrm>
          <a:prstGeom prst="rect">
            <a:avLst/>
          </a:prstGeom>
        </p:spPr>
      </p:pic>
      <p:pic>
        <p:nvPicPr>
          <p:cNvPr id="10" name="Picture 9" descr="mojenjo-ma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98" y="0"/>
            <a:ext cx="4190702" cy="270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08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1795</Words>
  <Application>Microsoft Macintosh PowerPoint</Application>
  <PresentationFormat>On-screen Show (4:3)</PresentationFormat>
  <Paragraphs>254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Geography 8</vt:lpstr>
      <vt:lpstr>Keywords</vt:lpstr>
      <vt:lpstr>The Revolution Theory of History</vt:lpstr>
      <vt:lpstr>Spread of Urbanism</vt:lpstr>
      <vt:lpstr>Why?</vt:lpstr>
      <vt:lpstr>What Do Cities Share?</vt:lpstr>
      <vt:lpstr>Mesopotamia</vt:lpstr>
      <vt:lpstr>Ancient Egypt Akhetaten, Tal al-Amarna</vt:lpstr>
      <vt:lpstr>Indus Valle Harappa &amp; Mohenjo -Daro</vt:lpstr>
      <vt:lpstr>Northern China—Chengchow, An’yang </vt:lpstr>
      <vt:lpstr>Mesoamerica</vt:lpstr>
      <vt:lpstr>Rise of European Urbanism Greece</vt:lpstr>
      <vt:lpstr>The Classical Greek City:  Athens</vt:lpstr>
      <vt:lpstr>PowerPoint Presentation</vt:lpstr>
      <vt:lpstr>European Urbanism: The Rise of Rome</vt:lpstr>
      <vt:lpstr>The Roman City</vt:lpstr>
      <vt:lpstr>The Center of Roman Cities:   The Forum</vt:lpstr>
      <vt:lpstr>The Legacy of the Roman City—Arles, France</vt:lpstr>
      <vt:lpstr>Dar al-Islam:  The Golden Age of Islam</vt:lpstr>
      <vt:lpstr>Europe’s Rebirth:  The Medieval City</vt:lpstr>
      <vt:lpstr>PowerPoint Presentation</vt:lpstr>
      <vt:lpstr>Bastides</vt:lpstr>
      <vt:lpstr>Bruges:  the iconic Medieval Town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Lobb</dc:creator>
  <cp:lastModifiedBy>Elizabeth Lobb</cp:lastModifiedBy>
  <cp:revision>161</cp:revision>
  <dcterms:created xsi:type="dcterms:W3CDTF">2018-03-21T20:48:41Z</dcterms:created>
  <dcterms:modified xsi:type="dcterms:W3CDTF">2019-03-25T21:38:33Z</dcterms:modified>
</cp:coreProperties>
</file>