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6" r:id="rId2"/>
    <p:sldId id="264" r:id="rId3"/>
    <p:sldId id="257" r:id="rId4"/>
    <p:sldId id="276" r:id="rId5"/>
    <p:sldId id="273" r:id="rId6"/>
    <p:sldId id="277" r:id="rId7"/>
    <p:sldId id="261" r:id="rId8"/>
    <p:sldId id="278" r:id="rId9"/>
    <p:sldId id="279" r:id="rId10"/>
    <p:sldId id="280" r:id="rId11"/>
    <p:sldId id="281" r:id="rId12"/>
    <p:sldId id="283" r:id="rId13"/>
    <p:sldId id="282" r:id="rId14"/>
    <p:sldId id="263" r:id="rId15"/>
    <p:sldId id="259" r:id="rId16"/>
    <p:sldId id="265" r:id="rId17"/>
    <p:sldId id="286" r:id="rId18"/>
    <p:sldId id="284" r:id="rId19"/>
    <p:sldId id="285" r:id="rId20"/>
    <p:sldId id="266" r:id="rId21"/>
    <p:sldId id="287" r:id="rId22"/>
    <p:sldId id="288" r:id="rId23"/>
    <p:sldId id="290" r:id="rId24"/>
    <p:sldId id="289" r:id="rId25"/>
    <p:sldId id="291" r:id="rId26"/>
    <p:sldId id="293" r:id="rId27"/>
    <p:sldId id="294" r:id="rId28"/>
    <p:sldId id="295" r:id="rId29"/>
    <p:sldId id="296" r:id="rId30"/>
    <p:sldId id="297" r:id="rId31"/>
    <p:sldId id="292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271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7FEA01-3CF3-4910-98B7-42EB41087F39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795F4-FEBA-4E2F-BDC1-6A42E7361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688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9795F4-FEBA-4E2F-BDC1-6A42E7361F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14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97C56-76D9-D64B-BF4B-C363CB6738E1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DF07-960F-A74E-A2BE-605CE3E47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52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97C56-76D9-D64B-BF4B-C363CB6738E1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DF07-960F-A74E-A2BE-605CE3E47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759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97C56-76D9-D64B-BF4B-C363CB6738E1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DF07-960F-A74E-A2BE-605CE3E47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734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97C56-76D9-D64B-BF4B-C363CB6738E1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DF07-960F-A74E-A2BE-605CE3E47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421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97C56-76D9-D64B-BF4B-C363CB6738E1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DF07-960F-A74E-A2BE-605CE3E47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608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97C56-76D9-D64B-BF4B-C363CB6738E1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DF07-960F-A74E-A2BE-605CE3E47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93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97C56-76D9-D64B-BF4B-C363CB6738E1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DF07-960F-A74E-A2BE-605CE3E47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129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97C56-76D9-D64B-BF4B-C363CB6738E1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DF07-960F-A74E-A2BE-605CE3E47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27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97C56-76D9-D64B-BF4B-C363CB6738E1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DF07-960F-A74E-A2BE-605CE3E47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72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97C56-76D9-D64B-BF4B-C363CB6738E1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DF07-960F-A74E-A2BE-605CE3E47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423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C97C56-76D9-D64B-BF4B-C363CB6738E1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4DF07-960F-A74E-A2BE-605CE3E47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810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C97C56-76D9-D64B-BF4B-C363CB6738E1}" type="datetimeFigureOut">
              <a:rPr lang="en-US" smtClean="0"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4DF07-960F-A74E-A2BE-605CE3E47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106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Rhjqqe750A" TargetMode="External"/><Relationship Id="rId2" Type="http://schemas.openxmlformats.org/officeDocument/2006/relationships/hyperlink" Target="https://www.youtube.com/watch?v=EACoIbokOcc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p4pyX4RwOp4" TargetMode="External"/><Relationship Id="rId4" Type="http://schemas.openxmlformats.org/officeDocument/2006/relationships/hyperlink" Target="https://www.youtube.com/watch?v=5gHXpLfsnGE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Geography 8		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Industrial Revolution and the Rise of the Modern City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8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 for Factories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Mechanization of Agriculture</a:t>
            </a:r>
          </a:p>
          <a:p>
            <a:pPr lvl="1"/>
            <a:r>
              <a:rPr lang="en-US" dirty="0" smtClean="0"/>
              <a:t>Horse-drawn plow</a:t>
            </a:r>
          </a:p>
          <a:p>
            <a:pPr lvl="1"/>
            <a:r>
              <a:rPr lang="en-US" dirty="0" smtClean="0"/>
              <a:t>Seed drill (Jethro </a:t>
            </a:r>
            <a:r>
              <a:rPr lang="en-US" dirty="0" err="1" smtClean="0"/>
              <a:t>Tull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Reduced need for farm labor, peasants displaced</a:t>
            </a:r>
          </a:p>
          <a:p>
            <a:r>
              <a:rPr lang="en-US" dirty="0" smtClean="0"/>
              <a:t>Increased Yields of Food Stuffs	</a:t>
            </a:r>
          </a:p>
          <a:p>
            <a:pPr lvl="1"/>
            <a:r>
              <a:rPr lang="en-US" dirty="0" smtClean="0"/>
              <a:t>Plenty of food to feed urban/factory workforce</a:t>
            </a:r>
          </a:p>
          <a:p>
            <a:pPr lvl="1"/>
            <a:r>
              <a:rPr lang="en-US" dirty="0" smtClean="0"/>
              <a:t>Very high NIR</a:t>
            </a:r>
          </a:p>
          <a:p>
            <a:pPr lvl="1"/>
            <a:r>
              <a:rPr lang="en-US" dirty="0" smtClean="0"/>
              <a:t>High rates of immigration</a:t>
            </a:r>
          </a:p>
          <a:p>
            <a:r>
              <a:rPr lang="en-US" dirty="0" smtClean="0"/>
              <a:t>Manufacturing of Tools/Machines</a:t>
            </a:r>
          </a:p>
          <a:p>
            <a:pPr lvl="1"/>
            <a:r>
              <a:rPr lang="en-US" dirty="0" smtClean="0"/>
              <a:t>Workers make the tools/machines need for mechanized agriculture</a:t>
            </a:r>
          </a:p>
          <a:p>
            <a:pPr lvl="1"/>
            <a:r>
              <a:rPr lang="en-US" dirty="0" smtClean="0"/>
              <a:t>Keeps the whole system working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43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Coal &amp; Competition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Coal</a:t>
            </a:r>
          </a:p>
          <a:p>
            <a:pPr lvl="1"/>
            <a:r>
              <a:rPr lang="en-US" dirty="0" smtClean="0"/>
              <a:t>Factories move to be close to mines, cities follow</a:t>
            </a:r>
          </a:p>
          <a:p>
            <a:r>
              <a:rPr lang="en-US" dirty="0" smtClean="0"/>
              <a:t>Surplus labor</a:t>
            </a:r>
          </a:p>
          <a:p>
            <a:pPr lvl="1"/>
            <a:r>
              <a:rPr lang="en-US" dirty="0" smtClean="0"/>
              <a:t>From immigration, from high NIR</a:t>
            </a:r>
          </a:p>
          <a:p>
            <a:r>
              <a:rPr lang="en-US" dirty="0" smtClean="0"/>
              <a:t>More efficient production</a:t>
            </a:r>
          </a:p>
          <a:p>
            <a:pPr lvl="1"/>
            <a:r>
              <a:rPr lang="en-US" dirty="0" smtClean="0"/>
              <a:t>Machines continue to make production better</a:t>
            </a:r>
          </a:p>
          <a:p>
            <a:pPr lvl="1"/>
            <a:r>
              <a:rPr lang="en-US" dirty="0" smtClean="0"/>
              <a:t>Produce more goods</a:t>
            </a:r>
          </a:p>
          <a:p>
            <a:r>
              <a:rPr lang="en-US" dirty="0" smtClean="0"/>
              <a:t>More competition</a:t>
            </a:r>
          </a:p>
          <a:p>
            <a:pPr lvl="1"/>
            <a:r>
              <a:rPr lang="en-US" dirty="0" smtClean="0"/>
              <a:t>Industrial revolution spreads to Europe, then to North America</a:t>
            </a:r>
          </a:p>
          <a:p>
            <a:pPr lvl="1"/>
            <a:r>
              <a:rPr lang="en-US" dirty="0" smtClean="0"/>
              <a:t>They are competitors, driving prices down (of products)</a:t>
            </a:r>
          </a:p>
          <a:p>
            <a:r>
              <a:rPr lang="en-US" dirty="0" smtClean="0"/>
              <a:t>Wages get cut</a:t>
            </a:r>
          </a:p>
          <a:p>
            <a:pPr lvl="1"/>
            <a:r>
              <a:rPr lang="en-US" dirty="0" smtClean="0"/>
              <a:t>Factory owners cut wages to remain profitable</a:t>
            </a:r>
          </a:p>
          <a:p>
            <a:pPr lvl="1"/>
            <a:r>
              <a:rPr lang="en-US" dirty="0" smtClean="0"/>
              <a:t>Worker is “squeezed”</a:t>
            </a:r>
          </a:p>
          <a:p>
            <a:r>
              <a:rPr lang="en-US" dirty="0" smtClean="0"/>
              <a:t>Workers can’t afford housing</a:t>
            </a:r>
          </a:p>
          <a:p>
            <a:pPr lvl="1"/>
            <a:r>
              <a:rPr lang="en-US" dirty="0" smtClean="0"/>
              <a:t>Lack of affordable housing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130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Housing for the Workers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7914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Competition over land near city center</a:t>
            </a:r>
          </a:p>
          <a:p>
            <a:r>
              <a:rPr lang="en-US" dirty="0" smtClean="0"/>
              <a:t>Row houses for workers constructed on very  narrow lots. </a:t>
            </a:r>
          </a:p>
          <a:p>
            <a:r>
              <a:rPr lang="en-US" dirty="0" smtClean="0"/>
              <a:t>People crowded together to be able to afford housing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03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73" y="590473"/>
            <a:ext cx="8695636" cy="616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86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Tenement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0665" y="1233487"/>
            <a:ext cx="7064604" cy="143189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Often former homes of individual wealthy families</a:t>
            </a:r>
          </a:p>
          <a:p>
            <a:r>
              <a:rPr lang="en-US" dirty="0" smtClean="0"/>
              <a:t>Rents kept low by subdividing single-family home and filling the lots</a:t>
            </a:r>
          </a:p>
          <a:p>
            <a:r>
              <a:rPr lang="en-US" dirty="0" smtClean="0"/>
              <a:t>Subcontractor “managed” the properties</a:t>
            </a:r>
          </a:p>
          <a:p>
            <a:r>
              <a:rPr lang="en-US" dirty="0" smtClean="0"/>
              <a:t>Workers had few other options</a:t>
            </a:r>
          </a:p>
          <a:p>
            <a:r>
              <a:rPr lang="en-US" dirty="0" smtClean="0"/>
              <a:t>Became places of disease, poor sanitation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3102" y="2882337"/>
            <a:ext cx="505857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In 1861 2/3s of Glasgow’s population of 394,864 lived in houses with only one or two rooms, </a:t>
            </a:r>
            <a:endParaRPr lang="en-US" i="1" dirty="0" smtClean="0"/>
          </a:p>
          <a:p>
            <a:r>
              <a:rPr lang="en-US" i="1" dirty="0" smtClean="0"/>
              <a:t>and </a:t>
            </a:r>
            <a:r>
              <a:rPr lang="en-US" i="1" dirty="0"/>
              <a:t>of these 60% shared a room with at least four others.  Overcrowding was intensified by </a:t>
            </a:r>
            <a:endParaRPr lang="en-US" i="1" dirty="0" smtClean="0"/>
          </a:p>
          <a:p>
            <a:r>
              <a:rPr lang="en-US" i="1" dirty="0" smtClean="0"/>
              <a:t>property </a:t>
            </a:r>
            <a:r>
              <a:rPr lang="en-US" i="1" dirty="0"/>
              <a:t>speculators building on any available open space to produce “</a:t>
            </a:r>
            <a:r>
              <a:rPr lang="en-US" i="1" dirty="0" err="1"/>
              <a:t>backjams</a:t>
            </a:r>
            <a:r>
              <a:rPr lang="en-US" i="1" dirty="0"/>
              <a:t>” and </a:t>
            </a:r>
            <a:endParaRPr lang="en-US" i="1" dirty="0" smtClean="0"/>
          </a:p>
          <a:p>
            <a:r>
              <a:rPr lang="en-US" i="1" dirty="0" smtClean="0"/>
              <a:t>“</a:t>
            </a:r>
            <a:r>
              <a:rPr lang="en-US" i="1" dirty="0"/>
              <a:t>backlands” tenements, </a:t>
            </a:r>
            <a:r>
              <a:rPr lang="en-US" i="1" dirty="0" smtClean="0"/>
              <a:t>which </a:t>
            </a:r>
            <a:r>
              <a:rPr lang="en-US" i="1" dirty="0"/>
              <a:t>were either added to existing buildings or erected in the </a:t>
            </a:r>
            <a:endParaRPr lang="en-US" i="1" dirty="0" smtClean="0"/>
          </a:p>
          <a:p>
            <a:r>
              <a:rPr lang="en-US" i="1" dirty="0" smtClean="0"/>
              <a:t>erstwhile </a:t>
            </a:r>
            <a:r>
              <a:rPr lang="en-US" i="1" dirty="0"/>
              <a:t>gardens of the formerly wealthy burgher residences.  By the mid-19</a:t>
            </a:r>
            <a:r>
              <a:rPr lang="en-US" i="1" baseline="30000" dirty="0"/>
              <a:t>th</a:t>
            </a:r>
            <a:r>
              <a:rPr lang="en-US" i="1" dirty="0"/>
              <a:t> century </a:t>
            </a:r>
            <a:endParaRPr lang="en-US" i="1" dirty="0" smtClean="0"/>
          </a:p>
          <a:p>
            <a:r>
              <a:rPr lang="en-US" i="1" dirty="0" smtClean="0"/>
              <a:t>the </a:t>
            </a:r>
            <a:r>
              <a:rPr lang="en-US" i="1" dirty="0"/>
              <a:t>old city was a congeries of poor-quality housing.  One shelter visited in a dark ravine </a:t>
            </a:r>
            <a:endParaRPr lang="en-US" i="1" dirty="0" smtClean="0"/>
          </a:p>
          <a:p>
            <a:r>
              <a:rPr lang="en-US" i="1" dirty="0" smtClean="0"/>
              <a:t>of </a:t>
            </a:r>
            <a:r>
              <a:rPr lang="en-US" i="1" dirty="0"/>
              <a:t>a close housed a husband, wife and two children and </a:t>
            </a:r>
            <a:endParaRPr lang="en-US" i="1" dirty="0" smtClean="0"/>
          </a:p>
          <a:p>
            <a:r>
              <a:rPr lang="en-US" i="1" dirty="0" smtClean="0"/>
              <a:t>comprised </a:t>
            </a:r>
            <a:r>
              <a:rPr lang="en-US" i="1" dirty="0"/>
              <a:t>of a “sort of hole in the wall” measuring six shoe lengths in breadth, between </a:t>
            </a:r>
            <a:endParaRPr lang="en-US" i="1" dirty="0" smtClean="0"/>
          </a:p>
          <a:p>
            <a:r>
              <a:rPr lang="en-US" i="1" dirty="0" smtClean="0"/>
              <a:t>eight </a:t>
            </a:r>
            <a:r>
              <a:rPr lang="en-US" i="1" dirty="0"/>
              <a:t>and nine in length from the bed to the fireplace, and of a height which made it </a:t>
            </a:r>
            <a:r>
              <a:rPr lang="en-US" i="1" dirty="0" smtClean="0"/>
              <a:t>difficult</a:t>
            </a:r>
          </a:p>
          <a:p>
            <a:r>
              <a:rPr lang="en-US" i="1" dirty="0" smtClean="0"/>
              <a:t> </a:t>
            </a:r>
            <a:r>
              <a:rPr lang="en-US" i="1" dirty="0"/>
              <a:t>to stand upright.  Densities of 1000 persons per acre were commonplace.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22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96862"/>
            <a:ext cx="8229600" cy="1143000"/>
          </a:xfrm>
        </p:spPr>
        <p:txBody>
          <a:bodyPr/>
          <a:lstStyle/>
          <a:p>
            <a:r>
              <a:rPr lang="en-US" dirty="0" smtClean="0"/>
              <a:t>Tenement Structure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591" y="665369"/>
            <a:ext cx="8292830" cy="2200858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Very narrow lots, many former merchant homes, 3-4 stories on front half of lot.</a:t>
            </a:r>
          </a:p>
          <a:p>
            <a:r>
              <a:rPr lang="en-US" dirty="0" smtClean="0"/>
              <a:t>By Stage 3:  adding to the lot, “</a:t>
            </a:r>
            <a:r>
              <a:rPr lang="en-US" dirty="0" err="1" smtClean="0"/>
              <a:t>backjams</a:t>
            </a:r>
            <a:r>
              <a:rPr lang="en-US" dirty="0" smtClean="0"/>
              <a:t>” or “backlands”</a:t>
            </a:r>
          </a:p>
          <a:p>
            <a:r>
              <a:rPr lang="en-US" dirty="0" smtClean="0"/>
              <a:t>Sometimes original house torn down and tenement built, 6-7 stories</a:t>
            </a:r>
          </a:p>
          <a:p>
            <a:r>
              <a:rPr lang="en-US" dirty="0" smtClean="0"/>
              <a:t>Stage 4-7:  standard layout:  four separate units around a central stairwell.</a:t>
            </a:r>
          </a:p>
          <a:p>
            <a:r>
              <a:rPr lang="en-US" dirty="0" smtClean="0"/>
              <a:t>Each unit had 3-4 rooms; largest had a window (probably about the size of a walk in closet by today’s standards)</a:t>
            </a:r>
          </a:p>
          <a:p>
            <a:r>
              <a:rPr lang="en-US" dirty="0" smtClean="0"/>
              <a:t>Maybe 1 toilet, but most likely outhouse for about 100 people to use.</a:t>
            </a:r>
          </a:p>
          <a:p>
            <a:r>
              <a:rPr lang="en-US" dirty="0" smtClean="0"/>
              <a:t>Stage 6-7:  new dumbbell design after 1867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50414"/>
            <a:ext cx="7415171" cy="370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9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03" y="0"/>
            <a:ext cx="8675233" cy="672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70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461" y="1039584"/>
            <a:ext cx="6950949" cy="506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6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428" y="0"/>
            <a:ext cx="8179567" cy="6556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00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8990994" cy="702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5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9047"/>
            <a:ext cx="8229600" cy="1143000"/>
          </a:xfrm>
        </p:spPr>
        <p:txBody>
          <a:bodyPr/>
          <a:lstStyle/>
          <a:p>
            <a:r>
              <a:rPr lang="en-US" dirty="0" smtClean="0"/>
              <a:t>Keywords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3953"/>
            <a:ext cx="8386526" cy="5650730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Industrial revolution</a:t>
            </a:r>
          </a:p>
          <a:p>
            <a:r>
              <a:rPr lang="en-US" dirty="0" smtClean="0"/>
              <a:t>Cottage industry</a:t>
            </a:r>
          </a:p>
          <a:p>
            <a:r>
              <a:rPr lang="en-US" dirty="0" smtClean="0"/>
              <a:t>Factory</a:t>
            </a:r>
          </a:p>
          <a:p>
            <a:r>
              <a:rPr lang="en-US" dirty="0" smtClean="0"/>
              <a:t>Mass production</a:t>
            </a:r>
          </a:p>
          <a:p>
            <a:r>
              <a:rPr lang="en-US" dirty="0" smtClean="0"/>
              <a:t>Colonialism/imperialism</a:t>
            </a:r>
          </a:p>
          <a:p>
            <a:r>
              <a:rPr lang="en-US" dirty="0" smtClean="0"/>
              <a:t>Autocracy</a:t>
            </a:r>
          </a:p>
          <a:p>
            <a:r>
              <a:rPr lang="en-US" dirty="0" smtClean="0"/>
              <a:t>Mechanization</a:t>
            </a:r>
          </a:p>
          <a:p>
            <a:r>
              <a:rPr lang="en-US" dirty="0" smtClean="0"/>
              <a:t>Demographic transition</a:t>
            </a:r>
          </a:p>
          <a:p>
            <a:r>
              <a:rPr lang="en-US" dirty="0" smtClean="0"/>
              <a:t>Natural increase rate (NIR)</a:t>
            </a:r>
          </a:p>
          <a:p>
            <a:r>
              <a:rPr lang="en-US" dirty="0" smtClean="0"/>
              <a:t>Overproduction, wage deflation</a:t>
            </a:r>
          </a:p>
          <a:p>
            <a:r>
              <a:rPr lang="en-US" dirty="0" smtClean="0"/>
              <a:t>Squalor</a:t>
            </a:r>
          </a:p>
          <a:p>
            <a:r>
              <a:rPr lang="en-US" dirty="0" smtClean="0"/>
              <a:t>Slum</a:t>
            </a:r>
          </a:p>
          <a:p>
            <a:r>
              <a:rPr lang="en-US" dirty="0" err="1" smtClean="0"/>
              <a:t>Backjams</a:t>
            </a:r>
            <a:r>
              <a:rPr lang="en-US" dirty="0" smtClean="0"/>
              <a:t>/backland tenements</a:t>
            </a:r>
          </a:p>
          <a:p>
            <a:r>
              <a:rPr lang="en-US" dirty="0" smtClean="0"/>
              <a:t>Tenements</a:t>
            </a:r>
          </a:p>
          <a:p>
            <a:r>
              <a:rPr lang="en-US" dirty="0" smtClean="0"/>
              <a:t>Blight </a:t>
            </a:r>
            <a:r>
              <a:rPr lang="en-US" dirty="0" err="1" smtClean="0"/>
              <a:t>vs</a:t>
            </a:r>
            <a:r>
              <a:rPr lang="en-US" dirty="0" smtClean="0"/>
              <a:t> Community</a:t>
            </a:r>
          </a:p>
          <a:p>
            <a:r>
              <a:rPr lang="en-US" dirty="0" smtClean="0"/>
              <a:t>Dumbbell design—1867 Tenement House Act, NYC</a:t>
            </a:r>
          </a:p>
          <a:p>
            <a:r>
              <a:rPr lang="en-US" dirty="0" smtClean="0"/>
              <a:t>CBD—central business district</a:t>
            </a:r>
          </a:p>
          <a:p>
            <a:r>
              <a:rPr lang="en-US" dirty="0" smtClean="0"/>
              <a:t>Land use specialization</a:t>
            </a:r>
          </a:p>
          <a:p>
            <a:r>
              <a:rPr lang="en-US" dirty="0" smtClean="0"/>
              <a:t>The “Frame” or “zone of transition” or “zone of assimilation” </a:t>
            </a:r>
          </a:p>
          <a:p>
            <a:r>
              <a:rPr lang="en-US" dirty="0" smtClean="0"/>
              <a:t>Skyscraper</a:t>
            </a:r>
          </a:p>
          <a:p>
            <a:r>
              <a:rPr lang="en-US" dirty="0" smtClean="0"/>
              <a:t>Iron girders, wall curtains</a:t>
            </a:r>
          </a:p>
          <a:p>
            <a:r>
              <a:rPr lang="en-US" dirty="0" smtClean="0"/>
              <a:t>Mass transit</a:t>
            </a:r>
          </a:p>
          <a:p>
            <a:r>
              <a:rPr lang="en-US" dirty="0" smtClean="0"/>
              <a:t>Peak land value intersection (PLVI)</a:t>
            </a:r>
          </a:p>
          <a:p>
            <a:r>
              <a:rPr lang="en-US" dirty="0" smtClean="0"/>
              <a:t>Ford’s Skyline Score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90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Tenement 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Jacob Riis</a:t>
            </a:r>
            <a:endParaRPr lang="en-US" dirty="0" smtClean="0"/>
          </a:p>
          <a:p>
            <a:r>
              <a:rPr lang="en-US" dirty="0" smtClean="0">
                <a:hlinkClick r:id="rId3"/>
              </a:rPr>
              <a:t>John Green’s Crash Course on US History:  growth, cities and immigration</a:t>
            </a:r>
            <a:endParaRPr lang="en-US" dirty="0" smtClean="0"/>
          </a:p>
          <a:p>
            <a:r>
              <a:rPr lang="en-US" dirty="0" smtClean="0">
                <a:hlinkClick r:id="rId4"/>
              </a:rPr>
              <a:t>NY Times “Tenement Memories”</a:t>
            </a:r>
            <a:endParaRPr lang="en-US" dirty="0" smtClean="0"/>
          </a:p>
          <a:p>
            <a:r>
              <a:rPr lang="en-US" dirty="0" smtClean="0">
                <a:hlinkClick r:id="rId5"/>
              </a:rPr>
              <a:t>The Tenement Museum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80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 Urban Core:  the CBD &amp; the Frame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Next to city’s rail station</a:t>
            </a:r>
          </a:p>
          <a:p>
            <a:r>
              <a:rPr lang="en-US" dirty="0" smtClean="0"/>
              <a:t>Skyscraper—reflects Peak Land Value (PLVI)</a:t>
            </a:r>
          </a:p>
          <a:p>
            <a:pPr lvl="1"/>
            <a:r>
              <a:rPr lang="en-US" dirty="0" smtClean="0"/>
              <a:t>Iron girders with curtain walls</a:t>
            </a:r>
          </a:p>
          <a:p>
            <a:pPr lvl="1"/>
            <a:r>
              <a:rPr lang="en-US" dirty="0" smtClean="0"/>
              <a:t>Elevator</a:t>
            </a:r>
          </a:p>
          <a:p>
            <a:r>
              <a:rPr lang="en-US" dirty="0" smtClean="0"/>
              <a:t>Just outside of CBD—The Frame</a:t>
            </a:r>
          </a:p>
          <a:p>
            <a:pPr lvl="1"/>
            <a:r>
              <a:rPr lang="en-US" dirty="0" smtClean="0"/>
              <a:t>Just outside of the CBD</a:t>
            </a:r>
          </a:p>
          <a:p>
            <a:pPr lvl="1"/>
            <a:r>
              <a:rPr lang="en-US" dirty="0" smtClean="0"/>
              <a:t>Buildings lower in height (lower land value)</a:t>
            </a:r>
          </a:p>
          <a:p>
            <a:pPr lvl="1"/>
            <a:r>
              <a:rPr lang="en-US" dirty="0" smtClean="0"/>
              <a:t>A “zone of transition”, today a “zone of assimilation”</a:t>
            </a:r>
          </a:p>
          <a:p>
            <a:pPr lvl="1"/>
            <a:r>
              <a:rPr lang="en-US" dirty="0" smtClean="0"/>
              <a:t>Warehouses, cheap housing, now being converted to major sport arenas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50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0" y="0"/>
            <a:ext cx="9139430" cy="6096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3574" y="756135"/>
            <a:ext cx="1103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Baltimore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21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2" y="72737"/>
            <a:ext cx="9047017" cy="67852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0877" y="291488"/>
            <a:ext cx="2356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Minneapolis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4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255"/>
            <a:ext cx="9227127" cy="61514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33341" y="1172845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Los Angeles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1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RR Shapes the 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5402"/>
            <a:ext cx="8229600" cy="4525963"/>
          </a:xfrm>
        </p:spPr>
        <p:txBody>
          <a:bodyPr/>
          <a:lstStyle/>
          <a:p>
            <a:r>
              <a:rPr lang="en-US" dirty="0" smtClean="0"/>
              <a:t>Odd-shaped land fragments/blight/ “wrong side of the tracks”</a:t>
            </a:r>
          </a:p>
          <a:p>
            <a:r>
              <a:rPr lang="en-US" dirty="0" smtClean="0"/>
              <a:t>Industrial belts of heavy pollution</a:t>
            </a:r>
          </a:p>
          <a:p>
            <a:r>
              <a:rPr lang="en-US" dirty="0" smtClean="0"/>
              <a:t>Low-grade housing along rail lines</a:t>
            </a:r>
          </a:p>
          <a:p>
            <a:r>
              <a:rPr lang="en-US" dirty="0" smtClean="0"/>
              <a:t>Wealthy escape, commuters created (light rail, subway)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87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rail ya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29" y="606135"/>
            <a:ext cx="8543708" cy="449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21527" y="5430982"/>
            <a:ext cx="1808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Billings, Montana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22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Image result for rail yar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20" y="161929"/>
            <a:ext cx="7653476" cy="574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72145" y="6082145"/>
            <a:ext cx="198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Chicago, south side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08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11" y="390957"/>
            <a:ext cx="7985856" cy="5982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41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la park former railya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78101"/>
            <a:ext cx="8728364" cy="545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51018" y="831273"/>
            <a:ext cx="2501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Los Angeles, Taylor Yard</a:t>
            </a:r>
            <a:endParaRPr lang="en-US" dirty="0"/>
          </a:p>
        </p:txBody>
      </p:sp>
      <p:pic>
        <p:nvPicPr>
          <p:cNvPr id="4100" name="Picture 4" descr="Image result for la park former raily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4" y="278102"/>
            <a:ext cx="9251779" cy="585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509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New Human Experience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“old” 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Compact</a:t>
            </a:r>
          </a:p>
          <a:p>
            <a:r>
              <a:rPr lang="en-US" dirty="0" smtClean="0"/>
              <a:t>Pedestrian-oriented</a:t>
            </a:r>
          </a:p>
          <a:p>
            <a:r>
              <a:rPr lang="en-US" dirty="0" smtClean="0"/>
              <a:t>Organic form</a:t>
            </a:r>
          </a:p>
          <a:p>
            <a:r>
              <a:rPr lang="en-US" dirty="0" smtClean="0"/>
              <a:t>No separation of activities</a:t>
            </a:r>
          </a:p>
          <a:p>
            <a:r>
              <a:rPr lang="en-US" dirty="0" smtClean="0"/>
              <a:t>No separation of groups of people—rich people live near poor people, etc.</a:t>
            </a:r>
          </a:p>
          <a:p>
            <a:r>
              <a:rPr lang="en-US" dirty="0" smtClean="0"/>
              <a:t>Work and home close to each other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The industrial city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The human experience becomes urbanized</a:t>
            </a:r>
          </a:p>
          <a:p>
            <a:r>
              <a:rPr lang="en-US" dirty="0" smtClean="0"/>
              <a:t>Cities connected to one another, no longer “islands”</a:t>
            </a:r>
          </a:p>
        </p:txBody>
      </p:sp>
    </p:spTree>
    <p:extLst>
      <p:ext uri="{BB962C8B-B14F-4D97-AF65-F5344CB8AC3E}">
        <p14:creationId xmlns:p14="http://schemas.microsoft.com/office/powerpoint/2010/main" val="4200712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Overgrown railway line prior to repurpos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66" y="133350"/>
            <a:ext cx="7620000" cy="659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the high line ny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6002"/>
            <a:ext cx="9615000" cy="6405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34691" y="734291"/>
            <a:ext cx="2106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NYC’s High-Line Park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6495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Industry Shapes the City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Land use becomes more specialized</a:t>
            </a:r>
          </a:p>
          <a:p>
            <a:r>
              <a:rPr lang="en-US" dirty="0" smtClean="0"/>
              <a:t>Wealth determined who used what land</a:t>
            </a:r>
          </a:p>
          <a:p>
            <a:r>
              <a:rPr lang="en-US" dirty="0" smtClean="0"/>
              <a:t> Poor, workers in sub-standard housing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53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Skyscraper—the product of modern, industrial Capitalism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368145" cy="5257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Reflects the high value of land at the CBD (PLVI)</a:t>
            </a:r>
          </a:p>
          <a:p>
            <a:pPr lvl="1"/>
            <a:r>
              <a:rPr lang="en-US" dirty="0" smtClean="0"/>
              <a:t>Go up (vertical) to maximize efficiency</a:t>
            </a:r>
          </a:p>
          <a:p>
            <a:r>
              <a:rPr lang="en-US" dirty="0" smtClean="0"/>
              <a:t>Made possible by new technologies</a:t>
            </a:r>
          </a:p>
          <a:p>
            <a:pPr lvl="1"/>
            <a:r>
              <a:rPr lang="en-US" dirty="0" smtClean="0"/>
              <a:t>Elevator (1853)</a:t>
            </a:r>
          </a:p>
          <a:p>
            <a:pPr lvl="1"/>
            <a:r>
              <a:rPr lang="en-US" dirty="0" smtClean="0"/>
              <a:t>Steel-frame construction (late 1800s)</a:t>
            </a:r>
          </a:p>
          <a:p>
            <a:pPr lvl="1"/>
            <a:r>
              <a:rPr lang="en-US" dirty="0" smtClean="0"/>
              <a:t>Possible to go higher than 7 or 8 stories</a:t>
            </a:r>
          </a:p>
          <a:p>
            <a:r>
              <a:rPr lang="en-US" dirty="0" smtClean="0"/>
              <a:t>Made possible by new mass transit systems</a:t>
            </a:r>
          </a:p>
          <a:p>
            <a:pPr lvl="1"/>
            <a:r>
              <a:rPr lang="en-US" dirty="0" smtClean="0"/>
              <a:t>Skyscraper holds a lot of workers</a:t>
            </a:r>
          </a:p>
          <a:p>
            <a:pPr lvl="1"/>
            <a:r>
              <a:rPr lang="en-US" dirty="0" smtClean="0"/>
              <a:t>Where are they all going to live?</a:t>
            </a:r>
          </a:p>
          <a:p>
            <a:r>
              <a:rPr lang="en-US" dirty="0" smtClean="0"/>
              <a:t>Symbolic of…..?</a:t>
            </a:r>
          </a:p>
          <a:p>
            <a:pPr lvl="1"/>
            <a:r>
              <a:rPr lang="en-US" dirty="0" smtClean="0"/>
              <a:t>More than just a solution to a lack of space (pretty expensive solution)</a:t>
            </a:r>
          </a:p>
          <a:p>
            <a:pPr lvl="1"/>
            <a:r>
              <a:rPr lang="en-US" dirty="0" smtClean="0"/>
              <a:t>A new citadel?</a:t>
            </a:r>
          </a:p>
          <a:p>
            <a:pPr lvl="1"/>
            <a:r>
              <a:rPr lang="en-US" dirty="0" smtClean="0"/>
              <a:t>A new symbol of power—but what kind of power?</a:t>
            </a:r>
          </a:p>
          <a:p>
            <a:pPr lvl="1"/>
            <a:r>
              <a:rPr lang="en-US" dirty="0" smtClean="0"/>
              <a:t>The power of business?  Or residence? (Trump Tower)</a:t>
            </a:r>
          </a:p>
          <a:p>
            <a:pPr lvl="1"/>
            <a:r>
              <a:rPr lang="en-US" dirty="0" smtClean="0"/>
              <a:t>Are they a reflection of our social values?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20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509" y="0"/>
            <a:ext cx="232416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109" y="0"/>
            <a:ext cx="394137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56673" y="221672"/>
            <a:ext cx="1288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York’s Chrysler Building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320163" y="5934670"/>
            <a:ext cx="15809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 Francisco’s</a:t>
            </a:r>
          </a:p>
          <a:p>
            <a:r>
              <a:rPr lang="en-US" dirty="0" smtClean="0"/>
              <a:t>Transamerica</a:t>
            </a:r>
          </a:p>
          <a:p>
            <a:r>
              <a:rPr lang="en-US" dirty="0" smtClean="0"/>
              <a:t>Building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210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874"/>
            <a:ext cx="4372861" cy="56209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817" y="6036427"/>
            <a:ext cx="2604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Chicago’s Willis Tower (formerly Sears Tower)</a:t>
            </a:r>
            <a:endParaRPr lang="en-US" dirty="0"/>
          </a:p>
        </p:txBody>
      </p:sp>
      <p:pic>
        <p:nvPicPr>
          <p:cNvPr id="6146" name="Picture 2" descr="Image result for wilshire grand building los angel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927" y="114874"/>
            <a:ext cx="4212278" cy="562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615927" y="6036427"/>
            <a:ext cx="2507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LA’s own Wilshire Grand.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41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Geography of Skyscrapers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Berlin, Germany</a:t>
            </a:r>
          </a:p>
          <a:p>
            <a:pPr lvl="1"/>
            <a:r>
              <a:rPr lang="en-US" dirty="0"/>
              <a:t>Berlin’s two tallest are only about 400’</a:t>
            </a:r>
          </a:p>
          <a:p>
            <a:pPr lvl="1"/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Calgary, Canada</a:t>
            </a:r>
          </a:p>
          <a:p>
            <a:pPr lvl="1"/>
            <a:r>
              <a:rPr lang="en-US" dirty="0" smtClean="0"/>
              <a:t>Calgary </a:t>
            </a:r>
            <a:r>
              <a:rPr lang="en-US" dirty="0"/>
              <a:t>has two buildings over 700’ and 32 taller than Berlin.</a:t>
            </a:r>
          </a:p>
          <a:p>
            <a:pPr lvl="1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980" y="3287983"/>
            <a:ext cx="4304747" cy="3228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1" y="569449"/>
            <a:ext cx="9150637" cy="253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6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Evaluating Skylines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Should we just count the number of tall buildings?</a:t>
            </a:r>
          </a:p>
          <a:p>
            <a:r>
              <a:rPr lang="en-US" dirty="0" smtClean="0"/>
              <a:t>Who decides what “tall” is?</a:t>
            </a:r>
          </a:p>
          <a:p>
            <a:r>
              <a:rPr lang="en-US" dirty="0" smtClean="0"/>
              <a:t>Economist magazine:  sets “tall” as only 115’ and then counts number over that height</a:t>
            </a:r>
          </a:p>
          <a:p>
            <a:r>
              <a:rPr lang="en-US" dirty="0" smtClean="0"/>
              <a:t>Produces a “skewed” sense of skyline—London &amp; Istanbul look more impressive than Chicago.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909" y="0"/>
            <a:ext cx="3211835" cy="7023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62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Larry Ford’s Skyline Score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Create a score for cities’ skylines</a:t>
            </a:r>
          </a:p>
          <a:p>
            <a:r>
              <a:rPr lang="en-US" dirty="0" smtClean="0"/>
              <a:t>Skyline Score (S)=</a:t>
            </a:r>
            <a:r>
              <a:rPr lang="en-US" u="sng" dirty="0" err="1" smtClean="0"/>
              <a:t>BxH</a:t>
            </a:r>
            <a:endParaRPr lang="en-US" u="sng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P</a:t>
            </a:r>
          </a:p>
          <a:p>
            <a:pPr marL="0" indent="0">
              <a:buNone/>
            </a:pPr>
            <a:r>
              <a:rPr lang="en-US" dirty="0" smtClean="0"/>
              <a:t>B=# of buildings more than 300’ high</a:t>
            </a:r>
            <a:br>
              <a:rPr lang="en-US" dirty="0" smtClean="0"/>
            </a:br>
            <a:r>
              <a:rPr lang="en-US" dirty="0" smtClean="0"/>
              <a:t>H=combined height of 3 tallest buildings</a:t>
            </a:r>
          </a:p>
          <a:p>
            <a:pPr marL="0" indent="0">
              <a:buNone/>
            </a:pPr>
            <a:r>
              <a:rPr lang="en-US" dirty="0" smtClean="0"/>
              <a:t>P=city’s population</a:t>
            </a:r>
            <a:br>
              <a:rPr lang="en-US" dirty="0" smtClean="0"/>
            </a:br>
            <a:r>
              <a:rPr lang="en-US" dirty="0" smtClean="0"/>
              <a:t>						</a:t>
            </a:r>
            <a:endParaRPr lang="en-US" dirty="0"/>
          </a:p>
        </p:txBody>
      </p:sp>
      <p:pic>
        <p:nvPicPr>
          <p:cNvPr id="7170" name="Picture 2" descr="Image result for larry R For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172" y="34636"/>
            <a:ext cx="1468319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9215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Skyline Scores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Toronto, Canada</a:t>
            </a:r>
          </a:p>
          <a:p>
            <a:pPr marL="457200" lvl="1" indent="0">
              <a:buNone/>
            </a:pPr>
            <a:r>
              <a:rPr lang="en-US" dirty="0" smtClean="0"/>
              <a:t>B=65 (65 </a:t>
            </a:r>
            <a:r>
              <a:rPr lang="en-US" dirty="0"/>
              <a:t>buildings over 300’ </a:t>
            </a:r>
            <a:r>
              <a:rPr lang="en-US" dirty="0" smtClean="0"/>
              <a:t>tall)</a:t>
            </a: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H=2.736 (combined </a:t>
            </a:r>
            <a:r>
              <a:rPr lang="en-US" dirty="0"/>
              <a:t>height in 1000s of feet of the three tallest </a:t>
            </a:r>
            <a:r>
              <a:rPr lang="en-US" dirty="0" smtClean="0"/>
              <a:t>buildings)</a:t>
            </a:r>
            <a:endParaRPr lang="en-US" dirty="0"/>
          </a:p>
          <a:p>
            <a:pPr marL="457200" lvl="1" indent="0">
              <a:buNone/>
            </a:pPr>
            <a:r>
              <a:rPr lang="en-US" dirty="0"/>
              <a:t>P=4.9 mill</a:t>
            </a:r>
          </a:p>
          <a:p>
            <a:pPr marL="457200" lvl="1" indent="0">
              <a:buNone/>
            </a:pPr>
            <a:r>
              <a:rPr lang="en-US" dirty="0"/>
              <a:t>Skyline Score=36.3 (between 0 &amp; 100)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56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8842-toronto-skylin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2" y="144744"/>
            <a:ext cx="7176653" cy="33491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2727" y="290945"/>
            <a:ext cx="912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Toronto</a:t>
            </a:r>
            <a:endParaRPr lang="en-US" dirty="0"/>
          </a:p>
        </p:txBody>
      </p:sp>
      <p:pic>
        <p:nvPicPr>
          <p:cNvPr id="8194" name="Picture 2" descr="Image result for san francisco sky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27" y="3640050"/>
            <a:ext cx="7176653" cy="308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2727" y="4087091"/>
            <a:ext cx="1447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San Francisco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8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est-north-end-restaurants-guide-boston-mamma-mar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165" y="140321"/>
            <a:ext cx="7633854" cy="604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0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Image result for new york skyl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295" y="112913"/>
            <a:ext cx="7096705" cy="338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922" y="3629025"/>
            <a:ext cx="702945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93273" y="443345"/>
            <a:ext cx="1477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New York City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82436" y="3826108"/>
            <a:ext cx="833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Seattle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94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age result for what north american cities have the most impressive skyli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56" y="218209"/>
            <a:ext cx="7270461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assets3.thrillist.com/v1/image/1411806/size/tmg-article_default_mobile;jpeg_quality=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418609"/>
            <a:ext cx="7065817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05345" y="595745"/>
            <a:ext cx="72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Tokyo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82436" y="3920836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Dubai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42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Skyline Scores Reveal?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 score is high</a:t>
            </a:r>
          </a:p>
          <a:p>
            <a:pPr lvl="1"/>
            <a:r>
              <a:rPr lang="en-US" dirty="0" smtClean="0"/>
              <a:t>Spatially constrained CBD</a:t>
            </a:r>
          </a:p>
          <a:p>
            <a:pPr lvl="1"/>
            <a:r>
              <a:rPr lang="en-US" dirty="0" smtClean="0"/>
              <a:t>A rival city</a:t>
            </a:r>
          </a:p>
          <a:p>
            <a:pPr lvl="1"/>
            <a:r>
              <a:rPr lang="en-US" dirty="0" smtClean="0"/>
              <a:t>Cities that are momentarily flush with cash</a:t>
            </a:r>
          </a:p>
          <a:p>
            <a:pPr lvl="2"/>
            <a:r>
              <a:rPr lang="en-US" dirty="0" smtClean="0"/>
              <a:t>Explains Calgary—a city flus with oil money and downtown real estate became an outlet for investment of that cash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21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wntown-Boston-at-nigh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" y="274638"/>
            <a:ext cx="91440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2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 Big Changes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Transportation</a:t>
            </a:r>
          </a:p>
          <a:p>
            <a:pPr lvl="1"/>
            <a:r>
              <a:rPr lang="en-US" dirty="0" smtClean="0"/>
              <a:t>Railroad</a:t>
            </a:r>
          </a:p>
          <a:p>
            <a:pPr lvl="1"/>
            <a:r>
              <a:rPr lang="en-US" dirty="0" smtClean="0"/>
              <a:t>Light rail</a:t>
            </a:r>
          </a:p>
          <a:p>
            <a:r>
              <a:rPr lang="en-US" dirty="0" smtClean="0"/>
              <a:t>Planning</a:t>
            </a:r>
          </a:p>
          <a:p>
            <a:pPr lvl="1"/>
            <a:r>
              <a:rPr lang="en-US" dirty="0" smtClean="0"/>
              <a:t>Control the chaos</a:t>
            </a:r>
          </a:p>
          <a:p>
            <a:pPr lvl="1"/>
            <a:r>
              <a:rPr lang="en-US" dirty="0" smtClean="0"/>
              <a:t>Efficiency</a:t>
            </a:r>
          </a:p>
          <a:p>
            <a:r>
              <a:rPr lang="en-US" dirty="0" smtClean="0"/>
              <a:t>Sorting</a:t>
            </a:r>
          </a:p>
          <a:p>
            <a:pPr lvl="1"/>
            <a:r>
              <a:rPr lang="en-US" dirty="0" smtClean="0"/>
              <a:t>Social, cultural</a:t>
            </a:r>
          </a:p>
          <a:p>
            <a:pPr lvl="1"/>
            <a:r>
              <a:rPr lang="en-US" dirty="0" smtClean="0"/>
              <a:t>economic</a:t>
            </a:r>
            <a:endParaRPr lang="en-US" dirty="0"/>
          </a:p>
        </p:txBody>
      </p:sp>
      <p:pic>
        <p:nvPicPr>
          <p:cNvPr id="4" name="Picture 3" descr="cape-town-railway-st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517" y="1314740"/>
            <a:ext cx="3591697" cy="216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43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32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Changes in Urban Morphology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7329"/>
            <a:ext cx="8423755" cy="3897325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/>
              <a:t>The Railroad</a:t>
            </a:r>
          </a:p>
          <a:p>
            <a:pPr lvl="1"/>
            <a:r>
              <a:rPr lang="en-US" dirty="0" smtClean="0"/>
              <a:t>RR need lots of flat land—Station, Rail Yards, etc.</a:t>
            </a:r>
          </a:p>
          <a:p>
            <a:pPr lvl="1"/>
            <a:r>
              <a:rPr lang="en-US" dirty="0" smtClean="0"/>
              <a:t>Railroad “cuts-off” neighborhoods or areas</a:t>
            </a:r>
          </a:p>
          <a:p>
            <a:pPr lvl="1"/>
            <a:r>
              <a:rPr lang="en-US" dirty="0" smtClean="0"/>
              <a:t>Railroad prioritized over public good</a:t>
            </a:r>
          </a:p>
          <a:p>
            <a:r>
              <a:rPr lang="en-US" dirty="0" smtClean="0"/>
              <a:t>CBD</a:t>
            </a:r>
          </a:p>
          <a:p>
            <a:pPr lvl="1"/>
            <a:r>
              <a:rPr lang="en-US" dirty="0"/>
              <a:t>In a new location, away from ports or wharfs, oriented next to Rail Station</a:t>
            </a:r>
          </a:p>
          <a:p>
            <a:pPr lvl="1"/>
            <a:r>
              <a:rPr lang="en-US" dirty="0"/>
              <a:t>Next to Train Station are shops, hotels, restaurants, department stores (later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Eventually—skyscrapers in this PLVI (peak land value intersection).</a:t>
            </a:r>
            <a:endParaRPr lang="en-US" dirty="0"/>
          </a:p>
          <a:p>
            <a:r>
              <a:rPr lang="en-US" dirty="0" smtClean="0"/>
              <a:t>Industrial Belts</a:t>
            </a:r>
          </a:p>
          <a:p>
            <a:pPr lvl="1"/>
            <a:r>
              <a:rPr lang="en-US" dirty="0" smtClean="0"/>
              <a:t>Along rail lines</a:t>
            </a:r>
          </a:p>
          <a:p>
            <a:pPr lvl="1"/>
            <a:r>
              <a:rPr lang="en-US" dirty="0" smtClean="0"/>
              <a:t>Stockyards, factories, warehouses, low-grade housing</a:t>
            </a:r>
          </a:p>
          <a:p>
            <a:pPr lvl="1"/>
            <a:r>
              <a:rPr lang="en-US" dirty="0" smtClean="0"/>
              <a:t>Heavily polluted</a:t>
            </a:r>
          </a:p>
          <a:p>
            <a:r>
              <a:rPr lang="en-US" dirty="0" smtClean="0"/>
              <a:t>Public transit</a:t>
            </a:r>
          </a:p>
          <a:p>
            <a:pPr lvl="1"/>
            <a:r>
              <a:rPr lang="en-US" dirty="0" smtClean="0"/>
              <a:t>People could live farther from center</a:t>
            </a:r>
          </a:p>
          <a:p>
            <a:pPr lvl="1"/>
            <a:r>
              <a:rPr lang="en-US" dirty="0" smtClean="0"/>
              <a:t>Spatial sorting, often on economic lines</a:t>
            </a:r>
          </a:p>
          <a:p>
            <a:pPr lvl="1"/>
            <a:r>
              <a:rPr lang="en-US" dirty="0" smtClean="0"/>
              <a:t>Wealthy could escape the degraded inner city</a:t>
            </a:r>
          </a:p>
          <a:p>
            <a:pPr lvl="1"/>
            <a:r>
              <a:rPr lang="en-US" dirty="0" smtClean="0"/>
              <a:t>City becomes FRAGMENTED</a:t>
            </a:r>
          </a:p>
        </p:txBody>
      </p:sp>
      <p:pic>
        <p:nvPicPr>
          <p:cNvPr id="4" name="Picture 3" descr="gettyimages-322872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020" y="3703871"/>
            <a:ext cx="3961897" cy="298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4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Industrial Revolution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Changes in Labor Organization &amp; Ways Goods are produced</a:t>
            </a:r>
          </a:p>
          <a:p>
            <a:r>
              <a:rPr lang="en-US" dirty="0" smtClean="0"/>
              <a:t>Cottage Industry</a:t>
            </a:r>
          </a:p>
          <a:p>
            <a:r>
              <a:rPr lang="en-US" dirty="0" smtClean="0"/>
              <a:t>Factory</a:t>
            </a:r>
            <a:endParaRPr lang="en-US" dirty="0"/>
          </a:p>
        </p:txBody>
      </p:sp>
      <p:pic>
        <p:nvPicPr>
          <p:cNvPr id="4" name="Picture 3" descr="108411-004-70bc4bb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16" y="4004886"/>
            <a:ext cx="3494906" cy="2853114"/>
          </a:xfrm>
          <a:prstGeom prst="rect">
            <a:avLst/>
          </a:prstGeom>
        </p:spPr>
      </p:pic>
      <p:pic>
        <p:nvPicPr>
          <p:cNvPr id="5" name="Picture 4" descr="A00317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828" y="3847340"/>
            <a:ext cx="4656972" cy="301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81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Cities grow around factories</a:t>
            </a:r>
          </a:p>
          <a:p>
            <a:r>
              <a:rPr lang="en-US" dirty="0" smtClean="0"/>
              <a:t>Factories locate near water</a:t>
            </a:r>
          </a:p>
          <a:p>
            <a:r>
              <a:rPr lang="en-US" dirty="0" smtClean="0"/>
              <a:t>Factory owners provide housing</a:t>
            </a:r>
            <a:endParaRPr lang="en-US" dirty="0"/>
          </a:p>
        </p:txBody>
      </p:sp>
      <p:pic>
        <p:nvPicPr>
          <p:cNvPr id="4" name="Picture 3" descr="Lowell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787095"/>
            <a:ext cx="4975239" cy="2521630"/>
          </a:xfrm>
          <a:prstGeom prst="rect">
            <a:avLst/>
          </a:prstGeom>
        </p:spPr>
      </p:pic>
      <p:pic>
        <p:nvPicPr>
          <p:cNvPr id="5" name="Picture 4" descr="tMOc4eW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180" y="4190356"/>
            <a:ext cx="4054819" cy="266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8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1271</Words>
  <Application>Microsoft Office PowerPoint</Application>
  <PresentationFormat>On-screen Show (4:3)</PresentationFormat>
  <Paragraphs>224</Paragraphs>
  <Slides>42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Arial</vt:lpstr>
      <vt:lpstr>Calibri</vt:lpstr>
      <vt:lpstr>Office Theme</vt:lpstr>
      <vt:lpstr>Geography 8   </vt:lpstr>
      <vt:lpstr>Keywords</vt:lpstr>
      <vt:lpstr>A New Human Experience</vt:lpstr>
      <vt:lpstr>PowerPoint Presentation</vt:lpstr>
      <vt:lpstr>PowerPoint Presentation</vt:lpstr>
      <vt:lpstr>3 Big Changes</vt:lpstr>
      <vt:lpstr>Changes in Urban Morphology</vt:lpstr>
      <vt:lpstr>The Industrial Revolution</vt:lpstr>
      <vt:lpstr>New Cities</vt:lpstr>
      <vt:lpstr>Labor for Factories</vt:lpstr>
      <vt:lpstr>Coal &amp; Competition</vt:lpstr>
      <vt:lpstr>Housing for the Workers</vt:lpstr>
      <vt:lpstr>PowerPoint Presentation</vt:lpstr>
      <vt:lpstr>The Tenement</vt:lpstr>
      <vt:lpstr>Tenement Structure </vt:lpstr>
      <vt:lpstr>PowerPoint Presentation</vt:lpstr>
      <vt:lpstr>PowerPoint Presentation</vt:lpstr>
      <vt:lpstr>PowerPoint Presentation</vt:lpstr>
      <vt:lpstr>PowerPoint Presentation</vt:lpstr>
      <vt:lpstr>Tenement Life</vt:lpstr>
      <vt:lpstr>New Urban Core:  the CBD &amp; the Frame</vt:lpstr>
      <vt:lpstr>PowerPoint Presentation</vt:lpstr>
      <vt:lpstr>PowerPoint Presentation</vt:lpstr>
      <vt:lpstr>PowerPoint Presentation</vt:lpstr>
      <vt:lpstr>RR Shapes the 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Industry Shapes the City</vt:lpstr>
      <vt:lpstr>The Skyscraper—the product of modern, industrial Capitalism</vt:lpstr>
      <vt:lpstr>PowerPoint Presentation</vt:lpstr>
      <vt:lpstr>PowerPoint Presentation</vt:lpstr>
      <vt:lpstr>The Geography of Skyscrapers</vt:lpstr>
      <vt:lpstr>Evaluating Skylines</vt:lpstr>
      <vt:lpstr>Larry Ford’s Skyline Score</vt:lpstr>
      <vt:lpstr>Skyline Scores</vt:lpstr>
      <vt:lpstr>PowerPoint Presentation</vt:lpstr>
      <vt:lpstr>PowerPoint Presentation</vt:lpstr>
      <vt:lpstr>PowerPoint Presentation</vt:lpstr>
      <vt:lpstr>What do Skyline Scores Reveal?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 8</dc:title>
  <dc:creator>Elizabeth Lobb</dc:creator>
  <cp:lastModifiedBy>Lobb, Elizabeth</cp:lastModifiedBy>
  <cp:revision>109</cp:revision>
  <dcterms:created xsi:type="dcterms:W3CDTF">2018-04-08T21:59:31Z</dcterms:created>
  <dcterms:modified xsi:type="dcterms:W3CDTF">2019-04-17T21:23:28Z</dcterms:modified>
</cp:coreProperties>
</file>