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70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8" d="100"/>
          <a:sy n="118" d="100"/>
        </p:scale>
        <p:origin x="-10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4552-6D5C-F24E-941B-30D1018604BE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06F8-5F5E-7F4E-8FCF-E15DCB38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26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4552-6D5C-F24E-941B-30D1018604BE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06F8-5F5E-7F4E-8FCF-E15DCB38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146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4552-6D5C-F24E-941B-30D1018604BE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06F8-5F5E-7F4E-8FCF-E15DCB38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34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4552-6D5C-F24E-941B-30D1018604BE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06F8-5F5E-7F4E-8FCF-E15DCB38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70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4552-6D5C-F24E-941B-30D1018604BE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06F8-5F5E-7F4E-8FCF-E15DCB38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04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4552-6D5C-F24E-941B-30D1018604BE}" type="datetimeFigureOut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06F8-5F5E-7F4E-8FCF-E15DCB38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24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4552-6D5C-F24E-941B-30D1018604BE}" type="datetimeFigureOut">
              <a:rPr lang="en-US" smtClean="0"/>
              <a:t>5/8/19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06F8-5F5E-7F4E-8FCF-E15DCB38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1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4552-6D5C-F24E-941B-30D1018604BE}" type="datetimeFigureOut">
              <a:rPr lang="en-US" smtClean="0"/>
              <a:t>5/8/19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06F8-5F5E-7F4E-8FCF-E15DCB38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63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4552-6D5C-F24E-941B-30D1018604BE}" type="datetimeFigureOut">
              <a:rPr lang="en-US" smtClean="0"/>
              <a:t>5/8/19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06F8-5F5E-7F4E-8FCF-E15DCB38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317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4552-6D5C-F24E-941B-30D1018604BE}" type="datetimeFigureOut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06F8-5F5E-7F4E-8FCF-E15DCB38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299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4552-6D5C-F24E-941B-30D1018604BE}" type="datetimeFigureOut">
              <a:rPr lang="en-US" smtClean="0"/>
              <a:t>5/8/19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A06F8-5F5E-7F4E-8FCF-E15DCB38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2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494552-6D5C-F24E-941B-30D1018604BE}" type="datetimeFigureOut">
              <a:rPr lang="en-US" smtClean="0"/>
              <a:t>5/8/19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A06F8-5F5E-7F4E-8FCF-E15DCB38F1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7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6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eg"/><Relationship Id="rId5" Type="http://schemas.openxmlformats.org/officeDocument/2006/relationships/image" Target="../media/image14.jpg"/><Relationship Id="rId6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Geography 8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Suburbanization—sprawl of the centrifugal 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243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Suburban Dreams, Federal Subsidies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7344"/>
            <a:ext cx="7614596" cy="289171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How did Americans become homeowners in such large numbers?</a:t>
            </a:r>
          </a:p>
          <a:p>
            <a:pPr lvl="1"/>
            <a:r>
              <a:rPr lang="en-US" dirty="0" smtClean="0"/>
              <a:t>In 1940, 44% of households were owner-occupied</a:t>
            </a:r>
          </a:p>
          <a:p>
            <a:pPr lvl="1"/>
            <a:r>
              <a:rPr lang="en-US" dirty="0" smtClean="0"/>
              <a:t>In 1960 that increased to 60%</a:t>
            </a:r>
          </a:p>
          <a:p>
            <a:pPr lvl="1"/>
            <a:r>
              <a:rPr lang="en-US" dirty="0" smtClean="0"/>
              <a:t>In 2000, 69%</a:t>
            </a:r>
          </a:p>
          <a:p>
            <a:pPr lvl="1"/>
            <a:r>
              <a:rPr lang="en-US" dirty="0" smtClean="0"/>
              <a:t>Not just a response to the free market—made possible by subsidies and policies of the federal government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599" y="4169059"/>
            <a:ext cx="5782754" cy="238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22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Owns the Housing?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74394" y="1231948"/>
            <a:ext cx="4038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/>
              <a:t>Supply Side</a:t>
            </a:r>
          </a:p>
          <a:p>
            <a:pPr lvl="1"/>
            <a:r>
              <a:rPr lang="en-US" sz="2000" dirty="0" smtClean="0"/>
              <a:t>Housing becomes mass produced</a:t>
            </a:r>
          </a:p>
          <a:p>
            <a:pPr lvl="1"/>
            <a:r>
              <a:rPr lang="en-US" sz="2000" dirty="0" smtClean="0"/>
              <a:t>Innovators:  Eli Broad, Donald Bren (both CA residents)</a:t>
            </a:r>
          </a:p>
          <a:p>
            <a:pPr lvl="1"/>
            <a:r>
              <a:rPr lang="en-US" sz="2000" dirty="0" smtClean="0"/>
              <a:t>Created a standard home design, standard materials, standardized techniques</a:t>
            </a:r>
          </a:p>
          <a:p>
            <a:pPr lvl="1"/>
            <a:r>
              <a:rPr lang="en-US" sz="2000" dirty="0" smtClean="0"/>
              <a:t>Building homes becomes almost factory-like process</a:t>
            </a:r>
          </a:p>
          <a:p>
            <a:pPr lvl="1"/>
            <a:r>
              <a:rPr lang="en-US" sz="2000" dirty="0" smtClean="0"/>
              <a:t>Labor cheaper (less skill) and more productive.</a:t>
            </a:r>
          </a:p>
          <a:p>
            <a:pPr lvl="1"/>
            <a:r>
              <a:rPr lang="en-US" sz="2000" dirty="0" smtClean="0"/>
              <a:t>Before WWII, only about 350,00 houses built each </a:t>
            </a:r>
            <a:r>
              <a:rPr lang="en-US" sz="2000" dirty="0" err="1" smtClean="0"/>
              <a:t>yr</a:t>
            </a:r>
            <a:r>
              <a:rPr lang="en-US" sz="2000" dirty="0" smtClean="0"/>
              <a:t> in US</a:t>
            </a:r>
          </a:p>
          <a:p>
            <a:pPr lvl="1"/>
            <a:r>
              <a:rPr lang="en-US" sz="2000" dirty="0" smtClean="0"/>
              <a:t>Since the 1950s has averaged 1 million/</a:t>
            </a:r>
            <a:r>
              <a:rPr lang="en-US" sz="2000" dirty="0" err="1" smtClean="0"/>
              <a:t>yr</a:t>
            </a:r>
            <a:r>
              <a:rPr lang="en-US" sz="2000" dirty="0" smtClean="0"/>
              <a:t> (sometimes has topped 2 million)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646360" y="1225574"/>
            <a:ext cx="4416360" cy="563242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Demand Side</a:t>
            </a:r>
          </a:p>
          <a:p>
            <a:pPr lvl="1"/>
            <a:r>
              <a:rPr lang="en-US" sz="1700" dirty="0" smtClean="0"/>
              <a:t>Even with cheaper homes, most Americans could not afford to buy</a:t>
            </a:r>
          </a:p>
          <a:p>
            <a:pPr lvl="1"/>
            <a:r>
              <a:rPr lang="en-US" sz="1700" dirty="0" smtClean="0"/>
              <a:t>How could people of modest incomes afford a home?  A loan that would allow them to pay off over a very long period—20 to 30 years!</a:t>
            </a:r>
          </a:p>
          <a:p>
            <a:pPr lvl="1"/>
            <a:r>
              <a:rPr lang="en-US" sz="1700" dirty="0" smtClean="0"/>
              <a:t>Makes the down payment &amp; monthly payment affordable for most Americans.</a:t>
            </a:r>
          </a:p>
          <a:p>
            <a:pPr lvl="1"/>
            <a:r>
              <a:rPr lang="en-US" sz="1700" dirty="0" smtClean="0"/>
              <a:t>Today, about 2/3 of Americans have an outstanding mortgage.</a:t>
            </a:r>
          </a:p>
          <a:p>
            <a:pPr lvl="1"/>
            <a:r>
              <a:rPr lang="en-US" sz="1700" dirty="0" smtClean="0"/>
              <a:t>Federal programs for borrowing</a:t>
            </a:r>
          </a:p>
          <a:p>
            <a:pPr lvl="2"/>
            <a:r>
              <a:rPr lang="en-US" sz="1600" dirty="0" smtClean="0"/>
              <a:t>1834 FHA—insured home loans (made them less risky to banks), and created national standards for home-loan and construction industries.</a:t>
            </a:r>
          </a:p>
          <a:p>
            <a:pPr lvl="2"/>
            <a:r>
              <a:rPr lang="en-US" sz="1600" dirty="0" smtClean="0"/>
              <a:t>Fannie Mae—Federal National Mortgage Association.  Private company, sponsored by the Feds—mortgage bundling, mortgage backed securities, fixed rate of return.</a:t>
            </a:r>
          </a:p>
          <a:p>
            <a:pPr lvl="2"/>
            <a:r>
              <a:rPr lang="en-US" sz="1600" dirty="0" smtClean="0"/>
              <a:t>2007—system implodes; how will this impact homeownership in long term?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  <p:pic>
        <p:nvPicPr>
          <p:cNvPr id="6" name="Picture 5" descr="2009-homeownership-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586" y="0"/>
            <a:ext cx="2647709" cy="6858000"/>
          </a:xfrm>
          <a:prstGeom prst="rect">
            <a:avLst/>
          </a:prstGeom>
        </p:spPr>
      </p:pic>
      <p:pic>
        <p:nvPicPr>
          <p:cNvPr id="7" name="Picture 6" descr="2009-homeownership-23-600x50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31800"/>
            <a:ext cx="76200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47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Uniform Landscape:  the geography of nowhere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321" y="1595120"/>
            <a:ext cx="8788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Mass produced landscapes;  cookie-cutter homogeneity.</a:t>
            </a:r>
          </a:p>
          <a:p>
            <a:endParaRPr lang="en-US" dirty="0" smtClean="0"/>
          </a:p>
          <a:p>
            <a:r>
              <a:rPr lang="en-US" dirty="0" smtClean="0"/>
              <a:t>Low density, car dependent.</a:t>
            </a:r>
          </a:p>
          <a:p>
            <a:endParaRPr lang="en-US" dirty="0" smtClean="0"/>
          </a:p>
          <a:p>
            <a:r>
              <a:rPr lang="en-US" dirty="0" smtClean="0"/>
              <a:t>Standard design:  promoted by the FHA and Fannie Mae:  generic housing, affordable, efficient:  living room, bathroom, kitchen, 2 bedrooms.  Model of efficient modern living for the working-class nuclear family.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5471" y="1903583"/>
            <a:ext cx="3807250" cy="2490807"/>
          </a:xfrm>
          <a:prstGeom prst="rect">
            <a:avLst/>
          </a:prstGeom>
        </p:spPr>
      </p:pic>
      <p:pic>
        <p:nvPicPr>
          <p:cNvPr id="6" name="Picture 5" descr="suburbi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387" y="3677920"/>
            <a:ext cx="4268564" cy="3180080"/>
          </a:xfrm>
          <a:prstGeom prst="rect">
            <a:avLst/>
          </a:prstGeom>
        </p:spPr>
      </p:pic>
      <p:pic>
        <p:nvPicPr>
          <p:cNvPr id="7" name="Picture 6" descr="cinderell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53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Stuff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0229" y="1187987"/>
            <a:ext cx="8599614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 middle-class wealth grows with rising home values, Americans gain more “stuff.”  </a:t>
            </a:r>
          </a:p>
          <a:p>
            <a:endParaRPr lang="en-US" dirty="0"/>
          </a:p>
          <a:p>
            <a:r>
              <a:rPr lang="en-US" dirty="0" smtClean="0"/>
              <a:t>Where to put it all?  Need to “move up.”</a:t>
            </a:r>
          </a:p>
          <a:p>
            <a:endParaRPr lang="en-US" dirty="0"/>
          </a:p>
          <a:p>
            <a:r>
              <a:rPr lang="en-US" dirty="0" smtClean="0"/>
              <a:t>Size becomes a primary determinant of a home’s value (no longer location alone).  My bigger home is now a visible symbol of my “bigger” wealth.</a:t>
            </a:r>
          </a:p>
          <a:p>
            <a:endParaRPr lang="en-US" dirty="0"/>
          </a:p>
          <a:p>
            <a:r>
              <a:rPr lang="en-US" dirty="0" smtClean="0"/>
              <a:t>And</a:t>
            </a:r>
            <a:r>
              <a:rPr lang="mr-IN" dirty="0" smtClean="0"/>
              <a:t>…</a:t>
            </a:r>
            <a:r>
              <a:rPr lang="en-US" dirty="0" smtClean="0"/>
              <a:t>my car:  need a “room” for my car.  The garage emerges.  </a:t>
            </a:r>
          </a:p>
          <a:p>
            <a:endParaRPr lang="en-US" dirty="0"/>
          </a:p>
          <a:p>
            <a:r>
              <a:rPr lang="en-US" dirty="0" smtClean="0"/>
              <a:t>What began as a small shed in the back of the property, turns into a 2-car forward facing garage attached to the main house.</a:t>
            </a:r>
          </a:p>
          <a:p>
            <a:endParaRPr lang="en-US" dirty="0"/>
          </a:p>
          <a:p>
            <a:r>
              <a:rPr lang="en-US" dirty="0" smtClean="0"/>
              <a:t>3, even 4 car garages.</a:t>
            </a:r>
          </a:p>
          <a:p>
            <a:endParaRPr lang="en-US" dirty="0"/>
          </a:p>
          <a:p>
            <a:r>
              <a:rPr lang="en-US" dirty="0" err="1" smtClean="0"/>
              <a:t>McMansions</a:t>
            </a:r>
            <a:r>
              <a:rPr lang="en-US" dirty="0" smtClean="0"/>
              <a:t> emerge; what Larry Ford calls “</a:t>
            </a:r>
            <a:r>
              <a:rPr lang="en-US" dirty="0" err="1" smtClean="0"/>
              <a:t>bulkification</a:t>
            </a:r>
            <a:r>
              <a:rPr lang="en-US" dirty="0" smtClean="0"/>
              <a:t>.”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463-Blaine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464" y="82262"/>
            <a:ext cx="7228535" cy="4821433"/>
          </a:xfrm>
          <a:prstGeom prst="rect">
            <a:avLst/>
          </a:prstGeom>
        </p:spPr>
      </p:pic>
      <p:pic>
        <p:nvPicPr>
          <p:cNvPr id="6" name="Picture 5" descr="spr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346" y="0"/>
            <a:ext cx="6558239" cy="4918679"/>
          </a:xfrm>
          <a:prstGeom prst="rect">
            <a:avLst/>
          </a:prstGeom>
        </p:spPr>
      </p:pic>
      <p:pic>
        <p:nvPicPr>
          <p:cNvPr id="3" name="Picture 2" descr="IMG_807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320" y="0"/>
            <a:ext cx="5405120" cy="4053840"/>
          </a:xfrm>
          <a:prstGeom prst="rect">
            <a:avLst/>
          </a:prstGeom>
        </p:spPr>
      </p:pic>
      <p:pic>
        <p:nvPicPr>
          <p:cNvPr id="7" name="Picture 6" descr="IMG_312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0" y="82262"/>
            <a:ext cx="6573520" cy="4930140"/>
          </a:xfrm>
          <a:prstGeom prst="rect">
            <a:avLst/>
          </a:prstGeom>
        </p:spPr>
      </p:pic>
      <p:pic>
        <p:nvPicPr>
          <p:cNvPr id="8" name="Picture 7" descr="152790-ful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5810"/>
            <a:ext cx="9144000" cy="609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09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Problems with Sprawl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2880" y="1534160"/>
            <a:ext cx="731482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Wasteful:  land, energy, our time.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It creates an affluence that is shallow, superficial, crass and materialistic.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Makes rational, long-term planning almost impossible.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301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Suburbanization</a:t>
            </a:r>
          </a:p>
          <a:p>
            <a:r>
              <a:rPr lang="en-US" dirty="0" err="1" smtClean="0"/>
              <a:t>Fogelson</a:t>
            </a:r>
            <a:r>
              <a:rPr lang="en-US" dirty="0" smtClean="0"/>
              <a:t> and Ford</a:t>
            </a:r>
          </a:p>
          <a:p>
            <a:r>
              <a:rPr lang="en-US" dirty="0" smtClean="0"/>
              <a:t>PLVI</a:t>
            </a:r>
          </a:p>
          <a:p>
            <a:r>
              <a:rPr lang="en-US" dirty="0" smtClean="0"/>
              <a:t>Agglomeration</a:t>
            </a:r>
            <a:endParaRPr lang="en-US" dirty="0"/>
          </a:p>
          <a:p>
            <a:r>
              <a:rPr lang="en-US" dirty="0" smtClean="0"/>
              <a:t>Decentralization</a:t>
            </a:r>
          </a:p>
          <a:p>
            <a:r>
              <a:rPr lang="en-US" dirty="0" smtClean="0"/>
              <a:t>White flight</a:t>
            </a:r>
          </a:p>
          <a:p>
            <a:r>
              <a:rPr lang="en-US" dirty="0" smtClean="0"/>
              <a:t>Erickson and </a:t>
            </a:r>
            <a:r>
              <a:rPr lang="en-US" dirty="0" err="1" smtClean="0"/>
              <a:t>Hartshorn</a:t>
            </a:r>
            <a:r>
              <a:rPr lang="en-US" dirty="0" smtClean="0"/>
              <a:t> model</a:t>
            </a:r>
          </a:p>
          <a:p>
            <a:r>
              <a:rPr lang="en-US" dirty="0" smtClean="0"/>
              <a:t>Edge cities</a:t>
            </a:r>
          </a:p>
          <a:p>
            <a:r>
              <a:rPr lang="en-US" dirty="0" smtClean="0"/>
              <a:t>Bedroom communities</a:t>
            </a:r>
          </a:p>
          <a:p>
            <a:r>
              <a:rPr lang="en-US" dirty="0" smtClean="0"/>
              <a:t>Commercial strip</a:t>
            </a:r>
          </a:p>
          <a:p>
            <a:r>
              <a:rPr lang="en-US" dirty="0" smtClean="0"/>
              <a:t>Triple dream of suburbia</a:t>
            </a:r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Street car suburbs</a:t>
            </a:r>
          </a:p>
          <a:p>
            <a:r>
              <a:rPr lang="en-US" dirty="0" smtClean="0"/>
              <a:t>Light frame construction</a:t>
            </a:r>
          </a:p>
          <a:p>
            <a:r>
              <a:rPr lang="en-US" dirty="0" smtClean="0"/>
              <a:t>FHA</a:t>
            </a:r>
          </a:p>
          <a:p>
            <a:r>
              <a:rPr lang="en-US" dirty="0" smtClean="0"/>
              <a:t>VA</a:t>
            </a:r>
          </a:p>
          <a:p>
            <a:r>
              <a:rPr lang="en-US" dirty="0" smtClean="0"/>
              <a:t>Fannie Mae, Freddie Mac</a:t>
            </a:r>
          </a:p>
          <a:p>
            <a:r>
              <a:rPr lang="en-US" dirty="0" smtClean="0"/>
              <a:t>Minimum house</a:t>
            </a:r>
          </a:p>
          <a:p>
            <a:r>
              <a:rPr lang="en-US" dirty="0" smtClean="0"/>
              <a:t>Mansions/</a:t>
            </a:r>
            <a:r>
              <a:rPr lang="en-US" dirty="0" err="1" smtClean="0"/>
              <a:t>Bulkification</a:t>
            </a:r>
            <a:endParaRPr lang="en-US" dirty="0" smtClean="0"/>
          </a:p>
          <a:p>
            <a:r>
              <a:rPr lang="en-US" dirty="0" smtClean="0"/>
              <a:t>Suburban sprawl</a:t>
            </a:r>
          </a:p>
          <a:p>
            <a:r>
              <a:rPr lang="en-US" dirty="0" smtClean="0"/>
              <a:t>Neighborhood unit planning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Housing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8868"/>
            <a:ext cx="8229600" cy="4525963"/>
          </a:xfrm>
        </p:spPr>
        <p:txBody>
          <a:bodyPr/>
          <a:lstStyle/>
          <a:p>
            <a:r>
              <a:rPr lang="en-US" dirty="0" smtClean="0"/>
              <a:t>The single-family </a:t>
            </a:r>
            <a:r>
              <a:rPr lang="en-US" dirty="0" err="1" smtClean="0"/>
              <a:t>detatched</a:t>
            </a:r>
            <a:r>
              <a:rPr lang="en-US" dirty="0" smtClean="0"/>
              <a:t> home is not typical urban housing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16" y="2868468"/>
            <a:ext cx="3312821" cy="2174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6577" y="2868467"/>
            <a:ext cx="2998673" cy="21740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468" y="2868468"/>
            <a:ext cx="1954330" cy="255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83974" y="5513028"/>
            <a:ext cx="19413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French “Flat” Apartments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402063" y="5075604"/>
            <a:ext cx="13123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</a:rPr>
              <a:t>San Francisco</a:t>
            </a:r>
          </a:p>
          <a:p>
            <a:r>
              <a:rPr lang="en-US" sz="1600" dirty="0" smtClean="0">
                <a:solidFill>
                  <a:srgbClr val="000000"/>
                </a:solidFill>
              </a:rPr>
              <a:t>townhomes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5081791"/>
            <a:ext cx="23444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Terraced housing in Great</a:t>
            </a:r>
          </a:p>
          <a:p>
            <a:r>
              <a:rPr lang="en-US" sz="1600" dirty="0" smtClean="0"/>
              <a:t>Britain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31151" y="6126163"/>
            <a:ext cx="86286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Row housing:  single-family, but attached.  No side yards, abuts neighbor, probably shared</a:t>
            </a:r>
          </a:p>
          <a:p>
            <a:r>
              <a:rPr lang="en-US" dirty="0"/>
              <a:t>o</a:t>
            </a:r>
            <a:r>
              <a:rPr lang="en-US" dirty="0" smtClean="0"/>
              <a:t>pen space, high density, narrow lots.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594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Dream of the Suburbs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492" y="1287307"/>
            <a:ext cx="7009453" cy="47313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83985"/>
            <a:ext cx="923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Nothing more powerful in shaping our idea of the suburb than the detached single-family home.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0792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117" y="-124220"/>
            <a:ext cx="8229600" cy="1143000"/>
          </a:xfrm>
        </p:spPr>
        <p:txBody>
          <a:bodyPr/>
          <a:lstStyle/>
          <a:p>
            <a:r>
              <a:rPr lang="en-US" dirty="0" smtClean="0"/>
              <a:t>The Country Estate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84" y="1018780"/>
            <a:ext cx="4338833" cy="28925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88869" y="349640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7917" y="1018780"/>
            <a:ext cx="4694007" cy="3140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078" y="3788864"/>
            <a:ext cx="3868302" cy="30691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8338" y="6396335"/>
            <a:ext cx="2494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Sarah Winchester’s “Mystery House”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In San Jose, CA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0910" y="3663198"/>
            <a:ext cx="2249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</a:rPr>
              <a:t>Vanderbilt “The Breakers” House</a:t>
            </a:r>
          </a:p>
          <a:p>
            <a:r>
              <a:rPr lang="en-US" sz="1200" dirty="0" smtClean="0">
                <a:solidFill>
                  <a:srgbClr val="FFFFFF"/>
                </a:solidFill>
              </a:rPr>
              <a:t>Newport, RI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1097064"/>
            <a:ext cx="3613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Thomas Edison’s Glenmont Estate in Llewellyn Park, NJ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5044966" y="4159071"/>
            <a:ext cx="39489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sure sign of wealth—think Bruce Wayne, Jay Gatsby.</a:t>
            </a:r>
          </a:p>
          <a:p>
            <a:endParaRPr lang="en-US" dirty="0"/>
          </a:p>
          <a:p>
            <a:r>
              <a:rPr lang="en-US" dirty="0" smtClean="0"/>
              <a:t>But out of reach for all but the super wealthy.  </a:t>
            </a:r>
          </a:p>
          <a:p>
            <a:endParaRPr lang="en-US" dirty="0"/>
          </a:p>
          <a:p>
            <a:r>
              <a:rPr lang="en-US" dirty="0" smtClean="0"/>
              <a:t>Far from the city (how to get back and forth?), costly to maintain. Usually required a full staff.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578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7790" y="-345365"/>
            <a:ext cx="8229600" cy="1143000"/>
          </a:xfrm>
        </p:spPr>
        <p:txBody>
          <a:bodyPr/>
          <a:lstStyle/>
          <a:p>
            <a:r>
              <a:rPr lang="en-US" dirty="0" smtClean="0"/>
              <a:t>The Triple Dream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57" y="0"/>
            <a:ext cx="363070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177" y="4046452"/>
            <a:ext cx="5222546" cy="27123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06124" y="499384"/>
            <a:ext cx="49878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Dolores </a:t>
            </a:r>
            <a:r>
              <a:rPr lang="en-US" dirty="0" smtClean="0"/>
              <a:t>Hayden (historian):  own </a:t>
            </a:r>
            <a:r>
              <a:rPr lang="en-US" dirty="0" smtClean="0"/>
              <a:t>your home in a rural-like private nature with a community.</a:t>
            </a:r>
          </a:p>
          <a:p>
            <a:endParaRPr lang="en-US" dirty="0"/>
          </a:p>
          <a:p>
            <a:r>
              <a:rPr lang="en-US" dirty="0" smtClean="0"/>
              <a:t>Live in a “borderland” with the best of both worlds</a:t>
            </a:r>
          </a:p>
          <a:p>
            <a:endParaRPr lang="en-US" dirty="0"/>
          </a:p>
          <a:p>
            <a:r>
              <a:rPr lang="en-US" dirty="0" smtClean="0"/>
              <a:t>Promoted through magazines, by architects like </a:t>
            </a:r>
            <a:r>
              <a:rPr lang="en-US" dirty="0" smtClean="0"/>
              <a:t>Alexander </a:t>
            </a:r>
            <a:r>
              <a:rPr lang="en-US" dirty="0" smtClean="0"/>
              <a:t>Jackson Downing and Catharine Esther Beecher.  </a:t>
            </a:r>
          </a:p>
          <a:p>
            <a:endParaRPr lang="en-US" dirty="0"/>
          </a:p>
          <a:p>
            <a:r>
              <a:rPr lang="en-US" dirty="0" smtClean="0"/>
              <a:t>Much like Sunset Magazine today or Martha Stewart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141" y="4518901"/>
            <a:ext cx="1768071" cy="145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3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96863"/>
            <a:ext cx="9272299" cy="12709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Picturesque Enclave:  the early suburb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8857" y="4068527"/>
            <a:ext cx="85193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1850s—began to see planning of suburban communities, not just estates in the countryside.</a:t>
            </a:r>
          </a:p>
          <a:p>
            <a:endParaRPr lang="en-US" dirty="0"/>
          </a:p>
          <a:p>
            <a:r>
              <a:rPr lang="en-US" dirty="0" smtClean="0"/>
              <a:t>Alexander </a:t>
            </a:r>
            <a:r>
              <a:rPr lang="en-US" dirty="0" smtClean="0"/>
              <a:t>Jackson Davis’s Llewellyn Park, NJ  and Frederick Law Olmsted’s Riverside, IL.</a:t>
            </a:r>
          </a:p>
          <a:p>
            <a:endParaRPr lang="en-US" dirty="0"/>
          </a:p>
          <a:p>
            <a:r>
              <a:rPr lang="en-US" dirty="0" err="1" smtClean="0"/>
              <a:t>Llewelyn</a:t>
            </a:r>
            <a:r>
              <a:rPr lang="en-US" dirty="0" smtClean="0"/>
              <a:t> Park was organized around a shared outdoor area called “The Ramble”—a natural area with rivers, pathways.</a:t>
            </a:r>
          </a:p>
          <a:p>
            <a:endParaRPr lang="en-US" dirty="0"/>
          </a:p>
          <a:p>
            <a:r>
              <a:rPr lang="en-US" dirty="0" smtClean="0"/>
              <a:t>Riverside, IL was less exclusive, had a town center, a railroad station, curvilinear design.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7060605941e3308ce5e25a68e9ec9eb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57" y="663116"/>
            <a:ext cx="4639955" cy="3482419"/>
          </a:xfrm>
          <a:prstGeom prst="rect">
            <a:avLst/>
          </a:prstGeom>
        </p:spPr>
      </p:pic>
      <p:pic>
        <p:nvPicPr>
          <p:cNvPr id="8" name="Picture 7" descr="Llew19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57" y="663116"/>
            <a:ext cx="4824185" cy="3347976"/>
          </a:xfrm>
          <a:prstGeom prst="rect">
            <a:avLst/>
          </a:prstGeom>
        </p:spPr>
      </p:pic>
      <p:pic>
        <p:nvPicPr>
          <p:cNvPr id="9" name="Picture 8" descr="Path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398" y="663116"/>
            <a:ext cx="4877602" cy="3854095"/>
          </a:xfrm>
          <a:prstGeom prst="rect">
            <a:avLst/>
          </a:prstGeom>
        </p:spPr>
      </p:pic>
      <p:pic>
        <p:nvPicPr>
          <p:cNvPr id="10" name="Picture 9" descr="viewer_5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54" y="347834"/>
            <a:ext cx="7333692" cy="5489021"/>
          </a:xfrm>
          <a:prstGeom prst="rect">
            <a:avLst/>
          </a:prstGeom>
        </p:spPr>
      </p:pic>
      <p:pic>
        <p:nvPicPr>
          <p:cNvPr id="11" name="Picture 10" descr="9750a670448557f87d3e7878f78574e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13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89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Streetcar Suburb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123" y="4725655"/>
            <a:ext cx="90218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until late 1800s.  Really the first suburbs for the working class.</a:t>
            </a:r>
          </a:p>
          <a:p>
            <a:endParaRPr lang="en-US" dirty="0"/>
          </a:p>
          <a:p>
            <a:r>
              <a:rPr lang="en-US" dirty="0" smtClean="0"/>
              <a:t>Just beyond city center, modest homes, narrow lots, walk to transit (light rail, streetcar).</a:t>
            </a:r>
          </a:p>
          <a:p>
            <a:endParaRPr lang="en-US" dirty="0"/>
          </a:p>
          <a:p>
            <a:r>
              <a:rPr lang="en-US" dirty="0" smtClean="0"/>
              <a:t>Have since evolved to accommodate cars, but few have garages.  </a:t>
            </a:r>
          </a:p>
          <a:p>
            <a:endParaRPr lang="en-US" dirty="0"/>
          </a:p>
          <a:p>
            <a:r>
              <a:rPr lang="en-US" dirty="0" smtClean="0"/>
              <a:t>Becoming desirable today—gentrification, new urbanism</a:t>
            </a:r>
            <a:r>
              <a:rPr lang="mr-IN" dirty="0" smtClean="0"/>
              <a:t>…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scranton_195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68" y="1369807"/>
            <a:ext cx="6940296" cy="33558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70" y="1203995"/>
            <a:ext cx="7312700" cy="352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28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Mass Suburb:  American Icon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9910" y="4549676"/>
            <a:ext cx="87928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Mid-20</a:t>
            </a:r>
            <a:r>
              <a:rPr lang="en-US" baseline="30000" dirty="0" smtClean="0"/>
              <a:t>th</a:t>
            </a:r>
            <a:r>
              <a:rPr lang="en-US" dirty="0" smtClean="0"/>
              <a:t> C, car-led expansion, radically increases footprint of metropolitan areas.</a:t>
            </a:r>
          </a:p>
          <a:p>
            <a:endParaRPr lang="en-US" dirty="0"/>
          </a:p>
          <a:p>
            <a:r>
              <a:rPr lang="en-US" dirty="0" smtClean="0"/>
              <a:t>The “triple dream” fulfilled—private home ownership and one’s own piece of nature.</a:t>
            </a:r>
          </a:p>
          <a:p>
            <a:endParaRPr lang="en-US" dirty="0"/>
          </a:p>
          <a:p>
            <a:r>
              <a:rPr lang="en-US" dirty="0" smtClean="0"/>
              <a:t>Bedroom communities emerge along freeways.  Like Cherry Hill, NJ along I-295 outside Phil.</a:t>
            </a:r>
          </a:p>
          <a:p>
            <a:endParaRPr lang="en-US" dirty="0"/>
          </a:p>
          <a:p>
            <a:r>
              <a:rPr lang="en-US" dirty="0" smtClean="0"/>
              <a:t>Single-family homes, off-street parking, spacious, grassy front and back yards:  the middle-class nuclear family’s standard dwelling.  The AMERICAN DREAM.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208" y="1273874"/>
            <a:ext cx="6938074" cy="3275801"/>
          </a:xfrm>
          <a:prstGeom prst="rect">
            <a:avLst/>
          </a:prstGeom>
        </p:spPr>
      </p:pic>
      <p:pic>
        <p:nvPicPr>
          <p:cNvPr id="7" name="Picture 6" descr="suburb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53" y="1273874"/>
            <a:ext cx="6858000" cy="4279900"/>
          </a:xfrm>
          <a:prstGeom prst="rect">
            <a:avLst/>
          </a:prstGeom>
        </p:spPr>
      </p:pic>
      <p:pic>
        <p:nvPicPr>
          <p:cNvPr id="9" name="Picture 8" descr="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34"/>
            <a:ext cx="9144000" cy="51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083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1008</Words>
  <Application>Microsoft Macintosh PowerPoint</Application>
  <PresentationFormat>On-screen Show (4:3)</PresentationFormat>
  <Paragraphs>128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Geography 8 </vt:lpstr>
      <vt:lpstr>Keywords</vt:lpstr>
      <vt:lpstr>Urban Housing</vt:lpstr>
      <vt:lpstr>The Dream of the Suburbs</vt:lpstr>
      <vt:lpstr>The Country Estate</vt:lpstr>
      <vt:lpstr>The Triple Dream</vt:lpstr>
      <vt:lpstr>The Picturesque Enclave:  the early suburb</vt:lpstr>
      <vt:lpstr>The Streetcar Suburb</vt:lpstr>
      <vt:lpstr>The Mass Suburb:  American Icon</vt:lpstr>
      <vt:lpstr>Suburban Dreams, Federal Subsidies</vt:lpstr>
      <vt:lpstr>Who Owns the Housing?</vt:lpstr>
      <vt:lpstr>A Uniform Landscape:  the geography of nowhere</vt:lpstr>
      <vt:lpstr>More Stuff</vt:lpstr>
      <vt:lpstr>The Problems with Sprawl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 8 </dc:title>
  <dc:creator>Elizabeth Lobb</dc:creator>
  <cp:lastModifiedBy>Elizabeth Lobb</cp:lastModifiedBy>
  <cp:revision>39</cp:revision>
  <dcterms:created xsi:type="dcterms:W3CDTF">2018-05-07T19:44:25Z</dcterms:created>
  <dcterms:modified xsi:type="dcterms:W3CDTF">2019-05-09T00:10:11Z</dcterms:modified>
</cp:coreProperties>
</file>