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1" r:id="rId1"/>
  </p:sldMasterIdLst>
  <p:notesMasterIdLst>
    <p:notesMasterId r:id="rId20"/>
  </p:notesMasterIdLst>
  <p:handoutMasterIdLst>
    <p:handoutMasterId r:id="rId21"/>
  </p:handoutMasterIdLst>
  <p:sldIdLst>
    <p:sldId id="257" r:id="rId2"/>
    <p:sldId id="258" r:id="rId3"/>
    <p:sldId id="259" r:id="rId4"/>
    <p:sldId id="272" r:id="rId5"/>
    <p:sldId id="273" r:id="rId6"/>
    <p:sldId id="274" r:id="rId7"/>
    <p:sldId id="270" r:id="rId8"/>
    <p:sldId id="275" r:id="rId9"/>
    <p:sldId id="269" r:id="rId10"/>
    <p:sldId id="276" r:id="rId11"/>
    <p:sldId id="278" r:id="rId12"/>
    <p:sldId id="279" r:id="rId13"/>
    <p:sldId id="283" r:id="rId14"/>
    <p:sldId id="284" r:id="rId15"/>
    <p:sldId id="280" r:id="rId16"/>
    <p:sldId id="262" r:id="rId17"/>
    <p:sldId id="263" r:id="rId18"/>
    <p:sldId id="281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243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EA2650-205C-4FE1-A35A-238C092BDAA7}" type="datetimeFigureOut">
              <a:rPr lang="en-US" smtClean="0"/>
              <a:pPr/>
              <a:t>8/19/2013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166B6F-5A75-4CE7-9658-E318B66549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1554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26AD95E-B640-48CF-AB29-801B8003E47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7097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DE3EBD-3254-4788-B075-A5417E205E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5BEBAB-BB62-4B0E-8720-CBA3DBA4A4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AD207E-833C-4035-A39C-4A05CAAF3A0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8C8452-1B9B-4E12-B599-85976054CC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9FE013-360F-4EB5-A246-6C4C58074F0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B78490-DFEE-4901-BA7B-C1EC495CF4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11328B-6647-4BCE-AF58-45381887033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BD69AF-2DD2-4F84-919E-3826E214ABF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2675E6-D373-44E6-9DD0-27B68A71EA0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A4D749-C633-4F10-B816-2A4951D233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BC7415-1C16-4046-8E12-DAAC1841ED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D4AB0F1-CB57-4891-AC7D-B60DE204B1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392E50D-F58A-498D-9A23-A4A2B6F7AD2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  <p:sldLayoutId id="2147483803" r:id="rId12"/>
  </p:sldLayoutIdLst>
  <p:transition spd="slow"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m/url?sa=i&amp;rct=j&amp;q=triune+brain&amp;source=images&amp;cd=&amp;cad=rja&amp;docid=3EY9dXDTcT_h3M&amp;tbnid=G8Lgf4uElTzkBM:&amp;ved=0CAUQjRw&amp;url=http://braindancingsmorgasbord.blogspot.com/2009/10/picture-speaks-thousand-words.html&amp;ei=phAbUevaM6L0iQKCv4HgBw&amp;bvm=bv.42261806,d.cGE&amp;psig=AFQjCNEYejolmkO70tjYOmk0S2f8NbxOxg&amp;ust=1360814594378046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pa9fmHjqeHU" TargetMode="External"/><Relationship Id="rId2" Type="http://schemas.openxmlformats.org/officeDocument/2006/relationships/hyperlink" Target="http://www.youtube.com/watch?v=7ZZzFnLIMXU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http://3.bp.blogspot.com/_IlNUPR-0M50/SsssgVdMcEI/AAAAAAAALGk/RQeJEBRQrBQ/s400/The+Triune+Brain_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1477328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endParaRPr lang="en-US" sz="400" b="1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endParaRPr lang="en-US" sz="44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4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The Triune Brain and Learning</a:t>
            </a:r>
            <a:r>
              <a:rPr lang="en-US" sz="4400" b="1" dirty="0" smtClean="0">
                <a:latin typeface="Times New Roman" pitchFamily="18" charset="0"/>
              </a:rPr>
              <a:t>  </a:t>
            </a:r>
            <a:endParaRPr lang="en-US" sz="2400" dirty="0">
              <a:latin typeface="Times New Roman" pitchFamily="18" charset="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6156325"/>
            <a:ext cx="9144000" cy="701675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Lori Walker, Ph.D.</a:t>
            </a:r>
            <a:endParaRPr lang="en-US" sz="2400" dirty="0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43000" y="304801"/>
            <a:ext cx="7696200" cy="8382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</a:rPr>
              <a:t>What is the “Triune Brain”?</a:t>
            </a:r>
            <a:endParaRPr lang="en-US" sz="3600" b="1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0600" y="1447800"/>
            <a:ext cx="7543800" cy="4708981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atin typeface="+mj-lt"/>
                <a:ea typeface="Verdana" pitchFamily="34" charset="0"/>
                <a:cs typeface="Verdana" pitchFamily="34" charset="0"/>
              </a:rPr>
              <a:t>Tri  =  ???</a:t>
            </a:r>
          </a:p>
          <a:p>
            <a:pPr algn="ctr"/>
            <a:r>
              <a:rPr lang="en-US" sz="2000" b="1" dirty="0" smtClean="0">
                <a:latin typeface="+mj-lt"/>
                <a:ea typeface="Verdana" pitchFamily="34" charset="0"/>
                <a:cs typeface="Verdana" pitchFamily="34" charset="0"/>
              </a:rPr>
              <a:t>Tri = Three</a:t>
            </a:r>
          </a:p>
          <a:p>
            <a:pPr algn="ctr"/>
            <a:endParaRPr lang="en-US" sz="2000" b="1" dirty="0" smtClean="0">
              <a:latin typeface="+mj-lt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en-US" sz="2000" b="1" dirty="0" err="1" smtClean="0">
                <a:latin typeface="+mj-lt"/>
                <a:ea typeface="Verdana" pitchFamily="34" charset="0"/>
                <a:cs typeface="Verdana" pitchFamily="34" charset="0"/>
              </a:rPr>
              <a:t>Une</a:t>
            </a:r>
            <a:r>
              <a:rPr lang="en-US" sz="2000" b="1" dirty="0" smtClean="0">
                <a:latin typeface="+mj-lt"/>
                <a:ea typeface="Verdana" pitchFamily="34" charset="0"/>
                <a:cs typeface="Verdana" pitchFamily="34" charset="0"/>
              </a:rPr>
              <a:t> = ???</a:t>
            </a:r>
          </a:p>
          <a:p>
            <a:pPr algn="ctr"/>
            <a:r>
              <a:rPr lang="en-US" sz="2000" b="1" dirty="0" err="1" smtClean="0">
                <a:latin typeface="+mj-lt"/>
                <a:ea typeface="Verdana" pitchFamily="34" charset="0"/>
                <a:cs typeface="Verdana" pitchFamily="34" charset="0"/>
              </a:rPr>
              <a:t>Une</a:t>
            </a:r>
            <a:r>
              <a:rPr lang="en-US" sz="2000" b="1" dirty="0" smtClean="0">
                <a:latin typeface="+mj-lt"/>
                <a:ea typeface="Verdana" pitchFamily="34" charset="0"/>
                <a:cs typeface="Verdana" pitchFamily="34" charset="0"/>
              </a:rPr>
              <a:t> = One </a:t>
            </a:r>
            <a:endParaRPr lang="en-US" sz="2000" b="1" dirty="0">
              <a:latin typeface="+mj-lt"/>
              <a:ea typeface="Verdana" pitchFamily="34" charset="0"/>
              <a:cs typeface="Verdana" pitchFamily="34" charset="0"/>
            </a:endParaRPr>
          </a:p>
          <a:p>
            <a:pPr algn="ctr"/>
            <a:endParaRPr lang="en-US" sz="2000" b="1" dirty="0" smtClean="0">
              <a:latin typeface="+mj-lt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en-US" sz="2000" b="1" dirty="0" smtClean="0">
                <a:latin typeface="+mj-lt"/>
                <a:ea typeface="Verdana" pitchFamily="34" charset="0"/>
                <a:cs typeface="Verdana" pitchFamily="34" charset="0"/>
              </a:rPr>
              <a:t>Triune = </a:t>
            </a:r>
          </a:p>
          <a:p>
            <a:pPr algn="ctr"/>
            <a:r>
              <a:rPr lang="en-US" sz="2000" b="1" dirty="0" smtClean="0">
                <a:latin typeface="+mj-lt"/>
                <a:ea typeface="Verdana" pitchFamily="34" charset="0"/>
                <a:cs typeface="Verdana" pitchFamily="34" charset="0"/>
              </a:rPr>
              <a:t>Three parts that make up the one human brain</a:t>
            </a:r>
          </a:p>
          <a:p>
            <a:pPr algn="ctr"/>
            <a:r>
              <a:rPr lang="en-US" sz="2000" b="1" dirty="0" smtClean="0">
                <a:latin typeface="+mj-lt"/>
                <a:ea typeface="Verdana" pitchFamily="34" charset="0"/>
                <a:cs typeface="Verdana" pitchFamily="34" charset="0"/>
              </a:rPr>
              <a:t>__________________________________</a:t>
            </a:r>
          </a:p>
          <a:p>
            <a:pPr algn="ctr"/>
            <a:endParaRPr lang="en-US" sz="2000" b="1" dirty="0">
              <a:latin typeface="+mj-lt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en-US" sz="2000" b="1" dirty="0" smtClean="0">
                <a:latin typeface="+mj-lt"/>
                <a:ea typeface="Verdana" pitchFamily="34" charset="0"/>
                <a:cs typeface="Verdana" pitchFamily="34" charset="0"/>
              </a:rPr>
              <a:t>Reptilian = Instinctual Brain = Physical Body</a:t>
            </a:r>
          </a:p>
          <a:p>
            <a:pPr algn="ctr"/>
            <a:endParaRPr lang="en-US" sz="2000" b="1" dirty="0">
              <a:latin typeface="+mj-lt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en-US" sz="2000" b="1" dirty="0" smtClean="0">
                <a:latin typeface="+mj-lt"/>
                <a:ea typeface="Verdana" pitchFamily="34" charset="0"/>
                <a:cs typeface="Verdana" pitchFamily="34" charset="0"/>
              </a:rPr>
              <a:t>Limbic = Emotional Brain = Emotions</a:t>
            </a:r>
          </a:p>
          <a:p>
            <a:pPr algn="ctr"/>
            <a:endParaRPr lang="en-US" sz="2000" b="1" dirty="0">
              <a:latin typeface="+mj-lt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en-US" sz="2000" b="1" dirty="0" err="1" smtClean="0">
                <a:latin typeface="+mj-lt"/>
                <a:ea typeface="Verdana" pitchFamily="34" charset="0"/>
                <a:cs typeface="Verdana" pitchFamily="34" charset="0"/>
              </a:rPr>
              <a:t>Neocortex</a:t>
            </a:r>
            <a:r>
              <a:rPr lang="en-US" sz="2000" b="1" dirty="0" smtClean="0">
                <a:latin typeface="+mj-lt"/>
                <a:ea typeface="Verdana" pitchFamily="34" charset="0"/>
                <a:cs typeface="Verdana" pitchFamily="34" charset="0"/>
              </a:rPr>
              <a:t> = Thinking Brain = The Mind</a:t>
            </a:r>
            <a:endParaRPr lang="en-US" sz="2000" b="1" dirty="0">
              <a:latin typeface="+mj-lt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3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066800" y="1143000"/>
            <a:ext cx="7848600" cy="2580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r>
              <a:rPr lang="en-US" b="1" dirty="0" smtClean="0">
                <a:latin typeface="Verdana" pitchFamily="34" charset="0"/>
              </a:rPr>
              <a:t>  </a:t>
            </a:r>
            <a:r>
              <a:rPr lang="en-US" sz="2000" b="1" dirty="0" smtClean="0">
                <a:latin typeface="Verdana" pitchFamily="34" charset="0"/>
              </a:rPr>
              <a:t>oldest </a:t>
            </a:r>
            <a:r>
              <a:rPr lang="en-US" sz="2000" b="1" dirty="0">
                <a:latin typeface="Verdana" pitchFamily="34" charset="0"/>
              </a:rPr>
              <a:t>and smallest </a:t>
            </a:r>
            <a:r>
              <a:rPr lang="en-US" sz="2000" b="1" dirty="0" smtClean="0">
                <a:latin typeface="Verdana" pitchFamily="34" charset="0"/>
              </a:rPr>
              <a:t> </a:t>
            </a:r>
            <a:endParaRPr lang="en-US" sz="2000" b="1" dirty="0">
              <a:latin typeface="Verdana" pitchFamily="34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r>
              <a:rPr lang="en-US" sz="2000" b="1" dirty="0" smtClean="0">
                <a:latin typeface="Verdana" pitchFamily="34" charset="0"/>
              </a:rPr>
              <a:t>  does not think!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r>
              <a:rPr lang="en-US" sz="2000" b="1" dirty="0" smtClean="0">
                <a:latin typeface="Verdana" pitchFamily="34" charset="0"/>
              </a:rPr>
              <a:t>  instinctual and past-oriented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r>
              <a:rPr lang="en-US" sz="2000" b="1" dirty="0" smtClean="0">
                <a:latin typeface="Verdana" pitchFamily="34" charset="0"/>
              </a:rPr>
              <a:t>  concerned with basic needs: 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</a:pPr>
            <a:r>
              <a:rPr lang="en-US" sz="2000" b="1" dirty="0">
                <a:latin typeface="Verdana" pitchFamily="34" charset="0"/>
              </a:rPr>
              <a:t> </a:t>
            </a:r>
            <a:r>
              <a:rPr lang="en-US" sz="2000" b="1" dirty="0" smtClean="0">
                <a:latin typeface="Verdana" pitchFamily="34" charset="0"/>
              </a:rPr>
              <a:t>   breathing, heartbeat, food, 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</a:pPr>
            <a:r>
              <a:rPr lang="en-US" sz="2000" b="1" dirty="0" smtClean="0">
                <a:latin typeface="Verdana" pitchFamily="34" charset="0"/>
              </a:rPr>
              <a:t>    sleep, etc.</a:t>
            </a:r>
          </a:p>
        </p:txBody>
      </p:sp>
      <p:pic>
        <p:nvPicPr>
          <p:cNvPr id="5124" name="Picture 4" descr="C:\Users\lori\Desktop\reptilian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1143000"/>
            <a:ext cx="2694872" cy="2438400"/>
          </a:xfrm>
          <a:prstGeom prst="rect">
            <a:avLst/>
          </a:prstGeom>
          <a:noFill/>
        </p:spPr>
      </p:pic>
      <p:cxnSp>
        <p:nvCxnSpPr>
          <p:cNvPr id="9" name="Straight Connector 8"/>
          <p:cNvCxnSpPr/>
          <p:nvPr/>
        </p:nvCxnSpPr>
        <p:spPr>
          <a:xfrm>
            <a:off x="609600" y="3962400"/>
            <a:ext cx="8077200" cy="76200"/>
          </a:xfrm>
          <a:prstGeom prst="line">
            <a:avLst/>
          </a:prstGeom>
          <a:ln w="666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143000" y="4191000"/>
            <a:ext cx="800100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So, why should students care…?</a:t>
            </a:r>
          </a:p>
          <a:p>
            <a:pPr>
              <a:buFont typeface="Arial" pitchFamily="34" charset="0"/>
              <a:buChar char="•"/>
            </a:pPr>
            <a:endParaRPr lang="en-US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Reptilian Brain  =  your subconscious brain!</a:t>
            </a:r>
          </a:p>
          <a:p>
            <a:pPr algn="ctr"/>
            <a:endParaRPr lang="en-US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en-US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Control the Reptilian =  Control </a:t>
            </a:r>
            <a:r>
              <a:rPr lang="en-US" sz="24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your</a:t>
            </a:r>
            <a:r>
              <a:rPr lang="en-US" sz="2400" b="1" u="sng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SELF</a:t>
            </a:r>
            <a:endParaRPr lang="en-US" sz="2400" b="1" u="sng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3000" y="228600"/>
            <a:ext cx="762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4" algn="ctr" eaLnBrk="0" hangingPunct="0">
              <a:spcBef>
                <a:spcPts val="500"/>
              </a:spcBef>
              <a:spcAft>
                <a:spcPts val="500"/>
              </a:spcAft>
            </a:pPr>
            <a:r>
              <a:rPr lang="en-US" sz="4000" b="1" dirty="0" smtClean="0">
                <a:solidFill>
                  <a:srgbClr val="7030A0"/>
                </a:solidFill>
                <a:latin typeface="Verdana" pitchFamily="34" charset="0"/>
              </a:rPr>
              <a:t>The Reptilian Brain</a:t>
            </a:r>
            <a:endParaRPr lang="en-US" sz="4000" b="1" dirty="0">
              <a:solidFill>
                <a:srgbClr val="7030A0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2000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3719512"/>
            <a:ext cx="7696200" cy="313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extBox 1"/>
          <p:cNvSpPr txBox="1"/>
          <p:nvPr/>
        </p:nvSpPr>
        <p:spPr>
          <a:xfrm>
            <a:off x="1219200" y="228600"/>
            <a:ext cx="7543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  <a:latin typeface="+mj-lt"/>
              </a:rPr>
              <a:t>You are of “Two” Minds…</a:t>
            </a:r>
            <a:r>
              <a:rPr lang="en-US" sz="3600" dirty="0" smtClean="0">
                <a:solidFill>
                  <a:srgbClr val="7030A0"/>
                </a:solidFill>
                <a:latin typeface="+mj-lt"/>
              </a:rPr>
              <a:t> </a:t>
            </a:r>
            <a:endParaRPr lang="en-US" sz="3600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00200" y="990600"/>
            <a:ext cx="693420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+mj-lt"/>
              </a:rPr>
              <a:t>#1 – The Conscious Mind (Thinking Brain)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>
                <a:solidFill>
                  <a:srgbClr val="000000"/>
                </a:solidFill>
                <a:latin typeface="+mn-lt"/>
                <a:cs typeface="Arial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+mj-lt"/>
                <a:cs typeface="Arial" charset="0"/>
              </a:rPr>
              <a:t>Voice in your head – “Self-Talk”</a:t>
            </a:r>
            <a:r>
              <a:rPr lang="en-US" dirty="0" smtClean="0">
                <a:latin typeface="+mj-lt"/>
              </a:rPr>
              <a:t> 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>
                <a:solidFill>
                  <a:srgbClr val="000000"/>
                </a:solidFill>
                <a:latin typeface="+mj-lt"/>
              </a:rPr>
              <a:t> Rational</a:t>
            </a:r>
            <a:r>
              <a:rPr lang="en-US" dirty="0" smtClean="0">
                <a:solidFill>
                  <a:srgbClr val="000000"/>
                </a:solidFill>
                <a:latin typeface="+mj-lt"/>
                <a:cs typeface="Arial" charset="0"/>
              </a:rPr>
              <a:t> and Logical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>
                <a:solidFill>
                  <a:srgbClr val="000000"/>
                </a:solidFill>
                <a:latin typeface="+mj-lt"/>
                <a:cs typeface="Arial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+mj-lt"/>
              </a:rPr>
              <a:t>Visionary – </a:t>
            </a:r>
            <a:r>
              <a:rPr lang="en-US" i="1" dirty="0" smtClean="0">
                <a:solidFill>
                  <a:srgbClr val="000000"/>
                </a:solidFill>
                <a:latin typeface="+mj-lt"/>
              </a:rPr>
              <a:t>Can imagine a future </a:t>
            </a:r>
            <a:endParaRPr lang="en-US" b="1" dirty="0" smtClean="0">
              <a:latin typeface="+mj-lt"/>
            </a:endParaRPr>
          </a:p>
          <a:p>
            <a:endParaRPr lang="en-US" b="1" dirty="0" smtClean="0">
              <a:latin typeface="+mj-lt"/>
            </a:endParaRPr>
          </a:p>
          <a:p>
            <a:r>
              <a:rPr lang="en-US" b="1" dirty="0" smtClean="0">
                <a:latin typeface="+mj-lt"/>
              </a:rPr>
              <a:t>#2 = The Subconscious Mind (Reptilian Brain)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>
                <a:latin typeface="+mj-lt"/>
              </a:rPr>
              <a:t> Instinctual 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 smtClean="0">
                <a:latin typeface="+mn-lt"/>
              </a:rPr>
              <a:t>Stores old memories/habits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>
                <a:latin typeface="+mn-lt"/>
              </a:rPr>
              <a:t> Cannot tell the difference between a </a:t>
            </a:r>
          </a:p>
          <a:p>
            <a:pPr lvl="2">
              <a:buFont typeface="Wingdings" pitchFamily="2" charset="2"/>
              <a:buChar char="ü"/>
            </a:pPr>
            <a:r>
              <a:rPr lang="en-US" dirty="0" smtClean="0">
                <a:latin typeface="+mn-lt"/>
              </a:rPr>
              <a:t> real event  </a:t>
            </a:r>
            <a:r>
              <a:rPr lang="en-US" u="sng" dirty="0" smtClean="0">
                <a:latin typeface="+mn-lt"/>
              </a:rPr>
              <a:t>OR</a:t>
            </a:r>
          </a:p>
          <a:p>
            <a:pPr lvl="2">
              <a:buFont typeface="Wingdings" pitchFamily="2" charset="2"/>
              <a:buChar char="ü"/>
            </a:pPr>
            <a:r>
              <a:rPr lang="en-US" dirty="0" smtClean="0">
                <a:latin typeface="+mn-lt"/>
              </a:rPr>
              <a:t> an old memory </a:t>
            </a:r>
            <a:r>
              <a:rPr lang="en-US" u="sng" dirty="0" smtClean="0">
                <a:latin typeface="+mn-lt"/>
              </a:rPr>
              <a:t>OR</a:t>
            </a:r>
          </a:p>
          <a:p>
            <a:pPr lvl="2">
              <a:buFont typeface="Wingdings" pitchFamily="2" charset="2"/>
              <a:buChar char="ü"/>
            </a:pPr>
            <a:r>
              <a:rPr lang="en-US" dirty="0" smtClean="0">
                <a:latin typeface="+mn-lt"/>
              </a:rPr>
              <a:t> an imaginary event!</a:t>
            </a:r>
            <a:endParaRPr lang="en-US" b="1" dirty="0" smtClean="0">
              <a:latin typeface="+mj-lt"/>
            </a:endParaRPr>
          </a:p>
          <a:p>
            <a:r>
              <a:rPr lang="en-US" b="1" dirty="0" smtClean="0">
                <a:latin typeface="+mj-lt"/>
              </a:rPr>
              <a:t>_________________________________________</a:t>
            </a:r>
          </a:p>
          <a:p>
            <a:pPr algn="ctr"/>
            <a:endParaRPr lang="en-US" sz="1200" b="1" dirty="0" smtClean="0">
              <a:solidFill>
                <a:srgbClr val="7030A0"/>
              </a:solidFill>
              <a:latin typeface="+mn-lt"/>
            </a:endParaRPr>
          </a:p>
          <a:p>
            <a:pPr algn="ctr"/>
            <a:r>
              <a:rPr lang="en-US" sz="2400" b="1" dirty="0" smtClean="0">
                <a:solidFill>
                  <a:srgbClr val="7030A0"/>
                </a:solidFill>
                <a:latin typeface="+mn-lt"/>
              </a:rPr>
              <a:t>But, which mind </a:t>
            </a:r>
            <a:r>
              <a:rPr lang="en-US" sz="2400" b="1" i="1" dirty="0" smtClean="0">
                <a:solidFill>
                  <a:srgbClr val="7030A0"/>
                </a:solidFill>
                <a:latin typeface="+mn-lt"/>
              </a:rPr>
              <a:t>really</a:t>
            </a:r>
            <a:r>
              <a:rPr lang="en-US" sz="2400" b="1" dirty="0" smtClean="0">
                <a:solidFill>
                  <a:srgbClr val="7030A0"/>
                </a:solidFill>
                <a:latin typeface="+mn-lt"/>
              </a:rPr>
              <a:t> controls you? </a:t>
            </a:r>
          </a:p>
          <a:p>
            <a:endParaRPr lang="en-US" b="1" dirty="0" smtClean="0">
              <a:latin typeface="+mj-lt"/>
            </a:endParaRPr>
          </a:p>
          <a:p>
            <a:endParaRPr lang="en-US" b="1" dirty="0" smtClean="0">
              <a:latin typeface="+mj-lt"/>
            </a:endParaRPr>
          </a:p>
          <a:p>
            <a:endParaRPr lang="en-US" b="1" dirty="0" smtClean="0">
              <a:latin typeface="+mj-lt"/>
            </a:endParaRPr>
          </a:p>
          <a:p>
            <a:endParaRPr lang="en-US" b="1" dirty="0">
              <a:latin typeface="+mj-lt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2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600" y="914400"/>
            <a:ext cx="777240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buFontTx/>
              <a:buNone/>
            </a:pPr>
            <a:r>
              <a:rPr lang="en-US" sz="3200" b="1" i="1" dirty="0" smtClean="0">
                <a:solidFill>
                  <a:srgbClr val="7030A0"/>
                </a:solidFill>
                <a:latin typeface="+mn-lt"/>
                <a:cs typeface="Arial" charset="0"/>
              </a:rPr>
              <a:t>“Brain research strongly indicates that the subconscious mind controls 90% of our choices, and the conscious mind controls 10%.”</a:t>
            </a:r>
          </a:p>
          <a:p>
            <a:pPr eaLnBrk="1" hangingPunct="1">
              <a:buFontTx/>
              <a:buNone/>
            </a:pPr>
            <a:r>
              <a:rPr lang="en-US" sz="3200" i="1" dirty="0" smtClean="0">
                <a:latin typeface="+mn-lt"/>
                <a:cs typeface="Arial" charset="0"/>
              </a:rPr>
              <a:t>_________________________</a:t>
            </a:r>
          </a:p>
          <a:p>
            <a:pPr>
              <a:spcBef>
                <a:spcPct val="50000"/>
              </a:spcBef>
            </a:pPr>
            <a:endParaRPr lang="en-US" sz="1600" i="1" dirty="0" smtClean="0">
              <a:solidFill>
                <a:srgbClr val="000000"/>
              </a:solidFill>
              <a:latin typeface="+mj-lt"/>
            </a:endParaRPr>
          </a:p>
          <a:p>
            <a:pPr>
              <a:spcBef>
                <a:spcPct val="50000"/>
              </a:spcBef>
            </a:pPr>
            <a:r>
              <a:rPr lang="en-US" sz="1600" i="1" dirty="0" smtClean="0">
                <a:solidFill>
                  <a:srgbClr val="000000"/>
                </a:solidFill>
                <a:latin typeface="+mj-lt"/>
              </a:rPr>
              <a:t>Richard Granger</a:t>
            </a:r>
          </a:p>
          <a:p>
            <a:pPr>
              <a:spcBef>
                <a:spcPct val="50000"/>
              </a:spcBef>
            </a:pPr>
            <a:r>
              <a:rPr lang="en-US" sz="1600" dirty="0" smtClean="0">
                <a:solidFill>
                  <a:srgbClr val="000000"/>
                </a:solidFill>
                <a:latin typeface="+mj-lt"/>
              </a:rPr>
              <a:t>Professor of Psychological &amp; Brain Sciences, Dartmouth</a:t>
            </a:r>
            <a:r>
              <a:rPr lang="en-US" sz="1600" i="1" dirty="0" smtClean="0">
                <a:solidFill>
                  <a:srgbClr val="000000"/>
                </a:solidFill>
                <a:latin typeface="+mj-lt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sz="1600" b="1" i="1" dirty="0" smtClean="0">
                <a:solidFill>
                  <a:srgbClr val="000000"/>
                </a:solidFill>
                <a:latin typeface="+mj-lt"/>
                <a:cs typeface="Arial" charset="0"/>
              </a:rPr>
              <a:t>Big Brain: The Origins and Future of Human Intelligence</a:t>
            </a:r>
          </a:p>
          <a:p>
            <a:pPr eaLnBrk="1" hangingPunct="1">
              <a:buFontTx/>
              <a:buNone/>
            </a:pPr>
            <a:endParaRPr lang="en-US" sz="3200" i="1" dirty="0" smtClean="0">
              <a:latin typeface="+mn-lt"/>
              <a:cs typeface="Arial" charset="0"/>
            </a:endParaRPr>
          </a:p>
          <a:p>
            <a:pPr eaLnBrk="1" hangingPunct="1">
              <a:buFontTx/>
              <a:buNone/>
            </a:pPr>
            <a:endParaRPr lang="en-US" sz="3200" i="1" dirty="0" smtClean="0">
              <a:solidFill>
                <a:srgbClr val="7030A0"/>
              </a:solidFill>
              <a:latin typeface="+mn-lt"/>
              <a:cs typeface="Arial" charset="0"/>
            </a:endParaRPr>
          </a:p>
          <a:p>
            <a:pPr eaLnBrk="1" hangingPunct="1">
              <a:buFontTx/>
              <a:buNone/>
            </a:pPr>
            <a:endParaRPr lang="en-US" sz="3200" i="1" dirty="0" smtClean="0">
              <a:solidFill>
                <a:srgbClr val="7030A0"/>
              </a:solidFill>
              <a:latin typeface="+mn-lt"/>
              <a:cs typeface="Arial" charset="0"/>
            </a:endParaRPr>
          </a:p>
          <a:p>
            <a:pPr eaLnBrk="1" hangingPunct="1">
              <a:buFontTx/>
              <a:buNone/>
            </a:pPr>
            <a:r>
              <a:rPr lang="en-US" sz="3200" i="1" dirty="0" smtClean="0">
                <a:solidFill>
                  <a:srgbClr val="7030A0"/>
                </a:solidFill>
                <a:latin typeface="+mn-lt"/>
              </a:rPr>
              <a:t>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457200"/>
            <a:ext cx="79248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solidFill>
                  <a:srgbClr val="7030A0"/>
                </a:solidFill>
                <a:latin typeface="+mn-lt"/>
              </a:rPr>
              <a:t>How do you control your subconscious?</a:t>
            </a:r>
            <a:endParaRPr lang="en-US" sz="2700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95400" y="1447800"/>
            <a:ext cx="7543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b="1" dirty="0" smtClean="0">
                <a:latin typeface="+mn-lt"/>
              </a:rPr>
              <a:t>  Learn how to be aware of your thought</a:t>
            </a:r>
          </a:p>
          <a:p>
            <a:r>
              <a:rPr lang="en-US" sz="2400" b="1" dirty="0" smtClean="0">
                <a:latin typeface="+mn-lt"/>
              </a:rPr>
              <a:t>   patterns</a:t>
            </a:r>
          </a:p>
          <a:p>
            <a:pPr>
              <a:buFont typeface="Arial" pitchFamily="34" charset="0"/>
              <a:buChar char="•"/>
            </a:pPr>
            <a:endParaRPr lang="en-US" sz="2400" b="1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endParaRPr lang="en-US" sz="2400" b="1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latin typeface="+mn-lt"/>
              </a:rPr>
              <a:t>  Recognize the subconscious learns </a:t>
            </a:r>
          </a:p>
          <a:p>
            <a:r>
              <a:rPr lang="en-US" sz="2400" b="1" dirty="0" smtClean="0">
                <a:latin typeface="+mn-lt"/>
              </a:rPr>
              <a:t>   from pictures, strong emotions, and</a:t>
            </a:r>
          </a:p>
          <a:p>
            <a:r>
              <a:rPr lang="en-US" sz="2400" b="1" dirty="0" smtClean="0">
                <a:latin typeface="+mn-lt"/>
              </a:rPr>
              <a:t>   repetition</a:t>
            </a:r>
          </a:p>
          <a:p>
            <a:pPr>
              <a:buFont typeface="Arial" pitchFamily="34" charset="0"/>
              <a:buChar char="•"/>
            </a:pPr>
            <a:endParaRPr lang="en-US" sz="2400" b="1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latin typeface="+mn-lt"/>
              </a:rPr>
              <a:t>  Set </a:t>
            </a:r>
            <a:r>
              <a:rPr lang="en-US" sz="2400" b="1" u="sng" dirty="0" smtClean="0">
                <a:latin typeface="+mn-lt"/>
              </a:rPr>
              <a:t>clear</a:t>
            </a:r>
            <a:r>
              <a:rPr lang="en-US" sz="2400" b="1" dirty="0" smtClean="0">
                <a:latin typeface="+mn-lt"/>
              </a:rPr>
              <a:t> goals</a:t>
            </a:r>
          </a:p>
          <a:p>
            <a:pPr>
              <a:buFont typeface="Arial" pitchFamily="34" charset="0"/>
              <a:buChar char="•"/>
            </a:pPr>
            <a:endParaRPr lang="en-US" sz="2400" b="1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endParaRPr lang="en-US" sz="2400" b="1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latin typeface="+mn-lt"/>
              </a:rPr>
              <a:t>  Retrain your brain!</a:t>
            </a:r>
            <a:endParaRPr lang="en-US" sz="2400" b="1" dirty="0">
              <a:latin typeface="+mn-lt"/>
            </a:endParaRPr>
          </a:p>
        </p:txBody>
      </p:sp>
      <p:pic>
        <p:nvPicPr>
          <p:cNvPr id="4" name="Picture 3" descr="subconscious pi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00" y="4038600"/>
            <a:ext cx="3606800" cy="26416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7030A0"/>
                </a:solidFill>
              </a:rPr>
              <a:t>The Reptilian = The RAS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447800"/>
            <a:ext cx="7943088" cy="4800600"/>
          </a:xfrm>
        </p:spPr>
        <p:txBody>
          <a:bodyPr>
            <a:normAutofit fontScale="77500" lnSpcReduction="20000"/>
          </a:bodyPr>
          <a:lstStyle/>
          <a:p>
            <a:pPr>
              <a:buClrTx/>
              <a:buNone/>
            </a:pPr>
            <a:r>
              <a:rPr lang="en-US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RAS = Reticular Activating System</a:t>
            </a:r>
          </a:p>
          <a:p>
            <a:pPr>
              <a:buClrTx/>
              <a:buNone/>
            </a:pPr>
            <a:r>
              <a:rPr lang="en-US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   = Fight or Flight Response </a:t>
            </a:r>
          </a:p>
          <a:p>
            <a:pPr>
              <a:buClrTx/>
              <a:buNone/>
            </a:pPr>
            <a:r>
              <a:rPr lang="en-US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   = Body’s Response to Stress</a:t>
            </a:r>
          </a:p>
          <a:p>
            <a:pPr>
              <a:buClrTx/>
              <a:buNone/>
            </a:pPr>
            <a:r>
              <a:rPr lang="en-US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   = Gateway to thinking brain</a:t>
            </a:r>
          </a:p>
          <a:p>
            <a:pPr>
              <a:buNone/>
            </a:pPr>
            <a:r>
              <a:rPr lang="en-US" sz="2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</a:t>
            </a:r>
          </a:p>
          <a:p>
            <a:pPr>
              <a:buClrTx/>
              <a:buNone/>
            </a:pPr>
            <a:r>
              <a:rPr lang="en-US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Stress = RAS activated </a:t>
            </a:r>
          </a:p>
          <a:p>
            <a:pPr>
              <a:buClrTx/>
              <a:buNone/>
            </a:pPr>
            <a:r>
              <a:rPr lang="en-US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	 = thinking brain </a:t>
            </a:r>
            <a:r>
              <a:rPr lang="en-US" sz="24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stops!</a:t>
            </a:r>
            <a:endParaRPr lang="en-US" sz="24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Tx/>
              <a:buNone/>
            </a:pPr>
            <a:endParaRPr lang="en-US" sz="24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Tx/>
              <a:buNone/>
            </a:pPr>
            <a:r>
              <a:rPr lang="en-US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stress = test anxiety, freezing, out of </a:t>
            </a:r>
          </a:p>
          <a:p>
            <a:pPr>
              <a:buClrTx/>
              <a:buNone/>
            </a:pPr>
            <a:r>
              <a:rPr lang="en-US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         control emotions, mind block</a:t>
            </a:r>
          </a:p>
          <a:p>
            <a:pPr>
              <a:buClrTx/>
              <a:buNone/>
            </a:pP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_______________________________</a:t>
            </a:r>
          </a:p>
          <a:p>
            <a:pPr algn="ctr">
              <a:buClrTx/>
              <a:buNone/>
            </a:pP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</a:t>
            </a:r>
          </a:p>
          <a:p>
            <a:pPr algn="ctr">
              <a:buClrTx/>
              <a:buNone/>
            </a:pPr>
            <a:r>
              <a:rPr lang="en-US" sz="38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Control the RAS = </a:t>
            </a:r>
          </a:p>
          <a:p>
            <a:pPr algn="ctr">
              <a:buClrTx/>
              <a:buNone/>
            </a:pPr>
            <a:r>
              <a:rPr lang="en-US" sz="38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control your thinking brain! </a:t>
            </a:r>
          </a:p>
          <a:p>
            <a:endParaRPr lang="en-US" dirty="0"/>
          </a:p>
        </p:txBody>
      </p:sp>
      <p:pic>
        <p:nvPicPr>
          <p:cNvPr id="4" name="Picture 3" descr="Fight Or Fligh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53200" y="1371600"/>
            <a:ext cx="2362200" cy="31242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8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80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800" decel="10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990600"/>
            <a:ext cx="73152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en-US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/>
            <a:r>
              <a:rPr lang="en-US" sz="2000" b="1" i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You</a:t>
            </a: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program it with </a:t>
            </a:r>
            <a:r>
              <a:rPr lang="en-US" sz="20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your beliefs</a:t>
            </a: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about life.  </a:t>
            </a:r>
          </a:p>
          <a:p>
            <a:pPr lvl="0"/>
            <a:endParaRPr lang="en-US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/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If </a:t>
            </a:r>
            <a:r>
              <a:rPr lang="en-US" sz="2000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your beliefs</a:t>
            </a: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= positive, RAS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accepts positive information</a:t>
            </a:r>
          </a:p>
          <a:p>
            <a:pPr lvl="1">
              <a:buFont typeface="Arial" pitchFamily="34" charset="0"/>
              <a:buChar char="•"/>
            </a:pP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screens out negative information</a:t>
            </a:r>
          </a:p>
          <a:p>
            <a:pPr lvl="0"/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____________________________________</a:t>
            </a:r>
          </a:p>
          <a:p>
            <a:pPr lvl="0"/>
            <a:endParaRPr lang="en-US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/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Our RAS notices and records things that </a:t>
            </a:r>
            <a:r>
              <a:rPr lang="en-US" sz="20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confirm our beliefs.</a:t>
            </a:r>
            <a:endParaRPr lang="en-US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/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lvl="0"/>
            <a:r>
              <a:rPr lang="en-US" sz="2000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The stronger your beliefs, the more your RAS </a:t>
            </a:r>
            <a:r>
              <a:rPr lang="en-US" sz="2000" b="1" i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screens things out </a:t>
            </a:r>
            <a:r>
              <a:rPr lang="en-US" sz="2000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that do not agree with your </a:t>
            </a:r>
            <a:r>
              <a:rPr lang="en-US" sz="2000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beliefs! </a:t>
            </a:r>
            <a:endParaRPr lang="en-US" sz="2000" b="1" i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/>
            <a:endParaRPr lang="en-US" sz="2000" b="1" i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ctr"/>
            <a:r>
              <a:rPr lang="en-US" sz="3600" b="1" i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Self-Awareness is key!</a:t>
            </a:r>
            <a:endParaRPr lang="en-US" sz="3600" i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3000" y="381000"/>
            <a:ext cx="76962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>
                <a:solidFill>
                  <a:srgbClr val="7030A0"/>
                </a:solidFill>
                <a:latin typeface="+mj-lt"/>
              </a:rPr>
              <a:t>How do you control your RAS?</a:t>
            </a:r>
            <a:endParaRPr lang="en-US" sz="3400" b="1" dirty="0">
              <a:solidFill>
                <a:srgbClr val="7030A0"/>
              </a:solidFill>
              <a:latin typeface="+mj-lt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70" decel="100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770" decel="100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143000" y="304800"/>
            <a:ext cx="7696200" cy="301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lvl="4" algn="ctr" eaLnBrk="0" hangingPunct="0">
              <a:spcBef>
                <a:spcPts val="500"/>
              </a:spcBef>
              <a:spcAft>
                <a:spcPts val="500"/>
              </a:spcAft>
            </a:pPr>
            <a:r>
              <a:rPr lang="en-US" sz="2800" b="1" dirty="0">
                <a:solidFill>
                  <a:srgbClr val="7030A0"/>
                </a:solidFill>
                <a:latin typeface="Verdana" pitchFamily="34" charset="0"/>
              </a:rPr>
              <a:t>The </a:t>
            </a:r>
            <a:r>
              <a:rPr lang="en-US" sz="2800" b="1" dirty="0" smtClean="0">
                <a:solidFill>
                  <a:srgbClr val="7030A0"/>
                </a:solidFill>
                <a:latin typeface="Verdana" pitchFamily="34" charset="0"/>
              </a:rPr>
              <a:t>Limbic </a:t>
            </a:r>
            <a:r>
              <a:rPr lang="en-US" sz="2800" b="1" dirty="0">
                <a:solidFill>
                  <a:srgbClr val="7030A0"/>
                </a:solidFill>
                <a:latin typeface="Verdana" pitchFamily="34" charset="0"/>
              </a:rPr>
              <a:t>Brain - </a:t>
            </a:r>
            <a:r>
              <a:rPr lang="en-US" sz="2800" b="1" dirty="0" smtClean="0">
                <a:solidFill>
                  <a:srgbClr val="7030A0"/>
                </a:solidFill>
                <a:latin typeface="Verdana" pitchFamily="34" charset="0"/>
              </a:rPr>
              <a:t>The Emotions</a:t>
            </a:r>
            <a:r>
              <a:rPr lang="en-US" sz="2400" b="1" dirty="0" smtClean="0">
                <a:solidFill>
                  <a:srgbClr val="7030A0"/>
                </a:solidFill>
                <a:latin typeface="Verdana" pitchFamily="34" charset="0"/>
              </a:rPr>
              <a:t> </a:t>
            </a:r>
            <a:endParaRPr lang="en-US" sz="2400" b="1" dirty="0">
              <a:solidFill>
                <a:srgbClr val="7030A0"/>
              </a:solidFill>
              <a:latin typeface="Verdana" pitchFamily="34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endParaRPr lang="en-US" dirty="0">
              <a:latin typeface="Verdana" pitchFamily="34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r>
              <a:rPr lang="en-US" b="1" dirty="0" smtClean="0">
                <a:latin typeface="Verdana" pitchFamily="34" charset="0"/>
              </a:rPr>
              <a:t>  common to all mammals</a:t>
            </a:r>
            <a:endParaRPr lang="en-US" sz="800" b="1" dirty="0">
              <a:latin typeface="Verdana" pitchFamily="34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r>
              <a:rPr lang="en-US" b="1" dirty="0" smtClean="0">
                <a:latin typeface="Verdana" pitchFamily="34" charset="0"/>
              </a:rPr>
              <a:t>  does not think!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r>
              <a:rPr lang="en-US" b="1" dirty="0" smtClean="0">
                <a:latin typeface="Verdana" pitchFamily="34" charset="0"/>
              </a:rPr>
              <a:t>  brain's emotion factory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r>
              <a:rPr lang="en-US" b="1" dirty="0" smtClean="0">
                <a:latin typeface="Verdana" pitchFamily="34" charset="0"/>
              </a:rPr>
              <a:t>  controls memory formation</a:t>
            </a:r>
            <a:r>
              <a:rPr lang="en-US" b="1" dirty="0">
                <a:latin typeface="Verdana" pitchFamily="34" charset="0"/>
              </a:rPr>
              <a:t/>
            </a:r>
            <a:br>
              <a:rPr lang="en-US" b="1" dirty="0">
                <a:latin typeface="Verdana" pitchFamily="34" charset="0"/>
              </a:rPr>
            </a:br>
            <a:endParaRPr lang="en-US" sz="400" b="1" dirty="0">
              <a:latin typeface="Verdana" pitchFamily="34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r>
              <a:rPr lang="en-US" b="1" dirty="0" smtClean="0">
                <a:latin typeface="Verdana" pitchFamily="34" charset="0"/>
              </a:rPr>
              <a:t>  more emotion = more memory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1371600" y="3962400"/>
            <a:ext cx="7467600" cy="76200"/>
          </a:xfrm>
          <a:prstGeom prst="line">
            <a:avLst/>
          </a:prstGeom>
          <a:ln w="666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19200" y="4191000"/>
            <a:ext cx="7620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</a:t>
            </a:r>
            <a:r>
              <a:rPr lang="en-US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memory = 1) thought + 2) emotion</a:t>
            </a:r>
          </a:p>
          <a:p>
            <a:pPr algn="ctr"/>
            <a:endParaRPr lang="en-US" sz="24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emotion = protein peptides </a:t>
            </a:r>
          </a:p>
          <a:p>
            <a:pPr>
              <a:buFont typeface="Arial" pitchFamily="34" charset="0"/>
              <a:buChar char="•"/>
            </a:pPr>
            <a:endParaRPr lang="en-US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protein peptides : emotions, colors, music, some foods</a:t>
            </a:r>
          </a:p>
          <a:p>
            <a:pPr>
              <a:buFont typeface="Arial" pitchFamily="34" charset="0"/>
              <a:buChar char="•"/>
            </a:pPr>
            <a:endParaRPr lang="en-US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more protein peptides = more memory!</a:t>
            </a:r>
          </a:p>
          <a:p>
            <a:pPr algn="ctr"/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</a:t>
            </a:r>
          </a:p>
          <a:p>
            <a:pPr>
              <a:buFont typeface="Arial" pitchFamily="34" charset="0"/>
              <a:buChar char="•"/>
            </a:pPr>
            <a:endParaRPr lang="en-US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" name="Picture 5" descr="brainswa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38800" y="1143000"/>
            <a:ext cx="3124200" cy="25908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304800"/>
            <a:ext cx="777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7030A0"/>
                </a:solidFill>
                <a:latin typeface="+mj-lt"/>
              </a:rPr>
              <a:t>Limbic Brain = Addiction to Emotions</a:t>
            </a:r>
            <a:endParaRPr lang="en-US" sz="2800" b="1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71600" y="1066800"/>
            <a:ext cx="7543800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+mj-lt"/>
              </a:rPr>
              <a:t>   </a:t>
            </a:r>
            <a:r>
              <a:rPr lang="en-US" sz="2800" b="1" dirty="0" smtClean="0">
                <a:latin typeface="+mj-lt"/>
              </a:rPr>
              <a:t>We ALL have emotional addictions!</a:t>
            </a:r>
          </a:p>
          <a:p>
            <a:endParaRPr lang="en-US" sz="1000" b="1" dirty="0" smtClean="0">
              <a:latin typeface="+mj-lt"/>
            </a:endParaRPr>
          </a:p>
          <a:p>
            <a:r>
              <a:rPr lang="en-US" b="1" dirty="0" smtClean="0">
                <a:latin typeface="+mj-lt"/>
              </a:rPr>
              <a:t>   The Addiction Process: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b="1" dirty="0" smtClean="0">
                <a:latin typeface="+mj-lt"/>
              </a:rPr>
              <a:t>Thought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b="1" dirty="0" smtClean="0">
                <a:latin typeface="+mj-lt"/>
              </a:rPr>
              <a:t>Emotion (called Protein Peptides)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b="1" dirty="0" smtClean="0">
                <a:latin typeface="+mj-lt"/>
              </a:rPr>
              <a:t>Protein peptides move through bloodstream to cells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b="1" dirty="0" smtClean="0">
                <a:latin typeface="+mj-lt"/>
              </a:rPr>
              <a:t>Peptides “dock” on cells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b="1" dirty="0" smtClean="0">
                <a:latin typeface="+mj-lt"/>
              </a:rPr>
              <a:t>Changes occur within nucleus of the cell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b="1" dirty="0" smtClean="0">
                <a:latin typeface="+mj-lt"/>
              </a:rPr>
              <a:t>When cell divides, the NEXT cell has dedicated receptor sites for whatever emotions “docked” on the original cell 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b="1" dirty="0" smtClean="0">
                <a:latin typeface="+mj-lt"/>
              </a:rPr>
              <a:t>As same emotions are experienced, new cells will have increasingly MORE and MORE receptor sites for those emotion(s)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b="1" dirty="0" smtClean="0">
                <a:latin typeface="+mj-lt"/>
              </a:rPr>
              <a:t>More receptor sites = more addiction!</a:t>
            </a:r>
          </a:p>
          <a:p>
            <a:pPr marL="800100" lvl="1" indent="-342900">
              <a:buFont typeface="+mj-lt"/>
              <a:buAutoNum type="arabicPeriod"/>
            </a:pPr>
            <a:endParaRPr lang="en-US" b="1" dirty="0" smtClean="0">
              <a:latin typeface="+mj-lt"/>
            </a:endParaRPr>
          </a:p>
          <a:p>
            <a:pPr marL="800100" lvl="1" indent="-342900"/>
            <a:r>
              <a:rPr lang="en-US" b="1" dirty="0" smtClean="0">
                <a:latin typeface="+mj-lt"/>
                <a:hlinkClick r:id="rId2"/>
              </a:rPr>
              <a:t>http://www.youtube.com/watch?v=7ZZzFnLIMXU</a:t>
            </a:r>
            <a:endParaRPr lang="en-US" b="1" dirty="0" smtClean="0">
              <a:latin typeface="+mj-lt"/>
            </a:endParaRPr>
          </a:p>
          <a:p>
            <a:pPr marL="800100" lvl="1" indent="-342900"/>
            <a:r>
              <a:rPr lang="en-US" b="1" dirty="0" smtClean="0">
                <a:latin typeface="+mj-lt"/>
                <a:hlinkClick r:id="rId3"/>
              </a:rPr>
              <a:t>http://www.youtube.com/watch?v=pa9fmHjqeHU</a:t>
            </a:r>
            <a:endParaRPr lang="en-US" b="1" dirty="0" smtClean="0">
              <a:latin typeface="+mj-lt"/>
            </a:endParaRPr>
          </a:p>
          <a:p>
            <a:pPr marL="800100" lvl="1" indent="-342900"/>
            <a:endParaRPr lang="en-US" b="1" dirty="0">
              <a:latin typeface="+mj-lt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304800"/>
            <a:ext cx="7924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7030A0"/>
                </a:solidFill>
                <a:latin typeface="+mn-lt"/>
              </a:rPr>
              <a:t>How do you control your emotions/addictions?</a:t>
            </a:r>
            <a:endParaRPr lang="en-US" sz="3200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1200" y="2209800"/>
            <a:ext cx="6858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n-US" sz="2400" b="1" dirty="0" smtClean="0">
                <a:latin typeface="+mn-lt"/>
              </a:rPr>
              <a:t> Self-Awareness</a:t>
            </a:r>
          </a:p>
          <a:p>
            <a:pPr>
              <a:buFont typeface="Wingdings" pitchFamily="2" charset="2"/>
              <a:buChar char="ü"/>
            </a:pPr>
            <a:r>
              <a:rPr lang="en-US" sz="2400" b="1" dirty="0" smtClean="0">
                <a:latin typeface="+mn-lt"/>
              </a:rPr>
              <a:t> Self-Management</a:t>
            </a:r>
          </a:p>
          <a:p>
            <a:pPr>
              <a:buFont typeface="Wingdings" pitchFamily="2" charset="2"/>
              <a:buChar char="ü"/>
            </a:pPr>
            <a:r>
              <a:rPr lang="en-US" sz="2400" b="1" dirty="0" smtClean="0">
                <a:latin typeface="+mn-lt"/>
              </a:rPr>
              <a:t> Social Awareness</a:t>
            </a:r>
          </a:p>
          <a:p>
            <a:pPr>
              <a:buFont typeface="Wingdings" pitchFamily="2" charset="2"/>
              <a:buChar char="ü"/>
            </a:pPr>
            <a:r>
              <a:rPr lang="en-US" sz="2400" b="1" dirty="0" smtClean="0">
                <a:latin typeface="+mn-lt"/>
              </a:rPr>
              <a:t> Relationship Management</a:t>
            </a:r>
            <a:endParaRPr lang="en-US" sz="2400" b="1" dirty="0">
              <a:latin typeface="+mn-lt"/>
            </a:endParaRPr>
          </a:p>
        </p:txBody>
      </p:sp>
      <p:pic>
        <p:nvPicPr>
          <p:cNvPr id="5" name="Picture 4" descr="untitl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5400" y="4114800"/>
            <a:ext cx="7543800" cy="2438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19200" y="1752600"/>
            <a:ext cx="762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+mj-lt"/>
              </a:rPr>
              <a:t>Increase your emotional intelligence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3-part-bra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53000" y="990600"/>
            <a:ext cx="3962400" cy="2819400"/>
          </a:xfrm>
          <a:prstGeom prst="rect">
            <a:avLst/>
          </a:prstGeom>
        </p:spPr>
      </p:pic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143000" y="304800"/>
            <a:ext cx="7696200" cy="6268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lvl="4" algn="ctr" eaLnBrk="0" hangingPunct="0">
              <a:spcBef>
                <a:spcPts val="500"/>
              </a:spcBef>
              <a:spcAft>
                <a:spcPts val="500"/>
              </a:spcAft>
            </a:pPr>
            <a:r>
              <a:rPr lang="en-US" sz="2700" b="1" dirty="0">
                <a:solidFill>
                  <a:srgbClr val="7030A0"/>
                </a:solidFill>
                <a:latin typeface="Verdana" pitchFamily="34" charset="0"/>
              </a:rPr>
              <a:t>The </a:t>
            </a:r>
            <a:r>
              <a:rPr lang="en-US" sz="2700" b="1" dirty="0" err="1" smtClean="0">
                <a:solidFill>
                  <a:srgbClr val="7030A0"/>
                </a:solidFill>
                <a:latin typeface="Verdana" pitchFamily="34" charset="0"/>
              </a:rPr>
              <a:t>Neocortex</a:t>
            </a:r>
            <a:r>
              <a:rPr lang="en-US" sz="2700" b="1" dirty="0" smtClean="0">
                <a:solidFill>
                  <a:srgbClr val="7030A0"/>
                </a:solidFill>
                <a:latin typeface="Verdana" pitchFamily="34" charset="0"/>
              </a:rPr>
              <a:t> </a:t>
            </a:r>
            <a:r>
              <a:rPr lang="en-US" sz="2700" b="1" dirty="0">
                <a:solidFill>
                  <a:srgbClr val="7030A0"/>
                </a:solidFill>
                <a:latin typeface="Verdana" pitchFamily="34" charset="0"/>
              </a:rPr>
              <a:t>- </a:t>
            </a:r>
            <a:r>
              <a:rPr lang="en-US" sz="2700" b="1" dirty="0" smtClean="0">
                <a:solidFill>
                  <a:srgbClr val="7030A0"/>
                </a:solidFill>
                <a:latin typeface="Verdana" pitchFamily="34" charset="0"/>
              </a:rPr>
              <a:t>The Thinking Brain </a:t>
            </a:r>
            <a:endParaRPr lang="en-US" sz="2700" b="1" dirty="0">
              <a:solidFill>
                <a:srgbClr val="7030A0"/>
              </a:solidFill>
              <a:latin typeface="Verdana" pitchFamily="34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endParaRPr lang="en-US" dirty="0">
              <a:latin typeface="Verdana" pitchFamily="34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</a:pPr>
            <a:r>
              <a:rPr lang="en-US" b="1" dirty="0" smtClean="0">
                <a:latin typeface="Verdana" pitchFamily="34" charset="0"/>
              </a:rPr>
              <a:t> 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r>
              <a:rPr lang="en-US" b="1" dirty="0" smtClean="0">
                <a:latin typeface="Verdana" pitchFamily="34" charset="0"/>
              </a:rPr>
              <a:t>  </a:t>
            </a:r>
            <a:r>
              <a:rPr lang="en-US" sz="2000" b="1" dirty="0" smtClean="0">
                <a:latin typeface="Verdana" pitchFamily="34" charset="0"/>
              </a:rPr>
              <a:t>largest part of brain</a:t>
            </a:r>
            <a:endParaRPr lang="en-US" sz="2000" b="1" dirty="0">
              <a:latin typeface="Verdana" pitchFamily="34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r>
              <a:rPr lang="en-US" sz="2000" b="1" dirty="0" smtClean="0">
                <a:latin typeface="Verdana" pitchFamily="34" charset="0"/>
              </a:rPr>
              <a:t>  capable of thought!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r>
              <a:rPr lang="en-US" sz="2000" b="1" dirty="0" smtClean="0">
                <a:latin typeface="Verdana" pitchFamily="34" charset="0"/>
              </a:rPr>
              <a:t>  future-oriented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r>
              <a:rPr lang="en-US" sz="2000" b="1" dirty="0" smtClean="0">
                <a:latin typeface="Verdana" pitchFamily="34" charset="0"/>
              </a:rPr>
              <a:t>  logical and rational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r>
              <a:rPr lang="en-US" sz="2000" b="1" dirty="0" smtClean="0">
                <a:latin typeface="Verdana" pitchFamily="34" charset="0"/>
              </a:rPr>
              <a:t>  controls creative thought,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</a:pPr>
            <a:r>
              <a:rPr lang="en-US" sz="2000" b="1" dirty="0" smtClean="0">
                <a:latin typeface="Verdana" pitchFamily="34" charset="0"/>
              </a:rPr>
              <a:t>    language, and critical thinking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</a:pPr>
            <a:r>
              <a:rPr lang="en-US" b="1" dirty="0" smtClean="0">
                <a:latin typeface="Verdana" pitchFamily="34" charset="0"/>
              </a:rPr>
              <a:t> 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endParaRPr lang="en-US" b="1" dirty="0" smtClean="0">
              <a:latin typeface="Verdana" pitchFamily="34" charset="0"/>
            </a:endParaRPr>
          </a:p>
          <a:p>
            <a:pPr algn="ctr" eaLnBrk="0" hangingPunct="0">
              <a:spcBef>
                <a:spcPts val="500"/>
              </a:spcBef>
              <a:spcAft>
                <a:spcPts val="500"/>
              </a:spcAft>
            </a:pPr>
            <a:endParaRPr lang="en-US" sz="2800" b="1" dirty="0" smtClean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 eaLnBrk="0" hangingPunct="0">
              <a:spcBef>
                <a:spcPts val="500"/>
              </a:spcBef>
              <a:spcAft>
                <a:spcPts val="500"/>
              </a:spcAft>
            </a:pPr>
            <a:r>
              <a:rPr lang="en-US" sz="28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So, why should students care…?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endParaRPr lang="en-US" b="1" dirty="0" smtClean="0">
              <a:latin typeface="Verdana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371600" y="4953000"/>
            <a:ext cx="7467600" cy="0"/>
          </a:xfrm>
          <a:prstGeom prst="line">
            <a:avLst/>
          </a:prstGeom>
          <a:ln w="666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19200" y="4495800"/>
            <a:ext cx="76200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</a:t>
            </a:r>
          </a:p>
          <a:p>
            <a:pPr algn="ctr"/>
            <a:endParaRPr lang="en-US" sz="24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endParaRPr lang="en-US" sz="24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</a:t>
            </a:r>
          </a:p>
          <a:p>
            <a:pPr>
              <a:buFont typeface="Arial" pitchFamily="34" charset="0"/>
              <a:buChar char="•"/>
            </a:pPr>
            <a:endParaRPr lang="en-US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51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800" decel="100000"/>
                                        <p:tgtEl>
                                          <p:spTgt spid="512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512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512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512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143000" y="304800"/>
            <a:ext cx="7696200" cy="5888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lvl="4" algn="ctr" eaLnBrk="0" hangingPunct="0">
              <a:spcBef>
                <a:spcPts val="500"/>
              </a:spcBef>
              <a:spcAft>
                <a:spcPts val="500"/>
              </a:spcAft>
            </a:pPr>
            <a:r>
              <a:rPr lang="en-US" sz="5400" b="1" dirty="0" smtClean="0">
                <a:solidFill>
                  <a:srgbClr val="7030A0"/>
                </a:solidFill>
                <a:latin typeface="Verdana" pitchFamily="34" charset="0"/>
              </a:rPr>
              <a:t>Remember!</a:t>
            </a:r>
            <a:endParaRPr lang="en-US" sz="5400" b="1" dirty="0">
              <a:solidFill>
                <a:srgbClr val="7030A0"/>
              </a:solidFill>
              <a:latin typeface="Verdana" pitchFamily="34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endParaRPr lang="en-US" dirty="0">
              <a:latin typeface="Verdana" pitchFamily="34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Arial" pitchFamily="34" charset="0"/>
              <a:buChar char="•"/>
            </a:pPr>
            <a:r>
              <a:rPr lang="en-US" b="1" dirty="0" smtClean="0">
                <a:latin typeface="Verdana" pitchFamily="34" charset="0"/>
              </a:rPr>
              <a:t> </a:t>
            </a:r>
            <a:r>
              <a:rPr lang="en-US" sz="2000" b="1" dirty="0" smtClean="0">
                <a:latin typeface="+mj-lt"/>
              </a:rPr>
              <a:t>  The </a:t>
            </a:r>
            <a:r>
              <a:rPr lang="en-US" sz="2000" b="1" dirty="0" err="1" smtClean="0">
                <a:latin typeface="+mj-lt"/>
              </a:rPr>
              <a:t>Neocortex</a:t>
            </a:r>
            <a:r>
              <a:rPr lang="en-US" sz="2000" b="1" dirty="0" smtClean="0">
                <a:latin typeface="+mj-lt"/>
              </a:rPr>
              <a:t> is conscious! </a:t>
            </a:r>
          </a:p>
          <a:p>
            <a:endParaRPr lang="en-US" sz="2000" b="1" dirty="0" smtClean="0"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en-US" sz="2000" b="1" dirty="0" smtClean="0">
                <a:latin typeface="+mj-lt"/>
              </a:rPr>
              <a:t>  It can CHANGE how the Reptilian and Limbic </a:t>
            </a:r>
          </a:p>
          <a:p>
            <a:r>
              <a:rPr lang="en-US" sz="2000" b="1" dirty="0" smtClean="0">
                <a:latin typeface="+mj-lt"/>
              </a:rPr>
              <a:t>   work!</a:t>
            </a:r>
          </a:p>
          <a:p>
            <a:pPr>
              <a:buFont typeface="Arial" pitchFamily="34" charset="0"/>
              <a:buChar char="•"/>
            </a:pPr>
            <a:endParaRPr lang="en-US" sz="2000" b="1" dirty="0" smtClean="0">
              <a:latin typeface="+mj-lt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</a:pPr>
            <a:r>
              <a:rPr lang="en-US" b="1" dirty="0" smtClean="0">
                <a:latin typeface="Verdana" pitchFamily="34" charset="0"/>
              </a:rPr>
              <a:t> 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endParaRPr lang="en-US" b="1" dirty="0" smtClean="0">
              <a:latin typeface="Verdana" pitchFamily="34" charset="0"/>
            </a:endParaRPr>
          </a:p>
          <a:p>
            <a:pPr algn="ctr" eaLnBrk="0" hangingPunct="0">
              <a:spcBef>
                <a:spcPts val="500"/>
              </a:spcBef>
              <a:spcAft>
                <a:spcPts val="500"/>
              </a:spcAft>
            </a:pPr>
            <a:endParaRPr lang="en-US" sz="2800" b="1" dirty="0" smtClean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 eaLnBrk="0" hangingPunct="0">
              <a:spcBef>
                <a:spcPts val="500"/>
              </a:spcBef>
              <a:spcAft>
                <a:spcPts val="500"/>
              </a:spcAft>
            </a:pPr>
            <a:endParaRPr lang="en-US" sz="2800" b="1" dirty="0" smtClean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 eaLnBrk="0" hangingPunct="0">
              <a:spcBef>
                <a:spcPts val="500"/>
              </a:spcBef>
              <a:spcAft>
                <a:spcPts val="500"/>
              </a:spcAft>
            </a:pPr>
            <a:r>
              <a:rPr lang="en-US" sz="28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So, why should students care…?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  <a:buFont typeface="Symbol" pitchFamily="18" charset="2"/>
              <a:buChar char="·"/>
            </a:pPr>
            <a:endParaRPr lang="en-US" b="1" dirty="0" smtClean="0">
              <a:latin typeface="Verdana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371600" y="4953000"/>
            <a:ext cx="7467600" cy="0"/>
          </a:xfrm>
          <a:prstGeom prst="line">
            <a:avLst/>
          </a:prstGeom>
          <a:ln w="666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19200" y="4495800"/>
            <a:ext cx="76200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</a:t>
            </a:r>
          </a:p>
          <a:p>
            <a:pPr algn="ctr"/>
            <a:endParaRPr lang="en-US" sz="24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endParaRPr lang="en-US" sz="24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</a:t>
            </a:r>
          </a:p>
          <a:p>
            <a:pPr>
              <a:buFont typeface="Arial" pitchFamily="34" charset="0"/>
              <a:buChar char="•"/>
            </a:pPr>
            <a:endParaRPr lang="en-US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" name="Picture 5" descr="access-conciousnes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7800" y="3200400"/>
            <a:ext cx="7239000" cy="32766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512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512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512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512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Einstein Quot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71600" y="609600"/>
            <a:ext cx="7467600" cy="5867400"/>
          </a:xfrm>
        </p:spPr>
      </p:pic>
    </p:spTree>
  </p:cSld>
  <p:clrMapOvr>
    <a:masterClrMapping/>
  </p:clrMapOvr>
  <p:transition spd="slow"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304800"/>
            <a:ext cx="7924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7030A0"/>
                </a:solidFill>
                <a:latin typeface="+mn-lt"/>
              </a:rPr>
              <a:t>What can you do with the </a:t>
            </a:r>
            <a:r>
              <a:rPr lang="en-US" sz="3200" b="1" dirty="0" err="1" smtClean="0">
                <a:solidFill>
                  <a:srgbClr val="7030A0"/>
                </a:solidFill>
                <a:latin typeface="+mn-lt"/>
              </a:rPr>
              <a:t>Neocortex</a:t>
            </a:r>
            <a:r>
              <a:rPr lang="en-US" sz="3200" b="1" dirty="0" smtClean="0">
                <a:solidFill>
                  <a:srgbClr val="7030A0"/>
                </a:solidFill>
                <a:latin typeface="+mn-lt"/>
              </a:rPr>
              <a:t>?</a:t>
            </a:r>
            <a:endParaRPr lang="en-US" sz="3200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71600" y="2362200"/>
            <a:ext cx="7467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n-US" sz="2400" b="1" dirty="0" smtClean="0">
                <a:latin typeface="+mn-lt"/>
              </a:rPr>
              <a:t> Retrain your brain</a:t>
            </a:r>
          </a:p>
          <a:p>
            <a:endParaRPr lang="en-US" sz="2400" b="1" dirty="0" smtClean="0">
              <a:latin typeface="+mn-lt"/>
            </a:endParaRPr>
          </a:p>
          <a:p>
            <a:pPr>
              <a:buFont typeface="Wingdings" pitchFamily="2" charset="2"/>
              <a:buChar char="ü"/>
            </a:pPr>
            <a:r>
              <a:rPr lang="en-US" sz="2400" b="1" dirty="0" smtClean="0">
                <a:latin typeface="+mn-lt"/>
              </a:rPr>
              <a:t> Increase your emotional intelligence</a:t>
            </a:r>
          </a:p>
          <a:p>
            <a:endParaRPr lang="en-US" sz="2400" b="1" dirty="0" smtClean="0">
              <a:latin typeface="+mn-lt"/>
            </a:endParaRPr>
          </a:p>
          <a:p>
            <a:pPr>
              <a:buFont typeface="Wingdings" pitchFamily="2" charset="2"/>
              <a:buChar char="ü"/>
            </a:pPr>
            <a:r>
              <a:rPr lang="en-US" sz="2400" b="1" dirty="0" smtClean="0">
                <a:latin typeface="+mn-lt"/>
              </a:rPr>
              <a:t> Create new patterns</a:t>
            </a:r>
          </a:p>
          <a:p>
            <a:endParaRPr lang="en-US" sz="2400" b="1" dirty="0" smtClean="0">
              <a:latin typeface="+mn-lt"/>
            </a:endParaRPr>
          </a:p>
          <a:p>
            <a:pPr>
              <a:buFont typeface="Wingdings" pitchFamily="2" charset="2"/>
              <a:buChar char="ü"/>
            </a:pPr>
            <a:r>
              <a:rPr lang="en-US" sz="2400" b="1" dirty="0" smtClean="0">
                <a:latin typeface="+mn-lt"/>
              </a:rPr>
              <a:t> Reduce/manage stress</a:t>
            </a:r>
          </a:p>
          <a:p>
            <a:endParaRPr lang="en-US" sz="2400" b="1" dirty="0" smtClean="0">
              <a:latin typeface="+mn-lt"/>
            </a:endParaRPr>
          </a:p>
          <a:p>
            <a:pPr>
              <a:buFont typeface="Wingdings" pitchFamily="2" charset="2"/>
              <a:buChar char="ü"/>
            </a:pPr>
            <a:r>
              <a:rPr lang="en-US" sz="2400" b="1" dirty="0" smtClean="0">
                <a:latin typeface="+mn-lt"/>
              </a:rPr>
              <a:t> Improve goal setting strategies</a:t>
            </a:r>
          </a:p>
          <a:p>
            <a:endParaRPr lang="en-US" sz="2400" b="1" dirty="0" smtClean="0">
              <a:latin typeface="+mn-lt"/>
            </a:endParaRPr>
          </a:p>
          <a:p>
            <a:pPr>
              <a:buFont typeface="Wingdings" pitchFamily="2" charset="2"/>
              <a:buChar char="ü"/>
            </a:pPr>
            <a:r>
              <a:rPr lang="en-US" sz="2400" b="1" dirty="0" smtClean="0">
                <a:latin typeface="+mn-lt"/>
              </a:rPr>
              <a:t> Discover new studying techniques</a:t>
            </a:r>
          </a:p>
          <a:p>
            <a:pPr>
              <a:buFont typeface="Wingdings" pitchFamily="2" charset="2"/>
              <a:buChar char="ü"/>
            </a:pPr>
            <a:endParaRPr lang="en-US" sz="2400" b="1" dirty="0" smtClean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19200" y="1447800"/>
            <a:ext cx="762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+mj-lt"/>
              </a:rPr>
              <a:t>EVERYTHING!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219200" y="457200"/>
            <a:ext cx="3429000" cy="6019800"/>
          </a:xfrm>
        </p:spPr>
        <p:txBody>
          <a:bodyPr>
            <a:normAutofit fontScale="25000" lnSpcReduction="20000"/>
          </a:bodyPr>
          <a:lstStyle/>
          <a:p>
            <a:pPr>
              <a:buFontTx/>
              <a:buNone/>
            </a:pPr>
            <a:r>
              <a:rPr lang="en-US" sz="12800" b="1" dirty="0" smtClean="0">
                <a:solidFill>
                  <a:srgbClr val="7030A0"/>
                </a:solidFill>
              </a:rPr>
              <a:t>Interesting</a:t>
            </a:r>
          </a:p>
          <a:p>
            <a:pPr>
              <a:buFontTx/>
              <a:buNone/>
            </a:pPr>
            <a:r>
              <a:rPr lang="en-US" sz="12800" b="1" dirty="0" smtClean="0">
                <a:solidFill>
                  <a:srgbClr val="7030A0"/>
                </a:solidFill>
              </a:rPr>
              <a:t>stuff…</a:t>
            </a:r>
          </a:p>
          <a:p>
            <a:pPr>
              <a:buFontTx/>
              <a:buNone/>
            </a:pPr>
            <a:endParaRPr lang="en-US" sz="12800" b="1" dirty="0" smtClean="0">
              <a:solidFill>
                <a:srgbClr val="7030A0"/>
              </a:solidFill>
            </a:endParaRPr>
          </a:p>
          <a:p>
            <a:pPr>
              <a:buFontTx/>
              <a:buNone/>
            </a:pPr>
            <a:endParaRPr lang="en-US" sz="12800" b="1" dirty="0" smtClean="0">
              <a:solidFill>
                <a:srgbClr val="7030A0"/>
              </a:solidFill>
            </a:endParaRPr>
          </a:p>
          <a:p>
            <a:pPr>
              <a:buFontTx/>
              <a:buNone/>
            </a:pPr>
            <a:endParaRPr lang="en-US" sz="12800" b="1" dirty="0" smtClean="0">
              <a:solidFill>
                <a:srgbClr val="7030A0"/>
              </a:solidFill>
            </a:endParaRPr>
          </a:p>
          <a:p>
            <a:pPr>
              <a:buFontTx/>
              <a:buNone/>
            </a:pPr>
            <a:endParaRPr lang="en-US" sz="12800" b="1" dirty="0" smtClean="0">
              <a:solidFill>
                <a:srgbClr val="7030A0"/>
              </a:solidFill>
            </a:endParaRPr>
          </a:p>
          <a:p>
            <a:pPr>
              <a:buFontTx/>
              <a:buNone/>
            </a:pPr>
            <a:endParaRPr lang="en-US" sz="12800" b="1" dirty="0" smtClean="0">
              <a:solidFill>
                <a:srgbClr val="7030A0"/>
              </a:solidFill>
            </a:endParaRPr>
          </a:p>
          <a:p>
            <a:pPr>
              <a:buFontTx/>
              <a:buNone/>
            </a:pPr>
            <a:endParaRPr lang="en-US" sz="12800" b="1" dirty="0" smtClean="0">
              <a:solidFill>
                <a:srgbClr val="7030A0"/>
              </a:solidFill>
            </a:endParaRPr>
          </a:p>
          <a:p>
            <a:pPr>
              <a:buFontTx/>
              <a:buNone/>
            </a:pPr>
            <a:endParaRPr lang="en-US" sz="12800" b="1" dirty="0" smtClean="0">
              <a:solidFill>
                <a:srgbClr val="7030A0"/>
              </a:solidFill>
            </a:endParaRPr>
          </a:p>
          <a:p>
            <a:pPr>
              <a:buFontTx/>
              <a:buNone/>
            </a:pPr>
            <a:r>
              <a:rPr lang="en-US" sz="12800" b="1" dirty="0" smtClean="0">
                <a:solidFill>
                  <a:srgbClr val="7030A0"/>
                </a:solidFill>
              </a:rPr>
              <a:t>…but why focus on this “Triune Brain” idea?</a:t>
            </a:r>
            <a:r>
              <a:rPr lang="en-US" sz="12800" b="1" dirty="0">
                <a:solidFill>
                  <a:srgbClr val="7030A0"/>
                </a:solidFill>
              </a:rPr>
              <a:t/>
            </a:r>
            <a:br>
              <a:rPr lang="en-US" sz="12800" b="1" dirty="0">
                <a:solidFill>
                  <a:srgbClr val="7030A0"/>
                </a:solidFill>
              </a:rPr>
            </a:br>
            <a:r>
              <a:rPr lang="en-US" sz="8000" b="1" dirty="0">
                <a:solidFill>
                  <a:srgbClr val="7030A0"/>
                </a:solidFill>
              </a:rPr>
              <a:t/>
            </a:r>
            <a:br>
              <a:rPr lang="en-US" sz="8000" b="1" dirty="0">
                <a:solidFill>
                  <a:srgbClr val="7030A0"/>
                </a:solidFill>
              </a:rPr>
            </a:br>
            <a:r>
              <a:rPr lang="en-US" sz="4000" b="1" dirty="0">
                <a:solidFill>
                  <a:srgbClr val="7030A0"/>
                </a:solidFill>
              </a:rPr>
              <a:t/>
            </a:r>
            <a:br>
              <a:rPr lang="en-US" sz="4000" b="1" dirty="0">
                <a:solidFill>
                  <a:srgbClr val="7030A0"/>
                </a:solidFill>
              </a:rPr>
            </a:br>
            <a:endParaRPr lang="en-US" sz="4000" b="1" dirty="0">
              <a:solidFill>
                <a:srgbClr val="7030A0"/>
              </a:solidFill>
            </a:endParaRPr>
          </a:p>
          <a:p>
            <a:pPr>
              <a:buFontTx/>
              <a:buNone/>
            </a:pPr>
            <a:endParaRPr lang="en-US" sz="4000" b="1" dirty="0">
              <a:solidFill>
                <a:srgbClr val="7030A0"/>
              </a:solidFill>
            </a:endParaRPr>
          </a:p>
        </p:txBody>
      </p:sp>
      <p:pic>
        <p:nvPicPr>
          <p:cNvPr id="8195" name="Picture 3" descr="Lard pic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724400" y="304800"/>
            <a:ext cx="3886200" cy="6172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04800" y="152400"/>
            <a:ext cx="8839200" cy="5442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lvl="4" algn="ctr" eaLnBrk="0" hangingPunct="0">
              <a:spcBef>
                <a:spcPts val="500"/>
              </a:spcBef>
              <a:spcAft>
                <a:spcPts val="500"/>
              </a:spcAft>
            </a:pPr>
            <a:endParaRPr lang="en-US" sz="800" b="1" dirty="0">
              <a:latin typeface="Verdana" pitchFamily="34" charset="0"/>
            </a:endParaRPr>
          </a:p>
          <a:p>
            <a:pPr marL="457200" lvl="4" algn="ctr" eaLnBrk="0" hangingPunct="0">
              <a:spcBef>
                <a:spcPts val="500"/>
              </a:spcBef>
              <a:spcAft>
                <a:spcPts val="500"/>
              </a:spcAft>
            </a:pPr>
            <a:r>
              <a:rPr lang="en-US" sz="2800" b="1" dirty="0">
                <a:solidFill>
                  <a:srgbClr val="7030A0"/>
                </a:solidFill>
                <a:latin typeface="Verdana" pitchFamily="34" charset="0"/>
              </a:rPr>
              <a:t>The Triune </a:t>
            </a:r>
            <a:r>
              <a:rPr lang="en-US" sz="2800" b="1" dirty="0" smtClean="0">
                <a:solidFill>
                  <a:srgbClr val="7030A0"/>
                </a:solidFill>
                <a:latin typeface="Verdana" pitchFamily="34" charset="0"/>
              </a:rPr>
              <a:t>Brain </a:t>
            </a:r>
            <a:r>
              <a:rPr lang="en-US" sz="2800" b="1" dirty="0">
                <a:solidFill>
                  <a:srgbClr val="7030A0"/>
                </a:solidFill>
                <a:latin typeface="Verdana" pitchFamily="34" charset="0"/>
              </a:rPr>
              <a:t>and Education</a:t>
            </a:r>
            <a:r>
              <a:rPr lang="en-US" sz="2000" b="1" dirty="0">
                <a:solidFill>
                  <a:srgbClr val="7030A0"/>
                </a:solidFill>
                <a:latin typeface="Verdana" pitchFamily="34" charset="0"/>
              </a:rPr>
              <a:t> 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</a:pPr>
            <a:endParaRPr lang="en-US" sz="2000" dirty="0">
              <a:latin typeface="Times New Roman" pitchFamily="18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</a:pPr>
            <a:r>
              <a:rPr lang="en-US" sz="2000" dirty="0">
                <a:latin typeface="Times New Roman" pitchFamily="18" charset="0"/>
              </a:rPr>
              <a:t>		</a:t>
            </a:r>
          </a:p>
          <a:p>
            <a:pPr eaLnBrk="0" hangingPunct="0">
              <a:spcBef>
                <a:spcPts val="500"/>
              </a:spcBef>
              <a:spcAft>
                <a:spcPts val="500"/>
              </a:spcAft>
            </a:pPr>
            <a:r>
              <a:rPr lang="en-US" sz="2000" dirty="0">
                <a:latin typeface="Verdana" pitchFamily="34" charset="0"/>
              </a:rPr>
              <a:t/>
            </a:r>
            <a:br>
              <a:rPr lang="en-US" sz="2000" dirty="0">
                <a:latin typeface="Verdana" pitchFamily="34" charset="0"/>
              </a:rPr>
            </a:br>
            <a:endParaRPr lang="en-US" sz="2000" dirty="0">
              <a:latin typeface="Verdana" pitchFamily="34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</a:pPr>
            <a:endParaRPr lang="en-US" sz="2000" dirty="0">
              <a:latin typeface="Verdana" pitchFamily="34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</a:pPr>
            <a:r>
              <a:rPr lang="en-US" sz="2000" dirty="0">
                <a:latin typeface="Verdana" pitchFamily="34" charset="0"/>
              </a:rPr>
              <a:t> 	</a:t>
            </a:r>
            <a:br>
              <a:rPr lang="en-US" sz="2000" dirty="0">
                <a:latin typeface="Verdana" pitchFamily="34" charset="0"/>
              </a:rPr>
            </a:br>
            <a:endParaRPr lang="en-US" sz="800" dirty="0">
              <a:latin typeface="Verdana" pitchFamily="34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</a:pPr>
            <a:endParaRPr lang="en-US" dirty="0" smtClean="0">
              <a:latin typeface="Verdana" pitchFamily="34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</a:pPr>
            <a:endParaRPr lang="en-US" dirty="0" smtClean="0">
              <a:latin typeface="Verdana" pitchFamily="34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</a:pPr>
            <a:endParaRPr lang="en-US" dirty="0" smtClean="0">
              <a:latin typeface="Verdana" pitchFamily="34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</a:pPr>
            <a:endParaRPr lang="en-US" dirty="0" smtClean="0">
              <a:latin typeface="Verdana" pitchFamily="34" charset="0"/>
            </a:endParaRPr>
          </a:p>
          <a:p>
            <a:pPr eaLnBrk="0" hangingPunct="0">
              <a:spcBef>
                <a:spcPts val="500"/>
              </a:spcBef>
              <a:spcAft>
                <a:spcPts val="500"/>
              </a:spcAft>
            </a:pPr>
            <a:endParaRPr lang="en-US" sz="2000" dirty="0">
              <a:latin typeface="Times New Roman" pitchFamily="18" charset="0"/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219200" y="1066800"/>
            <a:ext cx="7620000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000" dirty="0" smtClean="0">
                <a:latin typeface="Verdana" pitchFamily="34" charset="0"/>
              </a:rPr>
              <a:t>  </a:t>
            </a:r>
            <a:r>
              <a:rPr lang="en-US" b="1" dirty="0" smtClean="0">
                <a:latin typeface="Verdana" pitchFamily="34" charset="0"/>
              </a:rPr>
              <a:t>Traditional </a:t>
            </a:r>
            <a:r>
              <a:rPr lang="en-US" b="1" dirty="0">
                <a:latin typeface="Verdana" pitchFamily="34" charset="0"/>
              </a:rPr>
              <a:t>education was designed </a:t>
            </a:r>
            <a:r>
              <a:rPr lang="en-US" b="1" dirty="0" smtClean="0">
                <a:latin typeface="Verdana" pitchFamily="34" charset="0"/>
              </a:rPr>
              <a:t>for the </a:t>
            </a:r>
            <a:r>
              <a:rPr lang="en-US" b="1" dirty="0" err="1" smtClean="0">
                <a:latin typeface="Verdana" pitchFamily="34" charset="0"/>
              </a:rPr>
              <a:t>Neocortex</a:t>
            </a:r>
            <a:endParaRPr lang="en-US" b="1" dirty="0" smtClean="0">
              <a:latin typeface="Verdana" pitchFamily="34" charset="0"/>
            </a:endParaRP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US" b="1" dirty="0" smtClean="0">
                <a:latin typeface="Verdana" pitchFamily="34" charset="0"/>
              </a:rPr>
              <a:t>  This </a:t>
            </a:r>
            <a:r>
              <a:rPr lang="en-US" b="1" dirty="0">
                <a:latin typeface="Verdana" pitchFamily="34" charset="0"/>
              </a:rPr>
              <a:t>misses a basic brain fact: </a:t>
            </a:r>
            <a:r>
              <a:rPr lang="en-US" b="1" dirty="0" smtClean="0">
                <a:latin typeface="Verdana" pitchFamily="34" charset="0"/>
              </a:rPr>
              <a:t>ALL of the brain is  </a:t>
            </a:r>
          </a:p>
          <a:p>
            <a:pPr eaLnBrk="0" hangingPunct="0">
              <a:spcBef>
                <a:spcPct val="50000"/>
              </a:spcBef>
            </a:pPr>
            <a:r>
              <a:rPr lang="en-US" b="1" dirty="0" smtClean="0">
                <a:latin typeface="Verdana" pitchFamily="34" charset="0"/>
              </a:rPr>
              <a:t>   interconnected!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US" b="1" dirty="0" smtClean="0">
                <a:latin typeface="Verdana" pitchFamily="34" charset="0"/>
              </a:rPr>
              <a:t>  There must be a working connection between ALL parts</a:t>
            </a:r>
          </a:p>
          <a:p>
            <a:pPr eaLnBrk="0" hangingPunct="0">
              <a:spcBef>
                <a:spcPct val="50000"/>
              </a:spcBef>
            </a:pPr>
            <a:r>
              <a:rPr lang="en-US" b="1" dirty="0" smtClean="0">
                <a:latin typeface="Verdana" pitchFamily="34" charset="0"/>
              </a:rPr>
              <a:t>   of the brain for the total brain to work properly! 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US" b="1" dirty="0" smtClean="0">
                <a:latin typeface="Verdana" pitchFamily="34" charset="0"/>
              </a:rPr>
              <a:t>  If even one area “shuts down,” the brain cannot learn </a:t>
            </a:r>
          </a:p>
        </p:txBody>
      </p:sp>
      <p:pic>
        <p:nvPicPr>
          <p:cNvPr id="5" name="Picture 4" descr="imagesCAO15RJ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3886200"/>
            <a:ext cx="2590800" cy="2667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62400" y="3657600"/>
            <a:ext cx="502920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200" b="1" dirty="0" smtClean="0">
              <a:solidFill>
                <a:srgbClr val="7030A0"/>
              </a:solidFill>
              <a:latin typeface="+mj-lt"/>
            </a:endParaRPr>
          </a:p>
          <a:p>
            <a:endParaRPr lang="en-US" sz="1200" b="1" dirty="0" smtClean="0">
              <a:solidFill>
                <a:srgbClr val="7030A0"/>
              </a:solidFill>
              <a:latin typeface="+mj-lt"/>
            </a:endParaRPr>
          </a:p>
          <a:p>
            <a:r>
              <a:rPr lang="en-US" sz="2200" b="1" dirty="0" smtClean="0">
                <a:solidFill>
                  <a:srgbClr val="7030A0"/>
                </a:solidFill>
                <a:latin typeface="+mj-lt"/>
              </a:rPr>
              <a:t>So, why should students care?</a:t>
            </a:r>
          </a:p>
          <a:p>
            <a:endParaRPr lang="en-US" sz="1200" b="1" dirty="0" smtClean="0">
              <a:solidFill>
                <a:srgbClr val="7030A0"/>
              </a:solidFill>
              <a:latin typeface="+mj-lt"/>
            </a:endParaRPr>
          </a:p>
          <a:p>
            <a:r>
              <a:rPr lang="en-US" sz="2200" b="1" dirty="0" smtClean="0">
                <a:latin typeface="+mj-lt"/>
              </a:rPr>
              <a:t>If you want to be able to learn and control your brain, you must be sure that </a:t>
            </a:r>
            <a:r>
              <a:rPr lang="en-US" sz="2200" b="1" u="sng" dirty="0" smtClean="0">
                <a:latin typeface="+mj-lt"/>
              </a:rPr>
              <a:t>all three areas </a:t>
            </a:r>
            <a:r>
              <a:rPr lang="en-US" sz="2200" b="1" dirty="0" smtClean="0">
                <a:latin typeface="+mj-lt"/>
              </a:rPr>
              <a:t>are always working for you!</a:t>
            </a:r>
          </a:p>
          <a:p>
            <a:endParaRPr lang="en-US" dirty="0" smtClean="0"/>
          </a:p>
          <a:p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3962400" y="4038600"/>
            <a:ext cx="4800600" cy="0"/>
          </a:xfrm>
          <a:prstGeom prst="line">
            <a:avLst/>
          </a:prstGeom>
          <a:ln w="666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92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70" decel="100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770" decel="100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2" dur="77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4" dur="77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457200" y="609600"/>
            <a:ext cx="8229600" cy="5791200"/>
            <a:chOff x="107413425" y="109556550"/>
            <a:chExt cx="5593949" cy="3323522"/>
          </a:xfrm>
        </p:grpSpPr>
        <p:pic>
          <p:nvPicPr>
            <p:cNvPr id="1027" name="Picture 3" descr="MCj00835870000[1]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0299500" y="110985300"/>
              <a:ext cx="2707874" cy="1894772"/>
            </a:xfrm>
            <a:prstGeom prst="rect">
              <a:avLst/>
            </a:prstGeom>
            <a:noFill/>
            <a:ln w="9525" algn="in">
              <a:noFill/>
              <a:miter lim="800000"/>
              <a:headEnd/>
              <a:tailEnd/>
            </a:ln>
            <a:effectLst/>
          </p:spPr>
        </p:pic>
        <p:sp>
          <p:nvSpPr>
            <p:cNvPr id="1028" name="Oval 4"/>
            <p:cNvSpPr>
              <a:spLocks noChangeArrowheads="1"/>
            </p:cNvSpPr>
            <p:nvPr/>
          </p:nvSpPr>
          <p:spPr bwMode="auto">
            <a:xfrm>
              <a:off x="107413425" y="109556550"/>
              <a:ext cx="3257550" cy="1914525"/>
            </a:xfrm>
            <a:prstGeom prst="ellipse">
              <a:avLst/>
            </a:prstGeom>
            <a:solidFill>
              <a:srgbClr val="D6ECFF"/>
            </a:solidFill>
            <a:ln w="28575" algn="in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9" name="AutoShape 5"/>
            <p:cNvSpPr>
              <a:spLocks noChangeArrowheads="1"/>
            </p:cNvSpPr>
            <p:nvPr/>
          </p:nvSpPr>
          <p:spPr bwMode="auto">
            <a:xfrm>
              <a:off x="109499400" y="111299625"/>
              <a:ext cx="1143000" cy="714375"/>
            </a:xfrm>
            <a:prstGeom prst="lightningBolt">
              <a:avLst/>
            </a:prstGeom>
            <a:solidFill>
              <a:srgbClr val="D6ECFF"/>
            </a:solidFill>
            <a:ln w="28575" algn="in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0" name="Text Box 6"/>
            <p:cNvSpPr txBox="1">
              <a:spLocks noChangeArrowheads="1"/>
            </p:cNvSpPr>
            <p:nvPr/>
          </p:nvSpPr>
          <p:spPr bwMode="auto">
            <a:xfrm>
              <a:off x="107724201" y="109993855"/>
              <a:ext cx="2745179" cy="1305770"/>
            </a:xfrm>
            <a:prstGeom prst="rect">
              <a:avLst/>
            </a:prstGeom>
            <a:noFill/>
            <a:ln w="9525" algn="in">
              <a:noFill/>
              <a:miter lim="800000"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1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j-lt"/>
                  <a:cs typeface="Arial" pitchFamily="34" charset="0"/>
                </a:rPr>
                <a:t>You have brains in your head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1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j-lt"/>
                  <a:cs typeface="Arial" pitchFamily="34" charset="0"/>
                </a:rPr>
                <a:t>You have feet in your shoes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cs typeface="Arial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1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j-lt"/>
                  <a:cs typeface="Arial" pitchFamily="34" charset="0"/>
                </a:rPr>
                <a:t>You can steer yourself any direction </a:t>
              </a:r>
              <a:r>
                <a:rPr kumimoji="0" lang="en-US" b="1" i="1" u="sng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j-lt"/>
                  <a:cs typeface="Arial" pitchFamily="34" charset="0"/>
                </a:rPr>
                <a:t>you</a:t>
              </a:r>
              <a:r>
                <a:rPr kumimoji="0" lang="en-US" b="1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j-lt"/>
                  <a:cs typeface="Arial" pitchFamily="34" charset="0"/>
                </a:rPr>
                <a:t> choose!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j-lt"/>
                  <a:cs typeface="Arial" pitchFamily="34" charset="0"/>
                </a:rPr>
                <a:t>		</a:t>
              </a:r>
              <a:r>
                <a:rPr lang="en-US" i="1" dirty="0" smtClean="0">
                  <a:solidFill>
                    <a:srgbClr val="000000"/>
                  </a:solidFill>
                  <a:latin typeface="+mj-lt"/>
                  <a:cs typeface="Arial" pitchFamily="34" charset="0"/>
                </a:rPr>
                <a:t>   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i="1" dirty="0" smtClean="0">
                  <a:solidFill>
                    <a:srgbClr val="000000"/>
                  </a:solidFill>
                  <a:latin typeface="+mj-lt"/>
                  <a:cs typeface="Arial" pitchFamily="34" charset="0"/>
                </a:rPr>
                <a:t>                          ~</a:t>
              </a: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j-lt"/>
                  <a:cs typeface="Arial" pitchFamily="34" charset="0"/>
                </a:rPr>
                <a:t> </a:t>
              </a:r>
              <a:r>
                <a:rPr kumimoji="0" lang="en-US" b="1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j-lt"/>
                  <a:cs typeface="Arial" pitchFamily="34" charset="0"/>
                </a:rPr>
                <a:t>Dr. Seuss</a:t>
              </a:r>
              <a:endPara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endParaRPr>
            </a:p>
          </p:txBody>
        </p:sp>
      </p:grp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2593</TotalTime>
  <Words>811</Words>
  <Application>Microsoft Office PowerPoint</Application>
  <PresentationFormat>On-screen Show (4:3)</PresentationFormat>
  <Paragraphs>221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Solstice</vt:lpstr>
      <vt:lpstr>PowerPoint Presentation</vt:lpstr>
      <vt:lpstr>What is the “Triune Brain”?</vt:lpstr>
      <vt:lpstr>PowerPoint Presentation</vt:lpstr>
      <vt:lpstr>PowerPoint Presentation</vt:lpstr>
      <vt:lpstr>PowerPoint Presentation</vt:lpstr>
      <vt:lpstr>PowerPoint Presentation</vt:lpstr>
      <vt:lpstr>The Reptilian = The RAS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Mt. San Antonio 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instructor</dc:creator>
  <cp:lastModifiedBy>Kathleen High</cp:lastModifiedBy>
  <cp:revision>66</cp:revision>
  <dcterms:created xsi:type="dcterms:W3CDTF">2004-08-24T18:57:02Z</dcterms:created>
  <dcterms:modified xsi:type="dcterms:W3CDTF">2013-08-19T18:46:31Z</dcterms:modified>
</cp:coreProperties>
</file>