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13" r:id="rId1"/>
  </p:sldMasterIdLst>
  <p:notesMasterIdLst>
    <p:notesMasterId r:id="rId52"/>
  </p:notesMasterIdLst>
  <p:handoutMasterIdLst>
    <p:handoutMasterId r:id="rId53"/>
  </p:handoutMasterIdLst>
  <p:sldIdLst>
    <p:sldId id="256" r:id="rId2"/>
    <p:sldId id="300" r:id="rId3"/>
    <p:sldId id="325" r:id="rId4"/>
    <p:sldId id="326" r:id="rId5"/>
    <p:sldId id="327" r:id="rId6"/>
    <p:sldId id="328" r:id="rId7"/>
    <p:sldId id="285" r:id="rId8"/>
    <p:sldId id="286" r:id="rId9"/>
    <p:sldId id="303" r:id="rId10"/>
    <p:sldId id="287" r:id="rId11"/>
    <p:sldId id="305" r:id="rId12"/>
    <p:sldId id="330" r:id="rId13"/>
    <p:sldId id="288" r:id="rId14"/>
    <p:sldId id="308" r:id="rId15"/>
    <p:sldId id="309" r:id="rId16"/>
    <p:sldId id="331" r:id="rId17"/>
    <p:sldId id="294" r:id="rId18"/>
    <p:sldId id="320" r:id="rId19"/>
    <p:sldId id="347" r:id="rId20"/>
    <p:sldId id="348" r:id="rId21"/>
    <p:sldId id="321" r:id="rId22"/>
    <p:sldId id="332" r:id="rId23"/>
    <p:sldId id="333" r:id="rId24"/>
    <p:sldId id="334" r:id="rId25"/>
    <p:sldId id="335" r:id="rId26"/>
    <p:sldId id="336" r:id="rId27"/>
    <p:sldId id="337" r:id="rId28"/>
    <p:sldId id="338" r:id="rId29"/>
    <p:sldId id="339" r:id="rId30"/>
    <p:sldId id="340" r:id="rId31"/>
    <p:sldId id="341" r:id="rId32"/>
    <p:sldId id="342" r:id="rId33"/>
    <p:sldId id="343" r:id="rId34"/>
    <p:sldId id="344" r:id="rId35"/>
    <p:sldId id="345" r:id="rId36"/>
    <p:sldId id="289" r:id="rId37"/>
    <p:sldId id="310" r:id="rId38"/>
    <p:sldId id="311" r:id="rId39"/>
    <p:sldId id="312" r:id="rId40"/>
    <p:sldId id="290" r:id="rId41"/>
    <p:sldId id="313" r:id="rId42"/>
    <p:sldId id="314" r:id="rId43"/>
    <p:sldId id="315" r:id="rId44"/>
    <p:sldId id="291" r:id="rId45"/>
    <p:sldId id="316" r:id="rId46"/>
    <p:sldId id="317" r:id="rId47"/>
    <p:sldId id="318" r:id="rId48"/>
    <p:sldId id="292" r:id="rId49"/>
    <p:sldId id="322" r:id="rId50"/>
    <p:sldId id="323" r:id="rId51"/>
  </p:sldIdLst>
  <p:sldSz cx="9144000" cy="6858000" type="screen4x3"/>
  <p:notesSz cx="7315200" cy="9601200"/>
  <p:embeddedFontLst>
    <p:embeddedFont>
      <p:font typeface="Calibri" panose="020F0502020204030204" pitchFamily="34" charset="0"/>
      <p:regular r:id="rId54"/>
      <p:bold r:id="rId55"/>
      <p:italic r:id="rId56"/>
      <p:boldItalic r:id="rId57"/>
    </p:embeddedFont>
    <p:embeddedFont>
      <p:font typeface="ＭＳ Ｐゴシック" panose="020B0600070205080204" pitchFamily="34" charset="-128"/>
      <p:regular r:id="rId58"/>
    </p:embeddedFont>
  </p:embeddedFontLst>
  <p:defaultTextStyle>
    <a:defPPr>
      <a:defRPr lang="en-US"/>
    </a:defPPr>
    <a:lvl1pPr algn="l" rtl="0" fontAlgn="base">
      <a:spcBef>
        <a:spcPct val="0"/>
      </a:spcBef>
      <a:spcAft>
        <a:spcPct val="0"/>
      </a:spcAft>
      <a:defRPr sz="2400" kern="1200">
        <a:solidFill>
          <a:schemeClr val="tx1"/>
        </a:solidFill>
        <a:latin typeface="Arial" charset="0"/>
        <a:ea typeface="ＭＳ Ｐゴシック" pitchFamily="8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8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8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8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993212"/>
    <a:srgbClr val="DFEACF"/>
    <a:srgbClr val="D3B1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162" autoAdjust="0"/>
    <p:restoredTop sz="90130" autoAdjust="0"/>
  </p:normalViewPr>
  <p:slideViewPr>
    <p:cSldViewPr>
      <p:cViewPr>
        <p:scale>
          <a:sx n="110" d="100"/>
          <a:sy n="110" d="100"/>
        </p:scale>
        <p:origin x="336" y="-8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164"/>
    </p:cViewPr>
  </p:sorterViewPr>
  <p:notesViewPr>
    <p:cSldViewPr>
      <p:cViewPr varScale="1">
        <p:scale>
          <a:sx n="83" d="100"/>
          <a:sy n="83" d="100"/>
        </p:scale>
        <p:origin x="-3186"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FD54040A-E83F-4D34-9E8B-B58F0818C97A}" type="datetimeFigureOut">
              <a:rPr lang="en-US" smtClean="0"/>
              <a:t>1/4/2016</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7C2918C5-7C2E-4281-81B7-1CC18A5D6B98}" type="slidenum">
              <a:rPr lang="en-US" smtClean="0"/>
              <a:t>‹#›</a:t>
            </a:fld>
            <a:endParaRPr lang="en-US"/>
          </a:p>
        </p:txBody>
      </p:sp>
    </p:spTree>
    <p:extLst>
      <p:ext uri="{BB962C8B-B14F-4D97-AF65-F5344CB8AC3E}">
        <p14:creationId xmlns:p14="http://schemas.microsoft.com/office/powerpoint/2010/main" val="2088610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wrap="square" lIns="96661" tIns="48331" rIns="96661" bIns="48331" numCol="1" anchor="t" anchorCtr="0" compatLnSpc="1">
            <a:prstTxWarp prst="textNoShape">
              <a:avLst/>
            </a:prstTxWarp>
          </a:bodyPr>
          <a:lstStyle>
            <a:lvl1pPr>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wrap="square" lIns="96661" tIns="48331" rIns="96661" bIns="48331" numCol="1" anchor="t" anchorCtr="0" compatLnSpc="1">
            <a:prstTxWarp prst="textNoShape">
              <a:avLst/>
            </a:prstTxWarp>
          </a:bodyPr>
          <a:lstStyle>
            <a:lvl1pPr algn="r">
              <a:defRPr sz="1300"/>
            </a:lvl1pPr>
          </a:lstStyle>
          <a:p>
            <a:fld id="{1E956707-A6D0-4D7E-9E70-5745E297C8F8}" type="datetimeFigureOut">
              <a:rPr lang="en-US"/>
              <a:pPr/>
              <a:t>1/4/2016</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wrap="square" lIns="96661" tIns="48331" rIns="96661" bIns="48331"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wrap="square" lIns="96661" tIns="48331" rIns="96661" bIns="48331" numCol="1" anchor="b" anchorCtr="0" compatLnSpc="1">
            <a:prstTxWarp prst="textNoShape">
              <a:avLst/>
            </a:prstTxWarp>
          </a:bodyPr>
          <a:lstStyle>
            <a:lvl1pPr>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wrap="square" lIns="96661" tIns="48331" rIns="96661" bIns="48331" numCol="1" anchor="b" anchorCtr="0" compatLnSpc="1">
            <a:prstTxWarp prst="textNoShape">
              <a:avLst/>
            </a:prstTxWarp>
          </a:bodyPr>
          <a:lstStyle>
            <a:lvl1pPr algn="r">
              <a:defRPr sz="1300"/>
            </a:lvl1pPr>
          </a:lstStyle>
          <a:p>
            <a:fld id="{A7A26DDC-383E-4DC7-834C-8ABAAB585B90}" type="slidenum">
              <a:rPr lang="en-US"/>
              <a:pPr/>
              <a:t>‹#›</a:t>
            </a:fld>
            <a:endParaRPr lang="en-US"/>
          </a:p>
        </p:txBody>
      </p:sp>
    </p:spTree>
    <p:extLst>
      <p:ext uri="{BB962C8B-B14F-4D97-AF65-F5344CB8AC3E}">
        <p14:creationId xmlns:p14="http://schemas.microsoft.com/office/powerpoint/2010/main" val="1968026033"/>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mn-lt"/>
        <a:ea typeface="ＭＳ Ｐゴシック" pitchFamily="84" charset="-128"/>
        <a:cs typeface="+mn-cs"/>
      </a:defRPr>
    </a:lvl1pPr>
    <a:lvl2pPr marL="457200" algn="l" rtl="0" fontAlgn="base">
      <a:spcBef>
        <a:spcPct val="30000"/>
      </a:spcBef>
      <a:spcAft>
        <a:spcPct val="0"/>
      </a:spcAft>
      <a:defRPr sz="1200" kern="1200">
        <a:solidFill>
          <a:schemeClr val="tx1"/>
        </a:solidFill>
        <a:latin typeface="+mn-lt"/>
        <a:ea typeface="ＭＳ Ｐゴシック" pitchFamily="84" charset="-128"/>
        <a:cs typeface="+mn-cs"/>
      </a:defRPr>
    </a:lvl2pPr>
    <a:lvl3pPr marL="914400" algn="l" rtl="0" fontAlgn="base">
      <a:spcBef>
        <a:spcPct val="30000"/>
      </a:spcBef>
      <a:spcAft>
        <a:spcPct val="0"/>
      </a:spcAft>
      <a:defRPr sz="1200" kern="1200">
        <a:solidFill>
          <a:schemeClr val="tx1"/>
        </a:solidFill>
        <a:latin typeface="+mn-lt"/>
        <a:ea typeface="ＭＳ Ｐゴシック" pitchFamily="84" charset="-128"/>
        <a:cs typeface="+mn-cs"/>
      </a:defRPr>
    </a:lvl3pPr>
    <a:lvl4pPr marL="1371600" algn="l" rtl="0" fontAlgn="base">
      <a:spcBef>
        <a:spcPct val="30000"/>
      </a:spcBef>
      <a:spcAft>
        <a:spcPct val="0"/>
      </a:spcAft>
      <a:defRPr sz="1200" kern="1200">
        <a:solidFill>
          <a:schemeClr val="tx1"/>
        </a:solidFill>
        <a:latin typeface="+mn-lt"/>
        <a:ea typeface="ＭＳ Ｐゴシック" pitchFamily="84" charset="-128"/>
        <a:cs typeface="+mn-cs"/>
      </a:defRPr>
    </a:lvl4pPr>
    <a:lvl5pPr marL="1828800" algn="l" rtl="0" fontAlgn="base">
      <a:spcBef>
        <a:spcPct val="30000"/>
      </a:spcBef>
      <a:spcAft>
        <a:spcPct val="0"/>
      </a:spcAft>
      <a:defRPr sz="1200" kern="1200">
        <a:solidFill>
          <a:schemeClr val="tx1"/>
        </a:solidFill>
        <a:latin typeface="+mn-lt"/>
        <a:ea typeface="ＭＳ Ｐゴシック" pitchFamily="8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ea typeface="ＭＳ Ｐゴシック" pitchFamily="84" charset="-128"/>
              </a:defRPr>
            </a:lvl1pPr>
            <a:lvl2pPr marL="40097626" indent="-39614320">
              <a:defRPr sz="2500">
                <a:solidFill>
                  <a:schemeClr val="tx1"/>
                </a:solidFill>
                <a:latin typeface="Arial" charset="0"/>
                <a:ea typeface="ＭＳ Ｐゴシック" pitchFamily="84" charset="-128"/>
              </a:defRPr>
            </a:lvl2pPr>
            <a:lvl3pPr>
              <a:defRPr sz="2500">
                <a:solidFill>
                  <a:schemeClr val="tx1"/>
                </a:solidFill>
                <a:latin typeface="Arial" charset="0"/>
                <a:ea typeface="ＭＳ Ｐゴシック" pitchFamily="84" charset="-128"/>
              </a:defRPr>
            </a:lvl3pPr>
            <a:lvl4pPr>
              <a:defRPr sz="2500">
                <a:solidFill>
                  <a:schemeClr val="tx1"/>
                </a:solidFill>
                <a:latin typeface="Arial" charset="0"/>
                <a:ea typeface="ＭＳ Ｐゴシック" pitchFamily="84" charset="-128"/>
              </a:defRPr>
            </a:lvl4pPr>
            <a:lvl5pPr>
              <a:defRPr sz="2500">
                <a:solidFill>
                  <a:schemeClr val="tx1"/>
                </a:solidFill>
                <a:latin typeface="Arial" charset="0"/>
                <a:ea typeface="ＭＳ Ｐゴシック" pitchFamily="84" charset="-128"/>
              </a:defRPr>
            </a:lvl5pPr>
            <a:lvl6pPr marL="483306" fontAlgn="base">
              <a:spcBef>
                <a:spcPct val="0"/>
              </a:spcBef>
              <a:spcAft>
                <a:spcPct val="0"/>
              </a:spcAft>
              <a:defRPr sz="2500">
                <a:solidFill>
                  <a:schemeClr val="tx1"/>
                </a:solidFill>
                <a:latin typeface="Arial" charset="0"/>
                <a:ea typeface="ＭＳ Ｐゴシック" pitchFamily="84" charset="-128"/>
              </a:defRPr>
            </a:lvl6pPr>
            <a:lvl7pPr marL="966612" fontAlgn="base">
              <a:spcBef>
                <a:spcPct val="0"/>
              </a:spcBef>
              <a:spcAft>
                <a:spcPct val="0"/>
              </a:spcAft>
              <a:defRPr sz="2500">
                <a:solidFill>
                  <a:schemeClr val="tx1"/>
                </a:solidFill>
                <a:latin typeface="Arial" charset="0"/>
                <a:ea typeface="ＭＳ Ｐゴシック" pitchFamily="84" charset="-128"/>
              </a:defRPr>
            </a:lvl7pPr>
            <a:lvl8pPr marL="1449918" fontAlgn="base">
              <a:spcBef>
                <a:spcPct val="0"/>
              </a:spcBef>
              <a:spcAft>
                <a:spcPct val="0"/>
              </a:spcAft>
              <a:defRPr sz="2500">
                <a:solidFill>
                  <a:schemeClr val="tx1"/>
                </a:solidFill>
                <a:latin typeface="Arial" charset="0"/>
                <a:ea typeface="ＭＳ Ｐゴシック" pitchFamily="84" charset="-128"/>
              </a:defRPr>
            </a:lvl8pPr>
            <a:lvl9pPr marL="1933224" fontAlgn="base">
              <a:spcBef>
                <a:spcPct val="0"/>
              </a:spcBef>
              <a:spcAft>
                <a:spcPct val="0"/>
              </a:spcAft>
              <a:defRPr sz="2500">
                <a:solidFill>
                  <a:schemeClr val="tx1"/>
                </a:solidFill>
                <a:latin typeface="Arial" charset="0"/>
                <a:ea typeface="ＭＳ Ｐゴシック" pitchFamily="84" charset="-128"/>
              </a:defRPr>
            </a:lvl9pPr>
          </a:lstStyle>
          <a:p>
            <a:fld id="{7FCC6A9E-51CF-4216-8131-849D99D1D390}" type="slidenum">
              <a:rPr lang="en-US" sz="1300"/>
              <a:pPr/>
              <a:t>1</a:t>
            </a:fld>
            <a:endParaRPr lang="en-US" sz="1300"/>
          </a:p>
        </p:txBody>
      </p:sp>
    </p:spTree>
    <p:extLst>
      <p:ext uri="{BB962C8B-B14F-4D97-AF65-F5344CB8AC3E}">
        <p14:creationId xmlns:p14="http://schemas.microsoft.com/office/powerpoint/2010/main" val="1110410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21859"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r>
              <a:rPr lang="en-US" smtClean="0"/>
              <a:t>FIGURE 1.8 The fastest-growing segment of human population in recent decades has been poor and urban. Vulnerability to natural disasters and environmental problems is high for this part of humanity.</a:t>
            </a:r>
          </a:p>
        </p:txBody>
      </p:sp>
    </p:spTree>
    <p:extLst>
      <p:ext uri="{BB962C8B-B14F-4D97-AF65-F5344CB8AC3E}">
        <p14:creationId xmlns:p14="http://schemas.microsoft.com/office/powerpoint/2010/main" val="2600306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ＭＳ Ｐゴシック" pitchFamily="84" charset="-128"/>
              </a:defRPr>
            </a:lvl1pPr>
            <a:lvl2pPr marL="742883" indent="-285725">
              <a:defRPr>
                <a:solidFill>
                  <a:schemeClr val="tx1"/>
                </a:solidFill>
                <a:latin typeface="Verdana" pitchFamily="34" charset="0"/>
                <a:ea typeface="ＭＳ Ｐゴシック" pitchFamily="84" charset="-128"/>
              </a:defRPr>
            </a:lvl2pPr>
            <a:lvl3pPr marL="1142898" indent="-228580">
              <a:defRPr>
                <a:solidFill>
                  <a:schemeClr val="tx1"/>
                </a:solidFill>
                <a:latin typeface="Verdana" pitchFamily="34" charset="0"/>
                <a:ea typeface="ＭＳ Ｐゴシック" pitchFamily="84" charset="-128"/>
              </a:defRPr>
            </a:lvl3pPr>
            <a:lvl4pPr marL="1600057" indent="-228580">
              <a:defRPr>
                <a:solidFill>
                  <a:schemeClr val="tx1"/>
                </a:solidFill>
                <a:latin typeface="Verdana" pitchFamily="34" charset="0"/>
                <a:ea typeface="ＭＳ Ｐゴシック" pitchFamily="84" charset="-128"/>
              </a:defRPr>
            </a:lvl4pPr>
            <a:lvl5pPr marL="2057217" indent="-228580">
              <a:defRPr>
                <a:solidFill>
                  <a:schemeClr val="tx1"/>
                </a:solidFill>
                <a:latin typeface="Verdana" pitchFamily="34" charset="0"/>
                <a:ea typeface="ＭＳ Ｐゴシック" pitchFamily="84" charset="-128"/>
              </a:defRPr>
            </a:lvl5pPr>
            <a:lvl6pPr marL="2514376" indent="-228580" eaLnBrk="0" fontAlgn="base" hangingPunct="0">
              <a:spcBef>
                <a:spcPct val="0"/>
              </a:spcBef>
              <a:spcAft>
                <a:spcPct val="0"/>
              </a:spcAft>
              <a:defRPr>
                <a:solidFill>
                  <a:schemeClr val="tx1"/>
                </a:solidFill>
                <a:latin typeface="Verdana" pitchFamily="34" charset="0"/>
                <a:ea typeface="ＭＳ Ｐゴシック" pitchFamily="84" charset="-128"/>
              </a:defRPr>
            </a:lvl6pPr>
            <a:lvl7pPr marL="2971536" indent="-228580" eaLnBrk="0" fontAlgn="base" hangingPunct="0">
              <a:spcBef>
                <a:spcPct val="0"/>
              </a:spcBef>
              <a:spcAft>
                <a:spcPct val="0"/>
              </a:spcAft>
              <a:defRPr>
                <a:solidFill>
                  <a:schemeClr val="tx1"/>
                </a:solidFill>
                <a:latin typeface="Verdana" pitchFamily="34" charset="0"/>
                <a:ea typeface="ＭＳ Ｐゴシック" pitchFamily="84" charset="-128"/>
              </a:defRPr>
            </a:lvl7pPr>
            <a:lvl8pPr marL="3428694" indent="-228580" eaLnBrk="0" fontAlgn="base" hangingPunct="0">
              <a:spcBef>
                <a:spcPct val="0"/>
              </a:spcBef>
              <a:spcAft>
                <a:spcPct val="0"/>
              </a:spcAft>
              <a:defRPr>
                <a:solidFill>
                  <a:schemeClr val="tx1"/>
                </a:solidFill>
                <a:latin typeface="Verdana" pitchFamily="34" charset="0"/>
                <a:ea typeface="ＭＳ Ｐゴシック" pitchFamily="84" charset="-128"/>
              </a:defRPr>
            </a:lvl8pPr>
            <a:lvl9pPr marL="3885854" indent="-228580" eaLnBrk="0" fontAlgn="base" hangingPunct="0">
              <a:spcBef>
                <a:spcPct val="0"/>
              </a:spcBef>
              <a:spcAft>
                <a:spcPct val="0"/>
              </a:spcAft>
              <a:defRPr>
                <a:solidFill>
                  <a:schemeClr val="tx1"/>
                </a:solidFill>
                <a:latin typeface="Verdana" pitchFamily="34" charset="0"/>
                <a:ea typeface="ＭＳ Ｐゴシック" pitchFamily="84" charset="-128"/>
              </a:defRPr>
            </a:lvl9pPr>
          </a:lstStyle>
          <a:p>
            <a:fld id="{A2248FCA-BCFC-4B8B-807B-C26CDEA44CF9}" type="slidenum">
              <a:rPr lang="en-US" smtClean="0">
                <a:latin typeface="Arial" charset="0"/>
              </a:rPr>
              <a:pPr/>
              <a:t>16</a:t>
            </a:fld>
            <a:endParaRPr lang="en-US" smtClean="0">
              <a:latin typeface="Arial"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84" charset="-128"/>
            </a:endParaRPr>
          </a:p>
        </p:txBody>
      </p:sp>
    </p:spTree>
    <p:extLst>
      <p:ext uri="{BB962C8B-B14F-4D97-AF65-F5344CB8AC3E}">
        <p14:creationId xmlns:p14="http://schemas.microsoft.com/office/powerpoint/2010/main" val="286361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
        <p:nvSpPr>
          <p:cNvPr id="839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ea typeface="ＭＳ Ｐゴシック" pitchFamily="84" charset="-128"/>
              </a:defRPr>
            </a:lvl1pPr>
            <a:lvl2pPr marL="40097626" indent="-39614320">
              <a:defRPr sz="2500">
                <a:solidFill>
                  <a:schemeClr val="tx1"/>
                </a:solidFill>
                <a:latin typeface="Arial" charset="0"/>
                <a:ea typeface="ＭＳ Ｐゴシック" pitchFamily="84" charset="-128"/>
              </a:defRPr>
            </a:lvl2pPr>
            <a:lvl3pPr>
              <a:defRPr sz="2500">
                <a:solidFill>
                  <a:schemeClr val="tx1"/>
                </a:solidFill>
                <a:latin typeface="Arial" charset="0"/>
                <a:ea typeface="ＭＳ Ｐゴシック" pitchFamily="84" charset="-128"/>
              </a:defRPr>
            </a:lvl3pPr>
            <a:lvl4pPr>
              <a:defRPr sz="2500">
                <a:solidFill>
                  <a:schemeClr val="tx1"/>
                </a:solidFill>
                <a:latin typeface="Arial" charset="0"/>
                <a:ea typeface="ＭＳ Ｐゴシック" pitchFamily="84" charset="-128"/>
              </a:defRPr>
            </a:lvl4pPr>
            <a:lvl5pPr>
              <a:defRPr sz="2500">
                <a:solidFill>
                  <a:schemeClr val="tx1"/>
                </a:solidFill>
                <a:latin typeface="Arial" charset="0"/>
                <a:ea typeface="ＭＳ Ｐゴシック" pitchFamily="84" charset="-128"/>
              </a:defRPr>
            </a:lvl5pPr>
            <a:lvl6pPr marL="483306" fontAlgn="base">
              <a:spcBef>
                <a:spcPct val="0"/>
              </a:spcBef>
              <a:spcAft>
                <a:spcPct val="0"/>
              </a:spcAft>
              <a:defRPr sz="2500">
                <a:solidFill>
                  <a:schemeClr val="tx1"/>
                </a:solidFill>
                <a:latin typeface="Arial" charset="0"/>
                <a:ea typeface="ＭＳ Ｐゴシック" pitchFamily="84" charset="-128"/>
              </a:defRPr>
            </a:lvl6pPr>
            <a:lvl7pPr marL="966612" fontAlgn="base">
              <a:spcBef>
                <a:spcPct val="0"/>
              </a:spcBef>
              <a:spcAft>
                <a:spcPct val="0"/>
              </a:spcAft>
              <a:defRPr sz="2500">
                <a:solidFill>
                  <a:schemeClr val="tx1"/>
                </a:solidFill>
                <a:latin typeface="Arial" charset="0"/>
                <a:ea typeface="ＭＳ Ｐゴシック" pitchFamily="84" charset="-128"/>
              </a:defRPr>
            </a:lvl7pPr>
            <a:lvl8pPr marL="1449918" fontAlgn="base">
              <a:spcBef>
                <a:spcPct val="0"/>
              </a:spcBef>
              <a:spcAft>
                <a:spcPct val="0"/>
              </a:spcAft>
              <a:defRPr sz="2500">
                <a:solidFill>
                  <a:schemeClr val="tx1"/>
                </a:solidFill>
                <a:latin typeface="Arial" charset="0"/>
                <a:ea typeface="ＭＳ Ｐゴシック" pitchFamily="84" charset="-128"/>
              </a:defRPr>
            </a:lvl8pPr>
            <a:lvl9pPr marL="1933224" fontAlgn="base">
              <a:spcBef>
                <a:spcPct val="0"/>
              </a:spcBef>
              <a:spcAft>
                <a:spcPct val="0"/>
              </a:spcAft>
              <a:defRPr sz="2500">
                <a:solidFill>
                  <a:schemeClr val="tx1"/>
                </a:solidFill>
                <a:latin typeface="Arial" charset="0"/>
                <a:ea typeface="ＭＳ Ｐゴシック" pitchFamily="84" charset="-128"/>
              </a:defRPr>
            </a:lvl9pPr>
          </a:lstStyle>
          <a:p>
            <a:fld id="{189FB56E-B47F-4FFE-8C95-A9A81E1AC77D}" type="slidenum">
              <a:rPr lang="en-US" sz="1300"/>
              <a:pPr/>
              <a:t>17</a:t>
            </a:fld>
            <a:endParaRPr lang="en-US" sz="1300"/>
          </a:p>
        </p:txBody>
      </p:sp>
    </p:spTree>
    <p:extLst>
      <p:ext uri="{BB962C8B-B14F-4D97-AF65-F5344CB8AC3E}">
        <p14:creationId xmlns:p14="http://schemas.microsoft.com/office/powerpoint/2010/main" val="849909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5053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r>
              <a:rPr lang="en-US" dirty="0" smtClean="0"/>
              <a:t>FIGURE 3 A model Chinese family in front of a billboard encouraging the one-child family. Although the People’s Republic of China is pushing population control, its population of more than a billion people makes continued growth inevitable.</a:t>
            </a:r>
          </a:p>
        </p:txBody>
      </p:sp>
    </p:spTree>
    <p:extLst>
      <p:ext uri="{BB962C8B-B14F-4D97-AF65-F5344CB8AC3E}">
        <p14:creationId xmlns:p14="http://schemas.microsoft.com/office/powerpoint/2010/main" val="1687627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44387"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r>
              <a:rPr lang="en-US" smtClean="0"/>
              <a:t>FIGURE 1 Coney Island beach in the 1930s, when the U.S. population was a fraction of what it is today. Imagine this beach on a summer weekend today.</a:t>
            </a:r>
          </a:p>
        </p:txBody>
      </p:sp>
    </p:spTree>
    <p:extLst>
      <p:ext uri="{BB962C8B-B14F-4D97-AF65-F5344CB8AC3E}">
        <p14:creationId xmlns:p14="http://schemas.microsoft.com/office/powerpoint/2010/main" val="792236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ＭＳ Ｐゴシック" pitchFamily="84" charset="-128"/>
              </a:defRPr>
            </a:lvl1pPr>
            <a:lvl2pPr marL="742883" indent="-285725">
              <a:defRPr>
                <a:solidFill>
                  <a:schemeClr val="tx1"/>
                </a:solidFill>
                <a:latin typeface="Verdana" pitchFamily="34" charset="0"/>
                <a:ea typeface="ＭＳ Ｐゴシック" pitchFamily="84" charset="-128"/>
              </a:defRPr>
            </a:lvl2pPr>
            <a:lvl3pPr marL="1142898" indent="-228580">
              <a:defRPr>
                <a:solidFill>
                  <a:schemeClr val="tx1"/>
                </a:solidFill>
                <a:latin typeface="Verdana" pitchFamily="34" charset="0"/>
                <a:ea typeface="ＭＳ Ｐゴシック" pitchFamily="84" charset="-128"/>
              </a:defRPr>
            </a:lvl3pPr>
            <a:lvl4pPr marL="1600057" indent="-228580">
              <a:defRPr>
                <a:solidFill>
                  <a:schemeClr val="tx1"/>
                </a:solidFill>
                <a:latin typeface="Verdana" pitchFamily="34" charset="0"/>
                <a:ea typeface="ＭＳ Ｐゴシック" pitchFamily="84" charset="-128"/>
              </a:defRPr>
            </a:lvl4pPr>
            <a:lvl5pPr marL="2057217" indent="-228580">
              <a:defRPr>
                <a:solidFill>
                  <a:schemeClr val="tx1"/>
                </a:solidFill>
                <a:latin typeface="Verdana" pitchFamily="34" charset="0"/>
                <a:ea typeface="ＭＳ Ｐゴシック" pitchFamily="84" charset="-128"/>
              </a:defRPr>
            </a:lvl5pPr>
            <a:lvl6pPr marL="2514376" indent="-228580" eaLnBrk="0" fontAlgn="base" hangingPunct="0">
              <a:spcBef>
                <a:spcPct val="0"/>
              </a:spcBef>
              <a:spcAft>
                <a:spcPct val="0"/>
              </a:spcAft>
              <a:defRPr>
                <a:solidFill>
                  <a:schemeClr val="tx1"/>
                </a:solidFill>
                <a:latin typeface="Verdana" pitchFamily="34" charset="0"/>
                <a:ea typeface="ＭＳ Ｐゴシック" pitchFamily="84" charset="-128"/>
              </a:defRPr>
            </a:lvl6pPr>
            <a:lvl7pPr marL="2971536" indent="-228580" eaLnBrk="0" fontAlgn="base" hangingPunct="0">
              <a:spcBef>
                <a:spcPct val="0"/>
              </a:spcBef>
              <a:spcAft>
                <a:spcPct val="0"/>
              </a:spcAft>
              <a:defRPr>
                <a:solidFill>
                  <a:schemeClr val="tx1"/>
                </a:solidFill>
                <a:latin typeface="Verdana" pitchFamily="34" charset="0"/>
                <a:ea typeface="ＭＳ Ｐゴシック" pitchFamily="84" charset="-128"/>
              </a:defRPr>
            </a:lvl7pPr>
            <a:lvl8pPr marL="3428694" indent="-228580" eaLnBrk="0" fontAlgn="base" hangingPunct="0">
              <a:spcBef>
                <a:spcPct val="0"/>
              </a:spcBef>
              <a:spcAft>
                <a:spcPct val="0"/>
              </a:spcAft>
              <a:defRPr>
                <a:solidFill>
                  <a:schemeClr val="tx1"/>
                </a:solidFill>
                <a:latin typeface="Verdana" pitchFamily="34" charset="0"/>
                <a:ea typeface="ＭＳ Ｐゴシック" pitchFamily="84" charset="-128"/>
              </a:defRPr>
            </a:lvl8pPr>
            <a:lvl9pPr marL="3885854" indent="-228580" eaLnBrk="0" fontAlgn="base" hangingPunct="0">
              <a:spcBef>
                <a:spcPct val="0"/>
              </a:spcBef>
              <a:spcAft>
                <a:spcPct val="0"/>
              </a:spcAft>
              <a:defRPr>
                <a:solidFill>
                  <a:schemeClr val="tx1"/>
                </a:solidFill>
                <a:latin typeface="Verdana" pitchFamily="34" charset="0"/>
                <a:ea typeface="ＭＳ Ｐゴシック" pitchFamily="84" charset="-128"/>
              </a:defRPr>
            </a:lvl9pPr>
          </a:lstStyle>
          <a:p>
            <a:fld id="{C79911EF-4945-4CEA-B5C6-3EC46F8FF868}" type="slidenum">
              <a:rPr lang="en-US" smtClean="0">
                <a:latin typeface="Arial" charset="0"/>
              </a:rPr>
              <a:pPr/>
              <a:t>22</a:t>
            </a:fld>
            <a:endParaRPr lang="en-US" smtClean="0">
              <a:latin typeface="Arial"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84" charset="-128"/>
            </a:endParaRPr>
          </a:p>
        </p:txBody>
      </p:sp>
    </p:spTree>
    <p:extLst>
      <p:ext uri="{BB962C8B-B14F-4D97-AF65-F5344CB8AC3E}">
        <p14:creationId xmlns:p14="http://schemas.microsoft.com/office/powerpoint/2010/main" val="3047259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A26DDC-383E-4DC7-834C-8ABAAB585B90}" type="slidenum">
              <a:rPr lang="en-US" smtClean="0"/>
              <a:pPr/>
              <a:t>24</a:t>
            </a:fld>
            <a:endParaRPr lang="en-US"/>
          </a:p>
        </p:txBody>
      </p:sp>
    </p:spTree>
    <p:extLst>
      <p:ext uri="{BB962C8B-B14F-4D97-AF65-F5344CB8AC3E}">
        <p14:creationId xmlns:p14="http://schemas.microsoft.com/office/powerpoint/2010/main" val="1926035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A26DDC-383E-4DC7-834C-8ABAAB585B90}" type="slidenum">
              <a:rPr lang="en-US" smtClean="0"/>
              <a:pPr/>
              <a:t>27</a:t>
            </a:fld>
            <a:endParaRPr lang="en-US"/>
          </a:p>
        </p:txBody>
      </p:sp>
    </p:spTree>
    <p:extLst>
      <p:ext uri="{BB962C8B-B14F-4D97-AF65-F5344CB8AC3E}">
        <p14:creationId xmlns:p14="http://schemas.microsoft.com/office/powerpoint/2010/main" val="1502789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A26DDC-383E-4DC7-834C-8ABAAB585B90}" type="slidenum">
              <a:rPr lang="en-US" smtClean="0"/>
              <a:pPr/>
              <a:t>36</a:t>
            </a:fld>
            <a:endParaRPr lang="en-US"/>
          </a:p>
        </p:txBody>
      </p:sp>
    </p:spTree>
    <p:extLst>
      <p:ext uri="{BB962C8B-B14F-4D97-AF65-F5344CB8AC3E}">
        <p14:creationId xmlns:p14="http://schemas.microsoft.com/office/powerpoint/2010/main" val="1763989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23907"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r>
              <a:rPr lang="en-US" smtClean="0"/>
              <a:t>FIGURE 1.9 Detectives are scientists, and scientists are detectives.</a:t>
            </a:r>
          </a:p>
        </p:txBody>
      </p:sp>
    </p:spTree>
    <p:extLst>
      <p:ext uri="{BB962C8B-B14F-4D97-AF65-F5344CB8AC3E}">
        <p14:creationId xmlns:p14="http://schemas.microsoft.com/office/powerpoint/2010/main" val="405523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0445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r>
              <a:rPr lang="en-US" smtClean="0"/>
              <a:t>FIGURE 1 Home versus the ocean (Malibu, California)—Hmmm, what a view! What’s it like in a storm, though?</a:t>
            </a:r>
          </a:p>
        </p:txBody>
      </p:sp>
    </p:spTree>
    <p:extLst>
      <p:ext uri="{BB962C8B-B14F-4D97-AF65-F5344CB8AC3E}">
        <p14:creationId xmlns:p14="http://schemas.microsoft.com/office/powerpoint/2010/main" val="91462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25955"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r>
              <a:rPr lang="en-US" smtClean="0"/>
              <a:t>FIGURE 1.10 Acidic mine water draining from the abandoned Friday-Loudan Mine, Shasta County, California. A U.S. Forest Service geologist is measuring the pH of the mine drainage. The water has a pH of 3.9, and it carries dissolved copper, iron, zinc, and other heavy metals into the stream, which eventually flow into the sport fishing waters of Shasta Lake.</a:t>
            </a:r>
          </a:p>
        </p:txBody>
      </p:sp>
    </p:spTree>
    <p:extLst>
      <p:ext uri="{BB962C8B-B14F-4D97-AF65-F5344CB8AC3E}">
        <p14:creationId xmlns:p14="http://schemas.microsoft.com/office/powerpoint/2010/main" val="2120709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28003"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r>
              <a:rPr lang="en-US" smtClean="0"/>
              <a:t>FIGURE 1.11 Environmental geologists 50 km from Upernavik, a town of 900 people on an island in northwestern Greenland. They and their field vehicle, a helicopter, are on a nunatak, an island of rock surrounded by the ice sheet. The geologists are organizing rock samples to take to the laboratory for analysis. These samples will be dated to determine when and how much the Greenland ice sheet has grown and shrunk in response to climate change.</a:t>
            </a:r>
          </a:p>
        </p:txBody>
      </p:sp>
    </p:spTree>
    <p:extLst>
      <p:ext uri="{BB962C8B-B14F-4D97-AF65-F5344CB8AC3E}">
        <p14:creationId xmlns:p14="http://schemas.microsoft.com/office/powerpoint/2010/main" val="3320030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3005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r>
              <a:rPr lang="en-US" smtClean="0"/>
              <a:t>FIGURE 1.12 (a) A topographic map shows the roughness and vegetative cover of a landscape, using lines of equal elevation called contours and colors to represent vegetation, clear areas, and water bodies. (b) A geological map uses a topographic contour base to show where different kinds of bedrock are distributed in a landscape. (c) A derivative map takes data collected from various research studies to show information of use for a particular purpose—in this case, seismic hazards in the central San Francisco Bay area.</a:t>
            </a:r>
          </a:p>
        </p:txBody>
      </p:sp>
    </p:spTree>
    <p:extLst>
      <p:ext uri="{BB962C8B-B14F-4D97-AF65-F5344CB8AC3E}">
        <p14:creationId xmlns:p14="http://schemas.microsoft.com/office/powerpoint/2010/main" val="2310902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32099"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r>
              <a:rPr lang="en-US" smtClean="0"/>
              <a:t>FIGURE 1.12 (a) A topographic map shows the roughness and vegetative cover of a landscape, using lines of equal elevation called contours and colors to represent vegetation, clear areas, and water bodies. (b) A geological map uses a topographic contour base to show where different kinds of bedrock are distributed in a landscape. (c) A derivative map takes data collected from various research studies to show information of use for a particular purpose—in this case, seismic hazards in the central San Francisco Bay area.</a:t>
            </a:r>
          </a:p>
        </p:txBody>
      </p:sp>
    </p:spTree>
    <p:extLst>
      <p:ext uri="{BB962C8B-B14F-4D97-AF65-F5344CB8AC3E}">
        <p14:creationId xmlns:p14="http://schemas.microsoft.com/office/powerpoint/2010/main" val="1852066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34147"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r>
              <a:rPr lang="en-US" smtClean="0"/>
              <a:t>FIGURE 1.12 (a) A topographic map shows the roughness and vegetative cover of a landscape, using lines of equal elevation called contours and colors to represent vegetation, clear areas, and water bodies. (b) A geological map uses a topographic contour base to show where different kinds of bedrock are distributed in a landscape. (c) A derivative map takes data collected from various research studies to show information of use for a particular purpose—in this case, seismic hazards in the central San Francisco Bay area.</a:t>
            </a:r>
          </a:p>
        </p:txBody>
      </p:sp>
    </p:spTree>
    <p:extLst>
      <p:ext uri="{BB962C8B-B14F-4D97-AF65-F5344CB8AC3E}">
        <p14:creationId xmlns:p14="http://schemas.microsoft.com/office/powerpoint/2010/main" val="1605421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36195"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r>
              <a:rPr lang="en-US" smtClean="0"/>
              <a:t>FIGURE 1.13 Porites coral heads at the GPS survey station NGNG on one of the island soff the west coast of Sumatra. The coral heads were uplifted about 90 centimeters (35 in) by the December 26, 2004, Great Sumatran earthquake.</a:t>
            </a:r>
          </a:p>
        </p:txBody>
      </p:sp>
    </p:spTree>
    <p:extLst>
      <p:ext uri="{BB962C8B-B14F-4D97-AF65-F5344CB8AC3E}">
        <p14:creationId xmlns:p14="http://schemas.microsoft.com/office/powerpoint/2010/main" val="39102092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38243"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r>
              <a:rPr lang="en-US" smtClean="0"/>
              <a:t>FIGURE 1.14 (a) Geologists with an auger drilling rig installing a groundwater monitoring well through floodplain deposits along the Hoosic River near a landfill at Williamstown, Massachusetts. Their goal is to determine whether the groundwater has been contaminated by seepage from the landfill waste. (b) Geologists carefully log the sidewalls of a trench across the San Andreas faulty near Wrightwood, California, to find and age date the youngest rupture (an 1857 earthquake) and then earlier breaks. The data will allow the determination of earthquake recurrence intervals for the fault.</a:t>
            </a:r>
          </a:p>
        </p:txBody>
      </p:sp>
    </p:spTree>
    <p:extLst>
      <p:ext uri="{BB962C8B-B14F-4D97-AF65-F5344CB8AC3E}">
        <p14:creationId xmlns:p14="http://schemas.microsoft.com/office/powerpoint/2010/main" val="3582587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4029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r>
              <a:rPr lang="en-US" smtClean="0"/>
              <a:t>FIGURE 1.14 (a) Geologists with an auger drilling rig installing a groundwater monitoring well through floodplain deposits along the Hoosic River near a landfill at Williamstown, Massachusetts. Their goal is to determine whether the groundwater has been contaminated by seepage from the landfill waste. (b) Geologists carefully log the sidewalls of a trench across the San Andreas faulty near Wrightwood, California, to find and age date the youngest rupture (an 1857 earthquake) and then earlier breaks. The data will allow the determination of earthquake recurrence intervals for the fault.</a:t>
            </a:r>
          </a:p>
        </p:txBody>
      </p:sp>
    </p:spTree>
    <p:extLst>
      <p:ext uri="{BB962C8B-B14F-4D97-AF65-F5344CB8AC3E}">
        <p14:creationId xmlns:p14="http://schemas.microsoft.com/office/powerpoint/2010/main" val="42820800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46435"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r>
              <a:rPr lang="en-US" smtClean="0"/>
              <a:t>FIGURE 2 Deforestation near the city of Manaus in Amazonia, Brazil’s largest state. (a) A false-color satellite photo of the confluence of the Rio Negro (black) and the sediment-laden Amazon River (light green). Healthy rain forest is shown in red, and deforested areas appear in light colors. Manaus is on the point of land that extends into the Rio Negro. The waters of the Rio Negro are recognizable for more than 80 kilometers (48 mi) downstream in the Amazon. (b) Adjacent rain forests have been removed as the population of the area has grown. Manaus’ population is now more than a million people, and the city is rapidly expanding into areas that were once sparsely populated.</a:t>
            </a:r>
          </a:p>
        </p:txBody>
      </p:sp>
    </p:spTree>
    <p:extLst>
      <p:ext uri="{BB962C8B-B14F-4D97-AF65-F5344CB8AC3E}">
        <p14:creationId xmlns:p14="http://schemas.microsoft.com/office/powerpoint/2010/main" val="1688270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48483"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r>
              <a:rPr lang="en-US" smtClean="0"/>
              <a:t>FIGURE 2 Deforestation near the city of Manaus in Amazonia, Brazil’s largest state. (a) A false-color satellite photo of the confluence of the Rio Negro (black) and the sediment-laden Amazon River (light green). Healthy rain forest is shown in red, and deforested areas appear in light colors. Manaus is on the point of land that extends into the Rio Negro. The waters of the Rio Negro are recognizable for more than 80 kilometers (48 mi) downstream in the Amazon. (b) Adjacent rain forests have been removed as the population of the area has grown. Manaus’ population is now more than a million people, and the city is rapidly expanding into areas that were once sparsely populated.</a:t>
            </a:r>
          </a:p>
        </p:txBody>
      </p:sp>
    </p:spTree>
    <p:extLst>
      <p:ext uri="{BB962C8B-B14F-4D97-AF65-F5344CB8AC3E}">
        <p14:creationId xmlns:p14="http://schemas.microsoft.com/office/powerpoint/2010/main" val="2421204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bwMode="auto">
          <a:xfrm>
            <a:off x="1257300" y="722313"/>
            <a:ext cx="4800600" cy="3600450"/>
          </a:xfrm>
          <a:prstGeom prst="rect">
            <a:avLst/>
          </a:prstGeom>
          <a:solidFill>
            <a:srgbClr val="FFFFFF"/>
          </a:solidFill>
          <a:ln>
            <a:solidFill>
              <a:srgbClr val="000000"/>
            </a:solidFill>
            <a:miter lim="800000"/>
            <a:headEnd/>
            <a:tailEnd/>
          </a:ln>
        </p:spPr>
      </p:sp>
      <p:sp>
        <p:nvSpPr>
          <p:cNvPr id="155651" name="Rectangle 3"/>
          <p:cNvSpPr>
            <a:spLocks noGrp="1" noChangeArrowheads="1"/>
          </p:cNvSpPr>
          <p:nvPr>
            <p:ph type="body" idx="1"/>
          </p:nvPr>
        </p:nvSpPr>
        <p:spPr bwMode="auto">
          <a:xfrm>
            <a:off x="973668" y="4560570"/>
            <a:ext cx="5367867" cy="4318874"/>
          </a:xfrm>
          <a:prstGeom prst="rect">
            <a:avLst/>
          </a:prstGeom>
          <a:solidFill>
            <a:srgbClr val="FFFFFF"/>
          </a:solidFill>
          <a:ln>
            <a:solidFill>
              <a:srgbClr val="000000"/>
            </a:solidFill>
            <a:miter lim="800000"/>
            <a:headEnd/>
            <a:tailEnd/>
          </a:ln>
        </p:spPr>
        <p:txBody>
          <a:bodyPr lIns="96646" tIns="48324" rIns="96646" bIns="48324"/>
          <a:lstStyle/>
          <a:p>
            <a:r>
              <a:rPr lang="en-US" smtClean="0"/>
              <a:t>FIGURE 1.1 Collective behavior can change the global-scale environment, but lone behavior usually counts for little.</a:t>
            </a:r>
          </a:p>
        </p:txBody>
      </p:sp>
    </p:spTree>
    <p:extLst>
      <p:ext uri="{BB962C8B-B14F-4D97-AF65-F5344CB8AC3E}">
        <p14:creationId xmlns:p14="http://schemas.microsoft.com/office/powerpoint/2010/main" val="1020262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bwMode="auto">
          <a:xfrm>
            <a:off x="1257300" y="722313"/>
            <a:ext cx="4800600" cy="3600450"/>
          </a:xfrm>
          <a:prstGeom prst="rect">
            <a:avLst/>
          </a:prstGeom>
          <a:solidFill>
            <a:srgbClr val="FFFFFF"/>
          </a:solidFill>
          <a:ln>
            <a:solidFill>
              <a:srgbClr val="000000"/>
            </a:solidFill>
            <a:miter lim="800000"/>
            <a:headEnd/>
            <a:tailEnd/>
          </a:ln>
        </p:spPr>
      </p:sp>
      <p:sp>
        <p:nvSpPr>
          <p:cNvPr id="157699" name="Rectangle 3"/>
          <p:cNvSpPr>
            <a:spLocks noGrp="1" noChangeArrowheads="1"/>
          </p:cNvSpPr>
          <p:nvPr>
            <p:ph type="body" idx="1"/>
          </p:nvPr>
        </p:nvSpPr>
        <p:spPr bwMode="auto">
          <a:xfrm>
            <a:off x="973668" y="4560570"/>
            <a:ext cx="5367867" cy="4318874"/>
          </a:xfrm>
          <a:prstGeom prst="rect">
            <a:avLst/>
          </a:prstGeom>
          <a:solidFill>
            <a:srgbClr val="FFFFFF"/>
          </a:solidFill>
          <a:ln>
            <a:solidFill>
              <a:srgbClr val="000000"/>
            </a:solidFill>
            <a:miter lim="800000"/>
            <a:headEnd/>
            <a:tailEnd/>
          </a:ln>
        </p:spPr>
        <p:txBody>
          <a:bodyPr lIns="96646" tIns="48324" rIns="96646" bIns="48324"/>
          <a:lstStyle/>
          <a:p>
            <a:r>
              <a:rPr lang="en-US" smtClean="0"/>
              <a:t>FIGURE 1.1 Collective behavior can change the global-scale environment, but lone behavior usually counts for little.</a:t>
            </a:r>
          </a:p>
        </p:txBody>
      </p:sp>
    </p:spTree>
    <p:extLst>
      <p:ext uri="{BB962C8B-B14F-4D97-AF65-F5344CB8AC3E}">
        <p14:creationId xmlns:p14="http://schemas.microsoft.com/office/powerpoint/2010/main" val="528329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bwMode="auto">
          <a:xfrm>
            <a:off x="1257300" y="722313"/>
            <a:ext cx="4800600" cy="3600450"/>
          </a:xfrm>
          <a:prstGeom prst="rect">
            <a:avLst/>
          </a:prstGeom>
          <a:solidFill>
            <a:srgbClr val="FFFFFF"/>
          </a:solidFill>
          <a:ln>
            <a:solidFill>
              <a:srgbClr val="000000"/>
            </a:solidFill>
            <a:miter lim="800000"/>
            <a:headEnd/>
            <a:tailEnd/>
          </a:ln>
        </p:spPr>
      </p:sp>
      <p:sp>
        <p:nvSpPr>
          <p:cNvPr id="159747" name="Rectangle 3"/>
          <p:cNvSpPr>
            <a:spLocks noGrp="1" noChangeArrowheads="1"/>
          </p:cNvSpPr>
          <p:nvPr>
            <p:ph type="body" idx="1"/>
          </p:nvPr>
        </p:nvSpPr>
        <p:spPr bwMode="auto">
          <a:xfrm>
            <a:off x="973668" y="4560570"/>
            <a:ext cx="5367867" cy="4318874"/>
          </a:xfrm>
          <a:prstGeom prst="rect">
            <a:avLst/>
          </a:prstGeom>
          <a:solidFill>
            <a:srgbClr val="FFFFFF"/>
          </a:solidFill>
          <a:ln>
            <a:solidFill>
              <a:srgbClr val="000000"/>
            </a:solidFill>
            <a:miter lim="800000"/>
            <a:headEnd/>
            <a:tailEnd/>
          </a:ln>
        </p:spPr>
        <p:txBody>
          <a:bodyPr lIns="96646" tIns="48324" rIns="96646" bIns="48324"/>
          <a:lstStyle/>
          <a:p>
            <a:r>
              <a:rPr lang="en-US" smtClean="0"/>
              <a:t>FIGURE 1.2 Human-Earth interaction is a two-way street.</a:t>
            </a:r>
          </a:p>
        </p:txBody>
      </p:sp>
    </p:spTree>
    <p:extLst>
      <p:ext uri="{BB962C8B-B14F-4D97-AF65-F5344CB8AC3E}">
        <p14:creationId xmlns:p14="http://schemas.microsoft.com/office/powerpoint/2010/main" val="3678654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bwMode="auto">
          <a:xfrm>
            <a:off x="1257300" y="722313"/>
            <a:ext cx="4800600" cy="3600450"/>
          </a:xfrm>
          <a:prstGeom prst="rect">
            <a:avLst/>
          </a:prstGeom>
          <a:solidFill>
            <a:srgbClr val="FFFFFF"/>
          </a:solidFill>
          <a:ln>
            <a:solidFill>
              <a:srgbClr val="000000"/>
            </a:solidFill>
            <a:miter lim="800000"/>
            <a:headEnd/>
            <a:tailEnd/>
          </a:ln>
        </p:spPr>
      </p:sp>
      <p:sp>
        <p:nvSpPr>
          <p:cNvPr id="161795" name="Rectangle 3"/>
          <p:cNvSpPr>
            <a:spLocks noGrp="1" noChangeArrowheads="1"/>
          </p:cNvSpPr>
          <p:nvPr>
            <p:ph type="body" idx="1"/>
          </p:nvPr>
        </p:nvSpPr>
        <p:spPr bwMode="auto">
          <a:xfrm>
            <a:off x="973668" y="4560570"/>
            <a:ext cx="5367867" cy="4318874"/>
          </a:xfrm>
          <a:prstGeom prst="rect">
            <a:avLst/>
          </a:prstGeom>
          <a:solidFill>
            <a:srgbClr val="FFFFFF"/>
          </a:solidFill>
          <a:ln>
            <a:solidFill>
              <a:srgbClr val="000000"/>
            </a:solidFill>
            <a:miter lim="800000"/>
            <a:headEnd/>
            <a:tailEnd/>
          </a:ln>
        </p:spPr>
        <p:txBody>
          <a:bodyPr lIns="96646" tIns="48324" rIns="96646" bIns="48324"/>
          <a:lstStyle/>
          <a:p>
            <a:r>
              <a:rPr lang="en-US" smtClean="0"/>
              <a:t>FIGURE 1.2 Human-Earth interaction is a two-way street.</a:t>
            </a:r>
          </a:p>
        </p:txBody>
      </p:sp>
    </p:spTree>
    <p:extLst>
      <p:ext uri="{BB962C8B-B14F-4D97-AF65-F5344CB8AC3E}">
        <p14:creationId xmlns:p14="http://schemas.microsoft.com/office/powerpoint/2010/main" val="3823649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13667"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r>
              <a:rPr lang="en-US" smtClean="0"/>
              <a:t>FIGURE 1.4 Populations of predator and prey are dependent upon natural carrying-capacity limits.</a:t>
            </a:r>
          </a:p>
        </p:txBody>
      </p:sp>
    </p:spTree>
    <p:extLst>
      <p:ext uri="{BB962C8B-B14F-4D97-AF65-F5344CB8AC3E}">
        <p14:creationId xmlns:p14="http://schemas.microsoft.com/office/powerpoint/2010/main" val="19732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ＭＳ Ｐゴシック" pitchFamily="84" charset="-128"/>
              </a:defRPr>
            </a:lvl1pPr>
            <a:lvl2pPr marL="742883" indent="-285725">
              <a:defRPr>
                <a:solidFill>
                  <a:schemeClr val="tx1"/>
                </a:solidFill>
                <a:latin typeface="Verdana" pitchFamily="34" charset="0"/>
                <a:ea typeface="ＭＳ Ｐゴシック" pitchFamily="84" charset="-128"/>
              </a:defRPr>
            </a:lvl2pPr>
            <a:lvl3pPr marL="1142898" indent="-228580">
              <a:defRPr>
                <a:solidFill>
                  <a:schemeClr val="tx1"/>
                </a:solidFill>
                <a:latin typeface="Verdana" pitchFamily="34" charset="0"/>
                <a:ea typeface="ＭＳ Ｐゴシック" pitchFamily="84" charset="-128"/>
              </a:defRPr>
            </a:lvl3pPr>
            <a:lvl4pPr marL="1600057" indent="-228580">
              <a:defRPr>
                <a:solidFill>
                  <a:schemeClr val="tx1"/>
                </a:solidFill>
                <a:latin typeface="Verdana" pitchFamily="34" charset="0"/>
                <a:ea typeface="ＭＳ Ｐゴシック" pitchFamily="84" charset="-128"/>
              </a:defRPr>
            </a:lvl4pPr>
            <a:lvl5pPr marL="2057217" indent="-228580">
              <a:defRPr>
                <a:solidFill>
                  <a:schemeClr val="tx1"/>
                </a:solidFill>
                <a:latin typeface="Verdana" pitchFamily="34" charset="0"/>
                <a:ea typeface="ＭＳ Ｐゴシック" pitchFamily="84" charset="-128"/>
              </a:defRPr>
            </a:lvl5pPr>
            <a:lvl6pPr marL="2514376" indent="-228580" eaLnBrk="0" fontAlgn="base" hangingPunct="0">
              <a:spcBef>
                <a:spcPct val="0"/>
              </a:spcBef>
              <a:spcAft>
                <a:spcPct val="0"/>
              </a:spcAft>
              <a:defRPr>
                <a:solidFill>
                  <a:schemeClr val="tx1"/>
                </a:solidFill>
                <a:latin typeface="Verdana" pitchFamily="34" charset="0"/>
                <a:ea typeface="ＭＳ Ｐゴシック" pitchFamily="84" charset="-128"/>
              </a:defRPr>
            </a:lvl6pPr>
            <a:lvl7pPr marL="2971536" indent="-228580" eaLnBrk="0" fontAlgn="base" hangingPunct="0">
              <a:spcBef>
                <a:spcPct val="0"/>
              </a:spcBef>
              <a:spcAft>
                <a:spcPct val="0"/>
              </a:spcAft>
              <a:defRPr>
                <a:solidFill>
                  <a:schemeClr val="tx1"/>
                </a:solidFill>
                <a:latin typeface="Verdana" pitchFamily="34" charset="0"/>
                <a:ea typeface="ＭＳ Ｐゴシック" pitchFamily="84" charset="-128"/>
              </a:defRPr>
            </a:lvl7pPr>
            <a:lvl8pPr marL="3428694" indent="-228580" eaLnBrk="0" fontAlgn="base" hangingPunct="0">
              <a:spcBef>
                <a:spcPct val="0"/>
              </a:spcBef>
              <a:spcAft>
                <a:spcPct val="0"/>
              </a:spcAft>
              <a:defRPr>
                <a:solidFill>
                  <a:schemeClr val="tx1"/>
                </a:solidFill>
                <a:latin typeface="Verdana" pitchFamily="34" charset="0"/>
                <a:ea typeface="ＭＳ Ｐゴシック" pitchFamily="84" charset="-128"/>
              </a:defRPr>
            </a:lvl8pPr>
            <a:lvl9pPr marL="3885854" indent="-228580" eaLnBrk="0" fontAlgn="base" hangingPunct="0">
              <a:spcBef>
                <a:spcPct val="0"/>
              </a:spcBef>
              <a:spcAft>
                <a:spcPct val="0"/>
              </a:spcAft>
              <a:defRPr>
                <a:solidFill>
                  <a:schemeClr val="tx1"/>
                </a:solidFill>
                <a:latin typeface="Verdana" pitchFamily="34" charset="0"/>
                <a:ea typeface="ＭＳ Ｐゴシック" pitchFamily="84" charset="-128"/>
              </a:defRPr>
            </a:lvl9pPr>
          </a:lstStyle>
          <a:p>
            <a:fld id="{93D635DD-DB99-4548-82B2-2F235D659126}" type="slidenum">
              <a:rPr lang="en-US" smtClean="0">
                <a:latin typeface="Arial" charset="0"/>
              </a:rPr>
              <a:pPr/>
              <a:t>12</a:t>
            </a:fld>
            <a:endParaRPr lang="en-US" smtClean="0">
              <a:latin typeface="Arial"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84" charset="-128"/>
            </a:endParaRPr>
          </a:p>
        </p:txBody>
      </p:sp>
    </p:spTree>
    <p:extLst>
      <p:ext uri="{BB962C8B-B14F-4D97-AF65-F5344CB8AC3E}">
        <p14:creationId xmlns:p14="http://schemas.microsoft.com/office/powerpoint/2010/main" val="3839599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1981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r>
              <a:rPr lang="en-US" smtClean="0"/>
              <a:t>FIGURE 1.7 Agricultural pests and diseases reduce human carrying capacity. Pesticides, herbicides, fungicides, and other chemical applications help boost yields from farmlands, expanding carrying capacity for people but often causing serious environmental problems.</a:t>
            </a:r>
          </a:p>
        </p:txBody>
      </p:sp>
    </p:spTree>
    <p:extLst>
      <p:ext uri="{BB962C8B-B14F-4D97-AF65-F5344CB8AC3E}">
        <p14:creationId xmlns:p14="http://schemas.microsoft.com/office/powerpoint/2010/main" val="3989591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eaLnBrk="1" latinLnBrk="0" hangingPunct="1"/>
            <a:r>
              <a:rPr lang="en-US" smtClean="0"/>
              <a:t>1/6/2014</a:t>
            </a:r>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3355812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eaLnBrk="1" latinLnBrk="0" hangingPunct="1"/>
            <a:r>
              <a:rPr lang="en-US" smtClean="0"/>
              <a:t>1/6/2014</a:t>
            </a:r>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394229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eaLnBrk="1" latinLnBrk="0" hangingPunct="1"/>
            <a:r>
              <a:rPr lang="en-US" smtClean="0"/>
              <a:t>1/6/2014</a:t>
            </a:r>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2743541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a:xfrm>
            <a:off x="457200" y="6243638"/>
            <a:ext cx="2133600" cy="457200"/>
          </a:xfrm>
          <a:prstGeom prst="rect">
            <a:avLst/>
          </a:prstGeom>
          <a:ln/>
        </p:spPr>
        <p:txBody>
          <a:bodyPr/>
          <a:lstStyle>
            <a:lvl1pPr>
              <a:defRPr/>
            </a:lvl1pPr>
          </a:lstStyle>
          <a:p>
            <a:pPr>
              <a:defRPr/>
            </a:pPr>
            <a:r>
              <a:rPr lang="en-US" smtClean="0"/>
              <a:t>1/6/2014</a:t>
            </a:r>
            <a:endParaRPr lang="en-US"/>
          </a:p>
        </p:txBody>
      </p:sp>
      <p:sp>
        <p:nvSpPr>
          <p:cNvPr id="6" name="Rectangle 20"/>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a:defRPr/>
            </a:pPr>
            <a:fld id="{73DF14B7-2867-4E8F-B195-86E52954868C}" type="slidenum">
              <a:rPr lang="en-US"/>
              <a:pPr>
                <a:defRPr/>
              </a:pPr>
              <a:t>‹#›</a:t>
            </a:fld>
            <a:endParaRPr lang="en-US"/>
          </a:p>
        </p:txBody>
      </p:sp>
    </p:spTree>
    <p:extLst>
      <p:ext uri="{BB962C8B-B14F-4D97-AF65-F5344CB8AC3E}">
        <p14:creationId xmlns:p14="http://schemas.microsoft.com/office/powerpoint/2010/main" val="3968530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eaLnBrk="1" latinLnBrk="0" hangingPunct="1"/>
            <a:r>
              <a:rPr lang="en-US" smtClean="0"/>
              <a:t>1/6/2014</a:t>
            </a:r>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497226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eaLnBrk="1" latinLnBrk="0" hangingPunct="1"/>
            <a:r>
              <a:rPr lang="en-US" smtClean="0"/>
              <a:t>1/6/2014</a:t>
            </a:r>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2804388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eaLnBrk="1" latinLnBrk="0" hangingPunct="1"/>
            <a:r>
              <a:rPr lang="en-US" smtClean="0"/>
              <a:t>1/6/2014</a:t>
            </a:r>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372887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eaLnBrk="1" latinLnBrk="0" hangingPunct="1"/>
            <a:r>
              <a:rPr lang="en-US" smtClean="0"/>
              <a:t>1/6/2014</a:t>
            </a:r>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508200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eaLnBrk="1" latinLnBrk="0" hangingPunct="1"/>
            <a:r>
              <a:rPr lang="en-US" smtClean="0"/>
              <a:t>1/6/2014</a:t>
            </a:r>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414646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r>
              <a:rPr lang="en-US" smtClean="0"/>
              <a:t>1/6/2014</a:t>
            </a:r>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3733310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eaLnBrk="1" latinLnBrk="0" hangingPunct="1"/>
            <a:r>
              <a:rPr lang="en-US" smtClean="0"/>
              <a:t>1/6/2014</a:t>
            </a:r>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2233738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eaLnBrk="1" latinLnBrk="0" hangingPunct="1"/>
            <a:r>
              <a:rPr lang="en-US" smtClean="0"/>
              <a:t>1/6/2014</a:t>
            </a:r>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962631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latinLnBrk="0" hangingPunct="1"/>
            <a:r>
              <a:rPr lang="en-US" smtClean="0"/>
              <a:t>1/6/2014</a:t>
            </a:r>
            <a:endParaRPr lang="en-US">
              <a:solidFill>
                <a:schemeClr val="tx1">
                  <a:shade val="50000"/>
                </a:scheme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0" lang="en-US">
              <a:solidFill>
                <a:schemeClr val="tx1">
                  <a:shade val="50000"/>
                </a:scheme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E29E33-B620-47F9-BB04-8846C2A5AFCC}" type="slidenum">
              <a:rPr kumimoji="0" lang="en-US" smtClean="0"/>
              <a:pPr eaLnBrk="1" latinLnBrk="0" hangingPunct="1"/>
              <a:t>‹#›</a:t>
            </a:fld>
            <a:endParaRPr kumimoji="0" lang="en-US" dirty="0">
              <a:solidFill>
                <a:schemeClr val="tx1">
                  <a:shade val="50000"/>
                </a:schemeClr>
              </a:solidFill>
            </a:endParaRPr>
          </a:p>
        </p:txBody>
      </p:sp>
    </p:spTree>
    <p:extLst>
      <p:ext uri="{BB962C8B-B14F-4D97-AF65-F5344CB8AC3E}">
        <p14:creationId xmlns:p14="http://schemas.microsoft.com/office/powerpoint/2010/main" val="321112966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hyperlink" Target="http://www.census.gov/population/international/"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tinyurl.com/cjw9tt"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4.xml"/><Relationship Id="rId1" Type="http://schemas.openxmlformats.org/officeDocument/2006/relationships/tags" Target="../tags/tag10.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6"/>
          <p:cNvSpPr txBox="1">
            <a:spLocks noChangeArrowheads="1"/>
          </p:cNvSpPr>
          <p:nvPr/>
        </p:nvSpPr>
        <p:spPr bwMode="auto">
          <a:xfrm>
            <a:off x="838200" y="2438400"/>
            <a:ext cx="739140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84" charset="-128"/>
              </a:defRPr>
            </a:lvl1pPr>
            <a:lvl2pPr marL="37931725" indent="-37474525">
              <a:defRPr sz="2400">
                <a:solidFill>
                  <a:schemeClr val="tx1"/>
                </a:solidFill>
                <a:latin typeface="Arial" charset="0"/>
                <a:ea typeface="ＭＳ Ｐゴシック" pitchFamily="84" charset="-128"/>
              </a:defRPr>
            </a:lvl2pPr>
            <a:lvl3pPr>
              <a:defRPr sz="2400">
                <a:solidFill>
                  <a:schemeClr val="tx1"/>
                </a:solidFill>
                <a:latin typeface="Arial" charset="0"/>
                <a:ea typeface="ＭＳ Ｐゴシック" pitchFamily="84" charset="-128"/>
              </a:defRPr>
            </a:lvl3pPr>
            <a:lvl4pPr>
              <a:defRPr sz="2400">
                <a:solidFill>
                  <a:schemeClr val="tx1"/>
                </a:solidFill>
                <a:latin typeface="Arial" charset="0"/>
                <a:ea typeface="ＭＳ Ｐゴシック" pitchFamily="84" charset="-128"/>
              </a:defRPr>
            </a:lvl4pPr>
            <a:lvl5pPr>
              <a:defRPr sz="2400">
                <a:solidFill>
                  <a:schemeClr val="tx1"/>
                </a:solidFill>
                <a:latin typeface="Arial" charset="0"/>
                <a:ea typeface="ＭＳ Ｐゴシック" pitchFamily="84" charset="-128"/>
              </a:defRPr>
            </a:lvl5pPr>
            <a:lvl6pPr marL="457200" fontAlgn="base">
              <a:spcBef>
                <a:spcPct val="0"/>
              </a:spcBef>
              <a:spcAft>
                <a:spcPct val="0"/>
              </a:spcAft>
              <a:defRPr sz="2400">
                <a:solidFill>
                  <a:schemeClr val="tx1"/>
                </a:solidFill>
                <a:latin typeface="Arial" charset="0"/>
                <a:ea typeface="ＭＳ Ｐゴシック" pitchFamily="84" charset="-128"/>
              </a:defRPr>
            </a:lvl6pPr>
            <a:lvl7pPr marL="914400" fontAlgn="base">
              <a:spcBef>
                <a:spcPct val="0"/>
              </a:spcBef>
              <a:spcAft>
                <a:spcPct val="0"/>
              </a:spcAft>
              <a:defRPr sz="2400">
                <a:solidFill>
                  <a:schemeClr val="tx1"/>
                </a:solidFill>
                <a:latin typeface="Arial" charset="0"/>
                <a:ea typeface="ＭＳ Ｐゴシック" pitchFamily="84" charset="-128"/>
              </a:defRPr>
            </a:lvl7pPr>
            <a:lvl8pPr marL="1371600" fontAlgn="base">
              <a:spcBef>
                <a:spcPct val="0"/>
              </a:spcBef>
              <a:spcAft>
                <a:spcPct val="0"/>
              </a:spcAft>
              <a:defRPr sz="2400">
                <a:solidFill>
                  <a:schemeClr val="tx1"/>
                </a:solidFill>
                <a:latin typeface="Arial" charset="0"/>
                <a:ea typeface="ＭＳ Ｐゴシック" pitchFamily="84" charset="-128"/>
              </a:defRPr>
            </a:lvl8pPr>
            <a:lvl9pPr marL="1828800" fontAlgn="base">
              <a:spcBef>
                <a:spcPct val="0"/>
              </a:spcBef>
              <a:spcAft>
                <a:spcPct val="0"/>
              </a:spcAft>
              <a:defRPr sz="2400">
                <a:solidFill>
                  <a:schemeClr val="tx1"/>
                </a:solidFill>
                <a:latin typeface="Arial" charset="0"/>
                <a:ea typeface="ＭＳ Ｐゴシック" pitchFamily="84" charset="-128"/>
              </a:defRPr>
            </a:lvl9pPr>
          </a:lstStyle>
          <a:p>
            <a:pPr algn="ctr"/>
            <a:r>
              <a:rPr lang="en-US" sz="3200"/>
              <a:t>Chapter 1</a:t>
            </a:r>
          </a:p>
          <a:p>
            <a:pPr algn="ctr"/>
            <a:r>
              <a:rPr lang="en-US" sz="3200"/>
              <a:t>Humans, Geology, and the Environment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833438" y="300038"/>
            <a:ext cx="7853362" cy="755650"/>
          </a:xfrm>
        </p:spPr>
        <p:txBody>
          <a:bodyPr>
            <a:normAutofit fontScale="90000"/>
          </a:bodyPr>
          <a:lstStyle/>
          <a:p>
            <a:pPr eaLnBrk="1" hangingPunct="1"/>
            <a:r>
              <a:rPr lang="en-US" smtClean="0"/>
              <a:t>Carrying Capacity</a:t>
            </a:r>
          </a:p>
        </p:txBody>
      </p:sp>
      <p:sp>
        <p:nvSpPr>
          <p:cNvPr id="43010" name="Rectangle 4"/>
          <p:cNvSpPr>
            <a:spLocks noGrp="1" noChangeArrowheads="1"/>
          </p:cNvSpPr>
          <p:nvPr>
            <p:ph idx="1"/>
          </p:nvPr>
        </p:nvSpPr>
        <p:spPr/>
        <p:txBody>
          <a:bodyPr/>
          <a:lstStyle/>
          <a:p>
            <a:pPr eaLnBrk="1" hangingPunct="1"/>
            <a:r>
              <a:rPr lang="en-US" smtClean="0"/>
              <a:t>Maximum size of a population that can be maintained indefinitely</a:t>
            </a:r>
          </a:p>
          <a:p>
            <a:pPr eaLnBrk="1" hangingPunct="1"/>
            <a:r>
              <a:rPr lang="en-US" smtClean="0"/>
              <a:t>Wolf population dependent upon size of deer population</a:t>
            </a:r>
          </a:p>
          <a:p>
            <a:pPr eaLnBrk="1" hangingPunct="1"/>
            <a:r>
              <a:rPr lang="en-US" smtClean="0"/>
              <a:t>Deer population dependent upon amount of edible vegetation</a:t>
            </a:r>
          </a:p>
          <a:p>
            <a:pPr eaLnBrk="1" hangingPunct="1"/>
            <a:r>
              <a:rPr lang="en-US" smtClean="0"/>
              <a:t>Ecological overshoot: population size exceeds resources and dies back</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01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9100"/>
            <a:ext cx="9144000" cy="602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43" name="Text Box 3"/>
          <p:cNvSpPr txBox="1">
            <a:spLocks noChangeArrowheads="1"/>
          </p:cNvSpPr>
          <p:nvPr/>
        </p:nvSpPr>
        <p:spPr bwMode="auto">
          <a:xfrm>
            <a:off x="8228013" y="6613525"/>
            <a:ext cx="917575"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eaLnBrk="0" hangingPunct="0"/>
            <a:r>
              <a:rPr lang="en-US" sz="1000" b="1"/>
              <a:t>Fig. 1-4, p. 7</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381000"/>
            <a:ext cx="7772400" cy="1066800"/>
          </a:xfrm>
        </p:spPr>
        <p:txBody>
          <a:bodyPr/>
          <a:lstStyle/>
          <a:p>
            <a:pPr eaLnBrk="1" hangingPunct="1">
              <a:defRPr/>
            </a:pPr>
            <a:r>
              <a:rPr lang="en-US" dirty="0" smtClean="0"/>
              <a:t>Ecological Overshoot</a:t>
            </a:r>
          </a:p>
        </p:txBody>
      </p:sp>
      <p:pic>
        <p:nvPicPr>
          <p:cNvPr id="7172" name="Picture 5" descr="ecological overshoot,gif"/>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2181676" y="1524000"/>
            <a:ext cx="4828724" cy="3526972"/>
          </a:xfrm>
        </p:spPr>
      </p:pic>
      <p:sp>
        <p:nvSpPr>
          <p:cNvPr id="7171" name="Rectangle 4"/>
          <p:cNvSpPr>
            <a:spLocks noGrp="1" noChangeArrowheads="1"/>
          </p:cNvSpPr>
          <p:nvPr>
            <p:ph type="body" sz="half" idx="2"/>
          </p:nvPr>
        </p:nvSpPr>
        <p:spPr>
          <a:xfrm>
            <a:off x="1219200" y="5181600"/>
            <a:ext cx="6934200" cy="1295400"/>
          </a:xfrm>
        </p:spPr>
        <p:txBody>
          <a:bodyPr>
            <a:normAutofit/>
          </a:bodyPr>
          <a:lstStyle/>
          <a:p>
            <a:pPr eaLnBrk="1" hangingPunct="1">
              <a:lnSpc>
                <a:spcPct val="90000"/>
              </a:lnSpc>
            </a:pPr>
            <a:r>
              <a:rPr lang="en-US" sz="2400" dirty="0" smtClean="0">
                <a:effectLst/>
              </a:rPr>
              <a:t>Carrying capacity is diminished when consumption exceeds carrying capacity, resulting in both rapid population decline and ecological degradation.</a:t>
            </a:r>
          </a:p>
        </p:txBody>
      </p:sp>
    </p:spTree>
    <p:extLst>
      <p:ext uri="{BB962C8B-B14F-4D97-AF65-F5344CB8AC3E}">
        <p14:creationId xmlns:p14="http://schemas.microsoft.com/office/powerpoint/2010/main" val="27560207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a:xfrm>
            <a:off x="833438" y="300038"/>
            <a:ext cx="7853362" cy="755650"/>
          </a:xfrm>
        </p:spPr>
        <p:txBody>
          <a:bodyPr>
            <a:normAutofit fontScale="90000"/>
          </a:bodyPr>
          <a:lstStyle/>
          <a:p>
            <a:pPr eaLnBrk="1" hangingPunct="1"/>
            <a:r>
              <a:rPr lang="en-US" smtClean="0"/>
              <a:t>Human Carrying Capacity</a:t>
            </a:r>
          </a:p>
        </p:txBody>
      </p:sp>
      <p:sp>
        <p:nvSpPr>
          <p:cNvPr id="48130" name="Rectangle 4"/>
          <p:cNvSpPr>
            <a:spLocks noGrp="1" noChangeArrowheads="1"/>
          </p:cNvSpPr>
          <p:nvPr>
            <p:ph idx="1"/>
          </p:nvPr>
        </p:nvSpPr>
        <p:spPr/>
        <p:txBody>
          <a:bodyPr>
            <a:normAutofit lnSpcReduction="10000"/>
          </a:bodyPr>
          <a:lstStyle/>
          <a:p>
            <a:pPr eaLnBrk="1" hangingPunct="1"/>
            <a:r>
              <a:rPr lang="en-US" dirty="0" smtClean="0"/>
              <a:t>Thomas Malthus, 1798: human population size is limited by food supply</a:t>
            </a:r>
          </a:p>
          <a:p>
            <a:pPr eaLnBrk="1" hangingPunct="1"/>
            <a:r>
              <a:rPr lang="en-US" dirty="0" smtClean="0"/>
              <a:t>Science increased the food supply:</a:t>
            </a:r>
          </a:p>
          <a:p>
            <a:pPr lvl="1" eaLnBrk="1" hangingPunct="1"/>
            <a:r>
              <a:rPr lang="en-US" dirty="0" smtClean="0"/>
              <a:t>Fertilizers</a:t>
            </a:r>
          </a:p>
          <a:p>
            <a:pPr lvl="1" eaLnBrk="1" hangingPunct="1"/>
            <a:r>
              <a:rPr lang="en-US" dirty="0" smtClean="0"/>
              <a:t>Genetic modification of foods</a:t>
            </a:r>
          </a:p>
          <a:p>
            <a:pPr lvl="1" eaLnBrk="1" hangingPunct="1"/>
            <a:r>
              <a:rPr lang="en-US" dirty="0" smtClean="0"/>
              <a:t>Pesticides and herbicides</a:t>
            </a:r>
          </a:p>
          <a:p>
            <a:pPr eaLnBrk="1" hangingPunct="1"/>
            <a:r>
              <a:rPr lang="en-US" dirty="0" smtClean="0"/>
              <a:t>Unintended Results:</a:t>
            </a:r>
          </a:p>
          <a:p>
            <a:pPr lvl="1" eaLnBrk="1" hangingPunct="1"/>
            <a:r>
              <a:rPr lang="en-US" dirty="0" smtClean="0"/>
              <a:t>Soil erosion and depleted groundwater</a:t>
            </a:r>
          </a:p>
          <a:p>
            <a:pPr eaLnBrk="1" hangingPunct="1"/>
            <a:r>
              <a:rPr lang="en-US" dirty="0" smtClean="0"/>
              <a:t>Is human population sustainable?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01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5600"/>
            <a:ext cx="9144000" cy="6145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8787" name="Text Box 3"/>
          <p:cNvSpPr txBox="1">
            <a:spLocks noChangeArrowheads="1"/>
          </p:cNvSpPr>
          <p:nvPr/>
        </p:nvSpPr>
        <p:spPr bwMode="auto">
          <a:xfrm>
            <a:off x="8228013" y="6613525"/>
            <a:ext cx="917575"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eaLnBrk="0" hangingPunct="0"/>
            <a:r>
              <a:rPr lang="en-US" sz="1000" b="1"/>
              <a:t>Fig. 1-7, p. 9</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01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6400"/>
            <a:ext cx="9144000" cy="6053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0835" name="Text Box 3"/>
          <p:cNvSpPr txBox="1">
            <a:spLocks noChangeArrowheads="1"/>
          </p:cNvSpPr>
          <p:nvPr/>
        </p:nvSpPr>
        <p:spPr bwMode="auto">
          <a:xfrm>
            <a:off x="8228013" y="6613525"/>
            <a:ext cx="917575"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eaLnBrk="0" hangingPunct="0"/>
            <a:r>
              <a:rPr lang="en-US" sz="1000" b="1"/>
              <a:t>Fig. 1-8, p. 9</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685800" y="304800"/>
            <a:ext cx="7772400" cy="1219200"/>
          </a:xfrm>
        </p:spPr>
        <p:txBody>
          <a:bodyPr/>
          <a:lstStyle/>
          <a:p>
            <a:pPr eaLnBrk="1" hangingPunct="1">
              <a:defRPr/>
            </a:pPr>
            <a:r>
              <a:rPr lang="en-US" smtClean="0"/>
              <a:t>Human Population Growth</a:t>
            </a:r>
          </a:p>
        </p:txBody>
      </p:sp>
      <p:pic>
        <p:nvPicPr>
          <p:cNvPr id="10244" name="Picture 5" descr="humanpopgrowth"/>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676400" y="1230659"/>
            <a:ext cx="5638800" cy="4179541"/>
          </a:xfrm>
        </p:spPr>
      </p:pic>
      <p:sp>
        <p:nvSpPr>
          <p:cNvPr id="1027" name="Rectangle 3"/>
          <p:cNvSpPr>
            <a:spLocks noGrp="1" noChangeArrowheads="1"/>
          </p:cNvSpPr>
          <p:nvPr>
            <p:ph type="body" sz="half" idx="2"/>
          </p:nvPr>
        </p:nvSpPr>
        <p:spPr>
          <a:xfrm>
            <a:off x="685800" y="5410200"/>
            <a:ext cx="7772400" cy="1066800"/>
          </a:xfrm>
        </p:spPr>
        <p:txBody>
          <a:bodyPr>
            <a:normAutofit fontScale="92500"/>
          </a:bodyPr>
          <a:lstStyle/>
          <a:p>
            <a:pPr>
              <a:buNone/>
              <a:defRPr/>
            </a:pPr>
            <a:r>
              <a:rPr lang="en-US" sz="2000" dirty="0" smtClean="0"/>
              <a:t>The first 1 billion humans was reached in 1800, the second in 1930, the third in 1960, the fourth in 1975, the fifth in 1987, the 6th in 2000, and the 9th billion around 2050. </a:t>
            </a:r>
            <a:r>
              <a:rPr lang="en-US" sz="2000" dirty="0">
                <a:hlinkClick r:id="rId4"/>
              </a:rPr>
              <a:t>http://www.census.gov/population/international/</a:t>
            </a:r>
            <a:endParaRPr lang="en-US" sz="2000" dirty="0" smtClean="0"/>
          </a:p>
        </p:txBody>
      </p:sp>
    </p:spTree>
    <p:extLst>
      <p:ext uri="{BB962C8B-B14F-4D97-AF65-F5344CB8AC3E}">
        <p14:creationId xmlns:p14="http://schemas.microsoft.com/office/powerpoint/2010/main" val="9249599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a:xfrm>
            <a:off x="833438" y="300038"/>
            <a:ext cx="7853362" cy="1223962"/>
          </a:xfrm>
        </p:spPr>
        <p:txBody>
          <a:bodyPr>
            <a:normAutofit fontScale="90000"/>
          </a:bodyPr>
          <a:lstStyle/>
          <a:p>
            <a:pPr eaLnBrk="1" hangingPunct="1"/>
            <a:r>
              <a:rPr lang="en-US" sz="4400" dirty="0" smtClean="0"/>
              <a:t>Case Study: Population Growth and Its Effects, cont.</a:t>
            </a:r>
          </a:p>
        </p:txBody>
      </p:sp>
      <p:sp>
        <p:nvSpPr>
          <p:cNvPr id="82946" name="Rectangle 4"/>
          <p:cNvSpPr>
            <a:spLocks noGrp="1" noChangeArrowheads="1"/>
          </p:cNvSpPr>
          <p:nvPr>
            <p:ph idx="1"/>
          </p:nvPr>
        </p:nvSpPr>
        <p:spPr>
          <a:xfrm>
            <a:off x="457200" y="1752600"/>
            <a:ext cx="8229600" cy="4373563"/>
          </a:xfrm>
        </p:spPr>
        <p:txBody>
          <a:bodyPr/>
          <a:lstStyle/>
          <a:p>
            <a:pPr eaLnBrk="1" hangingPunct="1"/>
            <a:r>
              <a:rPr lang="en-US" dirty="0" smtClean="0"/>
              <a:t>Doubling time = 70/growth rate</a:t>
            </a:r>
          </a:p>
          <a:p>
            <a:pPr eaLnBrk="1" hangingPunct="1"/>
            <a:r>
              <a:rPr lang="en-US" dirty="0" smtClean="0"/>
              <a:t>Countries with greatest environmental impact usually have lowest growth rates</a:t>
            </a:r>
          </a:p>
          <a:p>
            <a:pPr eaLnBrk="1" hangingPunct="1"/>
            <a:r>
              <a:rPr lang="en-US" dirty="0" smtClean="0"/>
              <a:t>High growth rates in poor countries</a:t>
            </a:r>
          </a:p>
          <a:p>
            <a:pPr lvl="1" eaLnBrk="1" hangingPunct="1"/>
            <a:r>
              <a:rPr lang="en-US" dirty="0" smtClean="0"/>
              <a:t>Women not empowered</a:t>
            </a:r>
          </a:p>
          <a:p>
            <a:pPr lvl="1" eaLnBrk="1" hangingPunct="1"/>
            <a:r>
              <a:rPr lang="en-US" dirty="0" smtClean="0"/>
              <a:t>Incentive to have children for old-age care</a:t>
            </a:r>
          </a:p>
          <a:p>
            <a:pPr lvl="1" eaLnBrk="1" hangingPunct="1"/>
            <a:r>
              <a:rPr lang="en-US" dirty="0" smtClean="0"/>
              <a:t>Lack of family planning knowledge and methods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01t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9144000" cy="5802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2339" name="Text Box 3"/>
          <p:cNvSpPr txBox="1">
            <a:spLocks noChangeArrowheads="1"/>
          </p:cNvSpPr>
          <p:nvPr/>
        </p:nvSpPr>
        <p:spPr bwMode="auto">
          <a:xfrm>
            <a:off x="8069263" y="6613525"/>
            <a:ext cx="1095375"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eaLnBrk="0" hangingPunct="0"/>
            <a:r>
              <a:rPr lang="en-US" sz="1000" b="1"/>
              <a:t>Table 1-3, p. 14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01t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400" y="198438"/>
            <a:ext cx="6807200" cy="6459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1315" name="Text Box 3"/>
          <p:cNvSpPr txBox="1">
            <a:spLocks noChangeArrowheads="1"/>
          </p:cNvSpPr>
          <p:nvPr/>
        </p:nvSpPr>
        <p:spPr bwMode="auto">
          <a:xfrm>
            <a:off x="8069263" y="6613525"/>
            <a:ext cx="1095375"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eaLnBrk="0" hangingPunct="0"/>
            <a:r>
              <a:rPr lang="en-US" sz="1000" b="1"/>
              <a:t>Table 1-2, p. 14</a:t>
            </a:r>
          </a:p>
        </p:txBody>
      </p:sp>
    </p:spTree>
    <p:extLst>
      <p:ext uri="{BB962C8B-B14F-4D97-AF65-F5344CB8AC3E}">
        <p14:creationId xmlns:p14="http://schemas.microsoft.com/office/powerpoint/2010/main" val="1052760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01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00"/>
            <a:ext cx="9144000" cy="623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3427" name="Text Box 3"/>
          <p:cNvSpPr txBox="1">
            <a:spLocks noChangeArrowheads="1"/>
          </p:cNvSpPr>
          <p:nvPr/>
        </p:nvSpPr>
        <p:spPr bwMode="auto">
          <a:xfrm>
            <a:off x="8181975" y="6613525"/>
            <a:ext cx="966788"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eaLnBrk="0" hangingPunct="0"/>
            <a:r>
              <a:rPr lang="en-US" sz="1000" b="1"/>
              <a:t>Figure 1, p. 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01gf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9100"/>
            <a:ext cx="9144000" cy="6018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9507" name="Text Box 3"/>
          <p:cNvSpPr txBox="1">
            <a:spLocks noChangeArrowheads="1"/>
          </p:cNvSpPr>
          <p:nvPr/>
        </p:nvSpPr>
        <p:spPr bwMode="auto">
          <a:xfrm>
            <a:off x="8129588" y="6613525"/>
            <a:ext cx="1038225"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eaLnBrk="0" hangingPunct="0"/>
            <a:r>
              <a:rPr lang="en-US" sz="1000" b="1"/>
              <a:t>Figure 3, p. 17</a:t>
            </a:r>
          </a:p>
        </p:txBody>
      </p:sp>
    </p:spTree>
    <p:extLst>
      <p:ext uri="{BB962C8B-B14F-4D97-AF65-F5344CB8AC3E}">
        <p14:creationId xmlns:p14="http://schemas.microsoft.com/office/powerpoint/2010/main" val="3009803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01gf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8925"/>
            <a:ext cx="8382000" cy="6278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363" name="Text Box 3"/>
          <p:cNvSpPr txBox="1">
            <a:spLocks noChangeArrowheads="1"/>
          </p:cNvSpPr>
          <p:nvPr/>
        </p:nvSpPr>
        <p:spPr bwMode="auto">
          <a:xfrm>
            <a:off x="8126413" y="6613525"/>
            <a:ext cx="1038225"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eaLnBrk="0" hangingPunct="0"/>
            <a:r>
              <a:rPr lang="en-US" sz="1000" b="1"/>
              <a:t>Figure 1, p. 16</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defRPr/>
            </a:pPr>
            <a:r>
              <a:rPr lang="en-US" smtClean="0"/>
              <a:t>IPAT Equation</a:t>
            </a:r>
          </a:p>
        </p:txBody>
      </p:sp>
      <p:sp>
        <p:nvSpPr>
          <p:cNvPr id="6148" name="Rectangle 4"/>
          <p:cNvSpPr>
            <a:spLocks noGrp="1" noChangeArrowheads="1"/>
          </p:cNvSpPr>
          <p:nvPr>
            <p:ph type="body" sz="half" idx="2"/>
          </p:nvPr>
        </p:nvSpPr>
        <p:spPr>
          <a:xfrm>
            <a:off x="0" y="1295400"/>
            <a:ext cx="9144000" cy="5562600"/>
          </a:xfrm>
        </p:spPr>
        <p:txBody>
          <a:bodyPr/>
          <a:lstStyle/>
          <a:p>
            <a:pPr algn="ctr" eaLnBrk="1" hangingPunct="1">
              <a:lnSpc>
                <a:spcPct val="90000"/>
              </a:lnSpc>
              <a:defRPr/>
            </a:pPr>
            <a:r>
              <a:rPr lang="en-US" dirty="0" smtClean="0"/>
              <a:t>I = P + A + T, where</a:t>
            </a:r>
            <a:endParaRPr lang="en-US" sz="2800" dirty="0" smtClean="0"/>
          </a:p>
          <a:p>
            <a:pPr eaLnBrk="1" hangingPunct="1">
              <a:lnSpc>
                <a:spcPct val="90000"/>
              </a:lnSpc>
              <a:buFont typeface="Wingdings" pitchFamily="1" charset="2"/>
              <a:buNone/>
              <a:defRPr/>
            </a:pPr>
            <a:endParaRPr lang="en-US" sz="2800" dirty="0" smtClean="0"/>
          </a:p>
          <a:p>
            <a:pPr eaLnBrk="1" hangingPunct="1">
              <a:lnSpc>
                <a:spcPct val="90000"/>
              </a:lnSpc>
              <a:defRPr/>
            </a:pPr>
            <a:r>
              <a:rPr lang="en-US" sz="2400" dirty="0" smtClean="0"/>
              <a:t>I = Impact,</a:t>
            </a:r>
          </a:p>
          <a:p>
            <a:pPr eaLnBrk="1" hangingPunct="1">
              <a:lnSpc>
                <a:spcPct val="90000"/>
              </a:lnSpc>
              <a:defRPr/>
            </a:pPr>
            <a:r>
              <a:rPr lang="en-US" sz="2400" dirty="0" smtClean="0"/>
              <a:t>P = Population,</a:t>
            </a:r>
          </a:p>
          <a:p>
            <a:pPr eaLnBrk="1" hangingPunct="1">
              <a:lnSpc>
                <a:spcPct val="90000"/>
              </a:lnSpc>
              <a:defRPr/>
            </a:pPr>
            <a:r>
              <a:rPr lang="en-US" sz="2400" dirty="0" smtClean="0"/>
              <a:t>A = Affluence (standard of living), and </a:t>
            </a:r>
          </a:p>
          <a:p>
            <a:pPr eaLnBrk="1" hangingPunct="1">
              <a:lnSpc>
                <a:spcPct val="90000"/>
              </a:lnSpc>
              <a:defRPr/>
            </a:pPr>
            <a:r>
              <a:rPr lang="en-US" sz="2400" dirty="0" smtClean="0"/>
              <a:t>T = Technology</a:t>
            </a:r>
          </a:p>
          <a:p>
            <a:pPr eaLnBrk="1" hangingPunct="1">
              <a:lnSpc>
                <a:spcPct val="90000"/>
              </a:lnSpc>
              <a:buFont typeface="Wingdings" pitchFamily="1" charset="2"/>
              <a:buNone/>
              <a:defRPr/>
            </a:pPr>
            <a:endParaRPr lang="en-US" sz="2000" dirty="0" smtClean="0"/>
          </a:p>
          <a:p>
            <a:pPr eaLnBrk="1" hangingPunct="1">
              <a:lnSpc>
                <a:spcPct val="90000"/>
              </a:lnSpc>
              <a:buFont typeface="Wingdings" pitchFamily="1" charset="2"/>
              <a:buNone/>
              <a:defRPr/>
            </a:pPr>
            <a:endParaRPr lang="en-US" sz="2000" dirty="0" smtClean="0"/>
          </a:p>
          <a:p>
            <a:pPr eaLnBrk="1" hangingPunct="1">
              <a:lnSpc>
                <a:spcPct val="90000"/>
              </a:lnSpc>
              <a:defRPr/>
            </a:pPr>
            <a:r>
              <a:rPr lang="en-US" sz="2800" dirty="0" smtClean="0"/>
              <a:t>HOMEWORK: Calculate your Ecological Footprint at: </a:t>
            </a:r>
            <a:r>
              <a:rPr lang="en-US" sz="4400" b="1" dirty="0">
                <a:hlinkClick r:id="rId3"/>
              </a:rPr>
              <a:t>http://</a:t>
            </a:r>
            <a:r>
              <a:rPr lang="en-US" sz="4400" b="1" dirty="0" smtClean="0">
                <a:hlinkClick r:id="rId3"/>
              </a:rPr>
              <a:t>tinyurl.com/cjw9tt</a:t>
            </a:r>
            <a:r>
              <a:rPr lang="en-US" b="1" dirty="0" smtClean="0"/>
              <a:t/>
            </a:r>
            <a:br>
              <a:rPr lang="en-US" b="1" dirty="0" smtClean="0"/>
            </a:br>
            <a:r>
              <a:rPr lang="en-US" sz="2800" dirty="0" smtClean="0"/>
              <a:t>and write a paragraph about what you learned!</a:t>
            </a:r>
          </a:p>
          <a:p>
            <a:pPr lvl="1">
              <a:lnSpc>
                <a:spcPct val="90000"/>
              </a:lnSpc>
              <a:defRPr/>
            </a:pPr>
            <a:r>
              <a:rPr lang="en-US" sz="2400" dirty="0" smtClean="0"/>
              <a:t>Email it to me by </a:t>
            </a:r>
            <a:r>
              <a:rPr lang="en-US" sz="2400" dirty="0" smtClean="0"/>
              <a:t>the beginning of class time </a:t>
            </a:r>
            <a:r>
              <a:rPr lang="en-US" sz="2400" dirty="0"/>
              <a:t>on </a:t>
            </a:r>
            <a:r>
              <a:rPr lang="en-US" sz="2400" dirty="0" smtClean="0"/>
              <a:t>Thursday!</a:t>
            </a:r>
            <a:endParaRPr lang="en-US" sz="2400" dirty="0" smtClean="0"/>
          </a:p>
        </p:txBody>
      </p:sp>
    </p:spTree>
    <p:extLst>
      <p:ext uri="{BB962C8B-B14F-4D97-AF65-F5344CB8AC3E}">
        <p14:creationId xmlns:p14="http://schemas.microsoft.com/office/powerpoint/2010/main" val="8013687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1027"/>
          <p:cNvSpPr>
            <a:spLocks noGrp="1" noChangeArrowheads="1"/>
          </p:cNvSpPr>
          <p:nvPr>
            <p:ph type="subTitle" idx="1"/>
          </p:nvPr>
        </p:nvSpPr>
        <p:spPr>
          <a:xfrm>
            <a:off x="152400" y="2286000"/>
            <a:ext cx="8839200" cy="1905000"/>
          </a:xfrm>
        </p:spPr>
        <p:txBody>
          <a:bodyPr>
            <a:normAutofit/>
          </a:bodyPr>
          <a:lstStyle/>
          <a:p>
            <a:r>
              <a:rPr lang="en-US" sz="4400" dirty="0">
                <a:solidFill>
                  <a:schemeClr val="tx1"/>
                </a:solidFill>
              </a:rPr>
              <a:t>The Structure and Origin</a:t>
            </a:r>
          </a:p>
          <a:p>
            <a:r>
              <a:rPr lang="en-US" sz="4400" dirty="0">
                <a:solidFill>
                  <a:schemeClr val="tx1"/>
                </a:solidFill>
              </a:rPr>
              <a:t>of the Solar System</a:t>
            </a:r>
          </a:p>
        </p:txBody>
      </p:sp>
    </p:spTree>
    <p:extLst>
      <p:ext uri="{BB962C8B-B14F-4D97-AF65-F5344CB8AC3E}">
        <p14:creationId xmlns:p14="http://schemas.microsoft.com/office/powerpoint/2010/main" val="2486639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32_01"/>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t="2499"/>
          <a:stretch>
            <a:fillRect/>
          </a:stretch>
        </p:blipFill>
        <p:spPr bwMode="auto">
          <a:xfrm>
            <a:off x="0" y="1425575"/>
            <a:ext cx="5059363" cy="507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79" name="Rectangle 3"/>
          <p:cNvSpPr>
            <a:spLocks noGrp="1" noChangeArrowheads="1"/>
          </p:cNvSpPr>
          <p:nvPr>
            <p:ph type="title"/>
          </p:nvPr>
        </p:nvSpPr>
        <p:spPr>
          <a:xfrm>
            <a:off x="1447800" y="228600"/>
            <a:ext cx="6172200" cy="914400"/>
          </a:xfrm>
        </p:spPr>
        <p:txBody>
          <a:bodyPr>
            <a:normAutofit/>
          </a:bodyPr>
          <a:lstStyle/>
          <a:p>
            <a:pPr algn="ctr"/>
            <a:r>
              <a:rPr lang="en-US" sz="3200" dirty="0"/>
              <a:t>Components of the Solar System</a:t>
            </a:r>
          </a:p>
        </p:txBody>
      </p:sp>
      <p:sp>
        <p:nvSpPr>
          <p:cNvPr id="50180" name="Rectangle 4"/>
          <p:cNvSpPr>
            <a:spLocks noGrp="1" noChangeArrowheads="1"/>
          </p:cNvSpPr>
          <p:nvPr>
            <p:ph idx="1"/>
          </p:nvPr>
        </p:nvSpPr>
        <p:spPr>
          <a:xfrm>
            <a:off x="5181600" y="1447800"/>
            <a:ext cx="3886200" cy="5257800"/>
          </a:xfrm>
        </p:spPr>
        <p:txBody>
          <a:bodyPr>
            <a:normAutofit/>
          </a:bodyPr>
          <a:lstStyle/>
          <a:p>
            <a:pPr>
              <a:lnSpc>
                <a:spcPct val="90000"/>
              </a:lnSpc>
            </a:pPr>
            <a:r>
              <a:rPr lang="en-US" sz="1900" dirty="0"/>
              <a:t>The vast majority of the Solar System’s mass resides in the Sun</a:t>
            </a:r>
          </a:p>
          <a:p>
            <a:pPr lvl="1">
              <a:lnSpc>
                <a:spcPct val="90000"/>
              </a:lnSpc>
            </a:pPr>
            <a:r>
              <a:rPr lang="en-US" sz="1700" dirty="0"/>
              <a:t>All the planets, asteroids and comets make up less than 1/700 of the mass of the Solar System!</a:t>
            </a:r>
          </a:p>
          <a:p>
            <a:pPr>
              <a:lnSpc>
                <a:spcPct val="90000"/>
              </a:lnSpc>
            </a:pPr>
            <a:r>
              <a:rPr lang="en-US" sz="1900" dirty="0"/>
              <a:t>The rocky inner planets (Mercury, Venus, Earth and Mars) are called </a:t>
            </a:r>
            <a:r>
              <a:rPr lang="en-US" sz="1900" dirty="0" smtClean="0"/>
              <a:t>Terrestrial </a:t>
            </a:r>
            <a:r>
              <a:rPr lang="en-US" sz="1900" dirty="0"/>
              <a:t>planets</a:t>
            </a:r>
          </a:p>
          <a:p>
            <a:pPr>
              <a:lnSpc>
                <a:spcPct val="90000"/>
              </a:lnSpc>
            </a:pPr>
            <a:r>
              <a:rPr lang="en-US" sz="1900" dirty="0"/>
              <a:t>The gaseous outer planets (Jupiter, Saturn, Uranus and Neptune) are the Jovian planets</a:t>
            </a:r>
          </a:p>
          <a:p>
            <a:pPr>
              <a:lnSpc>
                <a:spcPct val="90000"/>
              </a:lnSpc>
            </a:pPr>
            <a:r>
              <a:rPr lang="en-US" sz="1900" dirty="0" smtClean="0"/>
              <a:t>A belt of asteroids separates </a:t>
            </a:r>
            <a:r>
              <a:rPr lang="en-US" sz="1900" dirty="0"/>
              <a:t>the inner and outer planets</a:t>
            </a:r>
          </a:p>
          <a:p>
            <a:pPr>
              <a:lnSpc>
                <a:spcPct val="90000"/>
              </a:lnSpc>
            </a:pPr>
            <a:r>
              <a:rPr lang="en-US" sz="1900" dirty="0"/>
              <a:t>The outermost icy planet, Pluto, is now called a </a:t>
            </a:r>
            <a:r>
              <a:rPr lang="en-US" sz="1900" dirty="0" smtClean="0"/>
              <a:t>“Dwarf Planet” and belongs to a group of objects called…</a:t>
            </a:r>
            <a:endParaRPr lang="en-US" sz="1900" dirty="0"/>
          </a:p>
          <a:p>
            <a:pPr>
              <a:lnSpc>
                <a:spcPct val="90000"/>
              </a:lnSpc>
            </a:pPr>
            <a:endParaRPr lang="en-US" sz="1900" dirty="0"/>
          </a:p>
        </p:txBody>
      </p:sp>
    </p:spTree>
    <p:extLst>
      <p:ext uri="{BB962C8B-B14F-4D97-AF65-F5344CB8AC3E}">
        <p14:creationId xmlns:p14="http://schemas.microsoft.com/office/powerpoint/2010/main" val="2174751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32_02"/>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950858" y="975776"/>
            <a:ext cx="7137110" cy="4053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3" name="Rectangle 3"/>
          <p:cNvSpPr>
            <a:spLocks noGrp="1" noChangeArrowheads="1"/>
          </p:cNvSpPr>
          <p:nvPr>
            <p:ph type="title"/>
          </p:nvPr>
        </p:nvSpPr>
        <p:spPr>
          <a:xfrm>
            <a:off x="457200" y="0"/>
            <a:ext cx="8229600" cy="730042"/>
          </a:xfrm>
        </p:spPr>
        <p:txBody>
          <a:bodyPr>
            <a:normAutofit/>
          </a:bodyPr>
          <a:lstStyle/>
          <a:p>
            <a:r>
              <a:rPr lang="en-US" sz="3600" dirty="0"/>
              <a:t>The Kuiper Belt</a:t>
            </a:r>
          </a:p>
        </p:txBody>
      </p:sp>
      <p:sp>
        <p:nvSpPr>
          <p:cNvPr id="51204" name="Rectangle 4"/>
          <p:cNvSpPr>
            <a:spLocks noGrp="1" noChangeArrowheads="1"/>
          </p:cNvSpPr>
          <p:nvPr>
            <p:ph sz="half" idx="1"/>
          </p:nvPr>
        </p:nvSpPr>
        <p:spPr>
          <a:xfrm>
            <a:off x="-1" y="5105400"/>
            <a:ext cx="8937625" cy="1752600"/>
          </a:xfrm>
        </p:spPr>
        <p:txBody>
          <a:bodyPr>
            <a:normAutofit/>
          </a:bodyPr>
          <a:lstStyle/>
          <a:p>
            <a:r>
              <a:rPr lang="en-US" sz="2400" dirty="0"/>
              <a:t>Outside the orbit of Neptune lies the Kuiper Belt</a:t>
            </a:r>
          </a:p>
          <a:p>
            <a:pPr lvl="1"/>
            <a:r>
              <a:rPr lang="en-US" sz="2000" dirty="0"/>
              <a:t>Located around 40 AU from the Sun</a:t>
            </a:r>
          </a:p>
          <a:p>
            <a:pPr lvl="1"/>
            <a:r>
              <a:rPr lang="en-US" sz="2000" dirty="0" smtClean="0"/>
              <a:t>Kuiper Belt Objects (KBOs) are </a:t>
            </a:r>
            <a:r>
              <a:rPr lang="en-US" sz="2000" dirty="0"/>
              <a:t>found here</a:t>
            </a:r>
          </a:p>
          <a:p>
            <a:pPr lvl="1"/>
            <a:r>
              <a:rPr lang="en-US" sz="2000" dirty="0"/>
              <a:t>Many </a:t>
            </a:r>
            <a:r>
              <a:rPr lang="en-US" sz="2000" dirty="0" smtClean="0"/>
              <a:t>bodies, both </a:t>
            </a:r>
            <a:r>
              <a:rPr lang="en-US" sz="2000" dirty="0"/>
              <a:t>smaller and larger than Pluto have been found here</a:t>
            </a:r>
          </a:p>
        </p:txBody>
      </p:sp>
    </p:spTree>
    <p:extLst>
      <p:ext uri="{BB962C8B-B14F-4D97-AF65-F5344CB8AC3E}">
        <p14:creationId xmlns:p14="http://schemas.microsoft.com/office/powerpoint/2010/main" val="3069010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32_03"/>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0" y="1905000"/>
            <a:ext cx="5029200" cy="347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7" name="Rectangle 3"/>
          <p:cNvSpPr>
            <a:spLocks noGrp="1" noChangeArrowheads="1"/>
          </p:cNvSpPr>
          <p:nvPr>
            <p:ph type="title"/>
          </p:nvPr>
        </p:nvSpPr>
        <p:spPr/>
        <p:txBody>
          <a:bodyPr>
            <a:normAutofit/>
          </a:bodyPr>
          <a:lstStyle/>
          <a:p>
            <a:r>
              <a:rPr lang="en-US" sz="3600"/>
              <a:t>The Oort Cloud</a:t>
            </a:r>
          </a:p>
        </p:txBody>
      </p:sp>
      <p:sp>
        <p:nvSpPr>
          <p:cNvPr id="52228" name="Rectangle 4"/>
          <p:cNvSpPr>
            <a:spLocks noGrp="1" noChangeArrowheads="1"/>
          </p:cNvSpPr>
          <p:nvPr>
            <p:ph idx="1"/>
          </p:nvPr>
        </p:nvSpPr>
        <p:spPr>
          <a:xfrm>
            <a:off x="5181600" y="1600200"/>
            <a:ext cx="3962400" cy="5029200"/>
          </a:xfrm>
        </p:spPr>
        <p:txBody>
          <a:bodyPr>
            <a:normAutofit/>
          </a:bodyPr>
          <a:lstStyle/>
          <a:p>
            <a:r>
              <a:rPr lang="en-US" sz="2800"/>
              <a:t>The Solar System is surrounded by a cloud of cometary bodies</a:t>
            </a:r>
          </a:p>
          <a:p>
            <a:pPr lvl="1"/>
            <a:r>
              <a:rPr lang="en-US" sz="2400"/>
              <a:t>Located around 50,000 AU from the Sun</a:t>
            </a:r>
          </a:p>
          <a:p>
            <a:pPr lvl="1"/>
            <a:r>
              <a:rPr lang="en-US" sz="2400"/>
              <a:t>Gravitational influences from passing stars occasionally send comets into the Solar System</a:t>
            </a:r>
          </a:p>
        </p:txBody>
      </p:sp>
    </p:spTree>
    <p:extLst>
      <p:ext uri="{BB962C8B-B14F-4D97-AF65-F5344CB8AC3E}">
        <p14:creationId xmlns:p14="http://schemas.microsoft.com/office/powerpoint/2010/main" val="11853097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32_04"/>
          <p:cNvPicPr>
            <a:picLocks noChangeAspect="1" noChangeArrowheads="1"/>
          </p:cNvPicPr>
          <p:nvPr>
            <p:custDataLst>
              <p:tags r:id="rId1"/>
            </p:custDataLst>
          </p:nvPr>
        </p:nvPicPr>
        <p:blipFill rotWithShape="1">
          <a:blip r:embed="rId4">
            <a:extLst>
              <a:ext uri="{28A0092B-C50C-407E-A947-70E740481C1C}">
                <a14:useLocalDpi xmlns:a14="http://schemas.microsoft.com/office/drawing/2010/main" val="0"/>
              </a:ext>
            </a:extLst>
          </a:blip>
          <a:srcRect t="2302"/>
          <a:stretch/>
        </p:blipFill>
        <p:spPr bwMode="auto">
          <a:xfrm>
            <a:off x="3810000" y="1295400"/>
            <a:ext cx="5334000" cy="3753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1" name="Rectangle 3"/>
          <p:cNvSpPr>
            <a:spLocks noGrp="1" noChangeArrowheads="1"/>
          </p:cNvSpPr>
          <p:nvPr>
            <p:ph type="title"/>
          </p:nvPr>
        </p:nvSpPr>
        <p:spPr>
          <a:xfrm>
            <a:off x="457200" y="0"/>
            <a:ext cx="8229600" cy="1143000"/>
          </a:xfrm>
        </p:spPr>
        <p:txBody>
          <a:bodyPr>
            <a:normAutofit/>
          </a:bodyPr>
          <a:lstStyle/>
          <a:p>
            <a:r>
              <a:rPr lang="en-US" sz="3200" dirty="0"/>
              <a:t>Rotation and Revolution in the </a:t>
            </a:r>
            <a:br>
              <a:rPr lang="en-US" sz="3200" dirty="0"/>
            </a:br>
            <a:r>
              <a:rPr lang="en-US" sz="3200" dirty="0"/>
              <a:t>Solar System</a:t>
            </a:r>
          </a:p>
        </p:txBody>
      </p:sp>
      <p:sp>
        <p:nvSpPr>
          <p:cNvPr id="53252" name="Rectangle 4"/>
          <p:cNvSpPr>
            <a:spLocks noGrp="1" noChangeArrowheads="1"/>
          </p:cNvSpPr>
          <p:nvPr>
            <p:ph sz="half" idx="1"/>
          </p:nvPr>
        </p:nvSpPr>
        <p:spPr>
          <a:xfrm>
            <a:off x="0" y="1524000"/>
            <a:ext cx="3810000" cy="4800600"/>
          </a:xfrm>
        </p:spPr>
        <p:txBody>
          <a:bodyPr>
            <a:normAutofit/>
          </a:bodyPr>
          <a:lstStyle/>
          <a:p>
            <a:pPr>
              <a:lnSpc>
                <a:spcPct val="90000"/>
              </a:lnSpc>
            </a:pPr>
            <a:r>
              <a:rPr lang="en-US" sz="2000" dirty="0"/>
              <a:t>Because of </a:t>
            </a:r>
            <a:r>
              <a:rPr lang="en-US" sz="2000" dirty="0" smtClean="0"/>
              <a:t>the principle of Conservation </a:t>
            </a:r>
            <a:r>
              <a:rPr lang="en-US" sz="2000" dirty="0"/>
              <a:t>of </a:t>
            </a:r>
            <a:r>
              <a:rPr lang="en-US" sz="2000" dirty="0" smtClean="0"/>
              <a:t>Angular Momentum</a:t>
            </a:r>
            <a:r>
              <a:rPr lang="en-US" sz="2000" dirty="0"/>
              <a:t>, all planets </a:t>
            </a:r>
            <a:r>
              <a:rPr lang="en-US" sz="2000" b="1" i="1" dirty="0"/>
              <a:t>revolve around the Sun in the same direction</a:t>
            </a:r>
            <a:r>
              <a:rPr lang="en-US" sz="2000" dirty="0"/>
              <a:t> and in more or less the same plane</a:t>
            </a:r>
          </a:p>
          <a:p>
            <a:pPr lvl="1">
              <a:lnSpc>
                <a:spcPct val="90000"/>
              </a:lnSpc>
            </a:pPr>
            <a:r>
              <a:rPr lang="en-US" sz="1800" dirty="0"/>
              <a:t>Mercury’s orbit is tipped by </a:t>
            </a:r>
            <a:r>
              <a:rPr lang="en-US" sz="1800" dirty="0" smtClean="0"/>
              <a:t>7⁰</a:t>
            </a:r>
          </a:p>
          <a:p>
            <a:pPr lvl="1">
              <a:lnSpc>
                <a:spcPct val="90000"/>
              </a:lnSpc>
            </a:pPr>
            <a:r>
              <a:rPr lang="en-US" sz="1800" dirty="0" smtClean="0"/>
              <a:t>Pluto’s </a:t>
            </a:r>
            <a:r>
              <a:rPr lang="en-US" sz="1800" dirty="0"/>
              <a:t>is tipped by </a:t>
            </a:r>
            <a:r>
              <a:rPr lang="en-US" sz="1800" dirty="0" smtClean="0"/>
              <a:t>17⁰!</a:t>
            </a:r>
            <a:endParaRPr lang="en-US" sz="1800" dirty="0"/>
          </a:p>
          <a:p>
            <a:pPr>
              <a:lnSpc>
                <a:spcPct val="90000"/>
              </a:lnSpc>
            </a:pPr>
            <a:r>
              <a:rPr lang="en-US" sz="2000" dirty="0"/>
              <a:t>Most of the </a:t>
            </a:r>
            <a:r>
              <a:rPr lang="en-US" sz="2000" dirty="0" smtClean="0"/>
              <a:t>planets also </a:t>
            </a:r>
            <a:r>
              <a:rPr lang="en-US" sz="2000" b="1" i="1" dirty="0"/>
              <a:t>rotate in the</a:t>
            </a:r>
            <a:r>
              <a:rPr lang="en-US" sz="2000" dirty="0"/>
              <a:t> </a:t>
            </a:r>
            <a:r>
              <a:rPr lang="en-US" sz="2000" b="1" i="1" dirty="0"/>
              <a:t>same direction</a:t>
            </a:r>
          </a:p>
          <a:p>
            <a:pPr lvl="1">
              <a:lnSpc>
                <a:spcPct val="90000"/>
              </a:lnSpc>
            </a:pPr>
            <a:r>
              <a:rPr lang="en-US" sz="1800" dirty="0"/>
              <a:t>Counterclockwise as viewed from </a:t>
            </a:r>
            <a:r>
              <a:rPr lang="en-US" sz="1800" dirty="0" smtClean="0"/>
              <a:t>above Earth’s N Pole</a:t>
            </a:r>
            <a:endParaRPr lang="en-US" sz="1800" dirty="0"/>
          </a:p>
          <a:p>
            <a:pPr lvl="1">
              <a:lnSpc>
                <a:spcPct val="90000"/>
              </a:lnSpc>
            </a:pPr>
            <a:r>
              <a:rPr lang="en-US" sz="1800" dirty="0"/>
              <a:t>Venus rotates clockwise as viewed from above</a:t>
            </a:r>
          </a:p>
          <a:p>
            <a:pPr lvl="1">
              <a:lnSpc>
                <a:spcPct val="90000"/>
              </a:lnSpc>
            </a:pPr>
            <a:r>
              <a:rPr lang="en-US" sz="1800" dirty="0"/>
              <a:t>Uranus and Pluto’s rotational axes are tipped significantly!</a:t>
            </a:r>
          </a:p>
        </p:txBody>
      </p:sp>
    </p:spTree>
    <p:extLst>
      <p:ext uri="{BB962C8B-B14F-4D97-AF65-F5344CB8AC3E}">
        <p14:creationId xmlns:p14="http://schemas.microsoft.com/office/powerpoint/2010/main" val="34647578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32_06"/>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0" y="1276350"/>
            <a:ext cx="5562600" cy="394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299" name="Rectangle 3"/>
          <p:cNvSpPr>
            <a:spLocks noGrp="1" noChangeArrowheads="1"/>
          </p:cNvSpPr>
          <p:nvPr>
            <p:ph type="title"/>
          </p:nvPr>
        </p:nvSpPr>
        <p:spPr>
          <a:xfrm>
            <a:off x="457200" y="78171"/>
            <a:ext cx="8229600" cy="868362"/>
          </a:xfrm>
        </p:spPr>
        <p:txBody>
          <a:bodyPr>
            <a:normAutofit/>
          </a:bodyPr>
          <a:lstStyle/>
          <a:p>
            <a:r>
              <a:rPr lang="en-US" sz="3600" dirty="0"/>
              <a:t>Average Density shows us a lot!</a:t>
            </a:r>
          </a:p>
        </p:txBody>
      </p:sp>
      <p:sp>
        <p:nvSpPr>
          <p:cNvPr id="55300" name="Rectangle 4"/>
          <p:cNvSpPr>
            <a:spLocks noGrp="1" noChangeArrowheads="1"/>
          </p:cNvSpPr>
          <p:nvPr>
            <p:ph idx="1"/>
          </p:nvPr>
        </p:nvSpPr>
        <p:spPr>
          <a:xfrm>
            <a:off x="5410200" y="1295400"/>
            <a:ext cx="3581400" cy="5562600"/>
          </a:xfrm>
        </p:spPr>
        <p:txBody>
          <a:bodyPr/>
          <a:lstStyle/>
          <a:p>
            <a:r>
              <a:rPr lang="en-US" sz="2400" dirty="0"/>
              <a:t>Inner planets have high average densities (~5 kg/liter)</a:t>
            </a:r>
          </a:p>
          <a:p>
            <a:pPr lvl="1"/>
            <a:r>
              <a:rPr lang="en-US" sz="2000" dirty="0"/>
              <a:t>Small bodies</a:t>
            </a:r>
          </a:p>
          <a:p>
            <a:pPr lvl="1"/>
            <a:r>
              <a:rPr lang="en-US" sz="2000" dirty="0"/>
              <a:t>Mostly rock and iron</a:t>
            </a:r>
          </a:p>
          <a:p>
            <a:r>
              <a:rPr lang="en-US" sz="2400" dirty="0"/>
              <a:t>Outer planets have lower densities (~1 kg/liter) </a:t>
            </a:r>
          </a:p>
          <a:p>
            <a:pPr lvl="1"/>
            <a:r>
              <a:rPr lang="en-US" sz="2000" dirty="0"/>
              <a:t>Larger bodies</a:t>
            </a:r>
          </a:p>
          <a:p>
            <a:pPr lvl="1"/>
            <a:r>
              <a:rPr lang="en-US" sz="2000" dirty="0"/>
              <a:t>Gasses, ices and other volatiles</a:t>
            </a:r>
          </a:p>
          <a:p>
            <a:pPr lvl="1"/>
            <a:r>
              <a:rPr lang="en-US" sz="2000" dirty="0"/>
              <a:t>Ices include H</a:t>
            </a:r>
            <a:r>
              <a:rPr lang="en-US" sz="2000" baseline="-25000" dirty="0"/>
              <a:t>2</a:t>
            </a:r>
            <a:r>
              <a:rPr lang="en-US" sz="2000" dirty="0"/>
              <a:t>0, CO</a:t>
            </a:r>
            <a:r>
              <a:rPr lang="en-US" sz="2000" baseline="-25000" dirty="0"/>
              <a:t>2</a:t>
            </a:r>
            <a:r>
              <a:rPr lang="en-US" sz="2000" dirty="0"/>
              <a:t>, NH</a:t>
            </a:r>
            <a:r>
              <a:rPr lang="en-US" sz="2000" baseline="-25000" dirty="0"/>
              <a:t>3</a:t>
            </a:r>
            <a:r>
              <a:rPr lang="en-US" sz="2000" dirty="0"/>
              <a:t>, &amp; CH</a:t>
            </a:r>
            <a:r>
              <a:rPr lang="en-US" sz="2000" baseline="-25000" dirty="0"/>
              <a:t>4</a:t>
            </a:r>
          </a:p>
        </p:txBody>
      </p:sp>
      <p:sp>
        <p:nvSpPr>
          <p:cNvPr id="55301" name="Text Box 5"/>
          <p:cNvSpPr txBox="1">
            <a:spLocks noChangeArrowheads="1"/>
          </p:cNvSpPr>
          <p:nvPr/>
        </p:nvSpPr>
        <p:spPr bwMode="auto">
          <a:xfrm>
            <a:off x="152400" y="5486400"/>
            <a:ext cx="5105400"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dirty="0" smtClean="0">
                <a:solidFill>
                  <a:srgbClr val="000000"/>
                </a:solidFill>
                <a:latin typeface="Times New Roman" pitchFamily="18" charset="0"/>
                <a:ea typeface="+mn-ea"/>
              </a:rPr>
              <a:t>Any </a:t>
            </a:r>
            <a:r>
              <a:rPr lang="en-US" dirty="0" smtClean="0">
                <a:solidFill>
                  <a:srgbClr val="000000"/>
                </a:solidFill>
                <a:latin typeface="Times New Roman" pitchFamily="18" charset="0"/>
                <a:ea typeface="+mn-ea"/>
              </a:rPr>
              <a:t>model of solar system formation must explain all of </a:t>
            </a:r>
            <a:r>
              <a:rPr lang="en-US" dirty="0" smtClean="0">
                <a:solidFill>
                  <a:srgbClr val="000000"/>
                </a:solidFill>
                <a:latin typeface="Times New Roman" pitchFamily="18" charset="0"/>
                <a:ea typeface="+mn-ea"/>
              </a:rPr>
              <a:t>these data!</a:t>
            </a:r>
            <a:endParaRPr lang="en-US" dirty="0" smtClean="0">
              <a:solidFill>
                <a:srgbClr val="000000"/>
              </a:solidFill>
              <a:latin typeface="Times New Roman" pitchFamily="18" charset="0"/>
              <a:ea typeface="+mn-ea"/>
            </a:endParaRPr>
          </a:p>
        </p:txBody>
      </p:sp>
    </p:spTree>
    <p:extLst>
      <p:ext uri="{BB962C8B-B14F-4D97-AF65-F5344CB8AC3E}">
        <p14:creationId xmlns:p14="http://schemas.microsoft.com/office/powerpoint/2010/main" val="37507989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33_02"/>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2616200" cy="535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3" name="Rectangle 3"/>
          <p:cNvSpPr>
            <a:spLocks noGrp="1" noChangeArrowheads="1"/>
          </p:cNvSpPr>
          <p:nvPr>
            <p:ph type="title"/>
          </p:nvPr>
        </p:nvSpPr>
        <p:spPr/>
        <p:txBody>
          <a:bodyPr>
            <a:normAutofit/>
          </a:bodyPr>
          <a:lstStyle/>
          <a:p>
            <a:r>
              <a:rPr lang="en-US" sz="4000" dirty="0"/>
              <a:t>A Model of Solar System Formation</a:t>
            </a:r>
          </a:p>
        </p:txBody>
      </p:sp>
      <p:sp>
        <p:nvSpPr>
          <p:cNvPr id="66564" name="Rectangle 4"/>
          <p:cNvSpPr>
            <a:spLocks noGrp="1" noChangeArrowheads="1"/>
          </p:cNvSpPr>
          <p:nvPr>
            <p:ph idx="1"/>
          </p:nvPr>
        </p:nvSpPr>
        <p:spPr>
          <a:xfrm>
            <a:off x="3124200" y="1295400"/>
            <a:ext cx="5867400" cy="5257800"/>
          </a:xfrm>
        </p:spPr>
        <p:txBody>
          <a:bodyPr/>
          <a:lstStyle/>
          <a:p>
            <a:r>
              <a:rPr lang="en-US" sz="2700" dirty="0"/>
              <a:t>Any model of the Solar System’s formation must account for all observations:</a:t>
            </a:r>
          </a:p>
          <a:p>
            <a:pPr lvl="1"/>
            <a:r>
              <a:rPr lang="en-US" sz="2400" dirty="0"/>
              <a:t>Planets must revolve around the Sun more or less in the same plane</a:t>
            </a:r>
          </a:p>
          <a:p>
            <a:pPr lvl="1"/>
            <a:r>
              <a:rPr lang="en-US" sz="2400" dirty="0"/>
              <a:t>Planets must rotate about their axes in the same direction as they revolve around the Sun</a:t>
            </a:r>
          </a:p>
          <a:p>
            <a:pPr lvl="1"/>
            <a:r>
              <a:rPr lang="en-US" sz="2400" dirty="0"/>
              <a:t>Rocky, dense planets must be found close to the Sun, and gaseous/icy bodies must be farther from the Sun</a:t>
            </a:r>
          </a:p>
        </p:txBody>
      </p:sp>
    </p:spTree>
    <p:extLst>
      <p:ext uri="{BB962C8B-B14F-4D97-AF65-F5344CB8AC3E}">
        <p14:creationId xmlns:p14="http://schemas.microsoft.com/office/powerpoint/2010/main" val="2149859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0101a"/>
          <p:cNvPicPr>
            <a:picLocks noChangeAspect="1" noChangeArrowheads="1"/>
          </p:cNvPicPr>
          <p:nvPr/>
        </p:nvPicPr>
        <p:blipFill rotWithShape="1">
          <a:blip r:embed="rId3">
            <a:extLst>
              <a:ext uri="{28A0092B-C50C-407E-A947-70E740481C1C}">
                <a14:useLocalDpi xmlns:a14="http://schemas.microsoft.com/office/drawing/2010/main" val="0"/>
              </a:ext>
            </a:extLst>
          </a:blip>
          <a:srcRect t="5834" b="1819"/>
          <a:stretch/>
        </p:blipFill>
        <p:spPr bwMode="auto">
          <a:xfrm>
            <a:off x="381000" y="0"/>
            <a:ext cx="8382000" cy="5805487"/>
          </a:xfrm>
          <a:prstGeom prst="rect">
            <a:avLst/>
          </a:prstGeom>
          <a:noFill/>
          <a:extLst>
            <a:ext uri="{909E8E84-426E-40DD-AFC4-6F175D3DCCD1}">
              <a14:hiddenFill xmlns:a14="http://schemas.microsoft.com/office/drawing/2010/main">
                <a:solidFill>
                  <a:srgbClr val="FFFFFF"/>
                </a:solidFill>
              </a14:hiddenFill>
            </a:ext>
          </a:extLst>
        </p:spPr>
      </p:pic>
      <p:sp>
        <p:nvSpPr>
          <p:cNvPr id="154627" name="Rectangle 3" hidden="1"/>
          <p:cNvSpPr>
            <a:spLocks noGrp="1" noChangeArrowheads="1"/>
          </p:cNvSpPr>
          <p:nvPr>
            <p:ph type="title"/>
          </p:nvPr>
        </p:nvSpPr>
        <p:spPr/>
        <p:txBody>
          <a:bodyPr/>
          <a:lstStyle/>
          <a:p>
            <a:r>
              <a:rPr lang="en-US"/>
              <a:t>	</a:t>
            </a:r>
          </a:p>
        </p:txBody>
      </p:sp>
      <p:sp>
        <p:nvSpPr>
          <p:cNvPr id="154628" name="Text Box 4"/>
          <p:cNvSpPr txBox="1">
            <a:spLocks noChangeArrowheads="1"/>
          </p:cNvSpPr>
          <p:nvPr/>
        </p:nvSpPr>
        <p:spPr bwMode="auto">
          <a:xfrm>
            <a:off x="914400" y="0"/>
            <a:ext cx="66881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b="1">
                <a:solidFill>
                  <a:srgbClr val="000000"/>
                </a:solidFill>
              </a:rPr>
              <a:t>1) Only one person drives a hybrid electric vehicle...</a:t>
            </a:r>
          </a:p>
        </p:txBody>
      </p:sp>
      <p:sp>
        <p:nvSpPr>
          <p:cNvPr id="154629" name="Text Box 5"/>
          <p:cNvSpPr txBox="1">
            <a:spLocks noChangeArrowheads="1"/>
          </p:cNvSpPr>
          <p:nvPr/>
        </p:nvSpPr>
        <p:spPr bwMode="auto">
          <a:xfrm>
            <a:off x="1182414" y="5895975"/>
            <a:ext cx="70643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b="1" dirty="0"/>
              <a:t>The 16 cars above are producing 90-95 tons of atmospheric CO</a:t>
            </a:r>
            <a:r>
              <a:rPr lang="en-US" sz="1800" b="1" baseline="-25000" dirty="0"/>
              <a:t>2</a:t>
            </a:r>
            <a:r>
              <a:rPr lang="en-US" sz="1800" b="1" dirty="0"/>
              <a:t> / year (average U.S. driving).</a:t>
            </a:r>
          </a:p>
        </p:txBody>
      </p:sp>
      <p:sp>
        <p:nvSpPr>
          <p:cNvPr id="154631" name="Text Box 7"/>
          <p:cNvSpPr txBox="1">
            <a:spLocks noChangeArrowheads="1"/>
          </p:cNvSpPr>
          <p:nvPr/>
        </p:nvSpPr>
        <p:spPr bwMode="auto">
          <a:xfrm>
            <a:off x="8229600" y="6610350"/>
            <a:ext cx="917575"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eaLnBrk="0" hangingPunct="0"/>
            <a:r>
              <a:rPr lang="en-US" sz="1000" b="1"/>
              <a:t>Fig. 1-1, p. 4</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33_03"/>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1447800" y="381000"/>
            <a:ext cx="6172200" cy="2929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87" name="Rectangle 3"/>
          <p:cNvSpPr>
            <a:spLocks noGrp="1" noChangeArrowheads="1"/>
          </p:cNvSpPr>
          <p:nvPr>
            <p:ph type="title"/>
          </p:nvPr>
        </p:nvSpPr>
        <p:spPr/>
        <p:txBody>
          <a:bodyPr/>
          <a:lstStyle/>
          <a:p>
            <a:r>
              <a:rPr lang="en-US" sz="2100"/>
              <a:t>Solar Nebula Theory</a:t>
            </a:r>
          </a:p>
        </p:txBody>
      </p:sp>
      <p:sp>
        <p:nvSpPr>
          <p:cNvPr id="67588" name="Rectangle 4"/>
          <p:cNvSpPr>
            <a:spLocks noGrp="1" noChangeArrowheads="1"/>
          </p:cNvSpPr>
          <p:nvPr>
            <p:ph sz="half" idx="1"/>
          </p:nvPr>
        </p:nvSpPr>
        <p:spPr>
          <a:xfrm>
            <a:off x="0" y="3657600"/>
            <a:ext cx="4495800" cy="2743200"/>
          </a:xfrm>
        </p:spPr>
        <p:txBody>
          <a:bodyPr>
            <a:normAutofit/>
          </a:bodyPr>
          <a:lstStyle/>
          <a:p>
            <a:r>
              <a:rPr lang="en-US" sz="2000" dirty="0"/>
              <a:t>The most successful model of Solar System formation is the Solar Nebula Theory (Nebular Hypothesis):</a:t>
            </a:r>
          </a:p>
          <a:p>
            <a:pPr lvl="1"/>
            <a:r>
              <a:rPr lang="en-US" sz="1800" dirty="0"/>
              <a:t>The Solar System originated from a rotating, disk-shaped cloud of gas and dust, with the outer part of the disk becoming the planets, and the inner part becoming the Sun</a:t>
            </a:r>
          </a:p>
        </p:txBody>
      </p:sp>
      <p:sp>
        <p:nvSpPr>
          <p:cNvPr id="67589" name="Rectangle 5"/>
          <p:cNvSpPr>
            <a:spLocks noGrp="1" noChangeArrowheads="1"/>
          </p:cNvSpPr>
          <p:nvPr>
            <p:ph sz="half" idx="2"/>
          </p:nvPr>
        </p:nvSpPr>
        <p:spPr>
          <a:xfrm>
            <a:off x="4191000" y="3657600"/>
            <a:ext cx="4648200" cy="2819400"/>
          </a:xfrm>
        </p:spPr>
        <p:txBody>
          <a:bodyPr>
            <a:normAutofit/>
          </a:bodyPr>
          <a:lstStyle/>
          <a:p>
            <a:pPr>
              <a:lnSpc>
                <a:spcPct val="90000"/>
              </a:lnSpc>
            </a:pPr>
            <a:r>
              <a:rPr lang="en-US" sz="2000" dirty="0"/>
              <a:t>4.5 billion years ago, the immense cloud of gas and dust that would become our Solar System began to contract.</a:t>
            </a:r>
          </a:p>
          <a:p>
            <a:pPr lvl="1">
              <a:lnSpc>
                <a:spcPct val="90000"/>
              </a:lnSpc>
            </a:pPr>
            <a:r>
              <a:rPr lang="en-US" sz="1800" dirty="0"/>
              <a:t>As it contracted, </a:t>
            </a:r>
            <a:r>
              <a:rPr lang="en-US" sz="1800" dirty="0" smtClean="0"/>
              <a:t>the whole mess  </a:t>
            </a:r>
            <a:r>
              <a:rPr lang="en-US" sz="1800" dirty="0"/>
              <a:t>flattened into a disk and began to spin faster (Conservation of Angular Momentum)</a:t>
            </a:r>
          </a:p>
          <a:p>
            <a:pPr lvl="1">
              <a:lnSpc>
                <a:spcPct val="90000"/>
              </a:lnSpc>
            </a:pPr>
            <a:r>
              <a:rPr lang="en-US" sz="1800" dirty="0"/>
              <a:t>Most of the material in the cloud </a:t>
            </a:r>
            <a:r>
              <a:rPr lang="en-US" sz="1800" dirty="0" smtClean="0"/>
              <a:t>fell into </a:t>
            </a:r>
            <a:r>
              <a:rPr lang="en-US" sz="1800" dirty="0"/>
              <a:t>the center to become the Sun.</a:t>
            </a:r>
          </a:p>
        </p:txBody>
      </p:sp>
    </p:spTree>
    <p:extLst>
      <p:ext uri="{BB962C8B-B14F-4D97-AF65-F5344CB8AC3E}">
        <p14:creationId xmlns:p14="http://schemas.microsoft.com/office/powerpoint/2010/main" val="2974907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33_04"/>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4788552" y="1295401"/>
            <a:ext cx="4250673"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1" name="Rectangle 3"/>
          <p:cNvSpPr>
            <a:spLocks noGrp="1" noChangeArrowheads="1"/>
          </p:cNvSpPr>
          <p:nvPr>
            <p:ph type="title"/>
          </p:nvPr>
        </p:nvSpPr>
        <p:spPr>
          <a:xfrm>
            <a:off x="4191000" y="0"/>
            <a:ext cx="4953000" cy="1417638"/>
          </a:xfrm>
        </p:spPr>
        <p:txBody>
          <a:bodyPr>
            <a:normAutofit/>
          </a:bodyPr>
          <a:lstStyle/>
          <a:p>
            <a:r>
              <a:rPr lang="en-US" sz="2800" dirty="0"/>
              <a:t>Condensation and the </a:t>
            </a:r>
            <a:r>
              <a:rPr lang="en-US" sz="2800" dirty="0" smtClean="0"/>
              <a:t>Formation</a:t>
            </a:r>
            <a:br>
              <a:rPr lang="en-US" sz="2800" dirty="0" smtClean="0"/>
            </a:br>
            <a:r>
              <a:rPr lang="en-US" sz="2800" dirty="0" smtClean="0"/>
              <a:t> </a:t>
            </a:r>
            <a:r>
              <a:rPr lang="en-US" sz="2800" dirty="0"/>
              <a:t>of the Planets</a:t>
            </a:r>
          </a:p>
        </p:txBody>
      </p:sp>
      <p:sp>
        <p:nvSpPr>
          <p:cNvPr id="68612" name="Rectangle 4"/>
          <p:cNvSpPr>
            <a:spLocks noGrp="1" noChangeArrowheads="1"/>
          </p:cNvSpPr>
          <p:nvPr>
            <p:ph idx="1"/>
          </p:nvPr>
        </p:nvSpPr>
        <p:spPr>
          <a:xfrm>
            <a:off x="152400" y="838200"/>
            <a:ext cx="4114800" cy="5715000"/>
          </a:xfrm>
        </p:spPr>
        <p:txBody>
          <a:bodyPr>
            <a:normAutofit/>
          </a:bodyPr>
          <a:lstStyle/>
          <a:p>
            <a:pPr>
              <a:lnSpc>
                <a:spcPct val="90000"/>
              </a:lnSpc>
            </a:pPr>
            <a:r>
              <a:rPr lang="en-US" sz="2200" dirty="0"/>
              <a:t>As the material </a:t>
            </a:r>
            <a:r>
              <a:rPr lang="en-US" sz="2200" dirty="0" smtClean="0"/>
              <a:t>falling to the </a:t>
            </a:r>
            <a:r>
              <a:rPr lang="en-US" sz="2200" dirty="0"/>
              <a:t>center </a:t>
            </a:r>
            <a:r>
              <a:rPr lang="en-US" sz="2200" dirty="0" smtClean="0"/>
              <a:t>gathered into a ball, </a:t>
            </a:r>
            <a:r>
              <a:rPr lang="en-US" sz="2200" dirty="0"/>
              <a:t>its temperature </a:t>
            </a:r>
            <a:r>
              <a:rPr lang="en-US" sz="2200" dirty="0" smtClean="0"/>
              <a:t>increased</a:t>
            </a:r>
            <a:br>
              <a:rPr lang="en-US" sz="2200" dirty="0" smtClean="0"/>
            </a:br>
            <a:endParaRPr lang="en-US" sz="2200" dirty="0"/>
          </a:p>
          <a:p>
            <a:pPr>
              <a:lnSpc>
                <a:spcPct val="90000"/>
              </a:lnSpc>
            </a:pPr>
            <a:r>
              <a:rPr lang="en-US" sz="2200" dirty="0"/>
              <a:t>The rest of the disk began to </a:t>
            </a:r>
            <a:r>
              <a:rPr lang="en-US" sz="2200" dirty="0" smtClean="0"/>
              <a:t>cool; farther out, some of the gases </a:t>
            </a:r>
            <a:r>
              <a:rPr lang="en-US" sz="2200" dirty="0" smtClean="0"/>
              <a:t>condensed </a:t>
            </a:r>
            <a:r>
              <a:rPr lang="en-US" sz="2200" dirty="0" smtClean="0"/>
              <a:t>to ice</a:t>
            </a:r>
            <a:endParaRPr lang="en-US" sz="2000" dirty="0" smtClean="0"/>
          </a:p>
          <a:p>
            <a:pPr lvl="1">
              <a:lnSpc>
                <a:spcPct val="90000"/>
              </a:lnSpc>
            </a:pPr>
            <a:r>
              <a:rPr lang="en-US" sz="2000" dirty="0" smtClean="0"/>
              <a:t>Close to the center, where the temperature was highest, only silicates and metals could condense</a:t>
            </a:r>
          </a:p>
          <a:p>
            <a:pPr lvl="1">
              <a:lnSpc>
                <a:spcPct val="90000"/>
              </a:lnSpc>
            </a:pPr>
            <a:r>
              <a:rPr lang="en-US" sz="2000" dirty="0" smtClean="0"/>
              <a:t>Farther </a:t>
            </a:r>
            <a:r>
              <a:rPr lang="en-US" sz="2000" dirty="0"/>
              <a:t>out, volatile </a:t>
            </a:r>
            <a:r>
              <a:rPr lang="en-US" sz="2000" dirty="0" smtClean="0"/>
              <a:t>gases (H</a:t>
            </a:r>
            <a:r>
              <a:rPr lang="en-US" sz="2000" baseline="-25000" dirty="0" smtClean="0"/>
              <a:t>2</a:t>
            </a:r>
            <a:r>
              <a:rPr lang="en-US" sz="2000" dirty="0" smtClean="0"/>
              <a:t>O, CO</a:t>
            </a:r>
            <a:r>
              <a:rPr lang="en-US" sz="2000" baseline="-25000" dirty="0" smtClean="0"/>
              <a:t>2</a:t>
            </a:r>
            <a:r>
              <a:rPr lang="en-US" sz="2000" dirty="0" smtClean="0"/>
              <a:t>, CH</a:t>
            </a:r>
            <a:r>
              <a:rPr lang="en-US" sz="2000" baseline="-25000" dirty="0" smtClean="0"/>
              <a:t>4</a:t>
            </a:r>
            <a:r>
              <a:rPr lang="en-US" sz="2000" dirty="0" smtClean="0"/>
              <a:t>, NH</a:t>
            </a:r>
            <a:r>
              <a:rPr lang="en-US" sz="2000" baseline="-25000" dirty="0" smtClean="0"/>
              <a:t>3</a:t>
            </a:r>
            <a:r>
              <a:rPr lang="en-US" sz="2000" dirty="0" smtClean="0"/>
              <a:t>) were in solid form, and thus better able to accrete than gases (H</a:t>
            </a:r>
            <a:r>
              <a:rPr lang="en-US" sz="2000" baseline="-25000" dirty="0" smtClean="0"/>
              <a:t>2</a:t>
            </a:r>
            <a:r>
              <a:rPr lang="en-US" sz="2000" dirty="0" smtClean="0"/>
              <a:t>, He)</a:t>
            </a:r>
          </a:p>
          <a:p>
            <a:pPr lvl="1">
              <a:lnSpc>
                <a:spcPct val="90000"/>
              </a:lnSpc>
            </a:pPr>
            <a:r>
              <a:rPr lang="en-US" sz="2000" dirty="0" smtClean="0"/>
              <a:t>Hence the distinction between Terrestrial and Jovian planets</a:t>
            </a:r>
            <a:endParaRPr lang="en-US" sz="2000" dirty="0"/>
          </a:p>
        </p:txBody>
      </p:sp>
    </p:spTree>
    <p:extLst>
      <p:ext uri="{BB962C8B-B14F-4D97-AF65-F5344CB8AC3E}">
        <p14:creationId xmlns:p14="http://schemas.microsoft.com/office/powerpoint/2010/main" val="34186742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33_05"/>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3773488" y="1066800"/>
            <a:ext cx="5370512" cy="346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5" name="Rectangle 3"/>
          <p:cNvSpPr>
            <a:spLocks noGrp="1" noChangeArrowheads="1"/>
          </p:cNvSpPr>
          <p:nvPr>
            <p:ph type="title"/>
          </p:nvPr>
        </p:nvSpPr>
        <p:spPr>
          <a:xfrm>
            <a:off x="457200" y="0"/>
            <a:ext cx="8229600" cy="914400"/>
          </a:xfrm>
        </p:spPr>
        <p:txBody>
          <a:bodyPr>
            <a:normAutofit/>
          </a:bodyPr>
          <a:lstStyle/>
          <a:p>
            <a:r>
              <a:rPr lang="en-US" sz="3200" dirty="0" err="1"/>
              <a:t>Planetesimal</a:t>
            </a:r>
            <a:r>
              <a:rPr lang="en-US" sz="3200" dirty="0"/>
              <a:t> Formation</a:t>
            </a:r>
          </a:p>
        </p:txBody>
      </p:sp>
      <p:sp>
        <p:nvSpPr>
          <p:cNvPr id="69636" name="Rectangle 4"/>
          <p:cNvSpPr>
            <a:spLocks noGrp="1" noChangeArrowheads="1"/>
          </p:cNvSpPr>
          <p:nvPr>
            <p:ph sz="half" idx="1"/>
          </p:nvPr>
        </p:nvSpPr>
        <p:spPr>
          <a:xfrm>
            <a:off x="0" y="1066800"/>
            <a:ext cx="3773488" cy="3962400"/>
          </a:xfrm>
        </p:spPr>
        <p:txBody>
          <a:bodyPr>
            <a:normAutofit/>
          </a:bodyPr>
          <a:lstStyle/>
          <a:p>
            <a:r>
              <a:rPr lang="en-US" sz="2400" dirty="0"/>
              <a:t>In the inner solar system, silicate (rocky) and metal grains </a:t>
            </a:r>
            <a:r>
              <a:rPr lang="en-US" sz="2400" u="sng" dirty="0"/>
              <a:t>accreted</a:t>
            </a:r>
            <a:r>
              <a:rPr lang="en-US" sz="2400" dirty="0"/>
              <a:t> (stuck together) over time, to form rocky </a:t>
            </a:r>
            <a:r>
              <a:rPr lang="en-US" sz="2400" i="1" dirty="0" err="1"/>
              <a:t>planetesimals</a:t>
            </a:r>
            <a:r>
              <a:rPr lang="en-US" sz="2400" dirty="0"/>
              <a:t>.  These would become the terrestrial planets.</a:t>
            </a:r>
          </a:p>
          <a:p>
            <a:r>
              <a:rPr lang="en-US" sz="2400" dirty="0"/>
              <a:t>In the outer solar system, icy </a:t>
            </a:r>
            <a:r>
              <a:rPr lang="en-US" sz="2400" dirty="0" err="1"/>
              <a:t>planetesimals</a:t>
            </a:r>
            <a:r>
              <a:rPr lang="en-US" sz="2400" dirty="0"/>
              <a:t> formed.</a:t>
            </a:r>
          </a:p>
        </p:txBody>
      </p:sp>
      <p:sp>
        <p:nvSpPr>
          <p:cNvPr id="69637" name="Rectangle 5"/>
          <p:cNvSpPr>
            <a:spLocks noGrp="1" noChangeArrowheads="1"/>
          </p:cNvSpPr>
          <p:nvPr>
            <p:ph sz="half" idx="2"/>
          </p:nvPr>
        </p:nvSpPr>
        <p:spPr>
          <a:xfrm>
            <a:off x="0" y="5105400"/>
            <a:ext cx="7239000" cy="1600200"/>
          </a:xfrm>
        </p:spPr>
        <p:txBody>
          <a:bodyPr>
            <a:normAutofit/>
          </a:bodyPr>
          <a:lstStyle/>
          <a:p>
            <a:r>
              <a:rPr lang="en-US" sz="2400" dirty="0"/>
              <a:t>These </a:t>
            </a:r>
            <a:r>
              <a:rPr lang="en-US" sz="2400" dirty="0" err="1"/>
              <a:t>planetesimals</a:t>
            </a:r>
            <a:r>
              <a:rPr lang="en-US" sz="2400" dirty="0"/>
              <a:t> collided and gathered over millions of years to form the planets</a:t>
            </a:r>
          </a:p>
        </p:txBody>
      </p:sp>
    </p:spTree>
    <p:extLst>
      <p:ext uri="{BB962C8B-B14F-4D97-AF65-F5344CB8AC3E}">
        <p14:creationId xmlns:p14="http://schemas.microsoft.com/office/powerpoint/2010/main" val="34863199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33_06"/>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0" y="1219200"/>
            <a:ext cx="5410200" cy="387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59" name="Rectangle 3"/>
          <p:cNvSpPr>
            <a:spLocks noGrp="1" noChangeArrowheads="1"/>
          </p:cNvSpPr>
          <p:nvPr>
            <p:ph type="title"/>
          </p:nvPr>
        </p:nvSpPr>
        <p:spPr/>
        <p:txBody>
          <a:bodyPr>
            <a:normAutofit/>
          </a:bodyPr>
          <a:lstStyle/>
          <a:p>
            <a:r>
              <a:rPr lang="en-US" sz="3600" dirty="0" err="1"/>
              <a:t>Protoplanets</a:t>
            </a:r>
            <a:r>
              <a:rPr lang="en-US" sz="3600" dirty="0"/>
              <a:t> and differentiation</a:t>
            </a:r>
          </a:p>
        </p:txBody>
      </p:sp>
      <p:sp>
        <p:nvSpPr>
          <p:cNvPr id="70660" name="Rectangle 4"/>
          <p:cNvSpPr>
            <a:spLocks noGrp="1" noChangeArrowheads="1"/>
          </p:cNvSpPr>
          <p:nvPr>
            <p:ph sz="half" idx="1"/>
          </p:nvPr>
        </p:nvSpPr>
        <p:spPr>
          <a:xfrm>
            <a:off x="5715000" y="1447800"/>
            <a:ext cx="3200400" cy="5181600"/>
          </a:xfrm>
        </p:spPr>
        <p:txBody>
          <a:bodyPr/>
          <a:lstStyle/>
          <a:p>
            <a:pPr>
              <a:lnSpc>
                <a:spcPct val="90000"/>
              </a:lnSpc>
            </a:pPr>
            <a:r>
              <a:rPr lang="en-US" sz="2400" dirty="0" err="1"/>
              <a:t>Planetesimals</a:t>
            </a:r>
            <a:r>
              <a:rPr lang="en-US" sz="2400" dirty="0"/>
              <a:t> grew through accretion into </a:t>
            </a:r>
            <a:r>
              <a:rPr lang="en-US" sz="2400" dirty="0" err="1"/>
              <a:t>protoplanets</a:t>
            </a:r>
            <a:r>
              <a:rPr lang="en-US" sz="2400" dirty="0"/>
              <a:t>, which were heated by collisions and by radioactive decay</a:t>
            </a:r>
          </a:p>
          <a:p>
            <a:pPr>
              <a:lnSpc>
                <a:spcPct val="90000"/>
              </a:lnSpc>
            </a:pPr>
            <a:r>
              <a:rPr lang="en-US" sz="2400" dirty="0"/>
              <a:t>Denser (Fe-rich) material sank toward the center of the bodies, and lighter material floated toward the surface</a:t>
            </a:r>
          </a:p>
          <a:p>
            <a:pPr>
              <a:lnSpc>
                <a:spcPct val="90000"/>
              </a:lnSpc>
            </a:pPr>
            <a:r>
              <a:rPr lang="en-US" sz="2400" dirty="0"/>
              <a:t>This separation process is called differentiation.</a:t>
            </a:r>
          </a:p>
        </p:txBody>
      </p:sp>
    </p:spTree>
    <p:extLst>
      <p:ext uri="{BB962C8B-B14F-4D97-AF65-F5344CB8AC3E}">
        <p14:creationId xmlns:p14="http://schemas.microsoft.com/office/powerpoint/2010/main" val="16500866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28903"/>
            <a:ext cx="8229600" cy="1143000"/>
          </a:xfrm>
        </p:spPr>
        <p:txBody>
          <a:bodyPr/>
          <a:lstStyle/>
          <a:p>
            <a:r>
              <a:rPr lang="en-US" dirty="0">
                <a:solidFill>
                  <a:schemeClr val="bg1"/>
                </a:solidFill>
              </a:rPr>
              <a:t>T-</a:t>
            </a:r>
            <a:r>
              <a:rPr lang="en-US" dirty="0" err="1">
                <a:solidFill>
                  <a:schemeClr val="bg1"/>
                </a:solidFill>
              </a:rPr>
              <a:t>Tauri</a:t>
            </a:r>
            <a:r>
              <a:rPr lang="en-US" dirty="0">
                <a:solidFill>
                  <a:schemeClr val="bg1"/>
                </a:solidFill>
              </a:rPr>
              <a:t> Stage of the Sun</a:t>
            </a:r>
          </a:p>
        </p:txBody>
      </p:sp>
      <p:sp>
        <p:nvSpPr>
          <p:cNvPr id="72707" name="Rectangle 3"/>
          <p:cNvSpPr>
            <a:spLocks noGrp="1" noChangeArrowheads="1"/>
          </p:cNvSpPr>
          <p:nvPr>
            <p:ph idx="1"/>
          </p:nvPr>
        </p:nvSpPr>
        <p:spPr>
          <a:xfrm>
            <a:off x="0" y="990600"/>
            <a:ext cx="4191000" cy="5867400"/>
          </a:xfrm>
        </p:spPr>
        <p:txBody>
          <a:bodyPr>
            <a:normAutofit/>
          </a:bodyPr>
          <a:lstStyle/>
          <a:p>
            <a:r>
              <a:rPr lang="en-US" sz="2400" dirty="0">
                <a:solidFill>
                  <a:schemeClr val="bg1"/>
                </a:solidFill>
              </a:rPr>
              <a:t>Meanwhile, the </a:t>
            </a:r>
            <a:r>
              <a:rPr lang="en-US" sz="2400" dirty="0" err="1">
                <a:solidFill>
                  <a:schemeClr val="bg1"/>
                </a:solidFill>
              </a:rPr>
              <a:t>Protosun</a:t>
            </a:r>
            <a:r>
              <a:rPr lang="en-US" sz="2400" dirty="0">
                <a:solidFill>
                  <a:schemeClr val="bg1"/>
                </a:solidFill>
              </a:rPr>
              <a:t> accumulated most of the material</a:t>
            </a:r>
          </a:p>
          <a:p>
            <a:pPr lvl="1"/>
            <a:r>
              <a:rPr lang="en-US" sz="2000" dirty="0">
                <a:solidFill>
                  <a:schemeClr val="bg1"/>
                </a:solidFill>
              </a:rPr>
              <a:t>Temperature (T) and Pressure (P) in core rose to “astronomical” levels</a:t>
            </a:r>
          </a:p>
          <a:p>
            <a:pPr lvl="1"/>
            <a:r>
              <a:rPr lang="en-US" sz="2000" dirty="0">
                <a:solidFill>
                  <a:schemeClr val="bg1"/>
                </a:solidFill>
              </a:rPr>
              <a:t>The T/P conditions finally got to the point where Nuclear Fusion began in the core </a:t>
            </a:r>
          </a:p>
          <a:p>
            <a:pPr lvl="2"/>
            <a:r>
              <a:rPr lang="en-US" sz="1800" dirty="0">
                <a:solidFill>
                  <a:schemeClr val="bg1"/>
                </a:solidFill>
              </a:rPr>
              <a:t>(4 H </a:t>
            </a:r>
            <a:r>
              <a:rPr lang="en-US" sz="1800" dirty="0">
                <a:solidFill>
                  <a:schemeClr val="bg1"/>
                </a:solidFill>
                <a:cs typeface="Times New Roman" pitchFamily="18" charset="0"/>
              </a:rPr>
              <a:t>→ 1 He + ENERGY)</a:t>
            </a:r>
          </a:p>
          <a:p>
            <a:pPr lvl="1"/>
            <a:r>
              <a:rPr lang="en-US" sz="2000" dirty="0">
                <a:solidFill>
                  <a:schemeClr val="bg1"/>
                </a:solidFill>
                <a:cs typeface="Times New Roman" pitchFamily="18" charset="0"/>
              </a:rPr>
              <a:t>Ignition of nuclear furnace created the Solar Wind</a:t>
            </a:r>
          </a:p>
          <a:p>
            <a:pPr lvl="1"/>
            <a:r>
              <a:rPr lang="en-US" sz="2000" dirty="0">
                <a:solidFill>
                  <a:schemeClr val="bg1"/>
                </a:solidFill>
                <a:cs typeface="Times New Roman" pitchFamily="18" charset="0"/>
              </a:rPr>
              <a:t>Solar Wind blew away any material that had not yet been accumulated into the 4 inner planets</a:t>
            </a:r>
          </a:p>
        </p:txBody>
      </p:sp>
      <p:pic>
        <p:nvPicPr>
          <p:cNvPr id="72708" name="Picture 4" descr="Solar Formation - ssc2005-06b_medium"/>
          <p:cNvPicPr>
            <a:picLocks noChangeAspect="1" noChangeArrowheads="1"/>
          </p:cNvPicPr>
          <p:nvPr/>
        </p:nvPicPr>
        <p:blipFill>
          <a:blip r:embed="rId2">
            <a:extLst>
              <a:ext uri="{28A0092B-C50C-407E-A947-70E740481C1C}">
                <a14:useLocalDpi xmlns:a14="http://schemas.microsoft.com/office/drawing/2010/main" val="0"/>
              </a:ext>
            </a:extLst>
          </a:blip>
          <a:srcRect l="1067"/>
          <a:stretch>
            <a:fillRect/>
          </a:stretch>
        </p:blipFill>
        <p:spPr bwMode="auto">
          <a:xfrm>
            <a:off x="4017963" y="1981200"/>
            <a:ext cx="5126037"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54096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33_07"/>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3657600" y="1066800"/>
            <a:ext cx="5343525" cy="487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3" name="Rectangle 3"/>
          <p:cNvSpPr>
            <a:spLocks noGrp="1" noChangeArrowheads="1"/>
          </p:cNvSpPr>
          <p:nvPr>
            <p:ph type="title"/>
          </p:nvPr>
        </p:nvSpPr>
        <p:spPr>
          <a:xfrm>
            <a:off x="3657600" y="0"/>
            <a:ext cx="5486400" cy="1219200"/>
          </a:xfrm>
        </p:spPr>
        <p:txBody>
          <a:bodyPr>
            <a:normAutofit/>
          </a:bodyPr>
          <a:lstStyle/>
          <a:p>
            <a:r>
              <a:rPr lang="en-US" sz="3600" dirty="0"/>
              <a:t>Atmospheres</a:t>
            </a:r>
          </a:p>
        </p:txBody>
      </p:sp>
      <p:sp>
        <p:nvSpPr>
          <p:cNvPr id="71684" name="Rectangle 4"/>
          <p:cNvSpPr>
            <a:spLocks noGrp="1" noChangeArrowheads="1"/>
          </p:cNvSpPr>
          <p:nvPr>
            <p:ph idx="1"/>
          </p:nvPr>
        </p:nvSpPr>
        <p:spPr>
          <a:xfrm>
            <a:off x="0" y="1066800"/>
            <a:ext cx="3657600" cy="5638800"/>
          </a:xfrm>
        </p:spPr>
        <p:txBody>
          <a:bodyPr>
            <a:normAutofit/>
          </a:bodyPr>
          <a:lstStyle/>
          <a:p>
            <a:pPr>
              <a:lnSpc>
                <a:spcPct val="90000"/>
              </a:lnSpc>
            </a:pPr>
            <a:r>
              <a:rPr lang="en-US" sz="2700" dirty="0"/>
              <a:t>The atmospheres of the terrestrial planets formed last, by either (or both):</a:t>
            </a:r>
          </a:p>
          <a:p>
            <a:pPr lvl="1">
              <a:lnSpc>
                <a:spcPct val="90000"/>
              </a:lnSpc>
            </a:pPr>
            <a:r>
              <a:rPr lang="en-US" sz="2400" dirty="0"/>
              <a:t>Outgassing</a:t>
            </a:r>
          </a:p>
          <a:p>
            <a:pPr lvl="2">
              <a:lnSpc>
                <a:spcPct val="90000"/>
              </a:lnSpc>
            </a:pPr>
            <a:r>
              <a:rPr lang="en-US" sz="2000" dirty="0"/>
              <a:t>Volatiles trapped inside the planet escape through volcanoes or other processes</a:t>
            </a:r>
          </a:p>
          <a:p>
            <a:pPr lvl="1">
              <a:lnSpc>
                <a:spcPct val="90000"/>
              </a:lnSpc>
            </a:pPr>
            <a:r>
              <a:rPr lang="en-US" sz="2400" dirty="0"/>
              <a:t>Collisions</a:t>
            </a:r>
          </a:p>
          <a:p>
            <a:pPr lvl="2">
              <a:lnSpc>
                <a:spcPct val="90000"/>
              </a:lnSpc>
            </a:pPr>
            <a:r>
              <a:rPr lang="en-US" sz="2000" dirty="0"/>
              <a:t>Volatiles could have been freed from the planet’s crust by collisions, or via direct delivery by comets!</a:t>
            </a:r>
          </a:p>
        </p:txBody>
      </p:sp>
    </p:spTree>
    <p:extLst>
      <p:ext uri="{BB962C8B-B14F-4D97-AF65-F5344CB8AC3E}">
        <p14:creationId xmlns:p14="http://schemas.microsoft.com/office/powerpoint/2010/main" val="31163588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a:xfrm>
            <a:off x="833438" y="300038"/>
            <a:ext cx="7853362" cy="755650"/>
          </a:xfrm>
        </p:spPr>
        <p:txBody>
          <a:bodyPr>
            <a:normAutofit fontScale="90000"/>
          </a:bodyPr>
          <a:lstStyle/>
          <a:p>
            <a:pPr eaLnBrk="1" hangingPunct="1"/>
            <a:r>
              <a:rPr lang="en-US" smtClean="0"/>
              <a:t>The Scientific Method</a:t>
            </a:r>
          </a:p>
        </p:txBody>
      </p:sp>
      <p:sp>
        <p:nvSpPr>
          <p:cNvPr id="57346" name="Rectangle 4"/>
          <p:cNvSpPr>
            <a:spLocks noGrp="1" noChangeArrowheads="1"/>
          </p:cNvSpPr>
          <p:nvPr>
            <p:ph idx="1"/>
          </p:nvPr>
        </p:nvSpPr>
        <p:spPr/>
        <p:txBody>
          <a:bodyPr/>
          <a:lstStyle/>
          <a:p>
            <a:pPr marL="514350" indent="-514350" eaLnBrk="1" hangingPunct="1">
              <a:buFont typeface="Calibri" pitchFamily="84" charset="0"/>
              <a:buAutoNum type="arabicPeriod"/>
            </a:pPr>
            <a:r>
              <a:rPr lang="en-US" smtClean="0"/>
              <a:t>Geologist poses an interesting question</a:t>
            </a:r>
          </a:p>
          <a:p>
            <a:pPr marL="514350" indent="-514350" eaLnBrk="1" hangingPunct="1">
              <a:buFont typeface="Calibri" pitchFamily="84" charset="0"/>
              <a:buAutoNum type="arabicPeriod"/>
            </a:pPr>
            <a:r>
              <a:rPr lang="en-US" smtClean="0"/>
              <a:t>Geologist makes observations and collects data</a:t>
            </a:r>
          </a:p>
          <a:p>
            <a:pPr marL="514350" indent="-514350" eaLnBrk="1" hangingPunct="1">
              <a:buFont typeface="Calibri" pitchFamily="84" charset="0"/>
              <a:buAutoNum type="arabicPeriod"/>
            </a:pPr>
            <a:r>
              <a:rPr lang="en-US" smtClean="0"/>
              <a:t>Geologist formulates </a:t>
            </a:r>
            <a:r>
              <a:rPr lang="en-US" smtClean="0">
                <a:solidFill>
                  <a:srgbClr val="CC3300"/>
                </a:solidFill>
              </a:rPr>
              <a:t>hypothesis</a:t>
            </a:r>
            <a:r>
              <a:rPr lang="en-US" smtClean="0"/>
              <a:t> to explain observations and data</a:t>
            </a:r>
          </a:p>
          <a:p>
            <a:pPr marL="514350" indent="-514350" eaLnBrk="1" hangingPunct="1">
              <a:buFont typeface="Calibri" pitchFamily="84" charset="0"/>
              <a:buAutoNum type="arabicPeriod"/>
            </a:pPr>
            <a:r>
              <a:rPr lang="en-US" smtClean="0"/>
              <a:t>Geologist announces conclusions – often tentative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01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6700"/>
            <a:ext cx="9144000" cy="633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883" name="Text Box 3"/>
          <p:cNvSpPr txBox="1">
            <a:spLocks noChangeArrowheads="1"/>
          </p:cNvSpPr>
          <p:nvPr/>
        </p:nvSpPr>
        <p:spPr bwMode="auto">
          <a:xfrm>
            <a:off x="8170863" y="6613525"/>
            <a:ext cx="989012"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eaLnBrk="0" hangingPunct="0"/>
            <a:r>
              <a:rPr lang="en-US" sz="1000" b="1"/>
              <a:t>Fig. 1-9, p. 10</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01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
            <a:ext cx="9144000" cy="6173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4931" name="Text Box 3"/>
          <p:cNvSpPr txBox="1">
            <a:spLocks noChangeArrowheads="1"/>
          </p:cNvSpPr>
          <p:nvPr/>
        </p:nvSpPr>
        <p:spPr bwMode="auto">
          <a:xfrm>
            <a:off x="8088313" y="6613525"/>
            <a:ext cx="1058862"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eaLnBrk="0" hangingPunct="0"/>
            <a:r>
              <a:rPr lang="en-US" sz="1000" b="1"/>
              <a:t>Fig. 1-10, p. 10</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01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8300"/>
            <a:ext cx="9144000" cy="6135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6979" name="Text Box 3"/>
          <p:cNvSpPr txBox="1">
            <a:spLocks noChangeArrowheads="1"/>
          </p:cNvSpPr>
          <p:nvPr/>
        </p:nvSpPr>
        <p:spPr bwMode="auto">
          <a:xfrm>
            <a:off x="8086725" y="6613525"/>
            <a:ext cx="1058863"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eaLnBrk="0" hangingPunct="0"/>
            <a:r>
              <a:rPr lang="en-US" sz="1000" b="1"/>
              <a:t>Fig. 1-11, p. 10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0101b"/>
          <p:cNvPicPr>
            <a:picLocks noChangeAspect="1" noChangeArrowheads="1"/>
          </p:cNvPicPr>
          <p:nvPr/>
        </p:nvPicPr>
        <p:blipFill rotWithShape="1">
          <a:blip r:embed="rId3">
            <a:extLst>
              <a:ext uri="{28A0092B-C50C-407E-A947-70E740481C1C}">
                <a14:useLocalDpi xmlns:a14="http://schemas.microsoft.com/office/drawing/2010/main" val="0"/>
              </a:ext>
            </a:extLst>
          </a:blip>
          <a:srcRect t="-7148" b="1851"/>
          <a:stretch/>
        </p:blipFill>
        <p:spPr bwMode="auto">
          <a:xfrm>
            <a:off x="609600" y="1"/>
            <a:ext cx="7772400" cy="6172200"/>
          </a:xfrm>
          <a:prstGeom prst="rect">
            <a:avLst/>
          </a:prstGeom>
          <a:solidFill>
            <a:schemeClr val="bg1"/>
          </a:solidFill>
          <a:extLst/>
        </p:spPr>
      </p:pic>
      <p:sp>
        <p:nvSpPr>
          <p:cNvPr id="156675" name="Rectangle 3" hidden="1"/>
          <p:cNvSpPr>
            <a:spLocks noGrp="1" noChangeArrowheads="1"/>
          </p:cNvSpPr>
          <p:nvPr>
            <p:ph type="title"/>
          </p:nvPr>
        </p:nvSpPr>
        <p:spPr/>
        <p:txBody>
          <a:bodyPr/>
          <a:lstStyle/>
          <a:p>
            <a:r>
              <a:rPr lang="en-US"/>
              <a:t>	</a:t>
            </a:r>
          </a:p>
        </p:txBody>
      </p:sp>
      <p:sp>
        <p:nvSpPr>
          <p:cNvPr id="156676" name="Text Box 4"/>
          <p:cNvSpPr txBox="1">
            <a:spLocks noChangeArrowheads="1"/>
          </p:cNvSpPr>
          <p:nvPr/>
        </p:nvSpPr>
        <p:spPr bwMode="auto">
          <a:xfrm>
            <a:off x="609601" y="0"/>
            <a:ext cx="7486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800" b="1" dirty="0">
                <a:solidFill>
                  <a:srgbClr val="000000"/>
                </a:solidFill>
              </a:rPr>
              <a:t>2) Only one person </a:t>
            </a:r>
            <a:r>
              <a:rPr lang="en-US" sz="1800" b="1" dirty="0" smtClean="0">
                <a:solidFill>
                  <a:srgbClr val="000000"/>
                </a:solidFill>
              </a:rPr>
              <a:t>DOESN’T </a:t>
            </a:r>
            <a:r>
              <a:rPr lang="en-US" sz="1800" b="1" dirty="0">
                <a:solidFill>
                  <a:srgbClr val="000000"/>
                </a:solidFill>
              </a:rPr>
              <a:t>drive a hybrid electric vehicle...</a:t>
            </a:r>
          </a:p>
        </p:txBody>
      </p:sp>
      <p:sp>
        <p:nvSpPr>
          <p:cNvPr id="156677" name="Text Box 5"/>
          <p:cNvSpPr txBox="1">
            <a:spLocks noChangeArrowheads="1"/>
          </p:cNvSpPr>
          <p:nvPr/>
        </p:nvSpPr>
        <p:spPr bwMode="auto">
          <a:xfrm>
            <a:off x="1879600" y="6140450"/>
            <a:ext cx="6654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b="1" dirty="0"/>
              <a:t>The 16 cars above are producing 35-50 tons of </a:t>
            </a:r>
            <a:br>
              <a:rPr lang="en-US" sz="1800" b="1" dirty="0"/>
            </a:br>
            <a:r>
              <a:rPr lang="en-US" sz="1800" b="1" dirty="0"/>
              <a:t>atmospheric CO</a:t>
            </a:r>
            <a:r>
              <a:rPr lang="en-US" sz="1800" b="1" baseline="-25000" dirty="0"/>
              <a:t>2</a:t>
            </a:r>
            <a:r>
              <a:rPr lang="en-US" sz="1800" b="1" dirty="0"/>
              <a:t> / year (average U.S. driving).</a:t>
            </a:r>
          </a:p>
        </p:txBody>
      </p:sp>
      <p:sp>
        <p:nvSpPr>
          <p:cNvPr id="156679" name="Text Box 7"/>
          <p:cNvSpPr txBox="1">
            <a:spLocks noChangeArrowheads="1"/>
          </p:cNvSpPr>
          <p:nvPr/>
        </p:nvSpPr>
        <p:spPr bwMode="auto">
          <a:xfrm>
            <a:off x="8229600" y="6610350"/>
            <a:ext cx="917575"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eaLnBrk="0" hangingPunct="0"/>
            <a:r>
              <a:rPr lang="en-US" sz="1000" b="1"/>
              <a:t>Fig. 1-1, p. 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a:xfrm>
            <a:off x="833438" y="300038"/>
            <a:ext cx="7853362" cy="755650"/>
          </a:xfrm>
        </p:spPr>
        <p:txBody>
          <a:bodyPr>
            <a:normAutofit fontScale="90000"/>
          </a:bodyPr>
          <a:lstStyle/>
          <a:p>
            <a:pPr eaLnBrk="1" hangingPunct="1"/>
            <a:r>
              <a:rPr lang="en-US" smtClean="0"/>
              <a:t>Tools: Maps</a:t>
            </a:r>
          </a:p>
        </p:txBody>
      </p:sp>
      <p:sp>
        <p:nvSpPr>
          <p:cNvPr id="64514" name="Rectangle 4"/>
          <p:cNvSpPr>
            <a:spLocks noGrp="1" noChangeArrowheads="1"/>
          </p:cNvSpPr>
          <p:nvPr>
            <p:ph idx="1"/>
          </p:nvPr>
        </p:nvSpPr>
        <p:spPr/>
        <p:txBody>
          <a:bodyPr/>
          <a:lstStyle/>
          <a:p>
            <a:pPr eaLnBrk="1" hangingPunct="1"/>
            <a:r>
              <a:rPr lang="en-US" smtClean="0"/>
              <a:t>Topographic maps</a:t>
            </a:r>
          </a:p>
          <a:p>
            <a:pPr eaLnBrk="1" hangingPunct="1"/>
            <a:r>
              <a:rPr lang="en-US" smtClean="0"/>
              <a:t>Geological maps</a:t>
            </a:r>
          </a:p>
          <a:p>
            <a:pPr lvl="1" eaLnBrk="1" hangingPunct="1"/>
            <a:r>
              <a:rPr lang="en-US" smtClean="0"/>
              <a:t>Faults</a:t>
            </a:r>
          </a:p>
          <a:p>
            <a:pPr lvl="1" eaLnBrk="1" hangingPunct="1"/>
            <a:r>
              <a:rPr lang="en-US" smtClean="0"/>
              <a:t>Springs</a:t>
            </a:r>
          </a:p>
          <a:p>
            <a:pPr lvl="1" eaLnBrk="1" hangingPunct="1"/>
            <a:r>
              <a:rPr lang="en-US" smtClean="0"/>
              <a:t>Scarps </a:t>
            </a:r>
          </a:p>
          <a:p>
            <a:pPr lvl="1" eaLnBrk="1" hangingPunct="1"/>
            <a:r>
              <a:rPr lang="en-US" smtClean="0"/>
              <a:t>Rock layer angles: strike and dip</a:t>
            </a:r>
          </a:p>
          <a:p>
            <a:pPr lvl="1" eaLnBrk="1" hangingPunct="1"/>
            <a:r>
              <a:rPr lang="en-US" smtClean="0"/>
              <a:t>Soil characteristics</a:t>
            </a:r>
          </a:p>
          <a:p>
            <a:pPr lvl="1" eaLnBrk="1" hangingPunct="1"/>
            <a:r>
              <a:rPr lang="en-US" smtClean="0"/>
              <a:t>Water table depths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0112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7300" y="0"/>
            <a:ext cx="6637338" cy="685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9027" name="Text Box 3"/>
          <p:cNvSpPr txBox="1">
            <a:spLocks noChangeArrowheads="1"/>
          </p:cNvSpPr>
          <p:nvPr/>
        </p:nvSpPr>
        <p:spPr bwMode="auto">
          <a:xfrm>
            <a:off x="8086725" y="6613525"/>
            <a:ext cx="1058863"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eaLnBrk="0" hangingPunct="0"/>
            <a:r>
              <a:rPr lang="en-US" sz="1000" b="1"/>
              <a:t>Fig. 1-12, p. 11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0112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4600" y="0"/>
            <a:ext cx="66516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1075" name="Text Box 3"/>
          <p:cNvSpPr txBox="1">
            <a:spLocks noChangeArrowheads="1"/>
          </p:cNvSpPr>
          <p:nvPr/>
        </p:nvSpPr>
        <p:spPr bwMode="auto">
          <a:xfrm>
            <a:off x="8086725" y="6613525"/>
            <a:ext cx="1058863"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eaLnBrk="0" hangingPunct="0"/>
            <a:r>
              <a:rPr lang="en-US" sz="1000" b="1"/>
              <a:t>Fig. 1-12, p. 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0112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 y="225425"/>
            <a:ext cx="8191500" cy="640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23" name="Text Box 3"/>
          <p:cNvSpPr txBox="1">
            <a:spLocks noChangeArrowheads="1"/>
          </p:cNvSpPr>
          <p:nvPr/>
        </p:nvSpPr>
        <p:spPr bwMode="auto">
          <a:xfrm>
            <a:off x="8086725" y="6613525"/>
            <a:ext cx="1058863"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eaLnBrk="0" hangingPunct="0"/>
            <a:r>
              <a:rPr lang="en-US" sz="1000" b="1"/>
              <a:t>Fig. 1-12, p. 11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a:xfrm>
            <a:off x="833438" y="300038"/>
            <a:ext cx="7853362" cy="755650"/>
          </a:xfrm>
        </p:spPr>
        <p:txBody>
          <a:bodyPr>
            <a:normAutofit fontScale="90000"/>
          </a:bodyPr>
          <a:lstStyle/>
          <a:p>
            <a:pPr eaLnBrk="1" hangingPunct="1"/>
            <a:r>
              <a:rPr lang="en-US" smtClean="0"/>
              <a:t>Tools: Gadgets and More</a:t>
            </a:r>
          </a:p>
        </p:txBody>
      </p:sp>
      <p:sp>
        <p:nvSpPr>
          <p:cNvPr id="71682" name="Rectangle 4"/>
          <p:cNvSpPr>
            <a:spLocks noGrp="1" noChangeArrowheads="1"/>
          </p:cNvSpPr>
          <p:nvPr>
            <p:ph idx="1"/>
          </p:nvPr>
        </p:nvSpPr>
        <p:spPr/>
        <p:txBody>
          <a:bodyPr/>
          <a:lstStyle/>
          <a:p>
            <a:pPr eaLnBrk="1" hangingPunct="1"/>
            <a:r>
              <a:rPr lang="en-US" smtClean="0"/>
              <a:t>Compass</a:t>
            </a:r>
          </a:p>
          <a:p>
            <a:pPr eaLnBrk="1" hangingPunct="1"/>
            <a:r>
              <a:rPr lang="en-US" smtClean="0"/>
              <a:t>Surveying tools</a:t>
            </a:r>
          </a:p>
          <a:p>
            <a:pPr eaLnBrk="1" hangingPunct="1"/>
            <a:r>
              <a:rPr lang="en-US" smtClean="0">
                <a:solidFill>
                  <a:srgbClr val="CC3300"/>
                </a:solidFill>
              </a:rPr>
              <a:t>Global position systems </a:t>
            </a:r>
            <a:r>
              <a:rPr lang="en-US" smtClean="0"/>
              <a:t>(GPS)</a:t>
            </a:r>
          </a:p>
          <a:p>
            <a:pPr eaLnBrk="1" hangingPunct="1"/>
            <a:r>
              <a:rPr lang="en-US" smtClean="0"/>
              <a:t>Derivative maps</a:t>
            </a:r>
          </a:p>
          <a:p>
            <a:pPr eaLnBrk="1" hangingPunct="1"/>
            <a:r>
              <a:rPr lang="en-US" smtClean="0">
                <a:solidFill>
                  <a:srgbClr val="CC3300"/>
                </a:solidFill>
              </a:rPr>
              <a:t>Geographic information systems </a:t>
            </a:r>
            <a:r>
              <a:rPr lang="en-US" smtClean="0"/>
              <a:t>(GIS)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01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 y="274638"/>
            <a:ext cx="8343900" cy="630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5171" name="Text Box 3"/>
          <p:cNvSpPr txBox="1">
            <a:spLocks noChangeArrowheads="1"/>
          </p:cNvSpPr>
          <p:nvPr/>
        </p:nvSpPr>
        <p:spPr bwMode="auto">
          <a:xfrm>
            <a:off x="8086725" y="6613525"/>
            <a:ext cx="1058863"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eaLnBrk="0" hangingPunct="0"/>
            <a:r>
              <a:rPr lang="en-US" sz="1000" b="1"/>
              <a:t>Fig. 1-13, p. 12</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0114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0200"/>
            <a:ext cx="9144000" cy="619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7219" name="Text Box 3"/>
          <p:cNvSpPr txBox="1">
            <a:spLocks noChangeArrowheads="1"/>
          </p:cNvSpPr>
          <p:nvPr/>
        </p:nvSpPr>
        <p:spPr bwMode="auto">
          <a:xfrm>
            <a:off x="8086725" y="6613525"/>
            <a:ext cx="1058863"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eaLnBrk="0" hangingPunct="0"/>
            <a:r>
              <a:rPr lang="en-US" sz="1000" b="1"/>
              <a:t>Fig. 1-14, p. 12</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0114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0"/>
            <a:ext cx="4586288" cy="685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9267" name="Text Box 3"/>
          <p:cNvSpPr txBox="1">
            <a:spLocks noChangeArrowheads="1"/>
          </p:cNvSpPr>
          <p:nvPr/>
        </p:nvSpPr>
        <p:spPr bwMode="auto">
          <a:xfrm>
            <a:off x="8088313" y="6613525"/>
            <a:ext cx="1058862"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eaLnBrk="0" hangingPunct="0"/>
            <a:r>
              <a:rPr lang="en-US" sz="1000" b="1"/>
              <a:t>Fig. 1-14, p. 12</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833438" y="300038"/>
            <a:ext cx="7853362" cy="755650"/>
          </a:xfrm>
        </p:spPr>
        <p:txBody>
          <a:bodyPr>
            <a:normAutofit fontScale="90000"/>
          </a:bodyPr>
          <a:lstStyle/>
          <a:p>
            <a:pPr eaLnBrk="1" hangingPunct="1"/>
            <a:r>
              <a:rPr lang="en-US" smtClean="0"/>
              <a:t>Typical Projects</a:t>
            </a:r>
          </a:p>
        </p:txBody>
      </p:sp>
      <p:sp>
        <p:nvSpPr>
          <p:cNvPr id="78850" name="Rectangle 4"/>
          <p:cNvSpPr>
            <a:spLocks noGrp="1" noChangeArrowheads="1"/>
          </p:cNvSpPr>
          <p:nvPr>
            <p:ph idx="1"/>
          </p:nvPr>
        </p:nvSpPr>
        <p:spPr/>
        <p:txBody>
          <a:bodyPr/>
          <a:lstStyle/>
          <a:p>
            <a:pPr eaLnBrk="1" hangingPunct="1"/>
            <a:r>
              <a:rPr lang="en-US" smtClean="0"/>
              <a:t>Pollution in soil and water</a:t>
            </a:r>
          </a:p>
          <a:p>
            <a:pPr eaLnBrk="1" hangingPunct="1"/>
            <a:r>
              <a:rPr lang="en-US" smtClean="0"/>
              <a:t>Land destabilization</a:t>
            </a:r>
          </a:p>
          <a:p>
            <a:pPr eaLnBrk="1" hangingPunct="1"/>
            <a:r>
              <a:rPr lang="en-US" smtClean="0"/>
              <a:t>Natural disaster risks</a:t>
            </a:r>
          </a:p>
          <a:p>
            <a:pPr eaLnBrk="1" hangingPunct="1"/>
            <a:r>
              <a:rPr lang="en-US" smtClean="0"/>
              <a:t>Soil properties of proposed construction sites</a:t>
            </a:r>
          </a:p>
          <a:p>
            <a:pPr eaLnBrk="1" hangingPunct="1"/>
            <a:r>
              <a:rPr lang="en-US" smtClean="0"/>
              <a:t>Coastal erosion</a:t>
            </a:r>
          </a:p>
          <a:p>
            <a:pPr eaLnBrk="1" hangingPunct="1"/>
            <a:r>
              <a:rPr lang="en-US" smtClean="0"/>
              <a:t>Storage of solid and liquid wastes</a:t>
            </a:r>
          </a:p>
          <a:p>
            <a:pPr eaLnBrk="1" hangingPunct="1"/>
            <a:r>
              <a:rPr lang="en-US" smtClean="0"/>
              <a:t>Dam site location and evaluation</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01gf0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8300"/>
            <a:ext cx="9144000" cy="6126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5411" name="Text Box 3"/>
          <p:cNvSpPr txBox="1">
            <a:spLocks noChangeArrowheads="1"/>
          </p:cNvSpPr>
          <p:nvPr/>
        </p:nvSpPr>
        <p:spPr bwMode="auto">
          <a:xfrm>
            <a:off x="8128000" y="6613525"/>
            <a:ext cx="1038225"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eaLnBrk="0" hangingPunct="0"/>
            <a:r>
              <a:rPr lang="en-US" sz="1000" b="1"/>
              <a:t>Figure 2, p. 16</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0102a"/>
          <p:cNvPicPr>
            <a:picLocks noChangeAspect="1" noChangeArrowheads="1"/>
          </p:cNvPicPr>
          <p:nvPr/>
        </p:nvPicPr>
        <p:blipFill>
          <a:blip r:embed="rId3">
            <a:extLst>
              <a:ext uri="{28A0092B-C50C-407E-A947-70E740481C1C}">
                <a14:useLocalDpi xmlns:a14="http://schemas.microsoft.com/office/drawing/2010/main" val="0"/>
              </a:ext>
            </a:extLst>
          </a:blip>
          <a:srcRect b="7895"/>
          <a:stretch>
            <a:fillRect/>
          </a:stretch>
        </p:blipFill>
        <p:spPr bwMode="auto">
          <a:xfrm>
            <a:off x="533400" y="2286000"/>
            <a:ext cx="8229600" cy="1833562"/>
          </a:xfrm>
          <a:prstGeom prst="rect">
            <a:avLst/>
          </a:prstGeom>
          <a:noFill/>
          <a:extLst>
            <a:ext uri="{909E8E84-426E-40DD-AFC4-6F175D3DCCD1}">
              <a14:hiddenFill xmlns:a14="http://schemas.microsoft.com/office/drawing/2010/main">
                <a:solidFill>
                  <a:srgbClr val="FFFFFF"/>
                </a:solidFill>
              </a14:hiddenFill>
            </a:ext>
          </a:extLst>
        </p:spPr>
      </p:pic>
      <p:sp>
        <p:nvSpPr>
          <p:cNvPr id="158723" name="Rectangle 3" hidden="1"/>
          <p:cNvSpPr>
            <a:spLocks noGrp="1" noChangeArrowheads="1"/>
          </p:cNvSpPr>
          <p:nvPr>
            <p:ph type="title"/>
          </p:nvPr>
        </p:nvSpPr>
        <p:spPr>
          <a:xfrm>
            <a:off x="457200" y="122238"/>
            <a:ext cx="8229600" cy="1143000"/>
          </a:xfrm>
        </p:spPr>
        <p:txBody>
          <a:bodyPr/>
          <a:lstStyle/>
          <a:p>
            <a:r>
              <a:rPr lang="en-US"/>
              <a:t>	</a:t>
            </a:r>
          </a:p>
        </p:txBody>
      </p:sp>
      <p:sp>
        <p:nvSpPr>
          <p:cNvPr id="158724" name="Text Box 4"/>
          <p:cNvSpPr txBox="1">
            <a:spLocks noChangeArrowheads="1"/>
          </p:cNvSpPr>
          <p:nvPr/>
        </p:nvSpPr>
        <p:spPr bwMode="auto">
          <a:xfrm>
            <a:off x="152400" y="533400"/>
            <a:ext cx="9067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1" dirty="0" smtClean="0">
                <a:solidFill>
                  <a:srgbClr val="000000"/>
                </a:solidFill>
              </a:rPr>
              <a:t>GLOBAL-SCALE </a:t>
            </a:r>
            <a:r>
              <a:rPr lang="en-US" b="1" dirty="0">
                <a:solidFill>
                  <a:srgbClr val="000000"/>
                </a:solidFill>
              </a:rPr>
              <a:t>ENVIRONMENTAL CHANGE CAN IMPACT INDIVIDUAL BEHAVIOR...</a:t>
            </a:r>
          </a:p>
        </p:txBody>
      </p:sp>
      <p:sp>
        <p:nvSpPr>
          <p:cNvPr id="158725" name="Text Box 5"/>
          <p:cNvSpPr txBox="1">
            <a:spLocks noChangeArrowheads="1"/>
          </p:cNvSpPr>
          <p:nvPr/>
        </p:nvSpPr>
        <p:spPr bwMode="auto">
          <a:xfrm>
            <a:off x="76200" y="2209800"/>
            <a:ext cx="81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b="1" dirty="0">
                <a:solidFill>
                  <a:srgbClr val="000000"/>
                </a:solidFill>
              </a:rPr>
              <a:t>Large</a:t>
            </a:r>
          </a:p>
        </p:txBody>
      </p:sp>
      <p:sp>
        <p:nvSpPr>
          <p:cNvPr id="158726" name="Text Box 6"/>
          <p:cNvSpPr txBox="1">
            <a:spLocks noChangeArrowheads="1"/>
          </p:cNvSpPr>
          <p:nvPr/>
        </p:nvSpPr>
        <p:spPr bwMode="auto">
          <a:xfrm>
            <a:off x="3048000" y="1905000"/>
            <a:ext cx="2311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b="1" dirty="0">
                <a:solidFill>
                  <a:srgbClr val="000000"/>
                </a:solidFill>
              </a:rPr>
              <a:t>Hierarchy of Scales</a:t>
            </a:r>
          </a:p>
        </p:txBody>
      </p:sp>
      <p:sp>
        <p:nvSpPr>
          <p:cNvPr id="158727" name="Text Box 7"/>
          <p:cNvSpPr txBox="1">
            <a:spLocks noChangeArrowheads="1"/>
          </p:cNvSpPr>
          <p:nvPr/>
        </p:nvSpPr>
        <p:spPr bwMode="auto">
          <a:xfrm>
            <a:off x="7505700" y="2209800"/>
            <a:ext cx="800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b="1" dirty="0">
                <a:solidFill>
                  <a:srgbClr val="000000"/>
                </a:solidFill>
              </a:rPr>
              <a:t>Small</a:t>
            </a:r>
          </a:p>
        </p:txBody>
      </p:sp>
      <p:sp>
        <p:nvSpPr>
          <p:cNvPr id="158728" name="Text Box 8"/>
          <p:cNvSpPr txBox="1">
            <a:spLocks noChangeArrowheads="1"/>
          </p:cNvSpPr>
          <p:nvPr/>
        </p:nvSpPr>
        <p:spPr bwMode="auto">
          <a:xfrm>
            <a:off x="2362200" y="2362200"/>
            <a:ext cx="1066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b="1" dirty="0">
                <a:solidFill>
                  <a:srgbClr val="000000"/>
                </a:solidFill>
              </a:rPr>
              <a:t>Union City</a:t>
            </a:r>
          </a:p>
        </p:txBody>
      </p:sp>
      <p:sp>
        <p:nvSpPr>
          <p:cNvPr id="158729" name="Text Box 9"/>
          <p:cNvSpPr txBox="1">
            <a:spLocks noChangeArrowheads="1"/>
          </p:cNvSpPr>
          <p:nvPr/>
        </p:nvSpPr>
        <p:spPr bwMode="auto">
          <a:xfrm rot="15098747">
            <a:off x="2926557" y="2864643"/>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b="1">
                <a:solidFill>
                  <a:srgbClr val="000000"/>
                </a:solidFill>
              </a:rPr>
              <a:t>River</a:t>
            </a:r>
          </a:p>
        </p:txBody>
      </p:sp>
      <p:sp>
        <p:nvSpPr>
          <p:cNvPr id="158730" name="Text Box 10"/>
          <p:cNvSpPr txBox="1">
            <a:spLocks noChangeArrowheads="1"/>
          </p:cNvSpPr>
          <p:nvPr/>
        </p:nvSpPr>
        <p:spPr bwMode="auto">
          <a:xfrm>
            <a:off x="381000" y="4418013"/>
            <a:ext cx="14478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800" b="1" dirty="0">
                <a:solidFill>
                  <a:srgbClr val="000000"/>
                </a:solidFill>
              </a:rPr>
              <a:t>1. GLOBAL CLIMATE CHANGE</a:t>
            </a:r>
          </a:p>
        </p:txBody>
      </p:sp>
      <p:sp>
        <p:nvSpPr>
          <p:cNvPr id="158731" name="Text Box 11"/>
          <p:cNvSpPr txBox="1">
            <a:spLocks noChangeArrowheads="1"/>
          </p:cNvSpPr>
          <p:nvPr/>
        </p:nvSpPr>
        <p:spPr bwMode="auto">
          <a:xfrm>
            <a:off x="2057400" y="3975100"/>
            <a:ext cx="25400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b="1" dirty="0">
                <a:solidFill>
                  <a:srgbClr val="000000"/>
                </a:solidFill>
              </a:rPr>
              <a:t>2. AT THE REGIONAL LEVEL </a:t>
            </a:r>
          </a:p>
          <a:p>
            <a:r>
              <a:rPr lang="en-US" sz="1800" b="1" dirty="0">
                <a:solidFill>
                  <a:srgbClr val="000000"/>
                </a:solidFill>
              </a:rPr>
              <a:t>Onset of persistent drought dries out land and annual snow pack dwindles.</a:t>
            </a:r>
          </a:p>
        </p:txBody>
      </p:sp>
      <p:sp>
        <p:nvSpPr>
          <p:cNvPr id="158732" name="Text Box 12"/>
          <p:cNvSpPr txBox="1">
            <a:spLocks noChangeArrowheads="1"/>
          </p:cNvSpPr>
          <p:nvPr/>
        </p:nvSpPr>
        <p:spPr bwMode="auto">
          <a:xfrm>
            <a:off x="4648200" y="3898900"/>
            <a:ext cx="21336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b="1" dirty="0">
                <a:solidFill>
                  <a:srgbClr val="000000"/>
                </a:solidFill>
              </a:rPr>
              <a:t>3. AT THE LOCAL LEVEL </a:t>
            </a:r>
          </a:p>
          <a:p>
            <a:r>
              <a:rPr lang="en-US" sz="1800" b="1" dirty="0">
                <a:solidFill>
                  <a:srgbClr val="000000"/>
                </a:solidFill>
              </a:rPr>
              <a:t>Diminished water supply means higher water bills, and rationing.</a:t>
            </a:r>
          </a:p>
        </p:txBody>
      </p:sp>
      <p:sp>
        <p:nvSpPr>
          <p:cNvPr id="158733" name="Text Box 13"/>
          <p:cNvSpPr txBox="1">
            <a:spLocks noChangeArrowheads="1"/>
          </p:cNvSpPr>
          <p:nvPr/>
        </p:nvSpPr>
        <p:spPr bwMode="auto">
          <a:xfrm>
            <a:off x="6837363" y="3775075"/>
            <a:ext cx="22733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b="1">
                <a:solidFill>
                  <a:srgbClr val="000000"/>
                </a:solidFill>
              </a:rPr>
              <a:t>4. IN YOUR HOME </a:t>
            </a:r>
          </a:p>
          <a:p>
            <a:r>
              <a:rPr lang="en-US" sz="1800" b="1">
                <a:solidFill>
                  <a:srgbClr val="000000"/>
                </a:solidFill>
              </a:rPr>
              <a:t>You respond by purchasing water-conserving appliances, putting drought-tolerant plants in your garden, and taking shorter, fewer showers.</a:t>
            </a:r>
          </a:p>
        </p:txBody>
      </p:sp>
      <p:sp>
        <p:nvSpPr>
          <p:cNvPr id="158734" name="Text Box 14"/>
          <p:cNvSpPr txBox="1">
            <a:spLocks noChangeArrowheads="1"/>
          </p:cNvSpPr>
          <p:nvPr/>
        </p:nvSpPr>
        <p:spPr bwMode="auto">
          <a:xfrm rot="-3388701">
            <a:off x="2786857" y="3410743"/>
            <a:ext cx="73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b="1">
                <a:solidFill>
                  <a:srgbClr val="000000"/>
                </a:solidFill>
              </a:rPr>
              <a:t>West</a:t>
            </a:r>
          </a:p>
        </p:txBody>
      </p:sp>
      <p:sp>
        <p:nvSpPr>
          <p:cNvPr id="158736" name="Text Box 16"/>
          <p:cNvSpPr txBox="1">
            <a:spLocks noChangeArrowheads="1"/>
          </p:cNvSpPr>
          <p:nvPr/>
        </p:nvSpPr>
        <p:spPr bwMode="auto">
          <a:xfrm>
            <a:off x="8228013" y="6610350"/>
            <a:ext cx="917575"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eaLnBrk="0" hangingPunct="0"/>
            <a:r>
              <a:rPr lang="en-US" sz="1000" b="1"/>
              <a:t>Fig. 1-2, p. 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01gf0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3700"/>
            <a:ext cx="9144000" cy="6081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7459" name="Text Box 3"/>
          <p:cNvSpPr txBox="1">
            <a:spLocks noChangeArrowheads="1"/>
          </p:cNvSpPr>
          <p:nvPr/>
        </p:nvSpPr>
        <p:spPr bwMode="auto">
          <a:xfrm>
            <a:off x="8134350" y="6613525"/>
            <a:ext cx="1038225"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eaLnBrk="0" hangingPunct="0"/>
            <a:r>
              <a:rPr lang="en-US" sz="1000" b="1"/>
              <a:t>Figure 2, p. 16</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0102b"/>
          <p:cNvPicPr>
            <a:picLocks noChangeAspect="1" noChangeArrowheads="1"/>
          </p:cNvPicPr>
          <p:nvPr/>
        </p:nvPicPr>
        <p:blipFill>
          <a:blip r:embed="rId3">
            <a:extLst>
              <a:ext uri="{28A0092B-C50C-407E-A947-70E740481C1C}">
                <a14:useLocalDpi xmlns:a14="http://schemas.microsoft.com/office/drawing/2010/main" val="0"/>
              </a:ext>
            </a:extLst>
          </a:blip>
          <a:srcRect b="4927"/>
          <a:stretch>
            <a:fillRect/>
          </a:stretch>
        </p:blipFill>
        <p:spPr bwMode="auto">
          <a:xfrm>
            <a:off x="381000" y="1447800"/>
            <a:ext cx="6718300" cy="3810000"/>
          </a:xfrm>
          <a:prstGeom prst="rect">
            <a:avLst/>
          </a:prstGeom>
          <a:noFill/>
          <a:extLst>
            <a:ext uri="{909E8E84-426E-40DD-AFC4-6F175D3DCCD1}">
              <a14:hiddenFill xmlns:a14="http://schemas.microsoft.com/office/drawing/2010/main">
                <a:solidFill>
                  <a:srgbClr val="FFFFFF"/>
                </a:solidFill>
              </a14:hiddenFill>
            </a:ext>
          </a:extLst>
        </p:spPr>
      </p:pic>
      <p:sp>
        <p:nvSpPr>
          <p:cNvPr id="160771" name="Rectangle 3" hidden="1"/>
          <p:cNvSpPr>
            <a:spLocks noGrp="1" noChangeArrowheads="1"/>
          </p:cNvSpPr>
          <p:nvPr>
            <p:ph type="title"/>
          </p:nvPr>
        </p:nvSpPr>
        <p:spPr>
          <a:xfrm>
            <a:off x="685800" y="274638"/>
            <a:ext cx="8229600" cy="1143000"/>
          </a:xfrm>
        </p:spPr>
        <p:txBody>
          <a:bodyPr/>
          <a:lstStyle/>
          <a:p>
            <a:r>
              <a:rPr lang="en-US" sz="1200"/>
              <a:t>	</a:t>
            </a:r>
          </a:p>
        </p:txBody>
      </p:sp>
      <p:sp>
        <p:nvSpPr>
          <p:cNvPr id="160772" name="Text Box 4"/>
          <p:cNvSpPr txBox="1">
            <a:spLocks noChangeArrowheads="1"/>
          </p:cNvSpPr>
          <p:nvPr/>
        </p:nvSpPr>
        <p:spPr bwMode="auto">
          <a:xfrm>
            <a:off x="228600" y="381000"/>
            <a:ext cx="88265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1" dirty="0" smtClean="0">
                <a:solidFill>
                  <a:srgbClr val="000000"/>
                </a:solidFill>
              </a:rPr>
              <a:t>INDIVIDUAL </a:t>
            </a:r>
            <a:r>
              <a:rPr lang="en-US" b="1" dirty="0">
                <a:solidFill>
                  <a:srgbClr val="000000"/>
                </a:solidFill>
              </a:rPr>
              <a:t>BEHAVIOR </a:t>
            </a:r>
            <a:r>
              <a:rPr lang="en-US" b="1" i="1" dirty="0">
                <a:solidFill>
                  <a:srgbClr val="000000"/>
                </a:solidFill>
              </a:rPr>
              <a:t>CAN</a:t>
            </a:r>
            <a:r>
              <a:rPr lang="en-US" b="1" dirty="0">
                <a:solidFill>
                  <a:srgbClr val="000000"/>
                </a:solidFill>
              </a:rPr>
              <a:t> CHANGE </a:t>
            </a:r>
            <a:r>
              <a:rPr lang="en-US" b="1" dirty="0" smtClean="0">
                <a:solidFill>
                  <a:srgbClr val="000000"/>
                </a:solidFill>
              </a:rPr>
              <a:t>THE</a:t>
            </a:r>
            <a:br>
              <a:rPr lang="en-US" b="1" dirty="0" smtClean="0">
                <a:solidFill>
                  <a:srgbClr val="000000"/>
                </a:solidFill>
              </a:rPr>
            </a:br>
            <a:r>
              <a:rPr lang="en-US" b="1" dirty="0" smtClean="0">
                <a:solidFill>
                  <a:srgbClr val="000000"/>
                </a:solidFill>
              </a:rPr>
              <a:t>GLOBAL-SCALE </a:t>
            </a:r>
            <a:r>
              <a:rPr lang="en-US" b="1" dirty="0">
                <a:solidFill>
                  <a:srgbClr val="000000"/>
                </a:solidFill>
              </a:rPr>
              <a:t>ENVIRONMENT</a:t>
            </a:r>
          </a:p>
        </p:txBody>
      </p:sp>
      <p:sp>
        <p:nvSpPr>
          <p:cNvPr id="160773" name="Text Box 5"/>
          <p:cNvSpPr txBox="1">
            <a:spLocks noChangeArrowheads="1"/>
          </p:cNvSpPr>
          <p:nvPr/>
        </p:nvSpPr>
        <p:spPr bwMode="auto">
          <a:xfrm>
            <a:off x="190500" y="1447800"/>
            <a:ext cx="800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200" b="1">
                <a:solidFill>
                  <a:srgbClr val="000000"/>
                </a:solidFill>
              </a:rPr>
              <a:t>Small</a:t>
            </a:r>
          </a:p>
        </p:txBody>
      </p:sp>
      <p:sp>
        <p:nvSpPr>
          <p:cNvPr id="160774" name="Text Box 6"/>
          <p:cNvSpPr txBox="1">
            <a:spLocks noChangeArrowheads="1"/>
          </p:cNvSpPr>
          <p:nvPr/>
        </p:nvSpPr>
        <p:spPr bwMode="auto">
          <a:xfrm>
            <a:off x="3228975" y="1373188"/>
            <a:ext cx="14478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600" b="1">
                <a:solidFill>
                  <a:srgbClr val="000000"/>
                </a:solidFill>
              </a:rPr>
              <a:t>Hierarchy of Scales</a:t>
            </a:r>
          </a:p>
        </p:txBody>
      </p:sp>
      <p:sp>
        <p:nvSpPr>
          <p:cNvPr id="160775" name="Text Box 7"/>
          <p:cNvSpPr txBox="1">
            <a:spLocks noChangeArrowheads="1"/>
          </p:cNvSpPr>
          <p:nvPr/>
        </p:nvSpPr>
        <p:spPr bwMode="auto">
          <a:xfrm>
            <a:off x="7162800" y="1431925"/>
            <a:ext cx="812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b="1">
                <a:solidFill>
                  <a:srgbClr val="000000"/>
                </a:solidFill>
              </a:rPr>
              <a:t>Large</a:t>
            </a:r>
          </a:p>
        </p:txBody>
      </p:sp>
      <p:sp>
        <p:nvSpPr>
          <p:cNvPr id="160776" name="Text Box 8"/>
          <p:cNvSpPr txBox="1">
            <a:spLocks noChangeArrowheads="1"/>
          </p:cNvSpPr>
          <p:nvPr/>
        </p:nvSpPr>
        <p:spPr bwMode="auto">
          <a:xfrm>
            <a:off x="3352800" y="2233448"/>
            <a:ext cx="1485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200" b="1" dirty="0">
                <a:solidFill>
                  <a:srgbClr val="000000"/>
                </a:solidFill>
              </a:rPr>
              <a:t>INTENDED (Good)</a:t>
            </a:r>
          </a:p>
        </p:txBody>
      </p:sp>
      <p:sp>
        <p:nvSpPr>
          <p:cNvPr id="160777" name="Text Box 9"/>
          <p:cNvSpPr txBox="1">
            <a:spLocks noChangeArrowheads="1"/>
          </p:cNvSpPr>
          <p:nvPr/>
        </p:nvSpPr>
        <p:spPr bwMode="auto">
          <a:xfrm>
            <a:off x="6934200" y="1676400"/>
            <a:ext cx="21209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b="1" dirty="0">
                <a:solidFill>
                  <a:srgbClr val="000000"/>
                </a:solidFill>
              </a:rPr>
              <a:t>2a. Farm yields boosted worldwide.</a:t>
            </a:r>
          </a:p>
        </p:txBody>
      </p:sp>
      <p:sp>
        <p:nvSpPr>
          <p:cNvPr id="160778" name="Text Box 10"/>
          <p:cNvSpPr txBox="1">
            <a:spLocks noChangeArrowheads="1"/>
          </p:cNvSpPr>
          <p:nvPr/>
        </p:nvSpPr>
        <p:spPr bwMode="auto">
          <a:xfrm>
            <a:off x="6934200" y="2209800"/>
            <a:ext cx="2286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b="1" dirty="0">
                <a:solidFill>
                  <a:srgbClr val="000000"/>
                </a:solidFill>
              </a:rPr>
              <a:t>2b. Cheap manufacture of military ordnance </a:t>
            </a:r>
            <a:r>
              <a:rPr lang="en-US" sz="1600" b="1" dirty="0" smtClean="0">
                <a:solidFill>
                  <a:srgbClr val="000000"/>
                </a:solidFill>
              </a:rPr>
              <a:t>(</a:t>
            </a:r>
            <a:r>
              <a:rPr lang="en-US" sz="1600" b="1" dirty="0">
                <a:solidFill>
                  <a:srgbClr val="000000"/>
                </a:solidFill>
              </a:rPr>
              <a:t>World War I, II).</a:t>
            </a:r>
          </a:p>
        </p:txBody>
      </p:sp>
      <p:sp>
        <p:nvSpPr>
          <p:cNvPr id="160779" name="Text Box 11"/>
          <p:cNvSpPr txBox="1">
            <a:spLocks noChangeArrowheads="1"/>
          </p:cNvSpPr>
          <p:nvPr/>
        </p:nvSpPr>
        <p:spPr bwMode="auto">
          <a:xfrm>
            <a:off x="3000375" y="3352800"/>
            <a:ext cx="16764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200" b="1">
                <a:solidFill>
                  <a:srgbClr val="000000"/>
                </a:solidFill>
              </a:rPr>
              <a:t>UNINTENDED CONSEQUENCES (Not so good)</a:t>
            </a:r>
          </a:p>
        </p:txBody>
      </p:sp>
      <p:sp>
        <p:nvSpPr>
          <p:cNvPr id="160780" name="Text Box 12"/>
          <p:cNvSpPr txBox="1">
            <a:spLocks noChangeArrowheads="1"/>
          </p:cNvSpPr>
          <p:nvPr/>
        </p:nvSpPr>
        <p:spPr bwMode="auto">
          <a:xfrm>
            <a:off x="6946900" y="3324761"/>
            <a:ext cx="21971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b="1" dirty="0">
                <a:solidFill>
                  <a:srgbClr val="000000"/>
                </a:solidFill>
              </a:rPr>
              <a:t>2c. Worldwide </a:t>
            </a:r>
            <a:r>
              <a:rPr lang="en-US" sz="1600" b="1" dirty="0" smtClean="0">
                <a:solidFill>
                  <a:srgbClr val="000000"/>
                </a:solidFill>
              </a:rPr>
              <a:t>waterways </a:t>
            </a:r>
            <a:r>
              <a:rPr lang="en-US" sz="1600" b="1" dirty="0">
                <a:solidFill>
                  <a:srgbClr val="000000"/>
                </a:solidFill>
              </a:rPr>
              <a:t>and shallow seas suffer oxygen depletion, causing dead zones.</a:t>
            </a:r>
          </a:p>
        </p:txBody>
      </p:sp>
      <p:sp>
        <p:nvSpPr>
          <p:cNvPr id="160781" name="Text Box 13"/>
          <p:cNvSpPr txBox="1">
            <a:spLocks noChangeArrowheads="1"/>
          </p:cNvSpPr>
          <p:nvPr/>
        </p:nvSpPr>
        <p:spPr bwMode="auto">
          <a:xfrm>
            <a:off x="233855" y="4670715"/>
            <a:ext cx="24130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b="1" dirty="0">
                <a:solidFill>
                  <a:srgbClr val="000000"/>
                </a:solidFill>
              </a:rPr>
              <a:t>1. Fritz Haber fixes nitrogen, enabling development of artificial fertilizers and other commercial nitrates.</a:t>
            </a:r>
          </a:p>
        </p:txBody>
      </p:sp>
      <p:sp>
        <p:nvSpPr>
          <p:cNvPr id="160782" name="Text Box 14"/>
          <p:cNvSpPr txBox="1">
            <a:spLocks noChangeArrowheads="1"/>
          </p:cNvSpPr>
          <p:nvPr/>
        </p:nvSpPr>
        <p:spPr bwMode="auto">
          <a:xfrm>
            <a:off x="6934200" y="4655403"/>
            <a:ext cx="20447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b="1" dirty="0">
                <a:solidFill>
                  <a:srgbClr val="000000"/>
                </a:solidFill>
              </a:rPr>
              <a:t>2d. Nitrous oxide global air pollution worsens.</a:t>
            </a:r>
          </a:p>
        </p:txBody>
      </p:sp>
      <p:sp>
        <p:nvSpPr>
          <p:cNvPr id="160784" name="Text Box 16"/>
          <p:cNvSpPr txBox="1">
            <a:spLocks noChangeArrowheads="1"/>
          </p:cNvSpPr>
          <p:nvPr/>
        </p:nvSpPr>
        <p:spPr bwMode="auto">
          <a:xfrm>
            <a:off x="8228013" y="6610350"/>
            <a:ext cx="917575"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eaLnBrk="0" hangingPunct="0"/>
            <a:r>
              <a:rPr lang="en-US" sz="1000" b="1"/>
              <a:t>Fig. 1-2, p. 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a:xfrm>
            <a:off x="833438" y="300038"/>
            <a:ext cx="7853362" cy="755650"/>
          </a:xfrm>
        </p:spPr>
        <p:txBody>
          <a:bodyPr>
            <a:normAutofit fontScale="90000"/>
          </a:bodyPr>
          <a:lstStyle/>
          <a:p>
            <a:pPr eaLnBrk="1" hangingPunct="1"/>
            <a:r>
              <a:rPr lang="en-US" smtClean="0"/>
              <a:t>IPAT Equation</a:t>
            </a:r>
          </a:p>
        </p:txBody>
      </p:sp>
      <p:sp>
        <p:nvSpPr>
          <p:cNvPr id="38914" name="Rectangle 4"/>
          <p:cNvSpPr>
            <a:spLocks noGrp="1" noChangeArrowheads="1"/>
          </p:cNvSpPr>
          <p:nvPr>
            <p:ph idx="1"/>
          </p:nvPr>
        </p:nvSpPr>
        <p:spPr/>
        <p:txBody>
          <a:bodyPr>
            <a:normAutofit/>
          </a:bodyPr>
          <a:lstStyle/>
          <a:p>
            <a:pPr marL="0" indent="0" algn="ctr" eaLnBrk="1" hangingPunct="1">
              <a:buNone/>
            </a:pPr>
            <a:r>
              <a:rPr lang="en-US" sz="4000" b="1" dirty="0" smtClean="0">
                <a:solidFill>
                  <a:srgbClr val="CC3300"/>
                </a:solidFill>
              </a:rPr>
              <a:t>I = P + A + T</a:t>
            </a:r>
            <a:r>
              <a:rPr lang="en-US" sz="1100" dirty="0" smtClean="0">
                <a:solidFill>
                  <a:srgbClr val="CC3300"/>
                </a:solidFill>
              </a:rPr>
              <a:t/>
            </a:r>
            <a:br>
              <a:rPr lang="en-US" sz="1100" dirty="0" smtClean="0">
                <a:solidFill>
                  <a:srgbClr val="CC3300"/>
                </a:solidFill>
              </a:rPr>
            </a:br>
            <a:endParaRPr lang="en-US" sz="1100" dirty="0" smtClean="0">
              <a:solidFill>
                <a:srgbClr val="CC3300"/>
              </a:solidFill>
            </a:endParaRPr>
          </a:p>
          <a:p>
            <a:pPr eaLnBrk="1" hangingPunct="1"/>
            <a:r>
              <a:rPr lang="en-US" dirty="0" smtClean="0"/>
              <a:t>I = Impact on Environment</a:t>
            </a:r>
          </a:p>
          <a:p>
            <a:pPr eaLnBrk="1" hangingPunct="1"/>
            <a:r>
              <a:rPr lang="en-US" dirty="0" smtClean="0"/>
              <a:t>P = Population</a:t>
            </a:r>
          </a:p>
          <a:p>
            <a:pPr eaLnBrk="1" hangingPunct="1"/>
            <a:r>
              <a:rPr lang="en-US" dirty="0" smtClean="0"/>
              <a:t>A = Affluence</a:t>
            </a:r>
          </a:p>
          <a:p>
            <a:pPr eaLnBrk="1" hangingPunct="1"/>
            <a:r>
              <a:rPr lang="en-US" dirty="0" smtClean="0"/>
              <a:t>T = Technology</a:t>
            </a:r>
            <a:r>
              <a:rPr lang="en-US" sz="1100" dirty="0" smtClean="0"/>
              <a:t/>
            </a:r>
            <a:br>
              <a:rPr lang="en-US" sz="1100" dirty="0" smtClean="0"/>
            </a:br>
            <a:endParaRPr lang="en-US" sz="1100" dirty="0" smtClean="0"/>
          </a:p>
          <a:p>
            <a:pPr lvl="1" eaLnBrk="1" hangingPunct="1"/>
            <a:r>
              <a:rPr lang="en-US" dirty="0" smtClean="0"/>
              <a:t>Qualitative, with no exact numbers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833438" y="300038"/>
            <a:ext cx="7853362" cy="755650"/>
          </a:xfrm>
        </p:spPr>
        <p:txBody>
          <a:bodyPr>
            <a:normAutofit fontScale="90000"/>
          </a:bodyPr>
          <a:lstStyle/>
          <a:p>
            <a:pPr eaLnBrk="1" hangingPunct="1"/>
            <a:r>
              <a:rPr lang="en-US" sz="4800" smtClean="0"/>
              <a:t>IPAT Equation Consequences</a:t>
            </a:r>
          </a:p>
        </p:txBody>
      </p:sp>
      <p:sp>
        <p:nvSpPr>
          <p:cNvPr id="39938" name="Rectangle 4"/>
          <p:cNvSpPr>
            <a:spLocks noGrp="1" noChangeArrowheads="1"/>
          </p:cNvSpPr>
          <p:nvPr>
            <p:ph idx="1"/>
          </p:nvPr>
        </p:nvSpPr>
        <p:spPr/>
        <p:txBody>
          <a:bodyPr/>
          <a:lstStyle/>
          <a:p>
            <a:pPr eaLnBrk="1" hangingPunct="1"/>
            <a:r>
              <a:rPr lang="en-US" dirty="0" smtClean="0"/>
              <a:t>Wealthy developed countries use far more resources and cause more pollution per capita than poorer countries</a:t>
            </a:r>
          </a:p>
          <a:p>
            <a:pPr eaLnBrk="1" hangingPunct="1"/>
            <a:r>
              <a:rPr lang="en-US" dirty="0" smtClean="0"/>
              <a:t>Average American consumes 35x resources of the average Indian</a:t>
            </a:r>
          </a:p>
          <a:p>
            <a:pPr eaLnBrk="1" hangingPunct="1"/>
            <a:r>
              <a:rPr lang="en-US" dirty="0" smtClean="0"/>
              <a:t>I = P for less-developed countries – environmental problems more obvious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8126413" y="6613525"/>
            <a:ext cx="1023937"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eaLnBrk="0" hangingPunct="0"/>
            <a:r>
              <a:rPr lang="en-US" sz="1000" b="1"/>
              <a:t>Table 1-1, p. 6</a:t>
            </a:r>
          </a:p>
        </p:txBody>
      </p:sp>
      <p:pic>
        <p:nvPicPr>
          <p:cNvPr id="109571" name="Picture 3" descr="01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300" y="0"/>
            <a:ext cx="68834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ICTUREPATH" val="..\..\A_TMP\32_01.JPG"/>
</p:tagLst>
</file>

<file path=ppt/tags/tag10.xml><?xml version="1.0" encoding="utf-8"?>
<p:tagLst xmlns:a="http://schemas.openxmlformats.org/drawingml/2006/main" xmlns:r="http://schemas.openxmlformats.org/officeDocument/2006/relationships" xmlns:p="http://schemas.openxmlformats.org/presentationml/2006/main">
  <p:tag name="PICTUREPATH" val="..\..\A_TMP\33_06.JPG"/>
</p:tagLst>
</file>

<file path=ppt/tags/tag11.xml><?xml version="1.0" encoding="utf-8"?>
<p:tagLst xmlns:a="http://schemas.openxmlformats.org/drawingml/2006/main" xmlns:r="http://schemas.openxmlformats.org/officeDocument/2006/relationships" xmlns:p="http://schemas.openxmlformats.org/presentationml/2006/main">
  <p:tag name="PICTUREPATH" val="..\..\A_TMP\33_07.JPG"/>
</p:tagLst>
</file>

<file path=ppt/tags/tag2.xml><?xml version="1.0" encoding="utf-8"?>
<p:tagLst xmlns:a="http://schemas.openxmlformats.org/drawingml/2006/main" xmlns:r="http://schemas.openxmlformats.org/officeDocument/2006/relationships" xmlns:p="http://schemas.openxmlformats.org/presentationml/2006/main">
  <p:tag name="PICTUREPATH" val="..\..\A_TMP\32_02.JPG"/>
</p:tagLst>
</file>

<file path=ppt/tags/tag3.xml><?xml version="1.0" encoding="utf-8"?>
<p:tagLst xmlns:a="http://schemas.openxmlformats.org/drawingml/2006/main" xmlns:r="http://schemas.openxmlformats.org/officeDocument/2006/relationships" xmlns:p="http://schemas.openxmlformats.org/presentationml/2006/main">
  <p:tag name="PICTUREPATH" val="..\..\A_TMP\32_03.JPG"/>
</p:tagLst>
</file>

<file path=ppt/tags/tag4.xml><?xml version="1.0" encoding="utf-8"?>
<p:tagLst xmlns:a="http://schemas.openxmlformats.org/drawingml/2006/main" xmlns:r="http://schemas.openxmlformats.org/officeDocument/2006/relationships" xmlns:p="http://schemas.openxmlformats.org/presentationml/2006/main">
  <p:tag name="PICTUREPATH" val="..\..\A_TMP\32_04.JPG"/>
</p:tagLst>
</file>

<file path=ppt/tags/tag5.xml><?xml version="1.0" encoding="utf-8"?>
<p:tagLst xmlns:a="http://schemas.openxmlformats.org/drawingml/2006/main" xmlns:r="http://schemas.openxmlformats.org/officeDocument/2006/relationships" xmlns:p="http://schemas.openxmlformats.org/presentationml/2006/main">
  <p:tag name="PICTUREPATH" val="..\..\A_TMP\32_06.JPG"/>
</p:tagLst>
</file>

<file path=ppt/tags/tag6.xml><?xml version="1.0" encoding="utf-8"?>
<p:tagLst xmlns:a="http://schemas.openxmlformats.org/drawingml/2006/main" xmlns:r="http://schemas.openxmlformats.org/officeDocument/2006/relationships" xmlns:p="http://schemas.openxmlformats.org/presentationml/2006/main">
  <p:tag name="PICTUREPATH" val="..\..\A_TMP\33_02.JPG"/>
</p:tagLst>
</file>

<file path=ppt/tags/tag7.xml><?xml version="1.0" encoding="utf-8"?>
<p:tagLst xmlns:a="http://schemas.openxmlformats.org/drawingml/2006/main" xmlns:r="http://schemas.openxmlformats.org/officeDocument/2006/relationships" xmlns:p="http://schemas.openxmlformats.org/presentationml/2006/main">
  <p:tag name="PICTUREPATH" val="..\..\A_TMP\33_03.JPG"/>
</p:tagLst>
</file>

<file path=ppt/tags/tag8.xml><?xml version="1.0" encoding="utf-8"?>
<p:tagLst xmlns:a="http://schemas.openxmlformats.org/drawingml/2006/main" xmlns:r="http://schemas.openxmlformats.org/officeDocument/2006/relationships" xmlns:p="http://schemas.openxmlformats.org/presentationml/2006/main">
  <p:tag name="PICTUREPATH" val="..\..\A_TMP\33_04.JPG"/>
</p:tagLst>
</file>

<file path=ppt/tags/tag9.xml><?xml version="1.0" encoding="utf-8"?>
<p:tagLst xmlns:a="http://schemas.openxmlformats.org/drawingml/2006/main" xmlns:r="http://schemas.openxmlformats.org/officeDocument/2006/relationships" xmlns:p="http://schemas.openxmlformats.org/presentationml/2006/main">
  <p:tag name="PICTUREPATH" val="..\..\A_TMP\33_05.JP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2378</TotalTime>
  <Words>2768</Words>
  <Application>Microsoft Office PowerPoint</Application>
  <PresentationFormat>On-screen Show (4:3)</PresentationFormat>
  <Paragraphs>236</Paragraphs>
  <Slides>50</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Calibri</vt:lpstr>
      <vt:lpstr>Wingdings</vt:lpstr>
      <vt:lpstr>Arial</vt:lpstr>
      <vt:lpstr>ＭＳ Ｐゴシック</vt:lpstr>
      <vt:lpstr>Times New Roman</vt:lpstr>
      <vt:lpstr>Office Theme</vt:lpstr>
      <vt:lpstr>PowerPoint Presentation</vt:lpstr>
      <vt:lpstr>PowerPoint Presentation</vt:lpstr>
      <vt:lpstr> </vt:lpstr>
      <vt:lpstr> </vt:lpstr>
      <vt:lpstr> </vt:lpstr>
      <vt:lpstr> </vt:lpstr>
      <vt:lpstr>IPAT Equation</vt:lpstr>
      <vt:lpstr>IPAT Equation Consequences</vt:lpstr>
      <vt:lpstr>PowerPoint Presentation</vt:lpstr>
      <vt:lpstr>Carrying Capacity</vt:lpstr>
      <vt:lpstr>PowerPoint Presentation</vt:lpstr>
      <vt:lpstr>Ecological Overshoot</vt:lpstr>
      <vt:lpstr>Human Carrying Capacity</vt:lpstr>
      <vt:lpstr>PowerPoint Presentation</vt:lpstr>
      <vt:lpstr>PowerPoint Presentation</vt:lpstr>
      <vt:lpstr>Human Population Growth</vt:lpstr>
      <vt:lpstr>Case Study: Population Growth and Its Effects, cont.</vt:lpstr>
      <vt:lpstr>PowerPoint Presentation</vt:lpstr>
      <vt:lpstr>PowerPoint Presentation</vt:lpstr>
      <vt:lpstr>PowerPoint Presentation</vt:lpstr>
      <vt:lpstr>PowerPoint Presentation</vt:lpstr>
      <vt:lpstr>IPAT Equation</vt:lpstr>
      <vt:lpstr>PowerPoint Presentation</vt:lpstr>
      <vt:lpstr>Components of the Solar System</vt:lpstr>
      <vt:lpstr>The Kuiper Belt</vt:lpstr>
      <vt:lpstr>The Oort Cloud</vt:lpstr>
      <vt:lpstr>Rotation and Revolution in the  Solar System</vt:lpstr>
      <vt:lpstr>Average Density shows us a lot!</vt:lpstr>
      <vt:lpstr>A Model of Solar System Formation</vt:lpstr>
      <vt:lpstr>Solar Nebula Theory</vt:lpstr>
      <vt:lpstr>Condensation and the Formation  of the Planets</vt:lpstr>
      <vt:lpstr>Planetesimal Formation</vt:lpstr>
      <vt:lpstr>Protoplanets and differentiation</vt:lpstr>
      <vt:lpstr>T-Tauri Stage of the Sun</vt:lpstr>
      <vt:lpstr>Atmospheres</vt:lpstr>
      <vt:lpstr>The Scientific Method</vt:lpstr>
      <vt:lpstr>PowerPoint Presentation</vt:lpstr>
      <vt:lpstr>PowerPoint Presentation</vt:lpstr>
      <vt:lpstr>PowerPoint Presentation</vt:lpstr>
      <vt:lpstr>Tools: Maps</vt:lpstr>
      <vt:lpstr>PowerPoint Presentation</vt:lpstr>
      <vt:lpstr>PowerPoint Presentation</vt:lpstr>
      <vt:lpstr>PowerPoint Presentation</vt:lpstr>
      <vt:lpstr>Tools: Gadgets and More</vt:lpstr>
      <vt:lpstr>PowerPoint Presentation</vt:lpstr>
      <vt:lpstr>PowerPoint Presentation</vt:lpstr>
      <vt:lpstr>PowerPoint Presentation</vt:lpstr>
      <vt:lpstr>Typical Projects</vt:lpstr>
      <vt:lpstr>PowerPoint Presentation</vt:lpstr>
      <vt:lpstr>PowerPoint Presentation</vt:lpstr>
    </vt:vector>
  </TitlesOfParts>
  <Company>Cengage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Mark Boryta</dc:creator>
  <cp:lastModifiedBy>Boryta, Mark</cp:lastModifiedBy>
  <cp:revision>145</cp:revision>
  <cp:lastPrinted>2016-01-04T20:57:29Z</cp:lastPrinted>
  <dcterms:created xsi:type="dcterms:W3CDTF">2010-04-02T21:06:18Z</dcterms:created>
  <dcterms:modified xsi:type="dcterms:W3CDTF">2016-01-04T20:58:55Z</dcterms:modified>
</cp:coreProperties>
</file>