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65" r:id="rId1"/>
  </p:sldMasterIdLst>
  <p:notesMasterIdLst>
    <p:notesMasterId r:id="rId46"/>
  </p:notesMasterIdLst>
  <p:handoutMasterIdLst>
    <p:handoutMasterId r:id="rId47"/>
  </p:handoutMasterIdLst>
  <p:sldIdLst>
    <p:sldId id="256" r:id="rId2"/>
    <p:sldId id="258" r:id="rId3"/>
    <p:sldId id="277" r:id="rId4"/>
    <p:sldId id="259" r:id="rId5"/>
    <p:sldId id="260" r:id="rId6"/>
    <p:sldId id="278" r:id="rId7"/>
    <p:sldId id="261" r:id="rId8"/>
    <p:sldId id="302" r:id="rId9"/>
    <p:sldId id="279" r:id="rId10"/>
    <p:sldId id="262" r:id="rId11"/>
    <p:sldId id="263" r:id="rId12"/>
    <p:sldId id="290" r:id="rId13"/>
    <p:sldId id="264" r:id="rId14"/>
    <p:sldId id="280" r:id="rId15"/>
    <p:sldId id="281" r:id="rId16"/>
    <p:sldId id="265" r:id="rId17"/>
    <p:sldId id="266" r:id="rId18"/>
    <p:sldId id="285" r:id="rId19"/>
    <p:sldId id="267" r:id="rId20"/>
    <p:sldId id="286" r:id="rId21"/>
    <p:sldId id="303" r:id="rId22"/>
    <p:sldId id="268" r:id="rId23"/>
    <p:sldId id="304" r:id="rId24"/>
    <p:sldId id="283" r:id="rId25"/>
    <p:sldId id="272" r:id="rId26"/>
    <p:sldId id="271" r:id="rId27"/>
    <p:sldId id="300" r:id="rId28"/>
    <p:sldId id="301" r:id="rId29"/>
    <p:sldId id="273" r:id="rId30"/>
    <p:sldId id="274" r:id="rId31"/>
    <p:sldId id="305" r:id="rId32"/>
    <p:sldId id="287" r:id="rId33"/>
    <p:sldId id="299" r:id="rId34"/>
    <p:sldId id="291" r:id="rId35"/>
    <p:sldId id="292" r:id="rId36"/>
    <p:sldId id="293" r:id="rId37"/>
    <p:sldId id="294" r:id="rId38"/>
    <p:sldId id="295" r:id="rId39"/>
    <p:sldId id="296" r:id="rId40"/>
    <p:sldId id="297" r:id="rId41"/>
    <p:sldId id="298" r:id="rId42"/>
    <p:sldId id="275" r:id="rId43"/>
    <p:sldId id="288" r:id="rId44"/>
    <p:sldId id="276" r:id="rId45"/>
  </p:sldIdLst>
  <p:sldSz cx="9144000" cy="6858000" type="screen4x3"/>
  <p:notesSz cx="7315200" cy="9601200"/>
  <p:embeddedFontLst>
    <p:embeddedFont>
      <p:font typeface="Wingdings 2" panose="05020102010507070707" pitchFamily="18" charset="2"/>
      <p:regular r:id="rId48"/>
    </p:embeddedFont>
    <p:embeddedFont>
      <p:font typeface="ＭＳ Ｐゴシック" panose="020B0600070205080204" pitchFamily="34" charset="-128"/>
      <p:regular r:id="rId49"/>
    </p:embeddedFont>
    <p:embeddedFont>
      <p:font typeface="Lucida Sans" panose="020B0602030504020204" pitchFamily="34" charset="0"/>
      <p:regular r:id="rId50"/>
      <p:bold r:id="rId51"/>
      <p:italic r:id="rId52"/>
      <p:boldItalic r:id="rId53"/>
    </p:embeddedFont>
    <p:embeddedFont>
      <p:font typeface="Wingdings 3" panose="05040102010807070707" pitchFamily="18" charset="2"/>
      <p:regular r:id="rId54"/>
    </p:embeddedFont>
    <p:embeddedFont>
      <p:font typeface="Tahoma" panose="020B0604030504040204" pitchFamily="34" charset="0"/>
      <p:regular r:id="rId55"/>
      <p:bold r:id="rId56"/>
    </p:embeddedFont>
    <p:embeddedFont>
      <p:font typeface="Book Antiqua" panose="02040602050305030304" pitchFamily="18" charset="0"/>
      <p:regular r:id="rId57"/>
      <p:bold r:id="rId58"/>
      <p:italic r:id="rId59"/>
      <p:boldItalic r:id="rId60"/>
    </p:embeddedFont>
  </p:embeddedFontLst>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84" charset="-128"/>
        <a:cs typeface="+mn-cs"/>
      </a:defRPr>
    </a:lvl1pPr>
    <a:lvl2pPr marL="457200" algn="l" rtl="0" fontAlgn="base">
      <a:spcBef>
        <a:spcPct val="0"/>
      </a:spcBef>
      <a:spcAft>
        <a:spcPct val="0"/>
      </a:spcAft>
      <a:defRPr sz="2400" kern="1200">
        <a:solidFill>
          <a:schemeClr val="tx1"/>
        </a:solidFill>
        <a:latin typeface="Arial" charset="0"/>
        <a:ea typeface="ＭＳ Ｐゴシック" pitchFamily="84" charset="-128"/>
        <a:cs typeface="+mn-cs"/>
      </a:defRPr>
    </a:lvl2pPr>
    <a:lvl3pPr marL="914400" algn="l" rtl="0" fontAlgn="base">
      <a:spcBef>
        <a:spcPct val="0"/>
      </a:spcBef>
      <a:spcAft>
        <a:spcPct val="0"/>
      </a:spcAft>
      <a:defRPr sz="2400" kern="1200">
        <a:solidFill>
          <a:schemeClr val="tx1"/>
        </a:solidFill>
        <a:latin typeface="Arial" charset="0"/>
        <a:ea typeface="ＭＳ Ｐゴシック" pitchFamily="84" charset="-128"/>
        <a:cs typeface="+mn-cs"/>
      </a:defRPr>
    </a:lvl3pPr>
    <a:lvl4pPr marL="1371600" algn="l" rtl="0" fontAlgn="base">
      <a:spcBef>
        <a:spcPct val="0"/>
      </a:spcBef>
      <a:spcAft>
        <a:spcPct val="0"/>
      </a:spcAft>
      <a:defRPr sz="2400" kern="1200">
        <a:solidFill>
          <a:schemeClr val="tx1"/>
        </a:solidFill>
        <a:latin typeface="Arial" charset="0"/>
        <a:ea typeface="ＭＳ Ｐゴシック" pitchFamily="84" charset="-128"/>
        <a:cs typeface="+mn-cs"/>
      </a:defRPr>
    </a:lvl4pPr>
    <a:lvl5pPr marL="1828800" algn="l" rtl="0" fontAlgn="base">
      <a:spcBef>
        <a:spcPct val="0"/>
      </a:spcBef>
      <a:spcAft>
        <a:spcPct val="0"/>
      </a:spcAft>
      <a:defRPr sz="2400" kern="1200">
        <a:solidFill>
          <a:schemeClr val="tx1"/>
        </a:solidFill>
        <a:latin typeface="Arial" charset="0"/>
        <a:ea typeface="ＭＳ Ｐゴシック" pitchFamily="84" charset="-128"/>
        <a:cs typeface="+mn-cs"/>
      </a:defRPr>
    </a:lvl5pPr>
    <a:lvl6pPr marL="2286000" algn="l" defTabSz="914400" rtl="0" eaLnBrk="1" latinLnBrk="0" hangingPunct="1">
      <a:defRPr sz="2400" kern="1200">
        <a:solidFill>
          <a:schemeClr val="tx1"/>
        </a:solidFill>
        <a:latin typeface="Arial" charset="0"/>
        <a:ea typeface="ＭＳ Ｐゴシック" pitchFamily="84" charset="-128"/>
        <a:cs typeface="+mn-cs"/>
      </a:defRPr>
    </a:lvl6pPr>
    <a:lvl7pPr marL="2743200" algn="l" defTabSz="914400" rtl="0" eaLnBrk="1" latinLnBrk="0" hangingPunct="1">
      <a:defRPr sz="2400" kern="1200">
        <a:solidFill>
          <a:schemeClr val="tx1"/>
        </a:solidFill>
        <a:latin typeface="Arial" charset="0"/>
        <a:ea typeface="ＭＳ Ｐゴシック" pitchFamily="84" charset="-128"/>
        <a:cs typeface="+mn-cs"/>
      </a:defRPr>
    </a:lvl7pPr>
    <a:lvl8pPr marL="3200400" algn="l" defTabSz="914400" rtl="0" eaLnBrk="1" latinLnBrk="0" hangingPunct="1">
      <a:defRPr sz="2400" kern="1200">
        <a:solidFill>
          <a:schemeClr val="tx1"/>
        </a:solidFill>
        <a:latin typeface="Arial" charset="0"/>
        <a:ea typeface="ＭＳ Ｐゴシック" pitchFamily="84" charset="-128"/>
        <a:cs typeface="+mn-cs"/>
      </a:defRPr>
    </a:lvl8pPr>
    <a:lvl9pPr marL="3657600" algn="l" defTabSz="914400" rtl="0" eaLnBrk="1" latinLnBrk="0" hangingPunct="1">
      <a:defRPr sz="2400" kern="1200">
        <a:solidFill>
          <a:schemeClr val="tx1"/>
        </a:solidFill>
        <a:latin typeface="Arial" charset="0"/>
        <a:ea typeface="ＭＳ Ｐゴシック" pitchFamily="8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1" autoAdjust="0"/>
    <p:restoredTop sz="86437" autoAdjust="0"/>
  </p:normalViewPr>
  <p:slideViewPr>
    <p:cSldViewPr>
      <p:cViewPr varScale="1">
        <p:scale>
          <a:sx n="77" d="100"/>
          <a:sy n="77" d="100"/>
        </p:scale>
        <p:origin x="132" y="360"/>
      </p:cViewPr>
      <p:guideLst>
        <p:guide orient="horz" pos="2160"/>
        <p:guide pos="2880"/>
      </p:guideLst>
    </p:cSldViewPr>
  </p:slideViewPr>
  <p:outlineViewPr>
    <p:cViewPr>
      <p:scale>
        <a:sx n="33" d="100"/>
        <a:sy n="33" d="100"/>
      </p:scale>
      <p:origin x="0" y="21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0" hangingPunct="0">
              <a:defRPr sz="1300">
                <a:ea typeface="ＭＳ Ｐゴシック" pitchFamily="1" charset="-128"/>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eaLnBrk="0" hangingPunct="0">
              <a:defRPr sz="1300">
                <a:ea typeface="ＭＳ Ｐゴシック" pitchFamily="1" charset="-128"/>
                <a:cs typeface="+mn-cs"/>
              </a:defRPr>
            </a:lvl1pPr>
          </a:lstStyle>
          <a:p>
            <a:pPr>
              <a:defRPr/>
            </a:pPr>
            <a:fld id="{8EDD4471-5706-441A-B58F-164C08FD10C9}" type="datetimeFigureOut">
              <a:rPr lang="en-US"/>
              <a:pPr>
                <a:defRPr/>
              </a:pPr>
              <a:t>1/23/2017</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eaLnBrk="0" hangingPunct="0">
              <a:defRPr sz="1300">
                <a:ea typeface="ＭＳ Ｐゴシック" pitchFamily="1" charset="-128"/>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eaLnBrk="0" hangingPunct="0">
              <a:defRPr sz="1300">
                <a:ea typeface="ＭＳ Ｐゴシック" pitchFamily="1" charset="-128"/>
                <a:cs typeface="+mn-cs"/>
              </a:defRPr>
            </a:lvl1pPr>
          </a:lstStyle>
          <a:p>
            <a:pPr>
              <a:defRPr/>
            </a:pPr>
            <a:fld id="{CEE2E6D6-3CF9-4402-B83B-4A5C42F042E9}" type="slidenum">
              <a:rPr lang="en-US"/>
              <a:pPr>
                <a:defRPr/>
              </a:pPr>
              <a:t>‹#›</a:t>
            </a:fld>
            <a:endParaRPr lang="en-US"/>
          </a:p>
        </p:txBody>
      </p:sp>
    </p:spTree>
    <p:extLst>
      <p:ext uri="{BB962C8B-B14F-4D97-AF65-F5344CB8AC3E}">
        <p14:creationId xmlns:p14="http://schemas.microsoft.com/office/powerpoint/2010/main" val="39287324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ea typeface="ＭＳ Ｐゴシック" pitchFamily="1" charset="-128"/>
                <a:cs typeface="+mn-cs"/>
              </a:defRPr>
            </a:lvl1pPr>
          </a:lstStyle>
          <a:p>
            <a:pPr>
              <a:defRPr/>
            </a:pPr>
            <a:endParaRPr lang="en-US"/>
          </a:p>
        </p:txBody>
      </p:sp>
      <p:sp>
        <p:nvSpPr>
          <p:cNvPr id="3174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ea typeface="ＭＳ Ｐゴシック" pitchFamily="1" charset="-128"/>
                <a:cs typeface="+mn-cs"/>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ea typeface="ＭＳ Ｐゴシック" pitchFamily="1" charset="-128"/>
                <a:cs typeface="+mn-cs"/>
              </a:defRPr>
            </a:lvl1pPr>
          </a:lstStyle>
          <a:p>
            <a:pPr>
              <a:defRPr/>
            </a:pPr>
            <a:endParaRPr lang="en-US"/>
          </a:p>
        </p:txBody>
      </p:sp>
      <p:sp>
        <p:nvSpPr>
          <p:cNvPr id="3175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ea typeface="ＭＳ Ｐゴシック" pitchFamily="1" charset="-128"/>
                <a:cs typeface="+mn-cs"/>
              </a:defRPr>
            </a:lvl1pPr>
          </a:lstStyle>
          <a:p>
            <a:pPr>
              <a:defRPr/>
            </a:pPr>
            <a:fld id="{2D7AD56C-9333-4BC5-BC12-ADACEA101545}" type="slidenum">
              <a:rPr lang="en-US"/>
              <a:pPr>
                <a:defRPr/>
              </a:pPr>
              <a:t>‹#›</a:t>
            </a:fld>
            <a:endParaRPr lang="en-US"/>
          </a:p>
        </p:txBody>
      </p:sp>
    </p:spTree>
    <p:extLst>
      <p:ext uri="{BB962C8B-B14F-4D97-AF65-F5344CB8AC3E}">
        <p14:creationId xmlns:p14="http://schemas.microsoft.com/office/powerpoint/2010/main" val="279112466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9866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Active Figure 3.24 The plate tectonic model. Divergent and convergent boundaries and their relationships to seafloor and continental volcanoes are shown. Transform faults on the seafloor are transform boundaries linking different segments of the Mid-Ocean Ridge. Rift-valley formation as a result of divergence under the continent is also shown.</a:t>
            </a:r>
          </a:p>
        </p:txBody>
      </p:sp>
    </p:spTree>
    <p:extLst>
      <p:ext uri="{BB962C8B-B14F-4D97-AF65-F5344CB8AC3E}">
        <p14:creationId xmlns:p14="http://schemas.microsoft.com/office/powerpoint/2010/main" val="2861608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Active Figure 3.23 Earth’s major tectonic plates and types of plate boundaries. Regardless of the type of plate boundary, each one is delineated by earthquake epicenters (not shown). The arrows indicate the present direction of plate motion; the numbers, the rate of spreading in centimeters per year. The rate of spreading is determined by dividing the distance to a magnetic anomaly (or rock) of known age in kilometers (3x105=cm) by the age of that anomaly in years (5 cm/yr).</a:t>
            </a:r>
          </a:p>
        </p:txBody>
      </p:sp>
    </p:spTree>
    <p:extLst>
      <p:ext uri="{BB962C8B-B14F-4D97-AF65-F5344CB8AC3E}">
        <p14:creationId xmlns:p14="http://schemas.microsoft.com/office/powerpoint/2010/main" val="2817328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Active Figure 3.26 (a) Cross section of six islands formed and forming over the Hawaiian hot spot. The Hawaiian Islands are sequentially older in a northwest direction. The new volcano, Loihi, is forming under water off the southeast end of the Hawaiian chain. (b) Kinked hot spot trajectories in the Pacific. The kink in each island chain occurred about 40 million years ago due to a change in the Pacific plate’s direction of motion. From MURPHY/NANCE. Earth Science Today, 1E. © 2001 Wadsworth, a part of Cengage Learning, Inc. Reproduced by permission.  www.cengage.com/permissions</a:t>
            </a:r>
          </a:p>
        </p:txBody>
      </p:sp>
    </p:spTree>
    <p:extLst>
      <p:ext uri="{BB962C8B-B14F-4D97-AF65-F5344CB8AC3E}">
        <p14:creationId xmlns:p14="http://schemas.microsoft.com/office/powerpoint/2010/main" val="2888708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Figure 3 Formation of exotic terranes by a small continental mass and a submarine volcano being scraped off from the subducting plate and onto the continental mass. Many portions of the west coasts of the United States and Canada have grown in this manner.</a:t>
            </a:r>
          </a:p>
        </p:txBody>
      </p:sp>
    </p:spTree>
    <p:extLst>
      <p:ext uri="{BB962C8B-B14F-4D97-AF65-F5344CB8AC3E}">
        <p14:creationId xmlns:p14="http://schemas.microsoft.com/office/powerpoint/2010/main" val="71301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Figure 1 Accreted terranes of the west coast of the United States and Canada. The Salina, Wrangellia, Alexander, Stikine, Klamath Mountains, Ruby, and Nixon Fork blocks (dark brown) were probably once parts of other continents and have been displaced long distances. The terranes shown as light-green areas are probably displaced parts of North America, the stable North American craton (darker green). The lighter-brown areas represent rocks that have not traveled great distances from their places of origin.</a:t>
            </a:r>
          </a:p>
        </p:txBody>
      </p:sp>
    </p:spTree>
    <p:extLst>
      <p:ext uri="{BB962C8B-B14F-4D97-AF65-F5344CB8AC3E}">
        <p14:creationId xmlns:p14="http://schemas.microsoft.com/office/powerpoint/2010/main" val="40611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xfrm>
            <a:off x="1257300" y="722313"/>
            <a:ext cx="4800600" cy="3600450"/>
          </a:xfrm>
          <a:ln/>
        </p:spPr>
      </p:sp>
      <p:sp>
        <p:nvSpPr>
          <p:cNvPr id="58372" name="Rectangle 3"/>
          <p:cNvSpPr>
            <a:spLocks noGrp="1" noChangeArrowheads="1"/>
          </p:cNvSpPr>
          <p:nvPr>
            <p:ph type="body" idx="1"/>
          </p:nvPr>
        </p:nvSpPr>
        <p:spPr>
          <a:xfrm>
            <a:off x="973138" y="4560888"/>
            <a:ext cx="53689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6" tIns="48324" rIns="96646" bIns="48324"/>
          <a:lstStyle/>
          <a:p>
            <a:pPr eaLnBrk="1" hangingPunct="1"/>
            <a:r>
              <a:rPr lang="el-GR" altLang="en-US" b="1" smtClean="0">
                <a:solidFill>
                  <a:srgbClr val="000000"/>
                </a:solidFill>
                <a:ea typeface="ＭＳ Ｐゴシック" pitchFamily="84" charset="-128"/>
                <a:cs typeface="Arial" charset="0"/>
              </a:rPr>
              <a:t>Figure 2.24: </a:t>
            </a:r>
            <a:r>
              <a:rPr lang="el-GR" altLang="en-US" smtClean="0">
                <a:solidFill>
                  <a:srgbClr val="000000"/>
                </a:solidFill>
                <a:ea typeface="ＭＳ Ｐゴシック" pitchFamily="84" charset="-128"/>
                <a:cs typeface="Arial" charset="0"/>
              </a:rPr>
              <a:t>Geologic time scale. </a:t>
            </a:r>
            <a:endParaRPr lang="en-US" altLang="en-US" smtClean="0">
              <a:solidFill>
                <a:srgbClr val="000000"/>
              </a:solidFill>
              <a:ea typeface="ＭＳ Ｐゴシック" pitchFamily="84" charset="-128"/>
              <a:cs typeface="Arial" charset="0"/>
            </a:endParaRPr>
          </a:p>
          <a:p>
            <a:pPr eaLnBrk="1" hangingPunct="1"/>
            <a:r>
              <a:rPr lang="el-GR" altLang="en-US" smtClean="0">
                <a:solidFill>
                  <a:srgbClr val="000000"/>
                </a:solidFill>
                <a:ea typeface="ＭＳ Ｐゴシック" pitchFamily="84" charset="-128"/>
                <a:cs typeface="Arial" charset="0"/>
              </a:rPr>
              <a:t>Adapted from A. R. Palmer, Geology, 1983, 504</a:t>
            </a:r>
            <a:r>
              <a:rPr lang="en-US" altLang="en-US" smtClean="0">
                <a:solidFill>
                  <a:srgbClr val="000000"/>
                </a:solidFill>
                <a:ea typeface="ＭＳ Ｐゴシック" pitchFamily="84" charset="-128"/>
                <a:cs typeface="Arial" charset="0"/>
              </a:rPr>
              <a:t>.</a:t>
            </a:r>
            <a:endParaRPr lang="el-GR" altLang="en-US" smtClean="0">
              <a:solidFill>
                <a:srgbClr val="000000"/>
              </a:solidFill>
              <a:ea typeface="ＭＳ Ｐゴシック" pitchFamily="84" charset="-128"/>
              <a:cs typeface="Arial" charset="0"/>
            </a:endParaRPr>
          </a:p>
        </p:txBody>
      </p:sp>
    </p:spTree>
    <p:extLst>
      <p:ext uri="{BB962C8B-B14F-4D97-AF65-F5344CB8AC3E}">
        <p14:creationId xmlns:p14="http://schemas.microsoft.com/office/powerpoint/2010/main" val="1043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xfrm>
            <a:off x="1257300" y="722313"/>
            <a:ext cx="4800600" cy="3600450"/>
          </a:xfrm>
          <a:ln/>
        </p:spPr>
      </p:sp>
      <p:sp>
        <p:nvSpPr>
          <p:cNvPr id="46084" name="Rectangle 3"/>
          <p:cNvSpPr>
            <a:spLocks noGrp="1" noChangeArrowheads="1"/>
          </p:cNvSpPr>
          <p:nvPr>
            <p:ph type="body" idx="1"/>
          </p:nvPr>
        </p:nvSpPr>
        <p:spPr>
          <a:xfrm>
            <a:off x="973138" y="4560888"/>
            <a:ext cx="53689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6" tIns="48324" rIns="96646" bIns="48324"/>
          <a:lstStyle/>
          <a:p>
            <a:pPr eaLnBrk="1" hangingPunct="1"/>
            <a:r>
              <a:rPr lang="el-GR" altLang="en-US" b="1" smtClean="0">
                <a:solidFill>
                  <a:srgbClr val="000000"/>
                </a:solidFill>
                <a:ea typeface="ＭＳ Ｐゴシック" pitchFamily="84" charset="-128"/>
                <a:cs typeface="Arial" charset="0"/>
              </a:rPr>
              <a:t>Figure 2.13: </a:t>
            </a:r>
            <a:r>
              <a:rPr lang="el-GR" altLang="en-US" smtClean="0">
                <a:solidFill>
                  <a:srgbClr val="000000"/>
                </a:solidFill>
                <a:ea typeface="ＭＳ Ｐゴシック" pitchFamily="84" charset="-128"/>
                <a:cs typeface="Arial" charset="0"/>
              </a:rPr>
              <a:t>Classification of common igneous rocks by their mineralogy and texture. Relative proportions of mineral components are shown for each rock type. Fine-grained </a:t>
            </a:r>
            <a:r>
              <a:rPr lang="el-GR" altLang="en-US" i="1" smtClean="0">
                <a:solidFill>
                  <a:srgbClr val="000000"/>
                </a:solidFill>
                <a:ea typeface="ＭＳ Ｐゴシック" pitchFamily="84" charset="-128"/>
                <a:cs typeface="Arial" charset="0"/>
              </a:rPr>
              <a:t>aphanitic </a:t>
            </a:r>
            <a:r>
              <a:rPr lang="el-GR" altLang="en-US" smtClean="0">
                <a:solidFill>
                  <a:srgbClr val="000000"/>
                </a:solidFill>
                <a:ea typeface="ＭＳ Ｐゴシック" pitchFamily="84" charset="-128"/>
                <a:cs typeface="Arial" charset="0"/>
              </a:rPr>
              <a:t>texture results from rapid cooling of molten material. Coarse-grained </a:t>
            </a:r>
            <a:r>
              <a:rPr lang="el-GR" altLang="en-US" i="1" smtClean="0">
                <a:solidFill>
                  <a:srgbClr val="000000"/>
                </a:solidFill>
                <a:ea typeface="ＭＳ Ｐゴシック" pitchFamily="84" charset="-128"/>
                <a:cs typeface="Arial" charset="0"/>
              </a:rPr>
              <a:t>phaneritic </a:t>
            </a:r>
            <a:r>
              <a:rPr lang="el-GR" altLang="en-US" smtClean="0">
                <a:solidFill>
                  <a:srgbClr val="000000"/>
                </a:solidFill>
                <a:ea typeface="ＭＳ Ｐゴシック" pitchFamily="84" charset="-128"/>
                <a:cs typeface="Arial" charset="0"/>
              </a:rPr>
              <a:t>texture results from slow cooling. </a:t>
            </a:r>
            <a:endParaRPr lang="en-US" altLang="en-US" smtClean="0">
              <a:solidFill>
                <a:srgbClr val="000000"/>
              </a:solidFill>
              <a:ea typeface="ＭＳ Ｐゴシック" pitchFamily="84" charset="-128"/>
              <a:cs typeface="Arial" charset="0"/>
            </a:endParaRPr>
          </a:p>
          <a:p>
            <a:pPr eaLnBrk="1" hangingPunct="1"/>
            <a:r>
              <a:rPr lang="el-GR" altLang="en-US" smtClean="0">
                <a:solidFill>
                  <a:srgbClr val="000000"/>
                </a:solidFill>
                <a:ea typeface="ＭＳ Ｐゴシック" pitchFamily="84" charset="-128"/>
                <a:cs typeface="Arial" charset="0"/>
              </a:rPr>
              <a:t>Rock photos courtesy Sue Monroe.</a:t>
            </a:r>
          </a:p>
        </p:txBody>
      </p:sp>
    </p:spTree>
    <p:extLst>
      <p:ext uri="{BB962C8B-B14F-4D97-AF65-F5344CB8AC3E}">
        <p14:creationId xmlns:p14="http://schemas.microsoft.com/office/powerpoint/2010/main" val="381802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7107" name="Rectangle 2"/>
          <p:cNvSpPr>
            <a:spLocks noGrp="1" noRot="1" noChangeAspect="1" noChangeArrowheads="1" noTextEdit="1"/>
          </p:cNvSpPr>
          <p:nvPr>
            <p:ph type="sldImg"/>
          </p:nvPr>
        </p:nvSpPr>
        <p:spPr>
          <a:xfrm>
            <a:off x="1257300" y="722313"/>
            <a:ext cx="4800600" cy="3600450"/>
          </a:xfrm>
          <a:ln/>
        </p:spPr>
      </p:sp>
      <p:sp>
        <p:nvSpPr>
          <p:cNvPr id="47108" name="Rectangle 3"/>
          <p:cNvSpPr>
            <a:spLocks noGrp="1" noChangeArrowheads="1"/>
          </p:cNvSpPr>
          <p:nvPr>
            <p:ph type="body" idx="1"/>
          </p:nvPr>
        </p:nvSpPr>
        <p:spPr>
          <a:xfrm>
            <a:off x="973138" y="4560888"/>
            <a:ext cx="53689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6" tIns="48324" rIns="96646" bIns="48324"/>
          <a:lstStyle/>
          <a:p>
            <a:pPr eaLnBrk="1" hangingPunct="1"/>
            <a:r>
              <a:rPr lang="el-GR" altLang="en-US" b="1" smtClean="0">
                <a:solidFill>
                  <a:srgbClr val="000000"/>
                </a:solidFill>
                <a:ea typeface="ＭＳ Ｐゴシック" pitchFamily="84" charset="-128"/>
                <a:cs typeface="Arial" charset="0"/>
              </a:rPr>
              <a:t>Figure 2.15: </a:t>
            </a:r>
            <a:r>
              <a:rPr lang="el-GR" altLang="en-US" smtClean="0">
                <a:solidFill>
                  <a:srgbClr val="000000"/>
                </a:solidFill>
                <a:ea typeface="ＭＳ Ｐゴシック" pitchFamily="84" charset="-128"/>
                <a:cs typeface="Arial" charset="0"/>
              </a:rPr>
              <a:t>How sediments are transformed into clastic sedimentary rocks. The sequence of lithification is </a:t>
            </a:r>
            <a:r>
              <a:rPr lang="el-GR" altLang="en-US" i="1" smtClean="0">
                <a:solidFill>
                  <a:srgbClr val="000000"/>
                </a:solidFill>
                <a:ea typeface="ＭＳ Ｐゴシック" pitchFamily="84" charset="-128"/>
                <a:cs typeface="Arial" charset="0"/>
              </a:rPr>
              <a:t>deposition </a:t>
            </a:r>
            <a:r>
              <a:rPr lang="el-GR" altLang="en-US" smtClean="0">
                <a:solidFill>
                  <a:srgbClr val="000000"/>
                </a:solidFill>
                <a:ea typeface="ＭＳ Ｐゴシック" pitchFamily="84" charset="-128"/>
                <a:cs typeface="Arial" charset="0"/>
              </a:rPr>
              <a:t>to </a:t>
            </a:r>
            <a:r>
              <a:rPr lang="el-GR" altLang="en-US" i="1" smtClean="0">
                <a:solidFill>
                  <a:srgbClr val="000000"/>
                </a:solidFill>
                <a:ea typeface="ＭＳ Ｐゴシック" pitchFamily="84" charset="-128"/>
                <a:cs typeface="Arial" charset="0"/>
              </a:rPr>
              <a:t>compaction </a:t>
            </a:r>
            <a:r>
              <a:rPr lang="el-GR" altLang="en-US" smtClean="0">
                <a:solidFill>
                  <a:srgbClr val="000000"/>
                </a:solidFill>
                <a:ea typeface="ＭＳ Ｐゴシック" pitchFamily="84" charset="-128"/>
                <a:cs typeface="Arial" charset="0"/>
              </a:rPr>
              <a:t>to </a:t>
            </a:r>
            <a:r>
              <a:rPr lang="el-GR" altLang="en-US" i="1" smtClean="0">
                <a:solidFill>
                  <a:srgbClr val="000000"/>
                </a:solidFill>
                <a:ea typeface="ＭＳ Ｐゴシック" pitchFamily="84" charset="-128"/>
                <a:cs typeface="Arial" charset="0"/>
              </a:rPr>
              <a:t>cementation </a:t>
            </a:r>
            <a:r>
              <a:rPr lang="el-GR" altLang="en-US" smtClean="0">
                <a:solidFill>
                  <a:srgbClr val="000000"/>
                </a:solidFill>
                <a:ea typeface="ＭＳ Ｐゴシック" pitchFamily="84" charset="-128"/>
                <a:cs typeface="Arial" charset="0"/>
              </a:rPr>
              <a:t>to hard rock.</a:t>
            </a:r>
          </a:p>
        </p:txBody>
      </p:sp>
    </p:spTree>
    <p:extLst>
      <p:ext uri="{BB962C8B-B14F-4D97-AF65-F5344CB8AC3E}">
        <p14:creationId xmlns:p14="http://schemas.microsoft.com/office/powerpoint/2010/main" val="406350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xfrm>
            <a:off x="1257300" y="722313"/>
            <a:ext cx="4800600" cy="3600450"/>
          </a:xfrm>
          <a:ln/>
        </p:spPr>
      </p:sp>
      <p:sp>
        <p:nvSpPr>
          <p:cNvPr id="48132" name="Rectangle 3"/>
          <p:cNvSpPr>
            <a:spLocks noGrp="1" noChangeArrowheads="1"/>
          </p:cNvSpPr>
          <p:nvPr>
            <p:ph type="body" idx="1"/>
          </p:nvPr>
        </p:nvSpPr>
        <p:spPr>
          <a:xfrm>
            <a:off x="973138" y="4560888"/>
            <a:ext cx="53689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6" tIns="48324" rIns="96646" bIns="48324"/>
          <a:lstStyle/>
          <a:p>
            <a:pPr eaLnBrk="1" hangingPunct="1"/>
            <a:r>
              <a:rPr lang="el-GR" altLang="en-US" b="1" smtClean="0">
                <a:solidFill>
                  <a:srgbClr val="000000"/>
                </a:solidFill>
                <a:ea typeface="ＭＳ Ｐゴシック" pitchFamily="84" charset="-128"/>
                <a:cs typeface="Arial" charset="0"/>
              </a:rPr>
              <a:t>Figure 2.11: </a:t>
            </a:r>
            <a:r>
              <a:rPr lang="el-GR" altLang="en-US" smtClean="0">
                <a:solidFill>
                  <a:srgbClr val="000000"/>
                </a:solidFill>
                <a:ea typeface="ＭＳ Ｐゴシック" pitchFamily="84" charset="-128"/>
                <a:cs typeface="Arial" charset="0"/>
              </a:rPr>
              <a:t>The rock cycle. The three rock types are interrelated by internal and external processes involving the atmosphere, ocean, biosphere, crust, and upper mantle.</a:t>
            </a:r>
          </a:p>
        </p:txBody>
      </p:sp>
    </p:spTree>
    <p:extLst>
      <p:ext uri="{BB962C8B-B14F-4D97-AF65-F5344CB8AC3E}">
        <p14:creationId xmlns:p14="http://schemas.microsoft.com/office/powerpoint/2010/main" val="116822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628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9155" name="Rectangle 2"/>
          <p:cNvSpPr>
            <a:spLocks noGrp="1" noRot="1" noChangeAspect="1" noChangeArrowheads="1" noTextEdit="1"/>
          </p:cNvSpPr>
          <p:nvPr>
            <p:ph type="sldImg"/>
          </p:nvPr>
        </p:nvSpPr>
        <p:spPr>
          <a:xfrm>
            <a:off x="1257300" y="722313"/>
            <a:ext cx="4800600" cy="3600450"/>
          </a:xfrm>
          <a:ln/>
        </p:spPr>
      </p:sp>
      <p:sp>
        <p:nvSpPr>
          <p:cNvPr id="49156" name="Rectangle 3"/>
          <p:cNvSpPr>
            <a:spLocks noGrp="1" noChangeArrowheads="1"/>
          </p:cNvSpPr>
          <p:nvPr>
            <p:ph type="body" idx="1"/>
          </p:nvPr>
        </p:nvSpPr>
        <p:spPr>
          <a:xfrm>
            <a:off x="973138" y="4560888"/>
            <a:ext cx="53689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6" tIns="48324" rIns="96646" bIns="48324"/>
          <a:lstStyle/>
          <a:p>
            <a:pPr eaLnBrk="1" hangingPunct="1"/>
            <a:r>
              <a:rPr lang="el-GR" altLang="en-US" b="1" smtClean="0">
                <a:solidFill>
                  <a:srgbClr val="000000"/>
                </a:solidFill>
                <a:ea typeface="ＭＳ Ｐゴシック" pitchFamily="84" charset="-128"/>
                <a:cs typeface="Arial" charset="0"/>
              </a:rPr>
              <a:t>Figure 2.23: </a:t>
            </a:r>
            <a:r>
              <a:rPr lang="el-GR" altLang="en-US" smtClean="0">
                <a:solidFill>
                  <a:srgbClr val="000000"/>
                </a:solidFill>
                <a:ea typeface="ＭＳ Ｐゴシック" pitchFamily="84" charset="-128"/>
                <a:cs typeface="Arial" charset="0"/>
              </a:rPr>
              <a:t>Geologic cross sections illustrating the Laws of Superposition, Cross-cutting Relationships (intrusion and faulting), and Fossil Succession. The limestone beds are correlative because they contain the same fossils. The numerals indicate relative ages, with 1 being the youngest.</a:t>
            </a:r>
          </a:p>
        </p:txBody>
      </p:sp>
    </p:spTree>
    <p:extLst>
      <p:ext uri="{BB962C8B-B14F-4D97-AF65-F5344CB8AC3E}">
        <p14:creationId xmlns:p14="http://schemas.microsoft.com/office/powerpoint/2010/main" val="286609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Figure 3.21 Earth’s outer layers are divided into crust and mantle based on rock type, and into lithosphere and asthenosphere based on rigidity.</a:t>
            </a:r>
          </a:p>
        </p:txBody>
      </p:sp>
    </p:spTree>
    <p:extLst>
      <p:ext uri="{BB962C8B-B14F-4D97-AF65-F5344CB8AC3E}">
        <p14:creationId xmlns:p14="http://schemas.microsoft.com/office/powerpoint/2010/main" val="3619641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Figure 3.20 Cross section of Earth’s interior.</a:t>
            </a:r>
          </a:p>
        </p:txBody>
      </p:sp>
    </p:spTree>
    <p:extLst>
      <p:ext uri="{BB962C8B-B14F-4D97-AF65-F5344CB8AC3E}">
        <p14:creationId xmlns:p14="http://schemas.microsoft.com/office/powerpoint/2010/main" val="243828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84" charset="-128"/>
              </a:rPr>
              <a:t>Figure 3.22 Convection (a) in a pot of soup or rolled oats on a stove; (b) in the mantle, involving “whole mantle” overturn. (c) An alternate model of mantle convection involving multiple layers, which is probably closer to reality than (b).</a:t>
            </a:r>
          </a:p>
        </p:txBody>
      </p:sp>
    </p:spTree>
    <p:extLst>
      <p:ext uri="{BB962C8B-B14F-4D97-AF65-F5344CB8AC3E}">
        <p14:creationId xmlns:p14="http://schemas.microsoft.com/office/powerpoint/2010/main" val="2811855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50BB971A-352E-456F-928F-A7067FB83AB3}"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67AECFC-7C45-4CE6-B4B0-CA8586EFD31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30AA4-61CF-4969-AB29-5423B4DD710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5E6BF-7628-4CC6-89A1-B4CBD1537E39}" type="slidenum">
              <a:rPr lang="en-US"/>
              <a:pPr>
                <a:defRPr/>
              </a:pPr>
              <a:t>‹#›</a:t>
            </a:fld>
            <a:endParaRPr lang="en-US"/>
          </a:p>
        </p:txBody>
      </p:sp>
    </p:spTree>
    <p:extLst>
      <p:ext uri="{BB962C8B-B14F-4D97-AF65-F5344CB8AC3E}">
        <p14:creationId xmlns:p14="http://schemas.microsoft.com/office/powerpoint/2010/main" val="248050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3C8DC4-4B84-4BDE-B18F-F772949A1C0E}" type="slidenum">
              <a:rPr lang="en-US"/>
              <a:pPr>
                <a:defRPr/>
              </a:pPr>
              <a:t>‹#›</a:t>
            </a:fld>
            <a:endParaRPr lang="en-US"/>
          </a:p>
        </p:txBody>
      </p:sp>
    </p:spTree>
    <p:extLst>
      <p:ext uri="{BB962C8B-B14F-4D97-AF65-F5344CB8AC3E}">
        <p14:creationId xmlns:p14="http://schemas.microsoft.com/office/powerpoint/2010/main" val="2847377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E0A164-8596-41E9-B79E-E8EE998ACDB5}" type="slidenum">
              <a:rPr lang="en-US"/>
              <a:pPr>
                <a:defRPr/>
              </a:pPr>
              <a:t>‹#›</a:t>
            </a:fld>
            <a:endParaRPr lang="en-US"/>
          </a:p>
        </p:txBody>
      </p:sp>
    </p:spTree>
    <p:extLst>
      <p:ext uri="{BB962C8B-B14F-4D97-AF65-F5344CB8AC3E}">
        <p14:creationId xmlns:p14="http://schemas.microsoft.com/office/powerpoint/2010/main" val="4106209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76E72A-FE80-4CF0-BD19-465F1D87A819}" type="slidenum">
              <a:rPr lang="en-US"/>
              <a:pPr>
                <a:defRPr/>
              </a:pPr>
              <a:t>‹#›</a:t>
            </a:fld>
            <a:endParaRPr lang="en-US"/>
          </a:p>
        </p:txBody>
      </p:sp>
    </p:spTree>
    <p:extLst>
      <p:ext uri="{BB962C8B-B14F-4D97-AF65-F5344CB8AC3E}">
        <p14:creationId xmlns:p14="http://schemas.microsoft.com/office/powerpoint/2010/main" val="288191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8337BFC-08AF-4A8B-BC55-6424A3AD8B9B}"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A544264C-96F5-4BF8-AEE9-A9486282210D}"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26F996-C58A-4BB9-A662-4278C35B57C9}"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719D35A-E003-479D-BB83-A590ED4EB0FD}"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35AE21-D590-420A-9337-A09EBE97AFE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BEC823C-F540-4D9E-A8D3-9D2F05E54FCA}"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222C3F5-6DDE-4C72-B272-0CF645306BCF}"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D659151-6484-4F14-80A7-B988B993B667}"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93CE3D72-2502-4FFB-8F1C-6E61D9B25CD5}"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524000"/>
          </a:xfrm>
        </p:spPr>
        <p:txBody>
          <a:bodyPr/>
          <a:lstStyle/>
          <a:p>
            <a:pPr eaLnBrk="1" hangingPunct="1"/>
            <a:r>
              <a:rPr lang="en-US" altLang="en-US" dirty="0" smtClean="0">
                <a:latin typeface="Arial" panose="020B0604020202020204" pitchFamily="34" charset="0"/>
                <a:cs typeface="Arial" panose="020B0604020202020204" pitchFamily="34" charset="0"/>
              </a:rPr>
              <a:t>Chapter 3</a:t>
            </a:r>
          </a:p>
        </p:txBody>
      </p:sp>
      <p:sp>
        <p:nvSpPr>
          <p:cNvPr id="2051" name="Rectangle 3"/>
          <p:cNvSpPr>
            <a:spLocks noGrp="1" noChangeArrowheads="1"/>
          </p:cNvSpPr>
          <p:nvPr>
            <p:ph type="subTitle" idx="1"/>
          </p:nvPr>
        </p:nvSpPr>
        <p:spPr/>
        <p:txBody>
          <a:bodyPr/>
          <a:lstStyle/>
          <a:p>
            <a:pPr eaLnBrk="1" hangingPunct="1"/>
            <a:r>
              <a:rPr lang="en-US" altLang="en-US" dirty="0" smtClean="0">
                <a:latin typeface="Arial" panose="020B0604020202020204" pitchFamily="34" charset="0"/>
                <a:cs typeface="Arial" panose="020B0604020202020204" pitchFamily="34" charset="0"/>
              </a:rPr>
              <a:t>The Solid Earth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latin typeface="Arial" panose="020B0604020202020204" pitchFamily="34" charset="0"/>
                <a:cs typeface="Arial" panose="020B0604020202020204" pitchFamily="34" charset="0"/>
              </a:rPr>
              <a:t>Mineral Groups</a:t>
            </a:r>
          </a:p>
        </p:txBody>
      </p:sp>
      <p:sp>
        <p:nvSpPr>
          <p:cNvPr id="12291" name="Rectangle 4"/>
          <p:cNvSpPr>
            <a:spLocks noGrp="1" noChangeArrowheads="1"/>
          </p:cNvSpPr>
          <p:nvPr>
            <p:ph type="body" sz="half" idx="1"/>
          </p:nvPr>
        </p:nvSpPr>
        <p:spPr>
          <a:xfrm>
            <a:off x="685800" y="1981200"/>
            <a:ext cx="7772400" cy="4114800"/>
          </a:xfrm>
        </p:spPr>
        <p:txBody>
          <a:bodyPr/>
          <a:lstStyle/>
          <a:p>
            <a:pPr eaLnBrk="1" hangingPunct="1"/>
            <a:endParaRPr lang="en-US" altLang="en-US" sz="2800" smtClean="0">
              <a:latin typeface="Arial" panose="020B0604020202020204" pitchFamily="34" charset="0"/>
              <a:cs typeface="Arial" panose="020B0604020202020204" pitchFamily="34" charset="0"/>
            </a:endParaRPr>
          </a:p>
          <a:p>
            <a:pPr eaLnBrk="1" hangingPunct="1"/>
            <a:endParaRPr lang="en-US" altLang="en-US" sz="2800" smtClean="0">
              <a:latin typeface="Arial" panose="020B0604020202020204" pitchFamily="34" charset="0"/>
              <a:cs typeface="Arial" panose="020B0604020202020204" pitchFamily="34" charset="0"/>
            </a:endParaRPr>
          </a:p>
          <a:p>
            <a:pPr eaLnBrk="1" hangingPunct="1"/>
            <a:endParaRPr lang="en-US" altLang="en-US" sz="2800" smtClean="0">
              <a:latin typeface="Arial" panose="020B0604020202020204" pitchFamily="34" charset="0"/>
              <a:cs typeface="Arial" panose="020B0604020202020204" pitchFamily="34" charset="0"/>
            </a:endParaRPr>
          </a:p>
          <a:p>
            <a:pPr eaLnBrk="1" hangingPunct="1"/>
            <a:endParaRPr lang="en-US" altLang="en-US" sz="2800" smtClean="0">
              <a:latin typeface="Arial" panose="020B0604020202020204" pitchFamily="34" charset="0"/>
              <a:cs typeface="Arial" panose="020B0604020202020204" pitchFamily="34" charset="0"/>
            </a:endParaRPr>
          </a:p>
        </p:txBody>
      </p:sp>
      <p:graphicFrame>
        <p:nvGraphicFramePr>
          <p:cNvPr id="10306" name="Group 66"/>
          <p:cNvGraphicFramePr>
            <a:graphicFrameLocks noGrp="1"/>
          </p:cNvGraphicFramePr>
          <p:nvPr/>
        </p:nvGraphicFramePr>
        <p:xfrm>
          <a:off x="1143000" y="1676400"/>
          <a:ext cx="6705600" cy="4191001"/>
        </p:xfrm>
        <a:graphic>
          <a:graphicData uri="http://schemas.openxmlformats.org/drawingml/2006/table">
            <a:tbl>
              <a:tblPr/>
              <a:tblGrid>
                <a:gridCol w="1674813"/>
                <a:gridCol w="1677987"/>
                <a:gridCol w="1677988"/>
                <a:gridCol w="1674812"/>
              </a:tblGrid>
              <a:tr h="779463">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1" i="0" u="none" strike="noStrike" cap="none" normalizeH="0" baseline="0" smtClean="0">
                          <a:ln>
                            <a:noFill/>
                          </a:ln>
                          <a:solidFill>
                            <a:schemeClr val="tx1"/>
                          </a:solidFill>
                          <a:effectLst/>
                          <a:latin typeface="Times New Roman" pitchFamily="18" charset="0"/>
                          <a:ea typeface="ＭＳ Ｐゴシック" pitchFamily="1" charset="-128"/>
                        </a:rPr>
                        <a:t>Mineral Group</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1" i="0" u="none" strike="noStrike" cap="none" normalizeH="0" baseline="0" smtClean="0">
                          <a:ln>
                            <a:noFill/>
                          </a:ln>
                          <a:solidFill>
                            <a:schemeClr val="tx1"/>
                          </a:solidFill>
                          <a:effectLst/>
                          <a:latin typeface="Times New Roman" pitchFamily="18" charset="0"/>
                          <a:ea typeface="ＭＳ Ｐゴシック" pitchFamily="1" charset="-128"/>
                        </a:rPr>
                        <a:t>Negatively Charged Ion or Ion Group</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1" i="0" u="none" strike="noStrike" cap="none" normalizeH="0" baseline="0" smtClean="0">
                          <a:ln>
                            <a:noFill/>
                          </a:ln>
                          <a:solidFill>
                            <a:schemeClr val="tx1"/>
                          </a:solidFill>
                          <a:effectLst/>
                          <a:latin typeface="Times New Roman" pitchFamily="18" charset="0"/>
                          <a:ea typeface="ＭＳ Ｐゴシック" pitchFamily="1" charset="-128"/>
                        </a:rPr>
                        <a:t>Examples</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1" i="0" u="none" strike="noStrike" cap="none" normalizeH="0" baseline="0" smtClean="0">
                          <a:ln>
                            <a:noFill/>
                          </a:ln>
                          <a:solidFill>
                            <a:schemeClr val="tx1"/>
                          </a:solidFill>
                          <a:effectLst/>
                          <a:latin typeface="Times New Roman" pitchFamily="18" charset="0"/>
                          <a:ea typeface="ＭＳ Ｐゴシック" pitchFamily="1" charset="-128"/>
                        </a:rPr>
                        <a:t>Composition</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Carbonate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3</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)-2</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Calcite</a:t>
                      </a:r>
                    </a:p>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Dolomite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CaCO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3</a:t>
                      </a:r>
                    </a:p>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CaMg(CO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3</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Halide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Cl</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-1</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 F</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-1</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Halite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NaCl</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Hydroxide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(OH</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)-1</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Limonite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FeO(OH) </a:t>
                      </a:r>
                      <a:r>
                        <a:rPr kumimoji="0" lang="en-US" sz="1400" b="1" i="0" u="none" strike="noStrike" cap="none" normalizeH="0" baseline="30000" smtClean="0">
                          <a:ln>
                            <a:noFill/>
                          </a:ln>
                          <a:solidFill>
                            <a:schemeClr val="tx1"/>
                          </a:solidFill>
                          <a:effectLst/>
                          <a:latin typeface="Times New Roman" pitchFamily="18" charset="0"/>
                          <a:ea typeface="ＭＳ Ｐゴシック" pitchFamily="1" charset="-128"/>
                        </a:rPr>
                        <a:t>.</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 H</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2</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690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Native Element</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Gold</a:t>
                      </a:r>
                    </a:p>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Diamond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Au</a:t>
                      </a:r>
                    </a:p>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Oxide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-2</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Hematite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Fe</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2</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3</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2400" b="1" i="0" u="none" strike="noStrike" cap="none" normalizeH="0" baseline="0" smtClean="0">
                          <a:ln>
                            <a:noFill/>
                          </a:ln>
                          <a:solidFill>
                            <a:schemeClr val="tx1"/>
                          </a:solidFill>
                          <a:effectLst/>
                          <a:latin typeface="Times New Roman" pitchFamily="18" charset="0"/>
                          <a:ea typeface="ＭＳ Ｐゴシック" pitchFamily="1" charset="-128"/>
                        </a:rPr>
                        <a:t>Silicate</a:t>
                      </a:r>
                      <a:endParaRPr kumimoji="0" lang="en-US" sz="2400" b="1"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(SiO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4</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)-4</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Quartz</a:t>
                      </a:r>
                    </a:p>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Olivine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SiO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2</a:t>
                      </a:r>
                    </a:p>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(Mg,Fe)</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2</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SiO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Sulfate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4</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)-2</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Gypsum</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CaSO</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4</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 </a:t>
                      </a:r>
                      <a:r>
                        <a:rPr kumimoji="0" lang="en-US" sz="1400" b="1" i="0" u="none" strike="noStrike" cap="none" normalizeH="0" baseline="30000" smtClean="0">
                          <a:ln>
                            <a:noFill/>
                          </a:ln>
                          <a:solidFill>
                            <a:schemeClr val="tx1"/>
                          </a:solidFill>
                          <a:effectLst/>
                          <a:latin typeface="Times New Roman" pitchFamily="18" charset="0"/>
                          <a:ea typeface="ＭＳ Ｐゴシック" pitchFamily="1" charset="-128"/>
                        </a:rPr>
                        <a:t>.</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 2H</a:t>
                      </a:r>
                      <a:r>
                        <a:rPr kumimoji="0" lang="en-US" sz="1400" b="0" i="0" u="none" strike="noStrike" cap="none" normalizeH="0" baseline="-25000" smtClean="0">
                          <a:ln>
                            <a:noFill/>
                          </a:ln>
                          <a:solidFill>
                            <a:schemeClr val="tx1"/>
                          </a:solidFill>
                          <a:effectLst/>
                          <a:latin typeface="Times New Roman" pitchFamily="18" charset="0"/>
                          <a:ea typeface="ＭＳ Ｐゴシック" pitchFamily="1" charset="-128"/>
                        </a:rPr>
                        <a:t>2</a:t>
                      </a: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O</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3850">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Sulfide</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S</a:t>
                      </a:r>
                      <a:r>
                        <a:rPr kumimoji="0" lang="en-US" sz="1400" b="0" i="0" u="none" strike="noStrike" cap="none" normalizeH="0" baseline="30000" smtClean="0">
                          <a:ln>
                            <a:noFill/>
                          </a:ln>
                          <a:solidFill>
                            <a:schemeClr val="tx1"/>
                          </a:solidFill>
                          <a:effectLst/>
                          <a:latin typeface="Times New Roman" pitchFamily="18" charset="0"/>
                          <a:ea typeface="ＭＳ Ｐゴシック" pitchFamily="1" charset="-128"/>
                        </a:rPr>
                        <a:t>-2</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Galena</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66"/>
                        </a:buClr>
                        <a:buSzTx/>
                        <a:buFont typeface="Wingdings" pitchFamily="2" charset="2"/>
                        <a:buNone/>
                        <a:tabLst/>
                      </a:pPr>
                      <a:r>
                        <a:rPr kumimoji="0" lang="en-US" sz="1400" b="0" i="0" u="none" strike="noStrike" cap="none" normalizeH="0" baseline="0" smtClean="0">
                          <a:ln>
                            <a:noFill/>
                          </a:ln>
                          <a:solidFill>
                            <a:schemeClr val="tx1"/>
                          </a:solidFill>
                          <a:effectLst/>
                          <a:latin typeface="Times New Roman" pitchFamily="18" charset="0"/>
                          <a:ea typeface="ＭＳ Ｐゴシック" pitchFamily="1" charset="-128"/>
                        </a:rPr>
                        <a:t>PbS</a:t>
                      </a:r>
                      <a:endParaRPr kumimoji="0" lang="en-US" sz="1400" b="0" i="0" u="none" strike="noStrike" cap="none" normalizeH="0" baseline="0" smtClean="0">
                        <a:ln>
                          <a:noFill/>
                        </a:ln>
                        <a:solidFill>
                          <a:schemeClr val="tx1"/>
                        </a:solidFill>
                        <a:effectLst/>
                        <a:latin typeface="Tahoma" pitchFamily="34"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sz="quarter"/>
          </p:nvPr>
        </p:nvSpPr>
        <p:spPr>
          <a:xfrm>
            <a:off x="685800" y="0"/>
            <a:ext cx="7772400" cy="1447800"/>
          </a:xfrm>
        </p:spPr>
        <p:txBody>
          <a:bodyPr/>
          <a:lstStyle/>
          <a:p>
            <a:pPr eaLnBrk="1" hangingPunct="1"/>
            <a:r>
              <a:rPr lang="en-US" altLang="en-US" smtClean="0">
                <a:latin typeface="Arial" panose="020B0604020202020204" pitchFamily="34" charset="0"/>
                <a:cs typeface="Arial" panose="020B0604020202020204" pitchFamily="34" charset="0"/>
              </a:rPr>
              <a:t>Common Rock-forming Minerals (Silicates)</a:t>
            </a:r>
          </a:p>
        </p:txBody>
      </p:sp>
      <p:pic>
        <p:nvPicPr>
          <p:cNvPr id="13315" name="Picture 10" descr="02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33513"/>
            <a:ext cx="81534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609600"/>
            <a:ext cx="3810000" cy="3657600"/>
          </a:xfrm>
        </p:spPr>
        <p:txBody>
          <a:bodyPr/>
          <a:lstStyle/>
          <a:p>
            <a:pPr eaLnBrk="1" hangingPunct="1"/>
            <a:r>
              <a:rPr lang="en-US" altLang="en-US" smtClean="0">
                <a:latin typeface="Arial" panose="020B0604020202020204" pitchFamily="34" charset="0"/>
                <a:cs typeface="Arial" panose="020B0604020202020204" pitchFamily="34" charset="0"/>
              </a:rPr>
              <a:t>A more involved figure…</a:t>
            </a:r>
          </a:p>
        </p:txBody>
      </p:sp>
      <p:pic>
        <p:nvPicPr>
          <p:cNvPr id="14339" name="Picture 4" descr="02_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800"/>
          <a:stretch>
            <a:fillRect/>
          </a:stretch>
        </p:blipFill>
        <p:spPr>
          <a:xfrm>
            <a:off x="3794125" y="0"/>
            <a:ext cx="5349875"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p:spPr>
        <p:txBody>
          <a:bodyPr>
            <a:normAutofit/>
          </a:bodyPr>
          <a:lstStyle/>
          <a:p>
            <a:pPr eaLnBrk="1" hangingPunct="1"/>
            <a:r>
              <a:rPr lang="en-US" altLang="en-US" sz="3200" dirty="0" smtClean="0">
                <a:latin typeface="Arial" panose="020B0604020202020204" pitchFamily="34" charset="0"/>
                <a:cs typeface="Arial" panose="020B0604020202020204" pitchFamily="34" charset="0"/>
              </a:rPr>
              <a:t>Mineral Identification</a:t>
            </a:r>
            <a:br>
              <a:rPr lang="en-US" altLang="en-US" sz="3200" dirty="0" smtClean="0">
                <a:latin typeface="Arial" panose="020B0604020202020204" pitchFamily="34" charset="0"/>
                <a:cs typeface="Arial" panose="020B0604020202020204" pitchFamily="34" charset="0"/>
              </a:rPr>
            </a:br>
            <a:r>
              <a:rPr lang="en-US" altLang="en-US" sz="2800" dirty="0" smtClean="0">
                <a:latin typeface="Arial" panose="020B0604020202020204" pitchFamily="34" charset="0"/>
                <a:cs typeface="Arial" panose="020B0604020202020204" pitchFamily="34" charset="0"/>
              </a:rPr>
              <a:t>(examples of Physical Properties)</a:t>
            </a:r>
          </a:p>
        </p:txBody>
      </p:sp>
      <p:sp>
        <p:nvSpPr>
          <p:cNvPr id="15363" name="Rectangle 7"/>
          <p:cNvSpPr>
            <a:spLocks noGrp="1" noChangeArrowheads="1"/>
          </p:cNvSpPr>
          <p:nvPr>
            <p:ph type="body" sz="half" idx="2"/>
          </p:nvPr>
        </p:nvSpPr>
        <p:spPr>
          <a:xfrm>
            <a:off x="0" y="1828800"/>
            <a:ext cx="3352800" cy="4419600"/>
          </a:xfrm>
        </p:spPr>
        <p:txBody>
          <a:bodyPr>
            <a:normAutofit/>
          </a:bodyPr>
          <a:lstStyle/>
          <a:p>
            <a:pPr marL="137160" indent="0">
              <a:buNone/>
            </a:pPr>
            <a:r>
              <a:rPr lang="en-US" altLang="en-US" dirty="0">
                <a:latin typeface="Arial" panose="020B0604020202020204" pitchFamily="34" charset="0"/>
                <a:cs typeface="Arial" panose="020B0604020202020204" pitchFamily="34" charset="0"/>
              </a:rPr>
              <a:t>Minerals are USEFUL for their properties</a:t>
            </a:r>
            <a:r>
              <a:rPr lang="en-US" altLang="en-US" dirty="0" smtClean="0">
                <a:latin typeface="Arial" panose="020B0604020202020204" pitchFamily="34" charset="0"/>
                <a:cs typeface="Arial" panose="020B0604020202020204" pitchFamily="34" charset="0"/>
              </a:rPr>
              <a:t>…</a:t>
            </a:r>
            <a:endParaRPr lang="en-US" altLang="en-US" sz="2800" dirty="0" smtClean="0">
              <a:latin typeface="Arial" panose="020B0604020202020204" pitchFamily="34" charset="0"/>
              <a:cs typeface="Arial" panose="020B0604020202020204" pitchFamily="34" charset="0"/>
            </a:endParaRPr>
          </a:p>
          <a:p>
            <a:pPr eaLnBrk="1" hangingPunct="1"/>
            <a:r>
              <a:rPr lang="en-US" altLang="en-US" sz="2800" dirty="0" smtClean="0">
                <a:latin typeface="Arial" panose="020B0604020202020204" pitchFamily="34" charset="0"/>
                <a:cs typeface="Arial" panose="020B0604020202020204" pitchFamily="34" charset="0"/>
              </a:rPr>
              <a:t>Hardness</a:t>
            </a:r>
          </a:p>
          <a:p>
            <a:pPr lvl="1" eaLnBrk="1" hangingPunct="1"/>
            <a:r>
              <a:rPr lang="en-US" altLang="en-US" sz="2400" dirty="0" smtClean="0">
                <a:latin typeface="Arial" panose="020B0604020202020204" pitchFamily="34" charset="0"/>
                <a:cs typeface="Arial" panose="020B0604020202020204" pitchFamily="34" charset="0"/>
              </a:rPr>
              <a:t>A measure of the mineral’s resistance to abrasion</a:t>
            </a:r>
          </a:p>
          <a:p>
            <a:pPr lvl="1" eaLnBrk="1" hangingPunct="1"/>
            <a:r>
              <a:rPr lang="en-US" altLang="en-US" sz="2400" dirty="0" smtClean="0">
                <a:latin typeface="Arial" panose="020B0604020202020204" pitchFamily="34" charset="0"/>
                <a:cs typeface="Arial" panose="020B0604020202020204" pitchFamily="34" charset="0"/>
              </a:rPr>
              <a:t>Gypsum scratches Talc</a:t>
            </a:r>
          </a:p>
          <a:p>
            <a:pPr eaLnBrk="1" hangingPunct="1"/>
            <a:endParaRPr lang="en-US" altLang="en-US" sz="2800" dirty="0" smtClean="0">
              <a:latin typeface="Arial" panose="020B0604020202020204" pitchFamily="34" charset="0"/>
              <a:cs typeface="Arial" panose="020B0604020202020204" pitchFamily="34" charset="0"/>
            </a:endParaRPr>
          </a:p>
          <a:p>
            <a:pPr eaLnBrk="1" hangingPunct="1">
              <a:buFont typeface="Wingdings" pitchFamily="2" charset="2"/>
              <a:buNone/>
            </a:pPr>
            <a:endParaRPr lang="en-US" altLang="en-US" sz="2800" dirty="0" smtClean="0">
              <a:latin typeface="Arial" panose="020B0604020202020204" pitchFamily="34" charset="0"/>
              <a:cs typeface="Arial" panose="020B0604020202020204" pitchFamily="34" charset="0"/>
            </a:endParaRPr>
          </a:p>
        </p:txBody>
      </p:sp>
      <p:pic>
        <p:nvPicPr>
          <p:cNvPr id="15364" name="Picture 8" descr="02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165225"/>
            <a:ext cx="5715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Grp="1" noChangeArrowheads="1"/>
          </p:cNvSpPr>
          <p:nvPr>
            <p:ph type="title"/>
          </p:nvPr>
        </p:nvSpPr>
        <p:spPr>
          <a:xfrm>
            <a:off x="3733800" y="1143000"/>
            <a:ext cx="5410200" cy="1905000"/>
          </a:xfrm>
        </p:spPr>
        <p:txBody>
          <a:bodyPr>
            <a:normAutofit/>
          </a:bodyPr>
          <a:lstStyle/>
          <a:p>
            <a:pPr eaLnBrk="1" hangingPunct="1"/>
            <a:r>
              <a:rPr lang="en-US" altLang="en-US" smtClean="0">
                <a:latin typeface="Arial" panose="020B0604020202020204" pitchFamily="34" charset="0"/>
                <a:cs typeface="Arial" panose="020B0604020202020204" pitchFamily="34" charset="0"/>
              </a:rPr>
              <a:t>Mineral Identification</a:t>
            </a:r>
            <a:br>
              <a:rPr lang="en-US" altLang="en-US" smtClean="0">
                <a:latin typeface="Arial" panose="020B0604020202020204" pitchFamily="34" charset="0"/>
                <a:cs typeface="Arial" panose="020B0604020202020204" pitchFamily="34" charset="0"/>
              </a:rPr>
            </a:br>
            <a:r>
              <a:rPr lang="en-US" altLang="en-US" sz="3200" smtClean="0">
                <a:latin typeface="Arial" panose="020B0604020202020204" pitchFamily="34" charset="0"/>
                <a:cs typeface="Arial" panose="020B0604020202020204" pitchFamily="34" charset="0"/>
              </a:rPr>
              <a:t>(examples of Physical Properties)</a:t>
            </a:r>
          </a:p>
        </p:txBody>
      </p:sp>
      <p:pic>
        <p:nvPicPr>
          <p:cNvPr id="16388" name="Picture 6" descr="020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113" y="304800"/>
            <a:ext cx="3759200" cy="6553200"/>
          </a:xfrm>
        </p:spPr>
      </p:pic>
      <p:sp>
        <p:nvSpPr>
          <p:cNvPr id="16386" name="Rectangle 4"/>
          <p:cNvSpPr>
            <a:spLocks noGrp="1" noChangeArrowheads="1"/>
          </p:cNvSpPr>
          <p:nvPr>
            <p:ph type="body" sz="half" idx="2"/>
          </p:nvPr>
        </p:nvSpPr>
        <p:spPr>
          <a:xfrm>
            <a:off x="4648200" y="3505200"/>
            <a:ext cx="3810000" cy="1981200"/>
          </a:xfrm>
        </p:spPr>
        <p:txBody>
          <a:bodyPr>
            <a:normAutofit lnSpcReduction="10000"/>
          </a:bodyPr>
          <a:lstStyle/>
          <a:p>
            <a:pPr eaLnBrk="1" hangingPunct="1"/>
            <a:r>
              <a:rPr lang="en-US" altLang="en-US" sz="2800" smtClean="0">
                <a:latin typeface="Arial" panose="020B0604020202020204" pitchFamily="34" charset="0"/>
                <a:cs typeface="Arial" panose="020B0604020202020204" pitchFamily="34" charset="0"/>
              </a:rPr>
              <a:t>Cleavage</a:t>
            </a:r>
          </a:p>
          <a:p>
            <a:pPr lvl="1" eaLnBrk="1" hangingPunct="1"/>
            <a:r>
              <a:rPr lang="en-US" altLang="en-US" sz="2400" smtClean="0">
                <a:latin typeface="Arial" panose="020B0604020202020204" pitchFamily="34" charset="0"/>
                <a:cs typeface="Arial" panose="020B0604020202020204" pitchFamily="34" charset="0"/>
              </a:rPr>
              <a:t>Plane of weakness in the crystal structure</a:t>
            </a:r>
          </a:p>
          <a:p>
            <a:pPr lvl="1" eaLnBrk="1" hangingPunct="1"/>
            <a:r>
              <a:rPr lang="en-US" altLang="en-US" sz="2400" b="1" i="1" smtClean="0">
                <a:latin typeface="Arial" panose="020B0604020202020204" pitchFamily="34" charset="0"/>
                <a:cs typeface="Arial" panose="020B0604020202020204" pitchFamily="34" charset="0"/>
              </a:rPr>
              <a:t>Not A Defect!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a:xfrm>
            <a:off x="685800" y="0"/>
            <a:ext cx="7772400" cy="1371600"/>
          </a:xfrm>
        </p:spPr>
        <p:txBody>
          <a:bodyPr>
            <a:normAutofit fontScale="90000"/>
          </a:bodyPr>
          <a:lstStyle/>
          <a:p>
            <a:pPr eaLnBrk="1" hangingPunct="1"/>
            <a:r>
              <a:rPr lang="en-US" altLang="en-US" sz="4000" smtClean="0">
                <a:latin typeface="Arial" panose="020B0604020202020204" pitchFamily="34" charset="0"/>
                <a:cs typeface="Arial" panose="020B0604020202020204" pitchFamily="34" charset="0"/>
              </a:rPr>
              <a:t>Mineral Identification</a:t>
            </a:r>
            <a:r>
              <a:rPr lang="en-US" altLang="en-US" sz="3200" smtClean="0">
                <a:latin typeface="Arial" panose="020B0604020202020204" pitchFamily="34" charset="0"/>
                <a:cs typeface="Arial" panose="020B0604020202020204" pitchFamily="34" charset="0"/>
              </a:rPr>
              <a:t/>
            </a:r>
            <a:br>
              <a:rPr lang="en-US" altLang="en-US" sz="3200" smtClean="0">
                <a:latin typeface="Arial" panose="020B0604020202020204" pitchFamily="34" charset="0"/>
                <a:cs typeface="Arial" panose="020B0604020202020204" pitchFamily="34" charset="0"/>
              </a:rPr>
            </a:br>
            <a:r>
              <a:rPr lang="en-US" altLang="en-US" sz="3200" smtClean="0">
                <a:latin typeface="Arial" panose="020B0604020202020204" pitchFamily="34" charset="0"/>
                <a:cs typeface="Arial" panose="020B0604020202020204" pitchFamily="34" charset="0"/>
              </a:rPr>
              <a:t>(more examples of Physical Properties)</a:t>
            </a:r>
          </a:p>
        </p:txBody>
      </p:sp>
      <p:sp>
        <p:nvSpPr>
          <p:cNvPr id="17410" name="Rectangle 3"/>
          <p:cNvSpPr>
            <a:spLocks noGrp="1" noChangeArrowheads="1"/>
          </p:cNvSpPr>
          <p:nvPr>
            <p:ph idx="1"/>
          </p:nvPr>
        </p:nvSpPr>
        <p:spPr>
          <a:xfrm>
            <a:off x="0" y="1752600"/>
            <a:ext cx="4800600" cy="4343400"/>
          </a:xfrm>
        </p:spPr>
        <p:txBody>
          <a:bodyPr/>
          <a:lstStyle/>
          <a:p>
            <a:pPr eaLnBrk="1" hangingPunct="1"/>
            <a:r>
              <a:rPr lang="en-US" altLang="en-US" dirty="0" smtClean="0">
                <a:latin typeface="Arial" panose="020B0604020202020204" pitchFamily="34" charset="0"/>
                <a:cs typeface="Arial" panose="020B0604020202020204" pitchFamily="34" charset="0"/>
              </a:rPr>
              <a:t>Crystal Structure</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or </a:t>
            </a:r>
            <a:r>
              <a:rPr lang="en-US" altLang="en-US" b="1" i="1" dirty="0" smtClean="0">
                <a:latin typeface="Arial" panose="020B0604020202020204" pitchFamily="34" charset="0"/>
                <a:cs typeface="Arial" panose="020B0604020202020204" pitchFamily="34" charset="0"/>
              </a:rPr>
              <a:t>Form</a:t>
            </a:r>
          </a:p>
          <a:p>
            <a:pPr eaLnBrk="1" hangingPunct="1"/>
            <a:r>
              <a:rPr lang="en-US" altLang="en-US" dirty="0" smtClean="0">
                <a:latin typeface="Arial" panose="020B0604020202020204" pitchFamily="34" charset="0"/>
                <a:cs typeface="Arial" panose="020B0604020202020204" pitchFamily="34" charset="0"/>
              </a:rPr>
              <a:t>Fracture Pattern</a:t>
            </a:r>
          </a:p>
          <a:p>
            <a:pPr eaLnBrk="1" hangingPunct="1"/>
            <a:r>
              <a:rPr lang="en-US" altLang="en-US" dirty="0" smtClean="0">
                <a:latin typeface="Arial" panose="020B0604020202020204" pitchFamily="34" charset="0"/>
                <a:cs typeface="Arial" panose="020B0604020202020204" pitchFamily="34" charset="0"/>
              </a:rPr>
              <a:t>Luster</a:t>
            </a:r>
          </a:p>
          <a:p>
            <a:pPr eaLnBrk="1" hangingPunct="1"/>
            <a:r>
              <a:rPr lang="en-US" altLang="en-US" dirty="0" smtClean="0">
                <a:latin typeface="Arial" panose="020B0604020202020204" pitchFamily="34" charset="0"/>
                <a:cs typeface="Arial" panose="020B0604020202020204" pitchFamily="34" charset="0"/>
              </a:rPr>
              <a:t>Streak</a:t>
            </a:r>
          </a:p>
          <a:p>
            <a:pPr eaLnBrk="1" hangingPunct="1"/>
            <a:r>
              <a:rPr lang="en-US" altLang="en-US" dirty="0" smtClean="0">
                <a:latin typeface="Arial" panose="020B0604020202020204" pitchFamily="34" charset="0"/>
                <a:cs typeface="Arial" panose="020B0604020202020204" pitchFamily="34" charset="0"/>
              </a:rPr>
              <a:t>Specific Gravity (density)</a:t>
            </a:r>
          </a:p>
          <a:p>
            <a:pPr eaLnBrk="1" hangingPunct="1"/>
            <a:r>
              <a:rPr lang="en-US" altLang="en-US" dirty="0" smtClean="0">
                <a:latin typeface="Arial" panose="020B0604020202020204" pitchFamily="34" charset="0"/>
                <a:cs typeface="Arial" panose="020B0604020202020204" pitchFamily="34" charset="0"/>
              </a:rPr>
              <a:t>Etc.</a:t>
            </a:r>
          </a:p>
        </p:txBody>
      </p:sp>
      <p:pic>
        <p:nvPicPr>
          <p:cNvPr id="17412" name="Picture 5" descr="0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1905000"/>
            <a:ext cx="52324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143000"/>
          </a:xfrm>
        </p:spPr>
        <p:txBody>
          <a:bodyPr/>
          <a:lstStyle/>
          <a:p>
            <a:pPr eaLnBrk="1" hangingPunct="1"/>
            <a:r>
              <a:rPr lang="en-US" altLang="en-US" smtClean="0">
                <a:latin typeface="Arial" panose="020B0604020202020204" pitchFamily="34" charset="0"/>
                <a:cs typeface="Arial" panose="020B0604020202020204" pitchFamily="34" charset="0"/>
              </a:rPr>
              <a:t>Rocks</a:t>
            </a:r>
          </a:p>
        </p:txBody>
      </p:sp>
      <p:sp>
        <p:nvSpPr>
          <p:cNvPr id="18435" name="Rectangle 4"/>
          <p:cNvSpPr>
            <a:spLocks noGrp="1" noChangeArrowheads="1"/>
          </p:cNvSpPr>
          <p:nvPr>
            <p:ph type="body" sz="half" idx="2"/>
          </p:nvPr>
        </p:nvSpPr>
        <p:spPr>
          <a:xfrm>
            <a:off x="5334000" y="1447800"/>
            <a:ext cx="3810000" cy="4114800"/>
          </a:xfrm>
        </p:spPr>
        <p:txBody>
          <a:bodyPr>
            <a:normAutofit/>
          </a:bodyPr>
          <a:lstStyle/>
          <a:p>
            <a:pPr eaLnBrk="1" hangingPunct="1"/>
            <a:r>
              <a:rPr lang="en-US" altLang="en-US" sz="2800" dirty="0" smtClean="0">
                <a:latin typeface="Arial" panose="020B0604020202020204" pitchFamily="34" charset="0"/>
                <a:cs typeface="Arial" panose="020B0604020202020204" pitchFamily="34" charset="0"/>
              </a:rPr>
              <a:t>Consolidated or poorly consolidated aggregates of one or more minerals, glass, or solidified organic matter that cover a significant part of the Earth’s crust</a:t>
            </a:r>
          </a:p>
        </p:txBody>
      </p:sp>
      <p:pic>
        <p:nvPicPr>
          <p:cNvPr id="18436" name="Picture 7" descr="02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1788"/>
            <a:ext cx="541020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1143000"/>
          </a:xfrm>
        </p:spPr>
        <p:txBody>
          <a:bodyPr/>
          <a:lstStyle/>
          <a:p>
            <a:pPr eaLnBrk="1" hangingPunct="1"/>
            <a:r>
              <a:rPr lang="en-US" altLang="en-US" dirty="0" smtClean="0">
                <a:latin typeface="Arial" panose="020B0604020202020204" pitchFamily="34" charset="0"/>
                <a:cs typeface="Arial" panose="020B0604020202020204" pitchFamily="34" charset="0"/>
              </a:rPr>
              <a:t>Igneous Rocks</a:t>
            </a:r>
          </a:p>
        </p:txBody>
      </p:sp>
      <p:pic>
        <p:nvPicPr>
          <p:cNvPr id="19460" name="Picture 5" descr="basalt flow"/>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385888"/>
            <a:ext cx="4953000" cy="2576512"/>
          </a:xfrm>
        </p:spPr>
      </p:pic>
      <p:pic>
        <p:nvPicPr>
          <p:cNvPr id="19461" name="Picture 7" descr="AlabamaHill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4114800"/>
            <a:ext cx="4953000" cy="2773363"/>
          </a:xfrm>
        </p:spPr>
      </p:pic>
      <p:sp>
        <p:nvSpPr>
          <p:cNvPr id="19459" name="Rectangle 4"/>
          <p:cNvSpPr>
            <a:spLocks noGrp="1" noChangeArrowheads="1"/>
          </p:cNvSpPr>
          <p:nvPr>
            <p:ph type="body" sz="half" idx="3"/>
          </p:nvPr>
        </p:nvSpPr>
        <p:spPr>
          <a:xfrm>
            <a:off x="4876800" y="1143000"/>
            <a:ext cx="4267200" cy="5562600"/>
          </a:xfrm>
        </p:spPr>
        <p:txBody>
          <a:bodyPr>
            <a:normAutofit/>
          </a:bodyPr>
          <a:lstStyle/>
          <a:p>
            <a:pPr marL="137160" indent="0" eaLnBrk="1" hangingPunct="1">
              <a:buNone/>
            </a:pPr>
            <a:r>
              <a:rPr lang="en-US" altLang="en-US" sz="2600" dirty="0" smtClean="0">
                <a:latin typeface="Arial" panose="020B0604020202020204" pitchFamily="34" charset="0"/>
                <a:cs typeface="Arial" panose="020B0604020202020204" pitchFamily="34" charset="0"/>
              </a:rPr>
              <a:t>Rock crystallized from molten or partially molten material (magma)</a:t>
            </a:r>
            <a:endParaRPr lang="en-US" altLang="en-US" sz="2800" dirty="0" smtClean="0">
              <a:latin typeface="Arial" panose="020B0604020202020204" pitchFamily="34" charset="0"/>
              <a:cs typeface="Arial" panose="020B0604020202020204" pitchFamily="34" charset="0"/>
            </a:endParaRPr>
          </a:p>
          <a:p>
            <a:pPr lvl="1" eaLnBrk="1" hangingPunct="1"/>
            <a:r>
              <a:rPr lang="en-US" altLang="en-US" sz="2400" b="1" dirty="0" smtClean="0">
                <a:latin typeface="Arial" panose="020B0604020202020204" pitchFamily="34" charset="0"/>
                <a:cs typeface="Arial" panose="020B0604020202020204" pitchFamily="34" charset="0"/>
              </a:rPr>
              <a:t>Extrusive = Volcanic</a:t>
            </a:r>
            <a:r>
              <a:rPr lang="en-US" altLang="en-US" sz="2400" dirty="0" smtClean="0">
                <a:latin typeface="Arial" panose="020B0604020202020204" pitchFamily="34" charset="0"/>
                <a:cs typeface="Arial" panose="020B0604020202020204" pitchFamily="34" charset="0"/>
              </a:rPr>
              <a:t>:</a:t>
            </a:r>
            <a:br>
              <a:rPr lang="en-US" altLang="en-US" sz="2400" dirty="0" smtClean="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cooled at Earth’s surface</a:t>
            </a:r>
          </a:p>
          <a:p>
            <a:pPr lvl="2"/>
            <a:r>
              <a:rPr lang="en-US" altLang="en-US" sz="2200" dirty="0" smtClean="0">
                <a:latin typeface="Arial" panose="020B0604020202020204" pitchFamily="34" charset="0"/>
                <a:cs typeface="Arial" panose="020B0604020202020204" pitchFamily="34" charset="0"/>
              </a:rPr>
              <a:t>Aphanitic</a:t>
            </a:r>
            <a:br>
              <a:rPr lang="en-US" altLang="en-US" sz="2200" dirty="0" smtClean="0">
                <a:latin typeface="Arial" panose="020B0604020202020204" pitchFamily="34" charset="0"/>
                <a:cs typeface="Arial" panose="020B0604020202020204" pitchFamily="34" charset="0"/>
              </a:rPr>
            </a:br>
            <a:endParaRPr lang="en-US" altLang="en-US" sz="2200" dirty="0" smtClean="0">
              <a:latin typeface="Arial" panose="020B0604020202020204" pitchFamily="34" charset="0"/>
              <a:cs typeface="Arial" panose="020B0604020202020204" pitchFamily="34" charset="0"/>
            </a:endParaRPr>
          </a:p>
          <a:p>
            <a:pPr lvl="1" eaLnBrk="1" hangingPunct="1"/>
            <a:r>
              <a:rPr lang="en-US" altLang="en-US" sz="2400" b="1" dirty="0" smtClean="0">
                <a:latin typeface="Arial" panose="020B0604020202020204" pitchFamily="34" charset="0"/>
                <a:cs typeface="Arial" panose="020B0604020202020204" pitchFamily="34" charset="0"/>
              </a:rPr>
              <a:t>Intrusive = Plutonic</a:t>
            </a:r>
            <a:r>
              <a:rPr lang="en-US" altLang="en-US" sz="2400" dirty="0" smtClean="0">
                <a:latin typeface="Arial" panose="020B0604020202020204" pitchFamily="34" charset="0"/>
                <a:cs typeface="Arial" panose="020B0604020202020204" pitchFamily="34" charset="0"/>
              </a:rPr>
              <a:t>:</a:t>
            </a:r>
            <a:br>
              <a:rPr lang="en-US" altLang="en-US" sz="2400" dirty="0" smtClean="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cooled below earth’s surface</a:t>
            </a:r>
          </a:p>
          <a:p>
            <a:pPr lvl="2"/>
            <a:r>
              <a:rPr lang="en-US" altLang="en-US" sz="2200" dirty="0" err="1" smtClean="0">
                <a:latin typeface="Arial" panose="020B0604020202020204" pitchFamily="34" charset="0"/>
                <a:cs typeface="Arial" panose="020B0604020202020204" pitchFamily="34" charset="0"/>
              </a:rPr>
              <a:t>Phaneritic</a:t>
            </a:r>
            <a:endParaRPr lang="en-US" altLang="en-US" sz="2200" dirty="0" smtClean="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02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101600"/>
            <a:ext cx="4862513"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hidden="1"/>
          <p:cNvSpPr>
            <a:spLocks noGrp="1" noChangeArrowheads="1"/>
          </p:cNvSpPr>
          <p:nvPr>
            <p:ph type="title"/>
          </p:nvPr>
        </p:nvSpPr>
        <p:spPr/>
        <p:txBody>
          <a:bodyPr/>
          <a:lstStyle/>
          <a:p>
            <a:pPr eaLnBrk="1" hangingPunct="1"/>
            <a:r>
              <a:rPr lang="en-US" altLang="en-US" smtClean="0">
                <a:latin typeface="Arial" panose="020B0604020202020204" pitchFamily="34" charset="0"/>
                <a:cs typeface="Arial" panose="020B0604020202020204" pitchFamily="34" charset="0"/>
              </a:rPr>
              <a:t>	</a:t>
            </a:r>
          </a:p>
        </p:txBody>
      </p:sp>
      <p:sp>
        <p:nvSpPr>
          <p:cNvPr id="20484" name="Rectangle 4"/>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eaLnBrk="0" hangingPunct="0">
              <a:defRPr sz="2400">
                <a:solidFill>
                  <a:schemeClr val="tx1"/>
                </a:solidFill>
                <a:latin typeface="Arial" charset="0"/>
                <a:ea typeface="ＭＳ Ｐゴシック" pitchFamily="84" charset="-128"/>
              </a:defRPr>
            </a:lvl1pPr>
            <a:lvl2pPr marL="742950" indent="-285750" defTabSz="820738" eaLnBrk="0" hangingPunct="0">
              <a:defRPr sz="2400">
                <a:solidFill>
                  <a:schemeClr val="tx1"/>
                </a:solidFill>
                <a:latin typeface="Arial" charset="0"/>
                <a:ea typeface="ＭＳ Ｐゴシック" pitchFamily="84" charset="-128"/>
              </a:defRPr>
            </a:lvl2pPr>
            <a:lvl3pPr marL="1143000" indent="-228600" defTabSz="820738" eaLnBrk="0" hangingPunct="0">
              <a:defRPr sz="2400">
                <a:solidFill>
                  <a:schemeClr val="tx1"/>
                </a:solidFill>
                <a:latin typeface="Arial" charset="0"/>
                <a:ea typeface="ＭＳ Ｐゴシック" pitchFamily="84" charset="-128"/>
              </a:defRPr>
            </a:lvl3pPr>
            <a:lvl4pPr marL="1600200" indent="-228600" defTabSz="820738" eaLnBrk="0" hangingPunct="0">
              <a:defRPr sz="2400">
                <a:solidFill>
                  <a:schemeClr val="tx1"/>
                </a:solidFill>
                <a:latin typeface="Arial" charset="0"/>
                <a:ea typeface="ＭＳ Ｐゴシック" pitchFamily="84" charset="-128"/>
              </a:defRPr>
            </a:lvl4pPr>
            <a:lvl5pPr marL="2057400" indent="-228600" defTabSz="820738" eaLnBrk="0" hangingPunct="0">
              <a:defRPr sz="2400">
                <a:solidFill>
                  <a:schemeClr val="tx1"/>
                </a:solidFill>
                <a:latin typeface="Arial" charset="0"/>
                <a:ea typeface="ＭＳ Ｐゴシック" pitchFamily="84" charset="-128"/>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r>
              <a:rPr lang="en-US" altLang="en-US" sz="1400" b="1"/>
              <a:t>Fig. 2-13, p. 26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0"/>
            <a:ext cx="7772400" cy="1143000"/>
          </a:xfrm>
        </p:spPr>
        <p:txBody>
          <a:bodyPr/>
          <a:lstStyle/>
          <a:p>
            <a:pPr eaLnBrk="1" hangingPunct="1"/>
            <a:r>
              <a:rPr lang="en-US" altLang="en-US" smtClean="0">
                <a:latin typeface="Arial" panose="020B0604020202020204" pitchFamily="34" charset="0"/>
                <a:cs typeface="Arial" panose="020B0604020202020204" pitchFamily="34" charset="0"/>
              </a:rPr>
              <a:t>Sedimentary Rocks</a:t>
            </a:r>
          </a:p>
        </p:txBody>
      </p:sp>
      <p:pic>
        <p:nvPicPr>
          <p:cNvPr id="21508" name="Picture 8" descr="Aztec Sandston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198563"/>
            <a:ext cx="4038600" cy="2763837"/>
          </a:xfrm>
        </p:spPr>
      </p:pic>
      <p:pic>
        <p:nvPicPr>
          <p:cNvPr id="21509" name="Picture 9" descr="Salt Pan, Death Valle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4114800"/>
            <a:ext cx="4076700" cy="2717800"/>
          </a:xfrm>
        </p:spPr>
      </p:pic>
      <p:sp>
        <p:nvSpPr>
          <p:cNvPr id="21507" name="Rectangle 5"/>
          <p:cNvSpPr>
            <a:spLocks noGrp="1" noChangeArrowheads="1"/>
          </p:cNvSpPr>
          <p:nvPr>
            <p:ph type="body" sz="half" idx="3"/>
          </p:nvPr>
        </p:nvSpPr>
        <p:spPr>
          <a:xfrm>
            <a:off x="4419600" y="1143000"/>
            <a:ext cx="4724400" cy="4953000"/>
          </a:xfrm>
        </p:spPr>
        <p:txBody>
          <a:bodyPr/>
          <a:lstStyle/>
          <a:p>
            <a:pPr marL="137160" indent="0" eaLnBrk="1" hangingPunct="1">
              <a:buNone/>
            </a:pPr>
            <a:r>
              <a:rPr lang="en-US" altLang="en-US" sz="2800" dirty="0" smtClean="0">
                <a:latin typeface="Arial" panose="020B0604020202020204" pitchFamily="34" charset="0"/>
                <a:cs typeface="Arial" panose="020B0604020202020204" pitchFamily="34" charset="0"/>
              </a:rPr>
              <a:t>Layered rock resulting from consolidation and lithification of sediment</a:t>
            </a:r>
            <a:br>
              <a:rPr lang="en-US" altLang="en-US" sz="2800" dirty="0" smtClean="0">
                <a:latin typeface="Arial" panose="020B0604020202020204" pitchFamily="34" charset="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a:p>
            <a:pPr eaLnBrk="1" hangingPunct="1"/>
            <a:r>
              <a:rPr lang="en-US" altLang="en-US" sz="2800" dirty="0" smtClean="0">
                <a:latin typeface="Arial" panose="020B0604020202020204" pitchFamily="34" charset="0"/>
                <a:cs typeface="Arial" panose="020B0604020202020204" pitchFamily="34" charset="0"/>
              </a:rPr>
              <a:t>Clastic or Detrital sedimentary rocks</a:t>
            </a:r>
            <a:br>
              <a:rPr lang="en-US" altLang="en-US" sz="2800" dirty="0" smtClean="0">
                <a:latin typeface="Arial" panose="020B0604020202020204" pitchFamily="34" charset="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a:p>
            <a:pPr eaLnBrk="1" hangingPunct="1"/>
            <a:r>
              <a:rPr lang="en-US" altLang="en-US" sz="2800" dirty="0" smtClean="0">
                <a:latin typeface="Arial" panose="020B0604020202020204" pitchFamily="34" charset="0"/>
                <a:cs typeface="Arial" panose="020B0604020202020204" pitchFamily="34" charset="0"/>
              </a:rPr>
              <a:t>Chemical sedimentary rocks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mtClean="0">
                <a:latin typeface="Arial" panose="020B0604020202020204" pitchFamily="34" charset="0"/>
                <a:cs typeface="Arial" panose="020B0604020202020204" pitchFamily="34" charset="0"/>
              </a:rPr>
              <a:t>Origin of the Solar System</a:t>
            </a:r>
          </a:p>
        </p:txBody>
      </p:sp>
      <p:pic>
        <p:nvPicPr>
          <p:cNvPr id="5124" name="Picture 5" descr="10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04800" y="2346325"/>
            <a:ext cx="4191000" cy="3216275"/>
          </a:xfrm>
        </p:spPr>
      </p:pic>
      <p:sp>
        <p:nvSpPr>
          <p:cNvPr id="5123" name="Rectangle 4"/>
          <p:cNvSpPr>
            <a:spLocks noGrp="1" noChangeArrowheads="1"/>
          </p:cNvSpPr>
          <p:nvPr>
            <p:ph type="body" sz="half" idx="2"/>
          </p:nvPr>
        </p:nvSpPr>
        <p:spPr>
          <a:xfrm>
            <a:off x="4648200" y="1981200"/>
            <a:ext cx="4343400" cy="4572000"/>
          </a:xfrm>
        </p:spPr>
        <p:txBody>
          <a:bodyPr>
            <a:normAutofit/>
          </a:bodyPr>
          <a:lstStyle/>
          <a:p>
            <a:pPr eaLnBrk="1" hangingPunct="1"/>
            <a:r>
              <a:rPr lang="en-US" altLang="en-US" sz="2800" smtClean="0">
                <a:latin typeface="Arial" panose="020B0604020202020204" pitchFamily="34" charset="0"/>
                <a:cs typeface="Arial" panose="020B0604020202020204" pitchFamily="34" charset="0"/>
              </a:rPr>
              <a:t>The outer large Jovian planets formed from the solar nebula</a:t>
            </a:r>
          </a:p>
          <a:p>
            <a:pPr eaLnBrk="1" hangingPunct="1"/>
            <a:r>
              <a:rPr lang="en-US" altLang="en-US" sz="2800" smtClean="0">
                <a:latin typeface="Arial" panose="020B0604020202020204" pitchFamily="34" charset="0"/>
                <a:cs typeface="Arial" panose="020B0604020202020204" pitchFamily="34" charset="0"/>
              </a:rPr>
              <a:t>The smaller inner planets formed from rocky material</a:t>
            </a:r>
          </a:p>
          <a:p>
            <a:pPr eaLnBrk="1" hangingPunct="1"/>
            <a:r>
              <a:rPr lang="en-US" altLang="en-US" sz="2800" smtClean="0">
                <a:latin typeface="Arial" panose="020B0604020202020204" pitchFamily="34" charset="0"/>
                <a:cs typeface="Arial" panose="020B0604020202020204" pitchFamily="34" charset="0"/>
              </a:rPr>
              <a:t>Rocks from Mars and the Moon are similar to Earth rocks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06400"/>
            <a:ext cx="71628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hidden="1"/>
          <p:cNvSpPr>
            <a:spLocks noGrp="1" noChangeArrowheads="1"/>
          </p:cNvSpPr>
          <p:nvPr>
            <p:ph type="title"/>
          </p:nvPr>
        </p:nvSpPr>
        <p:spPr/>
        <p:txBody>
          <a:bodyPr/>
          <a:lstStyle/>
          <a:p>
            <a:pPr eaLnBrk="1" hangingPunct="1"/>
            <a:r>
              <a:rPr lang="en-US" altLang="en-US" smtClean="0">
                <a:latin typeface="Arial" panose="020B0604020202020204" pitchFamily="34" charset="0"/>
                <a:cs typeface="Arial" panose="020B0604020202020204" pitchFamily="34" charset="0"/>
              </a:rPr>
              <a:t>	</a:t>
            </a:r>
          </a:p>
        </p:txBody>
      </p:sp>
      <p:sp>
        <p:nvSpPr>
          <p:cNvPr id="22532" name="Rectangle 4"/>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eaLnBrk="0" hangingPunct="0">
              <a:defRPr sz="2400">
                <a:solidFill>
                  <a:schemeClr val="tx1"/>
                </a:solidFill>
                <a:latin typeface="Arial" charset="0"/>
                <a:ea typeface="ＭＳ Ｐゴシック" pitchFamily="84" charset="-128"/>
              </a:defRPr>
            </a:lvl1pPr>
            <a:lvl2pPr marL="742950" indent="-285750" defTabSz="820738" eaLnBrk="0" hangingPunct="0">
              <a:defRPr sz="2400">
                <a:solidFill>
                  <a:schemeClr val="tx1"/>
                </a:solidFill>
                <a:latin typeface="Arial" charset="0"/>
                <a:ea typeface="ＭＳ Ｐゴシック" pitchFamily="84" charset="-128"/>
              </a:defRPr>
            </a:lvl2pPr>
            <a:lvl3pPr marL="1143000" indent="-228600" defTabSz="820738" eaLnBrk="0" hangingPunct="0">
              <a:defRPr sz="2400">
                <a:solidFill>
                  <a:schemeClr val="tx1"/>
                </a:solidFill>
                <a:latin typeface="Arial" charset="0"/>
                <a:ea typeface="ＭＳ Ｐゴシック" pitchFamily="84" charset="-128"/>
              </a:defRPr>
            </a:lvl3pPr>
            <a:lvl4pPr marL="1600200" indent="-228600" defTabSz="820738" eaLnBrk="0" hangingPunct="0">
              <a:defRPr sz="2400">
                <a:solidFill>
                  <a:schemeClr val="tx1"/>
                </a:solidFill>
                <a:latin typeface="Arial" charset="0"/>
                <a:ea typeface="ＭＳ Ｐゴシック" pitchFamily="84" charset="-128"/>
              </a:defRPr>
            </a:lvl4pPr>
            <a:lvl5pPr marL="2057400" indent="-228600" defTabSz="820738" eaLnBrk="0" hangingPunct="0">
              <a:defRPr sz="2400">
                <a:solidFill>
                  <a:schemeClr val="tx1"/>
                </a:solidFill>
                <a:latin typeface="Arial" charset="0"/>
                <a:ea typeface="ＭＳ Ｐゴシック" pitchFamily="84" charset="-128"/>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r>
              <a:rPr lang="en-US" altLang="en-US" sz="1400" b="1"/>
              <a:t>Fig. 2-15, p. 27</a:t>
            </a:r>
          </a:p>
        </p:txBody>
      </p:sp>
      <p:sp>
        <p:nvSpPr>
          <p:cNvPr id="22533" name="Text Box 5"/>
          <p:cNvSpPr txBox="1">
            <a:spLocks noChangeArrowheads="1"/>
          </p:cNvSpPr>
          <p:nvPr/>
        </p:nvSpPr>
        <p:spPr bwMode="auto">
          <a:xfrm>
            <a:off x="1012825" y="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Sediment</a:t>
            </a:r>
          </a:p>
        </p:txBody>
      </p:sp>
      <p:sp>
        <p:nvSpPr>
          <p:cNvPr id="22534" name="Text Box 6"/>
          <p:cNvSpPr txBox="1">
            <a:spLocks noChangeArrowheads="1"/>
          </p:cNvSpPr>
          <p:nvPr/>
        </p:nvSpPr>
        <p:spPr bwMode="auto">
          <a:xfrm>
            <a:off x="3530600" y="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Process</a:t>
            </a:r>
          </a:p>
        </p:txBody>
      </p:sp>
      <p:sp>
        <p:nvSpPr>
          <p:cNvPr id="22535" name="Text Box 7"/>
          <p:cNvSpPr txBox="1">
            <a:spLocks noChangeArrowheads="1"/>
          </p:cNvSpPr>
          <p:nvPr/>
        </p:nvSpPr>
        <p:spPr bwMode="auto">
          <a:xfrm>
            <a:off x="6113463" y="0"/>
            <a:ext cx="74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Rock</a:t>
            </a:r>
          </a:p>
        </p:txBody>
      </p:sp>
      <p:sp>
        <p:nvSpPr>
          <p:cNvPr id="22536" name="Text Box 8"/>
          <p:cNvSpPr txBox="1">
            <a:spLocks noChangeArrowheads="1"/>
          </p:cNvSpPr>
          <p:nvPr/>
        </p:nvSpPr>
        <p:spPr bwMode="auto">
          <a:xfrm>
            <a:off x="838200" y="508000"/>
            <a:ext cx="175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Gravel &gt; 2 mm</a:t>
            </a:r>
          </a:p>
        </p:txBody>
      </p:sp>
      <p:sp>
        <p:nvSpPr>
          <p:cNvPr id="22537" name="Text Box 9"/>
          <p:cNvSpPr txBox="1">
            <a:spLocks noChangeArrowheads="1"/>
          </p:cNvSpPr>
          <p:nvPr/>
        </p:nvSpPr>
        <p:spPr bwMode="auto">
          <a:xfrm>
            <a:off x="6894513" y="639763"/>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Conglomerate</a:t>
            </a:r>
          </a:p>
        </p:txBody>
      </p:sp>
      <p:sp>
        <p:nvSpPr>
          <p:cNvPr id="22538" name="Text Box 10"/>
          <p:cNvSpPr txBox="1">
            <a:spLocks noChangeArrowheads="1"/>
          </p:cNvSpPr>
          <p:nvPr/>
        </p:nvSpPr>
        <p:spPr bwMode="auto">
          <a:xfrm>
            <a:off x="3200400" y="1081088"/>
            <a:ext cx="157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Compaction/ cementation</a:t>
            </a:r>
          </a:p>
        </p:txBody>
      </p:sp>
      <p:sp>
        <p:nvSpPr>
          <p:cNvPr id="22539" name="Text Box 11"/>
          <p:cNvSpPr txBox="1">
            <a:spLocks noChangeArrowheads="1"/>
          </p:cNvSpPr>
          <p:nvPr/>
        </p:nvSpPr>
        <p:spPr bwMode="auto">
          <a:xfrm>
            <a:off x="4813300" y="1066800"/>
            <a:ext cx="1892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Rounded </a:t>
            </a:r>
          </a:p>
          <a:p>
            <a:pPr eaLnBrk="1" hangingPunct="1"/>
            <a:r>
              <a:rPr lang="en-US" altLang="en-US" sz="1800" b="1">
                <a:solidFill>
                  <a:srgbClr val="000000"/>
                </a:solidFill>
              </a:rPr>
              <a:t>clasts</a:t>
            </a:r>
          </a:p>
        </p:txBody>
      </p:sp>
      <p:sp>
        <p:nvSpPr>
          <p:cNvPr id="22540" name="Text Box 12"/>
          <p:cNvSpPr txBox="1">
            <a:spLocks noChangeArrowheads="1"/>
          </p:cNvSpPr>
          <p:nvPr/>
        </p:nvSpPr>
        <p:spPr bwMode="auto">
          <a:xfrm>
            <a:off x="6894513" y="1722438"/>
            <a:ext cx="101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Breccia</a:t>
            </a:r>
          </a:p>
        </p:txBody>
      </p:sp>
      <p:sp>
        <p:nvSpPr>
          <p:cNvPr id="22541" name="Text Box 13"/>
          <p:cNvSpPr txBox="1">
            <a:spLocks noChangeArrowheads="1"/>
          </p:cNvSpPr>
          <p:nvPr/>
        </p:nvSpPr>
        <p:spPr bwMode="auto">
          <a:xfrm>
            <a:off x="4787900" y="1981200"/>
            <a:ext cx="1765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Angular </a:t>
            </a:r>
          </a:p>
          <a:p>
            <a:pPr eaLnBrk="1" hangingPunct="1"/>
            <a:r>
              <a:rPr lang="en-US" altLang="en-US" sz="1800" b="1">
                <a:solidFill>
                  <a:srgbClr val="000000"/>
                </a:solidFill>
              </a:rPr>
              <a:t>clasts</a:t>
            </a:r>
          </a:p>
        </p:txBody>
      </p:sp>
      <p:sp>
        <p:nvSpPr>
          <p:cNvPr id="22542" name="Text Box 14"/>
          <p:cNvSpPr txBox="1">
            <a:spLocks noChangeArrowheads="1"/>
          </p:cNvSpPr>
          <p:nvPr/>
        </p:nvSpPr>
        <p:spPr bwMode="auto">
          <a:xfrm>
            <a:off x="838200" y="2362200"/>
            <a:ext cx="2451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Sand 2 mm–.062 mm</a:t>
            </a:r>
          </a:p>
        </p:txBody>
      </p:sp>
      <p:sp>
        <p:nvSpPr>
          <p:cNvPr id="22543" name="Text Box 15"/>
          <p:cNvSpPr txBox="1">
            <a:spLocks noChangeArrowheads="1"/>
          </p:cNvSpPr>
          <p:nvPr/>
        </p:nvSpPr>
        <p:spPr bwMode="auto">
          <a:xfrm>
            <a:off x="3200400" y="2936875"/>
            <a:ext cx="157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Compaction/ cementation</a:t>
            </a:r>
          </a:p>
        </p:txBody>
      </p:sp>
      <p:sp>
        <p:nvSpPr>
          <p:cNvPr id="22544" name="Text Box 16"/>
          <p:cNvSpPr txBox="1">
            <a:spLocks noChangeArrowheads="1"/>
          </p:cNvSpPr>
          <p:nvPr/>
        </p:nvSpPr>
        <p:spPr bwMode="auto">
          <a:xfrm>
            <a:off x="6894513" y="3048000"/>
            <a:ext cx="1358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Sandstone</a:t>
            </a:r>
          </a:p>
        </p:txBody>
      </p:sp>
      <p:sp>
        <p:nvSpPr>
          <p:cNvPr id="22545" name="Text Box 17"/>
          <p:cNvSpPr txBox="1">
            <a:spLocks noChangeArrowheads="1"/>
          </p:cNvSpPr>
          <p:nvPr/>
        </p:nvSpPr>
        <p:spPr bwMode="auto">
          <a:xfrm>
            <a:off x="838200" y="3776663"/>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fi-FI" altLang="en-US" sz="1800" b="1">
                <a:solidFill>
                  <a:srgbClr val="000000"/>
                </a:solidFill>
              </a:rPr>
              <a:t>Silt .062 mm–.004 mm</a:t>
            </a:r>
            <a:endParaRPr lang="en-US" altLang="en-US" sz="1800" b="1">
              <a:solidFill>
                <a:srgbClr val="000000"/>
              </a:solidFill>
            </a:endParaRPr>
          </a:p>
        </p:txBody>
      </p:sp>
      <p:sp>
        <p:nvSpPr>
          <p:cNvPr id="22546" name="Text Box 18"/>
          <p:cNvSpPr txBox="1">
            <a:spLocks noChangeArrowheads="1"/>
          </p:cNvSpPr>
          <p:nvPr/>
        </p:nvSpPr>
        <p:spPr bwMode="auto">
          <a:xfrm>
            <a:off x="3200400" y="4351338"/>
            <a:ext cx="157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Compaction/ cementation</a:t>
            </a:r>
          </a:p>
        </p:txBody>
      </p:sp>
      <p:sp>
        <p:nvSpPr>
          <p:cNvPr id="22547" name="Text Box 19"/>
          <p:cNvSpPr txBox="1">
            <a:spLocks noChangeArrowheads="1"/>
          </p:cNvSpPr>
          <p:nvPr/>
        </p:nvSpPr>
        <p:spPr bwMode="auto">
          <a:xfrm>
            <a:off x="6894513" y="4460875"/>
            <a:ext cx="1155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Siltstone</a:t>
            </a:r>
          </a:p>
        </p:txBody>
      </p:sp>
      <p:sp>
        <p:nvSpPr>
          <p:cNvPr id="22548" name="Text Box 20"/>
          <p:cNvSpPr txBox="1">
            <a:spLocks noChangeArrowheads="1"/>
          </p:cNvSpPr>
          <p:nvPr/>
        </p:nvSpPr>
        <p:spPr bwMode="auto">
          <a:xfrm>
            <a:off x="838200" y="521176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Clay &lt;.004 mm</a:t>
            </a:r>
          </a:p>
        </p:txBody>
      </p:sp>
      <p:sp>
        <p:nvSpPr>
          <p:cNvPr id="22549" name="Text Box 21"/>
          <p:cNvSpPr txBox="1">
            <a:spLocks noChangeArrowheads="1"/>
          </p:cNvSpPr>
          <p:nvPr/>
        </p:nvSpPr>
        <p:spPr bwMode="auto">
          <a:xfrm>
            <a:off x="3222625" y="58975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Compaction</a:t>
            </a:r>
          </a:p>
        </p:txBody>
      </p:sp>
      <p:sp>
        <p:nvSpPr>
          <p:cNvPr id="22550" name="Text Box 22"/>
          <p:cNvSpPr txBox="1">
            <a:spLocks noChangeArrowheads="1"/>
          </p:cNvSpPr>
          <p:nvPr/>
        </p:nvSpPr>
        <p:spPr bwMode="auto">
          <a:xfrm>
            <a:off x="6902450" y="5868988"/>
            <a:ext cx="80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Shale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
            <a:ext cx="7772400" cy="990599"/>
          </a:xfrm>
        </p:spPr>
        <p:txBody>
          <a:bodyPr/>
          <a:lstStyle/>
          <a:p>
            <a:pPr eaLnBrk="1" hangingPunct="1"/>
            <a:r>
              <a:rPr lang="en-US" altLang="en-US" dirty="0" smtClean="0">
                <a:latin typeface="Arial" panose="020B0604020202020204" pitchFamily="34" charset="0"/>
                <a:cs typeface="Arial" panose="020B0604020202020204" pitchFamily="34" charset="0"/>
              </a:rPr>
              <a:t>Structures - Stratification</a:t>
            </a:r>
          </a:p>
        </p:txBody>
      </p:sp>
      <p:sp>
        <p:nvSpPr>
          <p:cNvPr id="25603" name="Rectangle 5"/>
          <p:cNvSpPr>
            <a:spLocks noGrp="1" noChangeArrowheads="1"/>
          </p:cNvSpPr>
          <p:nvPr>
            <p:ph type="body" sz="half" idx="3"/>
          </p:nvPr>
        </p:nvSpPr>
        <p:spPr>
          <a:xfrm>
            <a:off x="11482" y="6095999"/>
            <a:ext cx="9110597" cy="761999"/>
          </a:xfrm>
        </p:spPr>
        <p:txBody>
          <a:bodyPr>
            <a:noAutofit/>
          </a:bodyPr>
          <a:lstStyle/>
          <a:p>
            <a:pPr marL="137160" indent="0" algn="ctr">
              <a:buNone/>
            </a:pPr>
            <a:r>
              <a:rPr lang="en-US" altLang="en-US" sz="2600" b="1" i="1" dirty="0" smtClean="0">
                <a:latin typeface="Arial" panose="020B0604020202020204" pitchFamily="34" charset="0"/>
                <a:cs typeface="Arial" panose="020B0604020202020204" pitchFamily="34" charset="0"/>
              </a:rPr>
              <a:t>Layering</a:t>
            </a:r>
            <a:r>
              <a:rPr lang="en-US" altLang="en-US" sz="2600" dirty="0" smtClean="0">
                <a:latin typeface="Arial" panose="020B0604020202020204" pitchFamily="34" charset="0"/>
                <a:cs typeface="Arial" panose="020B0604020202020204" pitchFamily="34" charset="0"/>
              </a:rPr>
              <a:t> </a:t>
            </a:r>
            <a:r>
              <a:rPr lang="en-US" altLang="en-US" sz="2600" dirty="0">
                <a:latin typeface="Arial" panose="020B0604020202020204" pitchFamily="34" charset="0"/>
                <a:cs typeface="Arial" panose="020B0604020202020204" pitchFamily="34" charset="0"/>
              </a:rPr>
              <a:t>is a key </a:t>
            </a:r>
            <a:r>
              <a:rPr lang="en-US" altLang="en-US" sz="2600" dirty="0" smtClean="0">
                <a:latin typeface="Arial" panose="020B0604020202020204" pitchFamily="34" charset="0"/>
                <a:cs typeface="Arial" panose="020B0604020202020204" pitchFamily="34" charset="0"/>
              </a:rPr>
              <a:t>feature identifying rocks as sedimentary</a:t>
            </a:r>
          </a:p>
        </p:txBody>
      </p:sp>
      <p:pic>
        <p:nvPicPr>
          <p:cNvPr id="3" name="Picture 2"/>
          <p:cNvPicPr>
            <a:picLocks noChangeAspect="1"/>
          </p:cNvPicPr>
          <p:nvPr/>
        </p:nvPicPr>
        <p:blipFill>
          <a:blip r:embed="rId2"/>
          <a:stretch>
            <a:fillRect/>
          </a:stretch>
        </p:blipFill>
        <p:spPr>
          <a:xfrm>
            <a:off x="697282" y="838200"/>
            <a:ext cx="7760918" cy="5173945"/>
          </a:xfrm>
          <a:prstGeom prst="rect">
            <a:avLst/>
          </a:prstGeom>
        </p:spPr>
      </p:pic>
      <p:sp>
        <p:nvSpPr>
          <p:cNvPr id="4" name="Content Placeholder 3"/>
          <p:cNvSpPr>
            <a:spLocks noGrp="1"/>
          </p:cNvSpPr>
          <p:nvPr>
            <p:ph sz="quarter" idx="1"/>
          </p:nvPr>
        </p:nvSpPr>
        <p:spPr/>
        <p:txBody>
          <a:bodyPr/>
          <a:lstStyle/>
          <a:p>
            <a:endParaRPr lang="en-US"/>
          </a:p>
        </p:txBody>
      </p:sp>
    </p:spTree>
    <p:extLst>
      <p:ext uri="{BB962C8B-B14F-4D97-AF65-F5344CB8AC3E}">
        <p14:creationId xmlns:p14="http://schemas.microsoft.com/office/powerpoint/2010/main" val="189740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30197"/>
            <a:ext cx="3657600" cy="1758788"/>
          </a:xfrm>
        </p:spPr>
        <p:txBody>
          <a:bodyPr/>
          <a:lstStyle/>
          <a:p>
            <a:pPr eaLnBrk="1" hangingPunct="1"/>
            <a:r>
              <a:rPr lang="en-US" altLang="en-US" dirty="0" smtClean="0">
                <a:latin typeface="Arial" panose="020B0604020202020204" pitchFamily="34" charset="0"/>
                <a:cs typeface="Arial" panose="020B0604020202020204" pitchFamily="34" charset="0"/>
              </a:rPr>
              <a:t>Metamorphic Rocks</a:t>
            </a:r>
          </a:p>
        </p:txBody>
      </p:sp>
      <p:sp>
        <p:nvSpPr>
          <p:cNvPr id="2" name="Content Placeholder 1"/>
          <p:cNvSpPr>
            <a:spLocks noGrp="1"/>
          </p:cNvSpPr>
          <p:nvPr>
            <p:ph sz="quarter" idx="1"/>
          </p:nvPr>
        </p:nvSpPr>
        <p:spPr/>
        <p:txBody>
          <a:bodyPr/>
          <a:lstStyle/>
          <a:p>
            <a:endParaRPr lang="en-US"/>
          </a:p>
        </p:txBody>
      </p:sp>
      <p:pic>
        <p:nvPicPr>
          <p:cNvPr id="3" name="Picture 2"/>
          <p:cNvPicPr>
            <a:picLocks noChangeAspect="1"/>
          </p:cNvPicPr>
          <p:nvPr/>
        </p:nvPicPr>
        <p:blipFill>
          <a:blip r:embed="rId2"/>
          <a:stretch>
            <a:fillRect/>
          </a:stretch>
        </p:blipFill>
        <p:spPr>
          <a:xfrm>
            <a:off x="38697" y="1788985"/>
            <a:ext cx="6758686" cy="5069015"/>
          </a:xfrm>
          <a:prstGeom prst="rect">
            <a:avLst/>
          </a:prstGeom>
        </p:spPr>
      </p:pic>
      <p:sp>
        <p:nvSpPr>
          <p:cNvPr id="4" name="Content Placeholder 3"/>
          <p:cNvSpPr>
            <a:spLocks noGrp="1"/>
          </p:cNvSpPr>
          <p:nvPr>
            <p:ph sz="quarter" idx="2"/>
          </p:nvPr>
        </p:nvSpPr>
        <p:spPr/>
        <p:txBody>
          <a:bodyPr/>
          <a:lstStyle/>
          <a:p>
            <a:endParaRPr lang="en-US"/>
          </a:p>
        </p:txBody>
      </p:sp>
      <p:sp>
        <p:nvSpPr>
          <p:cNvPr id="23555" name="Rectangle 5"/>
          <p:cNvSpPr>
            <a:spLocks noGrp="1" noChangeArrowheads="1"/>
          </p:cNvSpPr>
          <p:nvPr>
            <p:ph type="body" sz="half" idx="3"/>
          </p:nvPr>
        </p:nvSpPr>
        <p:spPr>
          <a:xfrm>
            <a:off x="3696296" y="228600"/>
            <a:ext cx="5447703" cy="1560386"/>
          </a:xfrm>
        </p:spPr>
        <p:txBody>
          <a:bodyPr>
            <a:normAutofit/>
          </a:bodyPr>
          <a:lstStyle/>
          <a:p>
            <a:pPr marL="137160" indent="0" eaLnBrk="1" hangingPunct="1">
              <a:buNone/>
            </a:pPr>
            <a:r>
              <a:rPr lang="en-US" altLang="en-US" sz="2800" dirty="0" smtClean="0">
                <a:latin typeface="Arial" panose="020B0604020202020204" pitchFamily="34" charset="0"/>
                <a:cs typeface="Arial" panose="020B0604020202020204" pitchFamily="34" charset="0"/>
              </a:rPr>
              <a:t>Rocks changed from preexisting rocks by heat, pressure or chemical processes</a:t>
            </a:r>
          </a:p>
        </p:txBody>
      </p:sp>
      <p:sp>
        <p:nvSpPr>
          <p:cNvPr id="5" name="Rectangle 4"/>
          <p:cNvSpPr/>
          <p:nvPr/>
        </p:nvSpPr>
        <p:spPr>
          <a:xfrm>
            <a:off x="6757121" y="2462191"/>
            <a:ext cx="2311127" cy="2677656"/>
          </a:xfrm>
          <a:prstGeom prst="rect">
            <a:avLst/>
          </a:prstGeom>
        </p:spPr>
        <p:txBody>
          <a:bodyPr wrap="square">
            <a:spAutoFit/>
          </a:bodyPr>
          <a:lstStyle/>
          <a:p>
            <a:pPr marL="342900" indent="-34290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Changes occur in the </a:t>
            </a:r>
            <a:r>
              <a:rPr lang="en-US" altLang="en-US" i="1" dirty="0">
                <a:latin typeface="Arial" panose="020B0604020202020204" pitchFamily="34" charset="0"/>
                <a:cs typeface="Arial" panose="020B0604020202020204" pitchFamily="34" charset="0"/>
              </a:rPr>
              <a:t>solid </a:t>
            </a:r>
            <a:r>
              <a:rPr lang="en-US" altLang="en-US" i="1" dirty="0" smtClean="0">
                <a:latin typeface="Arial" panose="020B0604020202020204" pitchFamily="34" charset="0"/>
                <a:cs typeface="Arial" panose="020B0604020202020204" pitchFamily="34" charset="0"/>
              </a:rPr>
              <a:t>state</a:t>
            </a:r>
            <a:br>
              <a:rPr lang="en-US" altLang="en-US" i="1" dirty="0" smtClean="0">
                <a:latin typeface="Arial" panose="020B0604020202020204" pitchFamily="34" charset="0"/>
                <a:cs typeface="Arial" panose="020B0604020202020204" pitchFamily="34" charset="0"/>
              </a:rPr>
            </a:br>
            <a:endParaRPr lang="en-US" altLang="en-US" i="1" dirty="0" smtClean="0">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pPr>
            <a:r>
              <a:rPr lang="en-US" altLang="en-US" dirty="0" smtClean="0">
                <a:latin typeface="Arial" panose="020B0604020202020204" pitchFamily="34" charset="0"/>
                <a:cs typeface="Arial" panose="020B0604020202020204" pitchFamily="34" charset="0"/>
              </a:rPr>
              <a:t>Minerals </a:t>
            </a:r>
            <a:r>
              <a:rPr lang="en-US" altLang="en-US" dirty="0">
                <a:latin typeface="Arial" panose="020B0604020202020204" pitchFamily="34" charset="0"/>
                <a:cs typeface="Arial" panose="020B0604020202020204" pitchFamily="34" charset="0"/>
              </a:rPr>
              <a:t>and Textures are changed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53100" y="609600"/>
            <a:ext cx="3314700" cy="1981200"/>
          </a:xfrm>
        </p:spPr>
        <p:txBody>
          <a:bodyPr>
            <a:normAutofit/>
          </a:bodyPr>
          <a:lstStyle/>
          <a:p>
            <a:pPr eaLnBrk="1" hangingPunct="1"/>
            <a:r>
              <a:rPr lang="en-US" altLang="en-US" sz="3800" dirty="0" smtClean="0">
                <a:latin typeface="Arial" panose="020B0604020202020204" pitchFamily="34" charset="0"/>
                <a:cs typeface="Arial" panose="020B0604020202020204" pitchFamily="34" charset="0"/>
              </a:rPr>
              <a:t>Metamorphic Foliation</a:t>
            </a:r>
          </a:p>
        </p:txBody>
      </p:sp>
      <p:sp>
        <p:nvSpPr>
          <p:cNvPr id="26627" name="Rectangle 5"/>
          <p:cNvSpPr>
            <a:spLocks noGrp="1" noChangeArrowheads="1"/>
          </p:cNvSpPr>
          <p:nvPr>
            <p:ph type="body" sz="half" idx="3"/>
          </p:nvPr>
        </p:nvSpPr>
        <p:spPr>
          <a:xfrm>
            <a:off x="66804" y="4490842"/>
            <a:ext cx="4657595" cy="2057400"/>
          </a:xfrm>
        </p:spPr>
        <p:txBody>
          <a:bodyPr/>
          <a:lstStyle/>
          <a:p>
            <a:pPr eaLnBrk="1" hangingPunct="1"/>
            <a:r>
              <a:rPr lang="en-US" altLang="en-US" sz="2800" dirty="0" smtClean="0">
                <a:latin typeface="Arial" panose="020B0604020202020204" pitchFamily="34" charset="0"/>
                <a:cs typeface="Arial" panose="020B0604020202020204" pitchFamily="34" charset="0"/>
              </a:rPr>
              <a:t>Flattening and alignment of minerals caused by non-uniform stress</a:t>
            </a:r>
          </a:p>
        </p:txBody>
      </p:sp>
      <p:sp>
        <p:nvSpPr>
          <p:cNvPr id="2" name="Content Placeholder 1"/>
          <p:cNvSpPr>
            <a:spLocks noGrp="1"/>
          </p:cNvSpPr>
          <p:nvPr>
            <p:ph sz="quarter" idx="1"/>
          </p:nvPr>
        </p:nvSpPr>
        <p:spPr/>
        <p:txBody>
          <a:bodyPr/>
          <a:lstStyle/>
          <a:p>
            <a:endParaRPr lang="en-US"/>
          </a:p>
        </p:txBody>
      </p:sp>
      <p:pic>
        <p:nvPicPr>
          <p:cNvPr id="3" name="Picture 2"/>
          <p:cNvPicPr>
            <a:picLocks noChangeAspect="1"/>
          </p:cNvPicPr>
          <p:nvPr/>
        </p:nvPicPr>
        <p:blipFill>
          <a:blip r:embed="rId2"/>
          <a:stretch>
            <a:fillRect/>
          </a:stretch>
        </p:blipFill>
        <p:spPr>
          <a:xfrm>
            <a:off x="38100" y="0"/>
            <a:ext cx="5715000" cy="4286250"/>
          </a:xfrm>
          <a:prstGeom prst="rect">
            <a:avLst/>
          </a:prstGeom>
        </p:spPr>
      </p:pic>
      <p:pic>
        <p:nvPicPr>
          <p:cNvPr id="4" name="Picture 3"/>
          <p:cNvPicPr>
            <a:picLocks noChangeAspect="1"/>
          </p:cNvPicPr>
          <p:nvPr/>
        </p:nvPicPr>
        <p:blipFill>
          <a:blip r:embed="rId3"/>
          <a:stretch>
            <a:fillRect/>
          </a:stretch>
        </p:blipFill>
        <p:spPr>
          <a:xfrm>
            <a:off x="5753100" y="3244502"/>
            <a:ext cx="3314700" cy="3314700"/>
          </a:xfrm>
          <a:prstGeom prst="rect">
            <a:avLst/>
          </a:prstGeom>
        </p:spPr>
      </p:pic>
    </p:spTree>
    <p:extLst>
      <p:ext uri="{BB962C8B-B14F-4D97-AF65-F5344CB8AC3E}">
        <p14:creationId xmlns:p14="http://schemas.microsoft.com/office/powerpoint/2010/main" val="1693825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11"/>
          <p:cNvPicPr>
            <a:picLocks noChangeAspect="1" noChangeArrowheads="1"/>
          </p:cNvPicPr>
          <p:nvPr/>
        </p:nvPicPr>
        <p:blipFill rotWithShape="1">
          <a:blip r:embed="rId3">
            <a:extLst>
              <a:ext uri="{28A0092B-C50C-407E-A947-70E740481C1C}">
                <a14:useLocalDpi xmlns:a14="http://schemas.microsoft.com/office/drawing/2010/main" val="0"/>
              </a:ext>
            </a:extLst>
          </a:blip>
          <a:srcRect b="2205"/>
          <a:stretch/>
        </p:blipFill>
        <p:spPr bwMode="auto">
          <a:xfrm>
            <a:off x="90488" y="76200"/>
            <a:ext cx="8964612" cy="65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hidden="1"/>
          <p:cNvSpPr>
            <a:spLocks noGrp="1" noChangeArrowheads="1"/>
          </p:cNvSpPr>
          <p:nvPr>
            <p:ph type="title"/>
          </p:nvPr>
        </p:nvSpPr>
        <p:spPr/>
        <p:txBody>
          <a:bodyPr/>
          <a:lstStyle/>
          <a:p>
            <a:pPr eaLnBrk="1" hangingPunct="1"/>
            <a:r>
              <a:rPr lang="en-US" altLang="en-US" sz="1200" smtClean="0">
                <a:latin typeface="Arial" panose="020B0604020202020204" pitchFamily="34" charset="0"/>
                <a:cs typeface="Arial" panose="020B0604020202020204" pitchFamily="34" charset="0"/>
              </a:rPr>
              <a:t>	</a:t>
            </a:r>
          </a:p>
        </p:txBody>
      </p:sp>
      <p:sp>
        <p:nvSpPr>
          <p:cNvPr id="24581" name="Text Box 5"/>
          <p:cNvSpPr txBox="1">
            <a:spLocks noChangeArrowheads="1"/>
          </p:cNvSpPr>
          <p:nvPr/>
        </p:nvSpPr>
        <p:spPr bwMode="auto">
          <a:xfrm>
            <a:off x="3746500" y="14288"/>
            <a:ext cx="143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Weathering</a:t>
            </a:r>
          </a:p>
        </p:txBody>
      </p:sp>
      <p:sp>
        <p:nvSpPr>
          <p:cNvPr id="24582" name="Text Box 6"/>
          <p:cNvSpPr txBox="1">
            <a:spLocks noChangeArrowheads="1"/>
          </p:cNvSpPr>
          <p:nvPr/>
        </p:nvSpPr>
        <p:spPr bwMode="auto">
          <a:xfrm>
            <a:off x="1981200" y="457200"/>
            <a:ext cx="180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Transportation</a:t>
            </a:r>
          </a:p>
        </p:txBody>
      </p:sp>
      <p:sp>
        <p:nvSpPr>
          <p:cNvPr id="24583" name="Text Box 7"/>
          <p:cNvSpPr txBox="1">
            <a:spLocks noChangeArrowheads="1"/>
          </p:cNvSpPr>
          <p:nvPr/>
        </p:nvSpPr>
        <p:spPr bwMode="auto">
          <a:xfrm>
            <a:off x="1371600" y="12192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Deposition</a:t>
            </a:r>
          </a:p>
        </p:txBody>
      </p:sp>
      <p:sp>
        <p:nvSpPr>
          <p:cNvPr id="24584" name="Text Box 8"/>
          <p:cNvSpPr txBox="1">
            <a:spLocks noChangeArrowheads="1"/>
          </p:cNvSpPr>
          <p:nvPr/>
        </p:nvSpPr>
        <p:spPr bwMode="auto">
          <a:xfrm>
            <a:off x="3276600" y="1284288"/>
            <a:ext cx="2324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Uplift and exposure</a:t>
            </a:r>
          </a:p>
        </p:txBody>
      </p:sp>
      <p:sp>
        <p:nvSpPr>
          <p:cNvPr id="24585" name="Text Box 9"/>
          <p:cNvSpPr txBox="1">
            <a:spLocks noChangeArrowheads="1"/>
          </p:cNvSpPr>
          <p:nvPr/>
        </p:nvSpPr>
        <p:spPr bwMode="auto">
          <a:xfrm>
            <a:off x="863600" y="2117725"/>
            <a:ext cx="134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Sediments</a:t>
            </a:r>
          </a:p>
        </p:txBody>
      </p:sp>
      <p:sp>
        <p:nvSpPr>
          <p:cNvPr id="24586" name="Text Box 10"/>
          <p:cNvSpPr txBox="1">
            <a:spLocks noChangeArrowheads="1"/>
          </p:cNvSpPr>
          <p:nvPr/>
        </p:nvSpPr>
        <p:spPr bwMode="auto">
          <a:xfrm>
            <a:off x="1427163" y="5181600"/>
            <a:ext cx="1849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Metamorphic </a:t>
            </a:r>
          </a:p>
          <a:p>
            <a:pPr algn="ctr" eaLnBrk="1" hangingPunct="1"/>
            <a:r>
              <a:rPr lang="en-US" altLang="en-US" sz="1200" b="1">
                <a:solidFill>
                  <a:srgbClr val="000000"/>
                </a:solidFill>
              </a:rPr>
              <a:t>rocks</a:t>
            </a:r>
          </a:p>
        </p:txBody>
      </p:sp>
      <p:sp>
        <p:nvSpPr>
          <p:cNvPr id="24587" name="Text Box 11"/>
          <p:cNvSpPr txBox="1">
            <a:spLocks noChangeArrowheads="1"/>
          </p:cNvSpPr>
          <p:nvPr/>
        </p:nvSpPr>
        <p:spPr bwMode="auto">
          <a:xfrm>
            <a:off x="228600" y="2971800"/>
            <a:ext cx="2324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Lithification </a:t>
            </a:r>
          </a:p>
          <a:p>
            <a:pPr algn="ctr" eaLnBrk="1" hangingPunct="1"/>
            <a:r>
              <a:rPr lang="en-US" altLang="en-US" sz="1200" b="1">
                <a:solidFill>
                  <a:srgbClr val="000000"/>
                </a:solidFill>
              </a:rPr>
              <a:t>(compaction and cementation </a:t>
            </a:r>
          </a:p>
        </p:txBody>
      </p:sp>
      <p:sp>
        <p:nvSpPr>
          <p:cNvPr id="24588" name="Text Box 12"/>
          <p:cNvSpPr txBox="1">
            <a:spLocks noChangeArrowheads="1"/>
          </p:cNvSpPr>
          <p:nvPr/>
        </p:nvSpPr>
        <p:spPr bwMode="auto">
          <a:xfrm>
            <a:off x="381000" y="37338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Sedimentary </a:t>
            </a:r>
          </a:p>
          <a:p>
            <a:pPr algn="ctr" eaLnBrk="1" hangingPunct="1"/>
            <a:r>
              <a:rPr lang="en-US" altLang="en-US" sz="1200" b="1">
                <a:solidFill>
                  <a:srgbClr val="000000"/>
                </a:solidFill>
              </a:rPr>
              <a:t>rocks</a:t>
            </a:r>
          </a:p>
        </p:txBody>
      </p:sp>
      <p:sp>
        <p:nvSpPr>
          <p:cNvPr id="24589" name="Text Box 13"/>
          <p:cNvSpPr txBox="1">
            <a:spLocks noChangeArrowheads="1"/>
          </p:cNvSpPr>
          <p:nvPr/>
        </p:nvSpPr>
        <p:spPr bwMode="auto">
          <a:xfrm>
            <a:off x="609600" y="4449763"/>
            <a:ext cx="2324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Metamorphism</a:t>
            </a:r>
          </a:p>
        </p:txBody>
      </p:sp>
      <p:sp>
        <p:nvSpPr>
          <p:cNvPr id="24590" name="Text Box 14"/>
          <p:cNvSpPr txBox="1">
            <a:spLocks noChangeArrowheads="1"/>
          </p:cNvSpPr>
          <p:nvPr/>
        </p:nvSpPr>
        <p:spPr bwMode="auto">
          <a:xfrm>
            <a:off x="2552700" y="5791200"/>
            <a:ext cx="1104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Melting</a:t>
            </a:r>
          </a:p>
        </p:txBody>
      </p:sp>
      <p:sp>
        <p:nvSpPr>
          <p:cNvPr id="24591" name="Text Box 15"/>
          <p:cNvSpPr txBox="1">
            <a:spLocks noChangeArrowheads="1"/>
          </p:cNvSpPr>
          <p:nvPr/>
        </p:nvSpPr>
        <p:spPr bwMode="auto">
          <a:xfrm>
            <a:off x="3962400" y="6049963"/>
            <a:ext cx="1104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Magma</a:t>
            </a:r>
          </a:p>
        </p:txBody>
      </p:sp>
      <p:sp>
        <p:nvSpPr>
          <p:cNvPr id="24592" name="Text Box 16"/>
          <p:cNvSpPr txBox="1">
            <a:spLocks noChangeArrowheads="1"/>
          </p:cNvSpPr>
          <p:nvPr/>
        </p:nvSpPr>
        <p:spPr bwMode="auto">
          <a:xfrm>
            <a:off x="4495800" y="533400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Crystallization</a:t>
            </a:r>
          </a:p>
        </p:txBody>
      </p:sp>
      <p:sp>
        <p:nvSpPr>
          <p:cNvPr id="24593" name="Text Box 17"/>
          <p:cNvSpPr txBox="1">
            <a:spLocks noChangeArrowheads="1"/>
          </p:cNvSpPr>
          <p:nvPr/>
        </p:nvSpPr>
        <p:spPr bwMode="auto">
          <a:xfrm>
            <a:off x="4610100" y="4572000"/>
            <a:ext cx="232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Igneous rocks </a:t>
            </a:r>
          </a:p>
          <a:p>
            <a:pPr algn="ctr" eaLnBrk="1" hangingPunct="1"/>
            <a:r>
              <a:rPr lang="en-US" altLang="en-US" sz="1200" b="1">
                <a:solidFill>
                  <a:srgbClr val="000000"/>
                </a:solidFill>
              </a:rPr>
              <a:t>(intrusive)</a:t>
            </a:r>
          </a:p>
        </p:txBody>
      </p:sp>
      <p:sp>
        <p:nvSpPr>
          <p:cNvPr id="24594" name="Text Box 18"/>
          <p:cNvSpPr txBox="1">
            <a:spLocks noChangeArrowheads="1"/>
          </p:cNvSpPr>
          <p:nvPr/>
        </p:nvSpPr>
        <p:spPr bwMode="auto">
          <a:xfrm>
            <a:off x="6781800" y="34290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Consolidation</a:t>
            </a:r>
          </a:p>
        </p:txBody>
      </p:sp>
      <p:sp>
        <p:nvSpPr>
          <p:cNvPr id="24595" name="Text Box 19"/>
          <p:cNvSpPr txBox="1">
            <a:spLocks noChangeArrowheads="1"/>
          </p:cNvSpPr>
          <p:nvPr/>
        </p:nvSpPr>
        <p:spPr bwMode="auto">
          <a:xfrm>
            <a:off x="6477000" y="22542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ctr" eaLnBrk="1" hangingPunct="1"/>
            <a:r>
              <a:rPr lang="en-US" altLang="en-US" sz="1200" b="1">
                <a:solidFill>
                  <a:srgbClr val="000000"/>
                </a:solidFill>
              </a:rPr>
              <a:t>Igneous rocks (extrusive)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 y="304800"/>
            <a:ext cx="2209800" cy="914400"/>
          </a:xfrm>
        </p:spPr>
        <p:txBody>
          <a:bodyPr/>
          <a:lstStyle/>
          <a:p>
            <a:pPr eaLnBrk="1" hangingPunct="1"/>
            <a:r>
              <a:rPr lang="en-US" altLang="en-US" dirty="0" smtClean="0">
                <a:latin typeface="Arial" panose="020B0604020202020204" pitchFamily="34" charset="0"/>
                <a:cs typeface="Arial" panose="020B0604020202020204" pitchFamily="34" charset="0"/>
              </a:rPr>
              <a:t>Joints</a:t>
            </a:r>
          </a:p>
        </p:txBody>
      </p:sp>
      <p:sp>
        <p:nvSpPr>
          <p:cNvPr id="28675" name="Rectangle 5"/>
          <p:cNvSpPr>
            <a:spLocks noGrp="1" noChangeArrowheads="1"/>
          </p:cNvSpPr>
          <p:nvPr>
            <p:ph type="body" sz="half" idx="3"/>
          </p:nvPr>
        </p:nvSpPr>
        <p:spPr>
          <a:xfrm>
            <a:off x="3810000" y="100991"/>
            <a:ext cx="5257800" cy="1855418"/>
          </a:xfrm>
        </p:spPr>
        <p:txBody>
          <a:bodyPr>
            <a:normAutofit/>
          </a:bodyPr>
          <a:lstStyle/>
          <a:p>
            <a:pPr eaLnBrk="1" hangingPunct="1"/>
            <a:r>
              <a:rPr lang="en-US" altLang="en-US" sz="2800" dirty="0" smtClean="0">
                <a:latin typeface="Arial" panose="020B0604020202020204" pitchFamily="34" charset="0"/>
                <a:cs typeface="Arial" panose="020B0604020202020204" pitchFamily="34" charset="0"/>
              </a:rPr>
              <a:t>Fractures in crustal rocks </a:t>
            </a:r>
          </a:p>
          <a:p>
            <a:pPr eaLnBrk="1" hangingPunct="1"/>
            <a:r>
              <a:rPr lang="en-US" altLang="en-US" sz="2800" dirty="0" smtClean="0">
                <a:latin typeface="Arial" panose="020B0604020202020204" pitchFamily="34" charset="0"/>
                <a:cs typeface="Arial" panose="020B0604020202020204" pitchFamily="34" charset="0"/>
              </a:rPr>
              <a:t>No displacement on either side of fracture</a:t>
            </a:r>
          </a:p>
        </p:txBody>
      </p:sp>
      <p:sp>
        <p:nvSpPr>
          <p:cNvPr id="2" name="Content Placeholder 1"/>
          <p:cNvSpPr>
            <a:spLocks noGrp="1"/>
          </p:cNvSpPr>
          <p:nvPr>
            <p:ph sz="quarter" idx="1"/>
          </p:nvPr>
        </p:nvSpPr>
        <p:spPr/>
        <p:txBody>
          <a:bodyPr/>
          <a:lstStyle/>
          <a:p>
            <a:endParaRPr lang="en-US" dirty="0"/>
          </a:p>
        </p:txBody>
      </p:sp>
      <p:pic>
        <p:nvPicPr>
          <p:cNvPr id="3" name="Picture 2"/>
          <p:cNvPicPr>
            <a:picLocks noChangeAspect="1"/>
          </p:cNvPicPr>
          <p:nvPr/>
        </p:nvPicPr>
        <p:blipFill>
          <a:blip r:embed="rId2"/>
          <a:stretch>
            <a:fillRect/>
          </a:stretch>
        </p:blipFill>
        <p:spPr>
          <a:xfrm>
            <a:off x="0" y="1703018"/>
            <a:ext cx="6858000"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43400" y="304800"/>
            <a:ext cx="4114800" cy="1143000"/>
          </a:xfrm>
        </p:spPr>
        <p:txBody>
          <a:bodyPr/>
          <a:lstStyle/>
          <a:p>
            <a:pPr eaLnBrk="1" hangingPunct="1"/>
            <a:r>
              <a:rPr lang="en-US" altLang="en-US" dirty="0" smtClean="0">
                <a:latin typeface="Arial" panose="020B0604020202020204" pitchFamily="34" charset="0"/>
                <a:cs typeface="Arial" panose="020B0604020202020204" pitchFamily="34" charset="0"/>
              </a:rPr>
              <a:t>Faults</a:t>
            </a:r>
          </a:p>
        </p:txBody>
      </p:sp>
      <p:sp>
        <p:nvSpPr>
          <p:cNvPr id="27651" name="Rectangle 5"/>
          <p:cNvSpPr>
            <a:spLocks noGrp="1" noChangeArrowheads="1"/>
          </p:cNvSpPr>
          <p:nvPr>
            <p:ph type="body" sz="half" idx="3"/>
          </p:nvPr>
        </p:nvSpPr>
        <p:spPr>
          <a:xfrm>
            <a:off x="0" y="76200"/>
            <a:ext cx="3810000" cy="4114800"/>
          </a:xfrm>
        </p:spPr>
        <p:txBody>
          <a:bodyPr/>
          <a:lstStyle/>
          <a:p>
            <a:pPr eaLnBrk="1" hangingPunct="1"/>
            <a:r>
              <a:rPr lang="en-US" altLang="en-US" sz="2800" dirty="0" smtClean="0">
                <a:latin typeface="Arial" panose="020B0604020202020204" pitchFamily="34" charset="0"/>
                <a:cs typeface="Arial" panose="020B0604020202020204" pitchFamily="34" charset="0"/>
              </a:rPr>
              <a:t>Fractures in crustal rocks along which displacement has occurred along the fault surface</a:t>
            </a:r>
          </a:p>
          <a:p>
            <a:pPr eaLnBrk="1" hangingPunct="1"/>
            <a:r>
              <a:rPr lang="en-US" altLang="en-US" sz="2800" dirty="0" smtClean="0">
                <a:latin typeface="Arial" panose="020B0604020202020204" pitchFamily="34" charset="0"/>
                <a:cs typeface="Arial" panose="020B0604020202020204" pitchFamily="34" charset="0"/>
              </a:rPr>
              <a:t>Implies brittle, near-surface conditions</a:t>
            </a:r>
          </a:p>
        </p:txBody>
      </p:sp>
      <p:pic>
        <p:nvPicPr>
          <p:cNvPr id="3" name="Picture 2"/>
          <p:cNvPicPr>
            <a:picLocks noChangeAspect="1"/>
          </p:cNvPicPr>
          <p:nvPr/>
        </p:nvPicPr>
        <p:blipFill>
          <a:blip r:embed="rId2"/>
          <a:stretch>
            <a:fillRect/>
          </a:stretch>
        </p:blipFill>
        <p:spPr>
          <a:xfrm>
            <a:off x="3276600" y="2048904"/>
            <a:ext cx="5667376" cy="461181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375" y="0"/>
            <a:ext cx="7772400" cy="1143000"/>
          </a:xfrm>
        </p:spPr>
        <p:txBody>
          <a:bodyPr/>
          <a:lstStyle/>
          <a:p>
            <a:r>
              <a:rPr lang="en-US" dirty="0" smtClean="0">
                <a:latin typeface="Arial" panose="020B0604020202020204" pitchFamily="34" charset="0"/>
                <a:cs typeface="Arial" panose="020B0604020202020204" pitchFamily="34" charset="0"/>
              </a:rPr>
              <a:t>Fault Types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pic>
        <p:nvPicPr>
          <p:cNvPr id="1026" name="Picture 2" descr="F:\G1\WWNorton\WWNorton-Lab\geolab_artjpg_ch15-17\Chapter15\ch15fig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7974"/>
            <a:ext cx="9147408" cy="558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3336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latin typeface="Arial" panose="020B0604020202020204" pitchFamily="34" charset="0"/>
                <a:cs typeface="Arial" panose="020B0604020202020204" pitchFamily="34" charset="0"/>
              </a:rPr>
              <a:t>Folds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pic>
        <p:nvPicPr>
          <p:cNvPr id="2050" name="Picture 2" descr="F:\G1\WWNorton\WWNorton-Lab\geolab_artjpg_ch15-17\Chapter15\ch15fig06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83081"/>
            <a:ext cx="7772400" cy="36785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0" y="647700"/>
            <a:ext cx="9144000" cy="6122074"/>
          </a:xfrm>
          <a:prstGeom prst="rect">
            <a:avLst/>
          </a:prstGeom>
        </p:spPr>
      </p:pic>
    </p:spTree>
    <p:extLst>
      <p:ext uri="{BB962C8B-B14F-4D97-AF65-F5344CB8AC3E}">
        <p14:creationId xmlns:p14="http://schemas.microsoft.com/office/powerpoint/2010/main" val="17393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267200" y="0"/>
            <a:ext cx="4876800" cy="1143000"/>
          </a:xfrm>
        </p:spPr>
        <p:txBody>
          <a:bodyPr/>
          <a:lstStyle/>
          <a:p>
            <a:pPr eaLnBrk="1" hangingPunct="1"/>
            <a:r>
              <a:rPr lang="en-US" altLang="en-US" dirty="0" smtClean="0">
                <a:latin typeface="Arial" panose="020B0604020202020204" pitchFamily="34" charset="0"/>
                <a:cs typeface="Arial" panose="020B0604020202020204" pitchFamily="34" charset="0"/>
              </a:rPr>
              <a:t>Geologic Time</a:t>
            </a:r>
          </a:p>
        </p:txBody>
      </p:sp>
      <p:pic>
        <p:nvPicPr>
          <p:cNvPr id="29700" name="Picture 6" descr="superpos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138613" cy="6858000"/>
          </a:xfrm>
        </p:spPr>
      </p:pic>
      <p:pic>
        <p:nvPicPr>
          <p:cNvPr id="29701" name="Picture 7" descr="radioactive_decay"/>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988359" y="4114800"/>
            <a:ext cx="3204882" cy="1981200"/>
          </a:xfrm>
        </p:spPr>
      </p:pic>
      <p:sp>
        <p:nvSpPr>
          <p:cNvPr id="29699" name="Rectangle 5"/>
          <p:cNvSpPr>
            <a:spLocks noGrp="1" noChangeArrowheads="1"/>
          </p:cNvSpPr>
          <p:nvPr>
            <p:ph type="body" sz="half" idx="3"/>
          </p:nvPr>
        </p:nvSpPr>
        <p:spPr>
          <a:xfrm>
            <a:off x="4114800" y="1981200"/>
            <a:ext cx="5029200" cy="3810000"/>
          </a:xfrm>
        </p:spPr>
        <p:txBody>
          <a:bodyPr>
            <a:normAutofit/>
          </a:bodyPr>
          <a:lstStyle/>
          <a:p>
            <a:pPr eaLnBrk="1" hangingPunct="1">
              <a:lnSpc>
                <a:spcPct val="90000"/>
              </a:lnSpc>
            </a:pPr>
            <a:r>
              <a:rPr lang="en-US" altLang="en-US" sz="2800" dirty="0" smtClean="0">
                <a:latin typeface="Arial" panose="020B0604020202020204" pitchFamily="34" charset="0"/>
                <a:cs typeface="Arial" panose="020B0604020202020204" pitchFamily="34" charset="0"/>
              </a:rPr>
              <a:t>Relative-age dating determines the sequence of geologic events that has taken place</a:t>
            </a:r>
            <a:br>
              <a:rPr lang="en-US" altLang="en-US" sz="2800" dirty="0" smtClean="0">
                <a:latin typeface="Arial" panose="020B0604020202020204" pitchFamily="34" charset="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a:p>
            <a:pPr eaLnBrk="1" hangingPunct="1">
              <a:lnSpc>
                <a:spcPct val="90000"/>
              </a:lnSpc>
            </a:pPr>
            <a:r>
              <a:rPr lang="en-US" altLang="en-US" sz="2800" dirty="0" smtClean="0">
                <a:latin typeface="Arial" panose="020B0604020202020204" pitchFamily="34" charset="0"/>
                <a:cs typeface="Arial" panose="020B0604020202020204" pitchFamily="34" charset="0"/>
              </a:rPr>
              <a:t>Absolute-age dating determines the actual ages of rocks in years before 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029200" y="0"/>
            <a:ext cx="4114800" cy="3048000"/>
          </a:xfrm>
        </p:spPr>
        <p:txBody>
          <a:bodyPr/>
          <a:lstStyle/>
          <a:p>
            <a:pPr marL="137160" indent="0" eaLnBrk="1" hangingPunct="1">
              <a:buNone/>
            </a:pPr>
            <a:r>
              <a:rPr lang="en-US" altLang="en-US" dirty="0" smtClean="0">
                <a:latin typeface="Arial" panose="020B0604020202020204" pitchFamily="34" charset="0"/>
                <a:cs typeface="Arial" panose="020B0604020202020204" pitchFamily="34" charset="0"/>
              </a:rPr>
              <a:t>So…which is which?</a:t>
            </a:r>
          </a:p>
        </p:txBody>
      </p:sp>
      <p:pic>
        <p:nvPicPr>
          <p:cNvPr id="6147" name="Picture 4" descr="02p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68700"/>
            <a:ext cx="89408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604265"/>
            <a:ext cx="4187825" cy="288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descr="MOON30adjus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617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343400" y="0"/>
            <a:ext cx="4800600" cy="1143000"/>
          </a:xfrm>
        </p:spPr>
        <p:txBody>
          <a:bodyPr>
            <a:normAutofit fontScale="90000"/>
          </a:bodyPr>
          <a:lstStyle/>
          <a:p>
            <a:pPr eaLnBrk="1" hangingPunct="1"/>
            <a:r>
              <a:rPr lang="en-US" altLang="en-US" sz="4000" dirty="0" smtClean="0">
                <a:latin typeface="Arial" panose="020B0604020202020204" pitchFamily="34" charset="0"/>
                <a:cs typeface="Arial" panose="020B0604020202020204" pitchFamily="34" charset="0"/>
              </a:rPr>
              <a:t>Geologic Time Scale</a:t>
            </a:r>
          </a:p>
        </p:txBody>
      </p:sp>
      <p:pic>
        <p:nvPicPr>
          <p:cNvPr id="30724" name="Picture 6" descr="timeScal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0163" y="0"/>
            <a:ext cx="4460875" cy="6858000"/>
          </a:xfrm>
        </p:spPr>
      </p:pic>
      <p:sp>
        <p:nvSpPr>
          <p:cNvPr id="30723" name="Rectangle 5"/>
          <p:cNvSpPr>
            <a:spLocks noGrp="1" noChangeArrowheads="1"/>
          </p:cNvSpPr>
          <p:nvPr>
            <p:ph type="body" sz="half" idx="3"/>
          </p:nvPr>
        </p:nvSpPr>
        <p:spPr>
          <a:xfrm>
            <a:off x="4572000" y="1371600"/>
            <a:ext cx="4572000" cy="5257800"/>
          </a:xfrm>
        </p:spPr>
        <p:txBody>
          <a:bodyPr>
            <a:normAutofit/>
          </a:bodyPr>
          <a:lstStyle/>
          <a:p>
            <a:pPr eaLnBrk="1" hangingPunct="1"/>
            <a:r>
              <a:rPr lang="en-US" altLang="en-US" sz="2800" b="1" u="sng" dirty="0" smtClean="0">
                <a:latin typeface="Arial" panose="020B0604020202020204" pitchFamily="34" charset="0"/>
                <a:cs typeface="Arial" panose="020B0604020202020204" pitchFamily="34" charset="0"/>
              </a:rPr>
              <a:t>Relative Dating</a:t>
            </a:r>
            <a:r>
              <a:rPr lang="en-US" altLang="en-US" sz="2800" dirty="0" smtClean="0">
                <a:latin typeface="Arial" panose="020B0604020202020204" pitchFamily="34" charset="0"/>
                <a:cs typeface="Arial" panose="020B0604020202020204" pitchFamily="34" charset="0"/>
              </a:rPr>
              <a:t>:</a:t>
            </a:r>
          </a:p>
          <a:p>
            <a:pPr lvl="1" eaLnBrk="1" hangingPunct="1"/>
            <a:r>
              <a:rPr lang="en-US" altLang="en-US" sz="2400" dirty="0" smtClean="0">
                <a:latin typeface="Arial" panose="020B0604020202020204" pitchFamily="34" charset="0"/>
                <a:cs typeface="Arial" panose="020B0604020202020204" pitchFamily="34" charset="0"/>
              </a:rPr>
              <a:t>Original Horizontality</a:t>
            </a:r>
          </a:p>
          <a:p>
            <a:pPr lvl="1" eaLnBrk="1" hangingPunct="1"/>
            <a:r>
              <a:rPr lang="en-US" altLang="en-US" dirty="0" smtClean="0">
                <a:latin typeface="Arial" panose="020B0604020202020204" pitchFamily="34" charset="0"/>
                <a:cs typeface="Arial" panose="020B0604020202020204" pitchFamily="34" charset="0"/>
              </a:rPr>
              <a:t>Lateral Continuity</a:t>
            </a:r>
          </a:p>
          <a:p>
            <a:pPr lvl="1" eaLnBrk="1" hangingPunct="1"/>
            <a:r>
              <a:rPr lang="en-US" altLang="en-US" sz="2400" dirty="0" smtClean="0">
                <a:latin typeface="Arial" panose="020B0604020202020204" pitchFamily="34" charset="0"/>
                <a:cs typeface="Arial" panose="020B0604020202020204" pitchFamily="34" charset="0"/>
              </a:rPr>
              <a:t>Law of Superposition</a:t>
            </a:r>
          </a:p>
          <a:p>
            <a:pPr lvl="1" eaLnBrk="1" hangingPunct="1"/>
            <a:r>
              <a:rPr lang="en-US" altLang="en-US" sz="2400" dirty="0" smtClean="0">
                <a:latin typeface="Arial" panose="020B0604020202020204" pitchFamily="34" charset="0"/>
                <a:cs typeface="Arial" panose="020B0604020202020204" pitchFamily="34" charset="0"/>
              </a:rPr>
              <a:t>Law of Cross-cutting Relationships</a:t>
            </a:r>
          </a:p>
          <a:p>
            <a:pPr lvl="1" eaLnBrk="1" hangingPunct="1"/>
            <a:r>
              <a:rPr lang="en-US" altLang="en-US" sz="2400" dirty="0" smtClean="0">
                <a:latin typeface="Arial" panose="020B0604020202020204" pitchFamily="34" charset="0"/>
                <a:cs typeface="Arial" panose="020B0604020202020204" pitchFamily="34" charset="0"/>
              </a:rPr>
              <a:t>Law of Inclusion</a:t>
            </a:r>
          </a:p>
          <a:p>
            <a:pPr lvl="1" eaLnBrk="1" hangingPunct="1"/>
            <a:r>
              <a:rPr lang="en-US" altLang="en-US" sz="2400" dirty="0" smtClean="0">
                <a:latin typeface="Arial" panose="020B0604020202020204" pitchFamily="34" charset="0"/>
                <a:cs typeface="Arial" panose="020B0604020202020204" pitchFamily="34" charset="0"/>
              </a:rPr>
              <a:t>Law of Faunal Succession</a:t>
            </a:r>
          </a:p>
          <a:p>
            <a:pPr eaLnBrk="1" hangingPunct="1"/>
            <a:r>
              <a:rPr lang="en-US" altLang="en-US" sz="2800" dirty="0" smtClean="0">
                <a:latin typeface="Arial" panose="020B0604020202020204" pitchFamily="34" charset="0"/>
                <a:cs typeface="Arial" panose="020B0604020202020204" pitchFamily="34" charset="0"/>
              </a:rPr>
              <a:t>Involves NO numbers in its creation!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96"/>
            <a:ext cx="7772400" cy="1143000"/>
          </a:xfrm>
        </p:spPr>
        <p:txBody>
          <a:bodyPr/>
          <a:lstStyle/>
          <a:p>
            <a:r>
              <a:rPr lang="en-US" dirty="0" smtClean="0">
                <a:latin typeface="Arial" panose="020B0604020202020204" pitchFamily="34" charset="0"/>
                <a:cs typeface="Arial" panose="020B0604020202020204" pitchFamily="34" charset="0"/>
              </a:rPr>
              <a:t>What’s the history here?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Text Placeholder 4"/>
          <p:cNvSpPr>
            <a:spLocks noGrp="1"/>
          </p:cNvSpPr>
          <p:nvPr>
            <p:ph type="body" sz="half" idx="3"/>
          </p:nvPr>
        </p:nvSpPr>
        <p:spPr/>
        <p:txBody>
          <a:bodyPr/>
          <a:lstStyle/>
          <a:p>
            <a:endParaRPr lang="en-US"/>
          </a:p>
        </p:txBody>
      </p:sp>
      <p:pic>
        <p:nvPicPr>
          <p:cNvPr id="6" name="Picture 4" descr="age"/>
          <p:cNvPicPr>
            <a:picLocks noChangeAspect="1" noChangeArrowheads="1"/>
          </p:cNvPicPr>
          <p:nvPr/>
        </p:nvPicPr>
        <p:blipFill>
          <a:blip r:embed="rId2">
            <a:extLst>
              <a:ext uri="{28A0092B-C50C-407E-A947-70E740481C1C}">
                <a14:useLocalDpi xmlns:a14="http://schemas.microsoft.com/office/drawing/2010/main" val="0"/>
              </a:ext>
            </a:extLst>
          </a:blip>
          <a:srcRect t="10667" r="6400"/>
          <a:stretch>
            <a:fillRect/>
          </a:stretch>
        </p:blipFill>
        <p:spPr>
          <a:xfrm>
            <a:off x="28183" y="990600"/>
            <a:ext cx="8194583" cy="5867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 name="Group 13"/>
          <p:cNvGrpSpPr/>
          <p:nvPr/>
        </p:nvGrpSpPr>
        <p:grpSpPr>
          <a:xfrm>
            <a:off x="2438400" y="1964574"/>
            <a:ext cx="5562600" cy="4136968"/>
            <a:chOff x="2438400" y="1964574"/>
            <a:chExt cx="5562600" cy="4136968"/>
          </a:xfrm>
        </p:grpSpPr>
        <p:sp>
          <p:nvSpPr>
            <p:cNvPr id="7" name="5-Point Star 6"/>
            <p:cNvSpPr/>
            <p:nvPr/>
          </p:nvSpPr>
          <p:spPr>
            <a:xfrm>
              <a:off x="2438400" y="5796742"/>
              <a:ext cx="304800" cy="30480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p:cNvSpPr/>
            <p:nvPr/>
          </p:nvSpPr>
          <p:spPr>
            <a:xfrm>
              <a:off x="3862647" y="3341716"/>
              <a:ext cx="328353" cy="468284"/>
            </a:xfrm>
            <a:prstGeom prst="lightningBolt">
              <a:avLst/>
            </a:prstGeom>
            <a:solidFill>
              <a:schemeClr val="accent6">
                <a:lumMod val="7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p:cNvSpPr/>
            <p:nvPr/>
          </p:nvSpPr>
          <p:spPr>
            <a:xfrm>
              <a:off x="7848600" y="3461558"/>
              <a:ext cx="152400" cy="228600"/>
            </a:xfrm>
            <a:prstGeom prst="moon">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a:off x="7293033" y="5834842"/>
              <a:ext cx="533400" cy="228600"/>
            </a:xfrm>
            <a:prstGeom prst="cloud">
              <a:avLst/>
            </a:prstGeom>
            <a:solidFill>
              <a:srgbClr val="7030A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art 11"/>
            <p:cNvSpPr/>
            <p:nvPr/>
          </p:nvSpPr>
          <p:spPr>
            <a:xfrm>
              <a:off x="3352800" y="2907153"/>
              <a:ext cx="328808" cy="304800"/>
            </a:xfrm>
            <a:prstGeom prst="hear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4486055" y="1964574"/>
              <a:ext cx="304800" cy="304800"/>
            </a:xfrm>
            <a:prstGeom prst="smileyFac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96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02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01600"/>
            <a:ext cx="8499475"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hidden="1"/>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tLang="en-US" dirty="0" smtClean="0">
              <a:latin typeface="Arial" panose="020B0604020202020204" pitchFamily="34" charset="0"/>
              <a:cs typeface="Arial" panose="020B0604020202020204" pitchFamily="34" charset="0"/>
            </a:endParaRPr>
          </a:p>
        </p:txBody>
      </p:sp>
      <p:sp>
        <p:nvSpPr>
          <p:cNvPr id="32771" name="Rectangle 3"/>
          <p:cNvSpPr>
            <a:spLocks noGrp="1" noChangeArrowheads="1"/>
          </p:cNvSpPr>
          <p:nvPr>
            <p:ph idx="1"/>
          </p:nvPr>
        </p:nvSpPr>
        <p:spPr/>
        <p:txBody>
          <a:bodyPr/>
          <a:lstStyle/>
          <a:p>
            <a:pPr eaLnBrk="1" hangingPunct="1"/>
            <a:endParaRPr lang="en-US" altLang="en-US" smtClean="0"/>
          </a:p>
        </p:txBody>
      </p:sp>
      <p:pic>
        <p:nvPicPr>
          <p:cNvPr id="32772" name="Picture 4" descr="Gondanaland recon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0"/>
            <a:ext cx="8915400" cy="6845300"/>
          </a:xfrm>
          <a:prstGeom prst="rect">
            <a:avLst/>
          </a:prstGeom>
          <a:noFill/>
          <a:ln>
            <a:noFill/>
          </a:ln>
          <a:effectLst>
            <a:outerShdw dist="12700"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3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200"/>
            <a:ext cx="9144000" cy="568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03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0"/>
            <a:ext cx="5351463"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0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0"/>
            <a:ext cx="89074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03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39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03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1700"/>
            <a:ext cx="9144000" cy="505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0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0"/>
            <a:ext cx="5705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Earth Systems (spheres)</a:t>
            </a:r>
          </a:p>
        </p:txBody>
      </p:sp>
      <p:pic>
        <p:nvPicPr>
          <p:cNvPr id="7172" name="Picture 7" descr="whole eart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2100361"/>
            <a:ext cx="3810000" cy="3876477"/>
          </a:xfrm>
        </p:spPr>
      </p:pic>
      <p:sp>
        <p:nvSpPr>
          <p:cNvPr id="7171" name="Rectangle 4"/>
          <p:cNvSpPr>
            <a:spLocks noGrp="1" noChangeArrowheads="1"/>
          </p:cNvSpPr>
          <p:nvPr>
            <p:ph type="body" sz="half" idx="2"/>
          </p:nvPr>
        </p:nvSpPr>
        <p:spPr>
          <a:xfrm>
            <a:off x="4648200" y="1981200"/>
            <a:ext cx="4114800" cy="4114800"/>
          </a:xfrm>
        </p:spPr>
        <p:txBody>
          <a:bodyPr/>
          <a:lstStyle/>
          <a:p>
            <a:pPr eaLnBrk="1" hangingPunct="1"/>
            <a:r>
              <a:rPr lang="en-US" altLang="en-US" sz="3000" b="1" dirty="0" smtClean="0">
                <a:latin typeface="Arial" panose="020B0604020202020204" pitchFamily="34" charset="0"/>
                <a:cs typeface="Arial" panose="020B0604020202020204" pitchFamily="34" charset="0"/>
              </a:rPr>
              <a:t>Solid Earth </a:t>
            </a:r>
            <a:r>
              <a:rPr lang="en-US" altLang="en-US" sz="3000" dirty="0" smtClean="0">
                <a:latin typeface="Arial" panose="020B0604020202020204" pitchFamily="34" charset="0"/>
                <a:cs typeface="Arial" panose="020B0604020202020204" pitchFamily="34" charset="0"/>
              </a:rPr>
              <a:t>(lithosphere, soil)</a:t>
            </a:r>
          </a:p>
          <a:p>
            <a:pPr eaLnBrk="1" hangingPunct="1"/>
            <a:r>
              <a:rPr lang="en-US" altLang="en-US" sz="3000" b="1" dirty="0" smtClean="0">
                <a:latin typeface="Arial" panose="020B0604020202020204" pitchFamily="34" charset="0"/>
                <a:cs typeface="Arial" panose="020B0604020202020204" pitchFamily="34" charset="0"/>
              </a:rPr>
              <a:t>Atmosphere</a:t>
            </a:r>
          </a:p>
          <a:p>
            <a:pPr eaLnBrk="1" hangingPunct="1"/>
            <a:r>
              <a:rPr lang="en-US" altLang="en-US" sz="3000" b="1" dirty="0" smtClean="0">
                <a:latin typeface="Arial" panose="020B0604020202020204" pitchFamily="34" charset="0"/>
                <a:cs typeface="Arial" panose="020B0604020202020204" pitchFamily="34" charset="0"/>
              </a:rPr>
              <a:t>Hydrosphere</a:t>
            </a:r>
          </a:p>
          <a:p>
            <a:pPr eaLnBrk="1" hangingPunct="1"/>
            <a:r>
              <a:rPr lang="en-US" altLang="en-US" sz="3000" b="1" dirty="0" smtClean="0">
                <a:latin typeface="Arial" panose="020B0604020202020204" pitchFamily="34" charset="0"/>
                <a:cs typeface="Arial" panose="020B0604020202020204" pitchFamily="34" charset="0"/>
              </a:rPr>
              <a:t>Biosphere</a:t>
            </a:r>
          </a:p>
          <a:p>
            <a:pPr eaLnBrk="1" hangingPunct="1"/>
            <a:r>
              <a:rPr lang="en-US" altLang="en-US" sz="3000" b="1" dirty="0" smtClean="0">
                <a:latin typeface="Arial" panose="020B0604020202020204" pitchFamily="34" charset="0"/>
                <a:cs typeface="Arial" panose="020B0604020202020204" pitchFamily="34" charset="0"/>
              </a:rPr>
              <a:t>Extraterrestrial</a:t>
            </a:r>
          </a:p>
          <a:p>
            <a:pPr eaLnBrk="1" hangingPunct="1"/>
            <a:endParaRPr lang="en-US" altLang="en-US" sz="2800" dirty="0" smtClean="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03cs2f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300" y="0"/>
            <a:ext cx="3829050" cy="685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03cs2f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0"/>
            <a:ext cx="32813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3"/>
          <p:cNvSpPr txBox="1">
            <a:spLocks noChangeArrowheads="1"/>
          </p:cNvSpPr>
          <p:nvPr/>
        </p:nvSpPr>
        <p:spPr bwMode="auto">
          <a:xfrm>
            <a:off x="8118475" y="6613525"/>
            <a:ext cx="10382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eaLnBrk="1" hangingPunct="1"/>
            <a:r>
              <a:rPr lang="en-US" altLang="en-US" sz="1000" b="1"/>
              <a:t>Figure 1, p. 71</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038600" y="0"/>
            <a:ext cx="5105400" cy="1752600"/>
          </a:xfrm>
        </p:spPr>
        <p:txBody>
          <a:bodyPr>
            <a:normAutofit/>
          </a:bodyPr>
          <a:lstStyle/>
          <a:p>
            <a:pPr eaLnBrk="1" hangingPunct="1"/>
            <a:r>
              <a:rPr lang="en-US" altLang="en-US" dirty="0" smtClean="0">
                <a:latin typeface="Arial" panose="020B0604020202020204" pitchFamily="34" charset="0"/>
                <a:cs typeface="Arial" panose="020B0604020202020204" pitchFamily="34" charset="0"/>
              </a:rPr>
              <a:t>Absolute age:</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 Radiometric dating</a:t>
            </a:r>
          </a:p>
        </p:txBody>
      </p:sp>
      <p:pic>
        <p:nvPicPr>
          <p:cNvPr id="41989" name="Picture 7" descr="25-02-RadiometricDating-L"/>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114800" cy="3170238"/>
          </a:xfrm>
        </p:spPr>
      </p:pic>
      <p:pic>
        <p:nvPicPr>
          <p:cNvPr id="41988" name="Picture 6" descr="calibratio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124200"/>
            <a:ext cx="4114800" cy="3571875"/>
          </a:xfrm>
        </p:spPr>
      </p:pic>
      <p:sp>
        <p:nvSpPr>
          <p:cNvPr id="41987" name="Rectangle 5"/>
          <p:cNvSpPr>
            <a:spLocks noGrp="1" noChangeArrowheads="1"/>
          </p:cNvSpPr>
          <p:nvPr>
            <p:ph type="body" sz="half" idx="3"/>
          </p:nvPr>
        </p:nvSpPr>
        <p:spPr/>
        <p:txBody>
          <a:bodyPr>
            <a:normAutofit/>
          </a:bodyPr>
          <a:lstStyle/>
          <a:p>
            <a:pPr eaLnBrk="1" hangingPunct="1"/>
            <a:r>
              <a:rPr lang="en-US" altLang="en-US" sz="2800" smtClean="0">
                <a:latin typeface="Arial" panose="020B0604020202020204" pitchFamily="34" charset="0"/>
                <a:cs typeface="Arial" panose="020B0604020202020204" pitchFamily="34" charset="0"/>
              </a:rPr>
              <a:t>Radioactive decay of elements in rocks and minerals allows the absolute dating of geologic events, such as volcanic eruptions and species extinctions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2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01600"/>
            <a:ext cx="611505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hidden="1"/>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	</a:t>
            </a:r>
          </a:p>
        </p:txBody>
      </p:sp>
      <p:sp>
        <p:nvSpPr>
          <p:cNvPr id="43012" name="Rectangle 4"/>
          <p:cNvSpPr>
            <a:spLocks noChangeArrowheads="1"/>
          </p:cNvSpPr>
          <p:nvPr/>
        </p:nvSpPr>
        <p:spPr bwMode="auto">
          <a:xfrm>
            <a:off x="7761288" y="6562725"/>
            <a:ext cx="13827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eaLnBrk="0" hangingPunct="0">
              <a:defRPr sz="2400">
                <a:solidFill>
                  <a:schemeClr val="tx1"/>
                </a:solidFill>
                <a:latin typeface="Arial" charset="0"/>
                <a:ea typeface="ＭＳ Ｐゴシック" pitchFamily="84" charset="-128"/>
              </a:defRPr>
            </a:lvl1pPr>
            <a:lvl2pPr marL="742950" indent="-285750" defTabSz="820738" eaLnBrk="0" hangingPunct="0">
              <a:defRPr sz="2400">
                <a:solidFill>
                  <a:schemeClr val="tx1"/>
                </a:solidFill>
                <a:latin typeface="Arial" charset="0"/>
                <a:ea typeface="ＭＳ Ｐゴシック" pitchFamily="84" charset="-128"/>
              </a:defRPr>
            </a:lvl2pPr>
            <a:lvl3pPr marL="1143000" indent="-228600" defTabSz="820738" eaLnBrk="0" hangingPunct="0">
              <a:defRPr sz="2400">
                <a:solidFill>
                  <a:schemeClr val="tx1"/>
                </a:solidFill>
                <a:latin typeface="Arial" charset="0"/>
                <a:ea typeface="ＭＳ Ｐゴシック" pitchFamily="84" charset="-128"/>
              </a:defRPr>
            </a:lvl3pPr>
            <a:lvl4pPr marL="1600200" indent="-228600" defTabSz="820738" eaLnBrk="0" hangingPunct="0">
              <a:defRPr sz="2400">
                <a:solidFill>
                  <a:schemeClr val="tx1"/>
                </a:solidFill>
                <a:latin typeface="Arial" charset="0"/>
                <a:ea typeface="ＭＳ Ｐゴシック" pitchFamily="84" charset="-128"/>
              </a:defRPr>
            </a:lvl4pPr>
            <a:lvl5pPr marL="2057400" indent="-228600" defTabSz="820738" eaLnBrk="0" hangingPunct="0">
              <a:defRPr sz="2400">
                <a:solidFill>
                  <a:schemeClr val="tx1"/>
                </a:solidFill>
                <a:latin typeface="Arial" charset="0"/>
                <a:ea typeface="ＭＳ Ｐゴシック" pitchFamily="84" charset="-128"/>
              </a:defRPr>
            </a:lvl5pPr>
            <a:lvl6pPr marL="25146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defTabSz="820738" eaLnBrk="0" fontAlgn="base" hangingPunct="0">
              <a:spcBef>
                <a:spcPct val="0"/>
              </a:spcBef>
              <a:spcAft>
                <a:spcPct val="0"/>
              </a:spcAft>
              <a:defRPr sz="2400">
                <a:solidFill>
                  <a:schemeClr val="tx1"/>
                </a:solidFill>
                <a:latin typeface="Arial" charset="0"/>
                <a:ea typeface="ＭＳ Ｐゴシック" pitchFamily="84" charset="-128"/>
              </a:defRPr>
            </a:lvl9pPr>
          </a:lstStyle>
          <a:p>
            <a:pPr algn="r"/>
            <a:r>
              <a:rPr lang="en-US" altLang="en-US" sz="1400" b="1"/>
              <a:t>Fig. 2-24, p. 32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191000" y="0"/>
            <a:ext cx="4953000" cy="1143000"/>
          </a:xfrm>
        </p:spPr>
        <p:txBody>
          <a:bodyPr/>
          <a:lstStyle/>
          <a:p>
            <a:pPr eaLnBrk="1" hangingPunct="1"/>
            <a:r>
              <a:rPr lang="en-US" altLang="en-US" dirty="0" smtClean="0">
                <a:latin typeface="Arial" panose="020B0604020202020204" pitchFamily="34" charset="0"/>
                <a:cs typeface="Arial" panose="020B0604020202020204" pitchFamily="34" charset="0"/>
              </a:rPr>
              <a:t>Age of the Earth</a:t>
            </a:r>
          </a:p>
        </p:txBody>
      </p:sp>
      <p:pic>
        <p:nvPicPr>
          <p:cNvPr id="44036" name="Picture 6" descr="Acasta Gneis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343400" cy="3622675"/>
          </a:xfrm>
        </p:spPr>
      </p:pic>
      <p:pic>
        <p:nvPicPr>
          <p:cNvPr id="44037" name="Picture 9" descr="DetritalZircons"/>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617913"/>
            <a:ext cx="4114800" cy="3211512"/>
          </a:xfrm>
        </p:spPr>
      </p:pic>
      <p:sp>
        <p:nvSpPr>
          <p:cNvPr id="44035" name="Rectangle 5"/>
          <p:cNvSpPr>
            <a:spLocks noGrp="1" noChangeArrowheads="1"/>
          </p:cNvSpPr>
          <p:nvPr>
            <p:ph type="body" sz="half" idx="3"/>
          </p:nvPr>
        </p:nvSpPr>
        <p:spPr>
          <a:xfrm>
            <a:off x="4572000" y="1752600"/>
            <a:ext cx="3810000" cy="4800600"/>
          </a:xfrm>
        </p:spPr>
        <p:txBody>
          <a:bodyPr/>
          <a:lstStyle/>
          <a:p>
            <a:pPr eaLnBrk="1" hangingPunct="1"/>
            <a:r>
              <a:rPr lang="en-US" altLang="en-US" sz="2800" dirty="0" smtClean="0">
                <a:latin typeface="Arial" panose="020B0604020202020204" pitchFamily="34" charset="0"/>
                <a:cs typeface="Arial" panose="020B0604020202020204" pitchFamily="34" charset="0"/>
              </a:rPr>
              <a:t>The </a:t>
            </a:r>
            <a:r>
              <a:rPr lang="en-US" altLang="en-US" sz="2800" dirty="0" err="1" smtClean="0">
                <a:latin typeface="Arial" panose="020B0604020202020204" pitchFamily="34" charset="0"/>
                <a:cs typeface="Arial" panose="020B0604020202020204" pitchFamily="34" charset="0"/>
              </a:rPr>
              <a:t>Acasta</a:t>
            </a:r>
            <a:r>
              <a:rPr lang="en-US" altLang="en-US" sz="2800" dirty="0" smtClean="0">
                <a:latin typeface="Arial" panose="020B0604020202020204" pitchFamily="34" charset="0"/>
                <a:cs typeface="Arial" panose="020B0604020202020204" pitchFamily="34" charset="0"/>
              </a:rPr>
              <a:t> Gneiss of Canada is 3.96 </a:t>
            </a:r>
            <a:r>
              <a:rPr lang="en-US" altLang="en-US" sz="2800" dirty="0" err="1" smtClean="0">
                <a:latin typeface="Arial" panose="020B0604020202020204" pitchFamily="34" charset="0"/>
                <a:cs typeface="Arial" panose="020B0604020202020204" pitchFamily="34" charset="0"/>
              </a:rPr>
              <a:t>b.y</a:t>
            </a:r>
            <a:r>
              <a:rPr lang="en-US" altLang="en-US" sz="2800" dirty="0" smtClean="0">
                <a:latin typeface="Arial" panose="020B0604020202020204" pitchFamily="34" charset="0"/>
                <a:cs typeface="Arial" panose="020B0604020202020204" pitchFamily="34" charset="0"/>
              </a:rPr>
              <a:t>. old</a:t>
            </a:r>
          </a:p>
          <a:p>
            <a:pPr eaLnBrk="1" hangingPunct="1">
              <a:buFont typeface="Wingdings" pitchFamily="2" charset="2"/>
              <a:buNone/>
            </a:pPr>
            <a:endParaRPr lang="en-US" altLang="en-US" sz="2800" dirty="0" smtClean="0">
              <a:latin typeface="Arial" panose="020B0604020202020204" pitchFamily="34" charset="0"/>
              <a:cs typeface="Arial" panose="020B0604020202020204" pitchFamily="34" charset="0"/>
            </a:endParaRPr>
          </a:p>
          <a:p>
            <a:pPr eaLnBrk="1" hangingPunct="1"/>
            <a:r>
              <a:rPr lang="en-US" altLang="en-US" sz="2800" dirty="0" smtClean="0">
                <a:latin typeface="Arial" panose="020B0604020202020204" pitchFamily="34" charset="0"/>
                <a:cs typeface="Arial" panose="020B0604020202020204" pitchFamily="34" charset="0"/>
              </a:rPr>
              <a:t>Detrital zircons from western Australia are 4.0-4.3 </a:t>
            </a:r>
            <a:r>
              <a:rPr lang="en-US" altLang="en-US" sz="2800" dirty="0" err="1" smtClean="0">
                <a:latin typeface="Arial" panose="020B0604020202020204" pitchFamily="34" charset="0"/>
                <a:cs typeface="Arial" panose="020B0604020202020204" pitchFamily="34" charset="0"/>
              </a:rPr>
              <a:t>b.y</a:t>
            </a:r>
            <a:r>
              <a:rPr lang="en-US" altLang="en-US" sz="2800" dirty="0" smtClean="0">
                <a:latin typeface="Arial" panose="020B0604020202020204" pitchFamily="34" charset="0"/>
                <a:cs typeface="Arial" panose="020B0604020202020204" pitchFamily="34" charset="0"/>
              </a:rPr>
              <a:t>. old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latin typeface="Arial" panose="020B0604020202020204" pitchFamily="34" charset="0"/>
                <a:cs typeface="Arial" panose="020B0604020202020204" pitchFamily="34" charset="0"/>
              </a:rPr>
              <a:t>Cycles of Earth and Water</a:t>
            </a:r>
          </a:p>
        </p:txBody>
      </p:sp>
      <p:sp>
        <p:nvSpPr>
          <p:cNvPr id="8195" name="Rectangle 4"/>
          <p:cNvSpPr>
            <a:spLocks noGrp="1" noChangeArrowheads="1"/>
          </p:cNvSpPr>
          <p:nvPr>
            <p:ph type="body" sz="half" idx="2"/>
          </p:nvPr>
        </p:nvSpPr>
        <p:spPr>
          <a:xfrm>
            <a:off x="5334000" y="1981200"/>
            <a:ext cx="3810000" cy="4114800"/>
          </a:xfrm>
        </p:spPr>
        <p:txBody>
          <a:bodyPr/>
          <a:lstStyle/>
          <a:p>
            <a:pPr eaLnBrk="1" hangingPunct="1">
              <a:buFont typeface="Wingdings" pitchFamily="2" charset="2"/>
              <a:buNone/>
            </a:pPr>
            <a:endParaRPr lang="en-US" altLang="en-US" sz="2800" smtClean="0">
              <a:latin typeface="Arial" panose="020B0604020202020204" pitchFamily="34" charset="0"/>
              <a:cs typeface="Arial" panose="020B0604020202020204" pitchFamily="34" charset="0"/>
            </a:endParaRPr>
          </a:p>
          <a:p>
            <a:pPr eaLnBrk="1" hangingPunct="1"/>
            <a:r>
              <a:rPr lang="en-US" altLang="en-US" sz="2800" smtClean="0">
                <a:latin typeface="Arial" panose="020B0604020202020204" pitchFamily="34" charset="0"/>
                <a:cs typeface="Arial" panose="020B0604020202020204" pitchFamily="34" charset="0"/>
              </a:rPr>
              <a:t>Rock Cycle and Water Cycle are closed systems</a:t>
            </a:r>
          </a:p>
          <a:p>
            <a:pPr eaLnBrk="1" hangingPunct="1"/>
            <a:r>
              <a:rPr lang="en-US" altLang="en-US" sz="2800" smtClean="0">
                <a:latin typeface="Arial" panose="020B0604020202020204" pitchFamily="34" charset="0"/>
                <a:cs typeface="Arial" panose="020B0604020202020204" pitchFamily="34" charset="0"/>
              </a:rPr>
              <a:t>Energy from sun and internal heat of Earth drive these systems</a:t>
            </a:r>
          </a:p>
        </p:txBody>
      </p:sp>
      <p:pic>
        <p:nvPicPr>
          <p:cNvPr id="8196" name="Picture 6" descr="0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57400"/>
            <a:ext cx="5384800"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smtClean="0">
              <a:latin typeface="Arial" panose="020B0604020202020204" pitchFamily="34" charset="0"/>
              <a:cs typeface="Arial" panose="020B0604020202020204" pitchFamily="34" charset="0"/>
            </a:endParaRPr>
          </a:p>
        </p:txBody>
      </p:sp>
      <p:sp>
        <p:nvSpPr>
          <p:cNvPr id="9219" name="Rectangle 3"/>
          <p:cNvSpPr>
            <a:spLocks noGrp="1" noChangeArrowheads="1"/>
          </p:cNvSpPr>
          <p:nvPr>
            <p:ph idx="1"/>
          </p:nvPr>
        </p:nvSpPr>
        <p:spPr>
          <a:xfrm>
            <a:off x="0" y="5715000"/>
            <a:ext cx="9144000" cy="1143000"/>
          </a:xfrm>
        </p:spPr>
        <p:txBody>
          <a:bodyPr/>
          <a:lstStyle/>
          <a:p>
            <a:pPr eaLnBrk="1" hangingPunct="1">
              <a:lnSpc>
                <a:spcPct val="80000"/>
              </a:lnSpc>
            </a:pPr>
            <a:r>
              <a:rPr lang="el-GR" altLang="en-US" sz="1600" smtClean="0">
                <a:latin typeface="Arial" panose="020B0604020202020204" pitchFamily="34" charset="0"/>
                <a:cs typeface="Arial" panose="020B0604020202020204" pitchFamily="34" charset="0"/>
              </a:rPr>
              <a:t>Lone Pine Canyon in Sequoia National Park, California. This landscape is the product of mountain uplift powered by Earth’s internal heat engine, interacting with erosion by glaciers, weathering, and running water powered by Earth’s external heat engine, the Sun. Contrast this image with Figure 2.1. How generally do these landscapes differ? (Mars has a less active internal heat engine than Earth, is farther from the Sun, and as far as we know, has no life.)</a:t>
            </a:r>
          </a:p>
          <a:p>
            <a:pPr eaLnBrk="1" hangingPunct="1">
              <a:lnSpc>
                <a:spcPct val="80000"/>
              </a:lnSpc>
            </a:pPr>
            <a:endParaRPr lang="en-US" altLang="en-US" sz="900" smtClean="0">
              <a:latin typeface="Arial" panose="020B0604020202020204" pitchFamily="34" charset="0"/>
              <a:cs typeface="Arial" panose="020B0604020202020204" pitchFamily="34" charset="0"/>
            </a:endParaRPr>
          </a:p>
        </p:txBody>
      </p:sp>
      <p:pic>
        <p:nvPicPr>
          <p:cNvPr id="9220" name="Picture 4" descr="0201"/>
          <p:cNvPicPr>
            <a:picLocks noChangeAspect="1" noChangeArrowheads="1"/>
          </p:cNvPicPr>
          <p:nvPr/>
        </p:nvPicPr>
        <p:blipFill>
          <a:blip r:embed="rId2">
            <a:extLst>
              <a:ext uri="{28A0092B-C50C-407E-A947-70E740481C1C}">
                <a14:useLocalDpi xmlns:a14="http://schemas.microsoft.com/office/drawing/2010/main" val="0"/>
              </a:ext>
            </a:extLst>
          </a:blip>
          <a:srcRect b="3084"/>
          <a:stretch>
            <a:fillRect/>
          </a:stretch>
        </p:blipFill>
        <p:spPr bwMode="auto">
          <a:xfrm>
            <a:off x="87313" y="0"/>
            <a:ext cx="894080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0" y="0"/>
            <a:ext cx="4572000" cy="838200"/>
          </a:xfrm>
        </p:spPr>
        <p:txBody>
          <a:bodyPr/>
          <a:lstStyle/>
          <a:p>
            <a:pPr eaLnBrk="1" hangingPunct="1"/>
            <a:r>
              <a:rPr lang="en-US" altLang="en-US" smtClean="0">
                <a:latin typeface="Arial" panose="020B0604020202020204" pitchFamily="34" charset="0"/>
                <a:cs typeface="Arial" panose="020B0604020202020204" pitchFamily="34" charset="0"/>
              </a:rPr>
              <a:t>Minerals</a:t>
            </a:r>
          </a:p>
        </p:txBody>
      </p:sp>
      <p:pic>
        <p:nvPicPr>
          <p:cNvPr id="10243" name="Picture 7" descr="quartz"/>
          <p:cNvPicPr>
            <a:picLocks noGrp="1" noChangeAspect="1" noChangeArrowheads="1"/>
          </p:cNvPicPr>
          <p:nvPr>
            <p:ph sz="quarter" idx="1"/>
          </p:nvPr>
        </p:nvPicPr>
        <p:blipFill>
          <a:blip r:embed="rId2" cstate="print">
            <a:lum bright="-10000" contrast="40000"/>
            <a:extLst>
              <a:ext uri="{28A0092B-C50C-407E-A947-70E740481C1C}">
                <a14:useLocalDpi xmlns:a14="http://schemas.microsoft.com/office/drawing/2010/main" val="0"/>
              </a:ext>
            </a:extLst>
          </a:blip>
          <a:srcRect/>
          <a:stretch>
            <a:fillRect/>
          </a:stretch>
        </p:blipFill>
        <p:spPr>
          <a:xfrm>
            <a:off x="0" y="3265488"/>
            <a:ext cx="4495800" cy="3592512"/>
          </a:xfrm>
        </p:spPr>
      </p:pic>
      <p:pic>
        <p:nvPicPr>
          <p:cNvPr id="10245" name="Picture 10" descr="alm_ga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4495800" cy="2974975"/>
          </a:xfrm>
        </p:spPr>
      </p:pic>
      <p:sp>
        <p:nvSpPr>
          <p:cNvPr id="10244" name="Rectangle 4"/>
          <p:cNvSpPr>
            <a:spLocks noGrp="1" noChangeArrowheads="1"/>
          </p:cNvSpPr>
          <p:nvPr>
            <p:ph type="body" sz="half" idx="3"/>
          </p:nvPr>
        </p:nvSpPr>
        <p:spPr>
          <a:xfrm>
            <a:off x="4495800" y="838200"/>
            <a:ext cx="4648200" cy="6019800"/>
          </a:xfrm>
        </p:spPr>
        <p:txBody>
          <a:bodyPr>
            <a:noAutofit/>
          </a:bodyPr>
          <a:lstStyle/>
          <a:p>
            <a:pPr eaLnBrk="1" hangingPunct="1">
              <a:lnSpc>
                <a:spcPct val="80000"/>
              </a:lnSpc>
            </a:pPr>
            <a:r>
              <a:rPr lang="en-US" altLang="en-US" u="sng" dirty="0" smtClean="0">
                <a:latin typeface="Arial" panose="020B0604020202020204" pitchFamily="34" charset="0"/>
                <a:cs typeface="Arial" panose="020B0604020202020204" pitchFamily="34" charset="0"/>
              </a:rPr>
              <a:t>Geologic Definition:</a:t>
            </a:r>
          </a:p>
          <a:p>
            <a:pPr lvl="1" eaLnBrk="1" hangingPunct="1">
              <a:lnSpc>
                <a:spcPct val="80000"/>
              </a:lnSpc>
            </a:pPr>
            <a:r>
              <a:rPr lang="en-US" altLang="en-US" u="sng" dirty="0" smtClean="0">
                <a:latin typeface="Arial" panose="020B0604020202020204" pitchFamily="34" charset="0"/>
                <a:cs typeface="Arial" panose="020B0604020202020204" pitchFamily="34" charset="0"/>
              </a:rPr>
              <a:t>Naturally occurring</a:t>
            </a:r>
          </a:p>
          <a:p>
            <a:pPr lvl="1" eaLnBrk="1" hangingPunct="1">
              <a:lnSpc>
                <a:spcPct val="80000"/>
              </a:lnSpc>
            </a:pPr>
            <a:r>
              <a:rPr lang="en-US" altLang="en-US" u="sng" dirty="0" smtClean="0">
                <a:latin typeface="Arial" panose="020B0604020202020204" pitchFamily="34" charset="0"/>
                <a:cs typeface="Arial" panose="020B0604020202020204" pitchFamily="34" charset="0"/>
              </a:rPr>
              <a:t>Inorganic</a:t>
            </a:r>
            <a:endParaRPr lang="en-US" altLang="en-US" dirty="0" smtClean="0">
              <a:latin typeface="Arial" panose="020B0604020202020204" pitchFamily="34" charset="0"/>
              <a:cs typeface="Arial" panose="020B0604020202020204" pitchFamily="34" charset="0"/>
            </a:endParaRPr>
          </a:p>
          <a:p>
            <a:pPr lvl="1" eaLnBrk="1" hangingPunct="1">
              <a:lnSpc>
                <a:spcPct val="80000"/>
              </a:lnSpc>
            </a:pPr>
            <a:r>
              <a:rPr lang="en-US" altLang="en-US" u="sng" dirty="0" smtClean="0">
                <a:latin typeface="Arial" panose="020B0604020202020204" pitchFamily="34" charset="0"/>
                <a:cs typeface="Arial" panose="020B0604020202020204" pitchFamily="34" charset="0"/>
              </a:rPr>
              <a:t>Crystalline</a:t>
            </a:r>
            <a:r>
              <a:rPr lang="en-US" altLang="en-US" dirty="0" smtClean="0">
                <a:latin typeface="Arial" panose="020B0604020202020204" pitchFamily="34" charset="0"/>
                <a:cs typeface="Arial" panose="020B0604020202020204" pitchFamily="34" charset="0"/>
              </a:rPr>
              <a:t> </a:t>
            </a:r>
            <a:r>
              <a:rPr lang="en-US" altLang="en-US" u="sng" dirty="0" smtClean="0">
                <a:latin typeface="Arial" panose="020B0604020202020204" pitchFamily="34" charset="0"/>
                <a:cs typeface="Arial" panose="020B0604020202020204" pitchFamily="34" charset="0"/>
              </a:rPr>
              <a:t>Solid</a:t>
            </a:r>
          </a:p>
          <a:p>
            <a:pPr lvl="1" eaLnBrk="1" hangingPunct="1">
              <a:lnSpc>
                <a:spcPct val="80000"/>
              </a:lnSpc>
            </a:pPr>
            <a:r>
              <a:rPr lang="en-US" altLang="en-US" u="sng" dirty="0" smtClean="0">
                <a:latin typeface="Arial" panose="020B0604020202020204" pitchFamily="34" charset="0"/>
                <a:cs typeface="Arial" panose="020B0604020202020204" pitchFamily="34" charset="0"/>
              </a:rPr>
              <a:t>Narrow range of </a:t>
            </a:r>
            <a:r>
              <a:rPr lang="en-US" altLang="en-US" b="1" u="sng" dirty="0" smtClean="0">
                <a:latin typeface="Arial" panose="020B0604020202020204" pitchFamily="34" charset="0"/>
                <a:cs typeface="Arial" panose="020B0604020202020204" pitchFamily="34" charset="0"/>
              </a:rPr>
              <a:t>chemical composition</a:t>
            </a:r>
            <a:endParaRPr lang="en-US" altLang="en-US" b="1" dirty="0" smtClean="0">
              <a:latin typeface="Arial" panose="020B0604020202020204" pitchFamily="34" charset="0"/>
              <a:cs typeface="Arial" panose="020B0604020202020204" pitchFamily="34" charset="0"/>
            </a:endParaRPr>
          </a:p>
          <a:p>
            <a:pPr lvl="1" eaLnBrk="1" hangingPunct="1">
              <a:lnSpc>
                <a:spcPct val="80000"/>
              </a:lnSpc>
            </a:pPr>
            <a:r>
              <a:rPr lang="en-US" altLang="en-US" u="sng" dirty="0" smtClean="0">
                <a:latin typeface="Arial" panose="020B0604020202020204" pitchFamily="34" charset="0"/>
                <a:cs typeface="Arial" panose="020B0604020202020204" pitchFamily="34" charset="0"/>
              </a:rPr>
              <a:t>Defining set of </a:t>
            </a:r>
            <a:r>
              <a:rPr lang="en-US" altLang="en-US" b="1" u="sng" dirty="0" smtClean="0">
                <a:latin typeface="Arial" panose="020B0604020202020204" pitchFamily="34" charset="0"/>
                <a:cs typeface="Arial" panose="020B0604020202020204" pitchFamily="34" charset="0"/>
              </a:rPr>
              <a:t>physical properties</a:t>
            </a:r>
            <a:endParaRPr lang="en-US" altLang="en-US" b="1"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Why Distinguish Minerals?</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sz="half" idx="3"/>
          </p:nvPr>
        </p:nvSpPr>
        <p:spPr>
          <a:xfrm>
            <a:off x="609600" y="1981200"/>
            <a:ext cx="7848600" cy="4114800"/>
          </a:xfrm>
        </p:spPr>
        <p:txBody>
          <a:bodyPr>
            <a:normAutofit/>
          </a:bodyPr>
          <a:lstStyle/>
          <a:p>
            <a:pPr>
              <a:lnSpc>
                <a:spcPct val="80000"/>
              </a:lnSpc>
            </a:pPr>
            <a:r>
              <a:rPr lang="en-US" altLang="en-US" sz="3200" dirty="0" smtClean="0">
                <a:latin typeface="Arial" panose="020B0604020202020204" pitchFamily="34" charset="0"/>
                <a:cs typeface="Arial" panose="020B0604020202020204" pitchFamily="34" charset="0"/>
              </a:rPr>
              <a:t>They form in </a:t>
            </a:r>
            <a:r>
              <a:rPr lang="en-US" altLang="en-US" sz="3200" dirty="0">
                <a:latin typeface="Arial" panose="020B0604020202020204" pitchFamily="34" charset="0"/>
                <a:cs typeface="Arial" panose="020B0604020202020204" pitchFamily="34" charset="0"/>
              </a:rPr>
              <a:t>equilibrium with:</a:t>
            </a:r>
          </a:p>
          <a:p>
            <a:pPr lvl="1">
              <a:lnSpc>
                <a:spcPct val="80000"/>
              </a:lnSpc>
            </a:pPr>
            <a:r>
              <a:rPr lang="en-US" altLang="en-US" sz="2800" dirty="0">
                <a:solidFill>
                  <a:srgbClr val="FF0000"/>
                </a:solidFill>
                <a:latin typeface="Arial" panose="020B0604020202020204" pitchFamily="34" charset="0"/>
                <a:cs typeface="Arial" panose="020B0604020202020204" pitchFamily="34" charset="0"/>
              </a:rPr>
              <a:t>Temperature</a:t>
            </a:r>
          </a:p>
          <a:p>
            <a:pPr lvl="1">
              <a:lnSpc>
                <a:spcPct val="80000"/>
              </a:lnSpc>
            </a:pPr>
            <a:r>
              <a:rPr lang="en-US" altLang="en-US" sz="2800" dirty="0">
                <a:solidFill>
                  <a:srgbClr val="7030A0"/>
                </a:solidFill>
                <a:latin typeface="Arial" panose="020B0604020202020204" pitchFamily="34" charset="0"/>
                <a:cs typeface="Arial" panose="020B0604020202020204" pitchFamily="34" charset="0"/>
              </a:rPr>
              <a:t>Pressure</a:t>
            </a:r>
          </a:p>
          <a:p>
            <a:pPr lvl="1">
              <a:lnSpc>
                <a:spcPct val="80000"/>
              </a:lnSpc>
            </a:pPr>
            <a:r>
              <a:rPr lang="en-US" altLang="en-US" sz="2800" dirty="0">
                <a:solidFill>
                  <a:schemeClr val="accent4">
                    <a:lumMod val="50000"/>
                  </a:schemeClr>
                </a:solidFill>
                <a:latin typeface="Arial" panose="020B0604020202020204" pitchFamily="34" charset="0"/>
                <a:cs typeface="Arial" panose="020B0604020202020204" pitchFamily="34" charset="0"/>
              </a:rPr>
              <a:t>Availability of H</a:t>
            </a:r>
            <a:r>
              <a:rPr lang="en-US" altLang="en-US" sz="2800" baseline="-25000" dirty="0">
                <a:solidFill>
                  <a:schemeClr val="accent4">
                    <a:lumMod val="50000"/>
                  </a:schemeClr>
                </a:solidFill>
                <a:latin typeface="Arial" panose="020B0604020202020204" pitchFamily="34" charset="0"/>
                <a:cs typeface="Arial" panose="020B0604020202020204" pitchFamily="34" charset="0"/>
              </a:rPr>
              <a:t>2</a:t>
            </a:r>
            <a:r>
              <a:rPr lang="en-US" altLang="en-US" sz="2800" dirty="0">
                <a:solidFill>
                  <a:schemeClr val="accent4">
                    <a:lumMod val="50000"/>
                  </a:schemeClr>
                </a:solidFill>
                <a:latin typeface="Arial" panose="020B0604020202020204" pitchFamily="34" charset="0"/>
                <a:cs typeface="Arial" panose="020B0604020202020204" pitchFamily="34" charset="0"/>
              </a:rPr>
              <a:t>O</a:t>
            </a:r>
          </a:p>
          <a:p>
            <a:pPr lvl="1">
              <a:lnSpc>
                <a:spcPct val="80000"/>
              </a:lnSpc>
            </a:pPr>
            <a:r>
              <a:rPr lang="en-US" altLang="en-US" sz="2800" dirty="0">
                <a:solidFill>
                  <a:srgbClr val="66FF33"/>
                </a:solidFill>
                <a:latin typeface="Arial" panose="020B0604020202020204" pitchFamily="34" charset="0"/>
                <a:cs typeface="Arial" panose="020B0604020202020204" pitchFamily="34" charset="0"/>
              </a:rPr>
              <a:t>Availability of mineral components</a:t>
            </a:r>
          </a:p>
          <a:p>
            <a:pPr>
              <a:lnSpc>
                <a:spcPct val="80000"/>
              </a:lnSpc>
            </a:pPr>
            <a:r>
              <a:rPr lang="en-US" altLang="en-US" sz="3200" dirty="0">
                <a:latin typeface="Arial" panose="020B0604020202020204" pitchFamily="34" charset="0"/>
                <a:cs typeface="Arial" panose="020B0604020202020204" pitchFamily="34" charset="0"/>
              </a:rPr>
              <a:t>Know the Mineral, Know the Environment!</a:t>
            </a: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6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5029200" cy="1676400"/>
          </a:xfrm>
        </p:spPr>
        <p:txBody>
          <a:bodyPr/>
          <a:lstStyle/>
          <a:p>
            <a:pPr eaLnBrk="1" hangingPunct="1"/>
            <a:r>
              <a:rPr lang="en-US" altLang="en-US" dirty="0" smtClean="0">
                <a:latin typeface="Arial" panose="020B0604020202020204" pitchFamily="34" charset="0"/>
                <a:cs typeface="Arial" panose="020B0604020202020204" pitchFamily="34" charset="0"/>
              </a:rPr>
              <a:t>Minerals are made of Atoms</a:t>
            </a:r>
          </a:p>
        </p:txBody>
      </p:sp>
      <p:sp>
        <p:nvSpPr>
          <p:cNvPr id="11267" name="Rectangle 3"/>
          <p:cNvSpPr>
            <a:spLocks noGrp="1" noChangeArrowheads="1"/>
          </p:cNvSpPr>
          <p:nvPr>
            <p:ph idx="1"/>
          </p:nvPr>
        </p:nvSpPr>
        <p:spPr>
          <a:xfrm>
            <a:off x="0" y="1981200"/>
            <a:ext cx="5029200" cy="4419600"/>
          </a:xfrm>
        </p:spPr>
        <p:txBody>
          <a:bodyPr/>
          <a:lstStyle/>
          <a:p>
            <a:pPr eaLnBrk="1" hangingPunct="1"/>
            <a:r>
              <a:rPr lang="en-US" altLang="en-US" smtClean="0">
                <a:latin typeface="Arial" panose="020B0604020202020204" pitchFamily="34" charset="0"/>
                <a:cs typeface="Arial" panose="020B0604020202020204" pitchFamily="34" charset="0"/>
              </a:rPr>
              <a:t>3 fundamental particles:</a:t>
            </a:r>
          </a:p>
          <a:p>
            <a:pPr lvl="1" eaLnBrk="1" hangingPunct="1"/>
            <a:r>
              <a:rPr lang="en-US" altLang="en-US" smtClean="0">
                <a:latin typeface="Arial" panose="020B0604020202020204" pitchFamily="34" charset="0"/>
                <a:cs typeface="Arial" panose="020B0604020202020204" pitchFamily="34" charset="0"/>
              </a:rPr>
              <a:t>Protons: +1 charge</a:t>
            </a:r>
          </a:p>
          <a:p>
            <a:pPr lvl="1" eaLnBrk="1" hangingPunct="1"/>
            <a:r>
              <a:rPr lang="en-US" altLang="en-US" smtClean="0">
                <a:latin typeface="Arial" panose="020B0604020202020204" pitchFamily="34" charset="0"/>
                <a:cs typeface="Arial" panose="020B0604020202020204" pitchFamily="34" charset="0"/>
              </a:rPr>
              <a:t>Electrons: -1 charge</a:t>
            </a:r>
          </a:p>
          <a:p>
            <a:pPr lvl="1" eaLnBrk="1" hangingPunct="1"/>
            <a:r>
              <a:rPr lang="en-US" altLang="en-US" smtClean="0">
                <a:latin typeface="Arial" panose="020B0604020202020204" pitchFamily="34" charset="0"/>
                <a:cs typeface="Arial" panose="020B0604020202020204" pitchFamily="34" charset="0"/>
              </a:rPr>
              <a:t>Neutrons: no charge</a:t>
            </a:r>
          </a:p>
          <a:p>
            <a:pPr eaLnBrk="1" hangingPunct="1"/>
            <a:r>
              <a:rPr lang="en-US" altLang="en-US" smtClean="0">
                <a:latin typeface="Arial" panose="020B0604020202020204" pitchFamily="34" charset="0"/>
                <a:cs typeface="Arial" panose="020B0604020202020204" pitchFamily="34" charset="0"/>
              </a:rPr>
              <a:t># of protons determines the nature of the atom</a:t>
            </a:r>
          </a:p>
          <a:p>
            <a:pPr lvl="1" eaLnBrk="1" hangingPunct="1"/>
            <a:r>
              <a:rPr lang="en-US" altLang="en-US" smtClean="0">
                <a:latin typeface="Arial" panose="020B0604020202020204" pitchFamily="34" charset="0"/>
                <a:cs typeface="Arial" panose="020B0604020202020204" pitchFamily="34" charset="0"/>
              </a:rPr>
              <a:t>Controls its chemical behavior</a:t>
            </a:r>
          </a:p>
        </p:txBody>
      </p:sp>
      <p:pic>
        <p:nvPicPr>
          <p:cNvPr id="51204" name="Picture 4" descr="02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385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950075" y="1016000"/>
            <a:ext cx="1384300" cy="366713"/>
            <a:chOff x="2880" y="633"/>
            <a:chExt cx="872" cy="231"/>
          </a:xfrm>
        </p:grpSpPr>
        <p:sp>
          <p:nvSpPr>
            <p:cNvPr id="11285" name="Text Box 6"/>
            <p:cNvSpPr txBox="1">
              <a:spLocks noChangeArrowheads="1"/>
            </p:cNvSpPr>
            <p:nvPr/>
          </p:nvSpPr>
          <p:spPr bwMode="auto">
            <a:xfrm>
              <a:off x="3168" y="633"/>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Proton</a:t>
              </a:r>
            </a:p>
          </p:txBody>
        </p:sp>
        <p:sp>
          <p:nvSpPr>
            <p:cNvPr id="11286" name="Line 7"/>
            <p:cNvSpPr>
              <a:spLocks noChangeShapeType="1"/>
            </p:cNvSpPr>
            <p:nvPr/>
          </p:nvSpPr>
          <p:spPr bwMode="auto">
            <a:xfrm flipH="1">
              <a:off x="2880" y="768"/>
              <a:ext cx="336"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1"/>
          <p:cNvGrpSpPr>
            <a:grpSpLocks/>
          </p:cNvGrpSpPr>
          <p:nvPr/>
        </p:nvGrpSpPr>
        <p:grpSpPr bwMode="auto">
          <a:xfrm>
            <a:off x="6696075" y="2133600"/>
            <a:ext cx="1703388" cy="366713"/>
            <a:chOff x="4399" y="1344"/>
            <a:chExt cx="1073" cy="231"/>
          </a:xfrm>
        </p:grpSpPr>
        <p:sp>
          <p:nvSpPr>
            <p:cNvPr id="11283" name="Text Box 9"/>
            <p:cNvSpPr txBox="1">
              <a:spLocks noChangeArrowheads="1"/>
            </p:cNvSpPr>
            <p:nvPr/>
          </p:nvSpPr>
          <p:spPr bwMode="auto">
            <a:xfrm>
              <a:off x="4727" y="1344"/>
              <a:ext cx="7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Electron</a:t>
              </a:r>
            </a:p>
          </p:txBody>
        </p:sp>
        <p:sp>
          <p:nvSpPr>
            <p:cNvPr id="11284" name="Line 10"/>
            <p:cNvSpPr>
              <a:spLocks noChangeShapeType="1"/>
            </p:cNvSpPr>
            <p:nvPr/>
          </p:nvSpPr>
          <p:spPr bwMode="auto">
            <a:xfrm flipH="1">
              <a:off x="4399" y="1455"/>
              <a:ext cx="359"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5105400" y="4189413"/>
            <a:ext cx="3822700" cy="2425700"/>
            <a:chOff x="3216" y="2639"/>
            <a:chExt cx="2408" cy="1528"/>
          </a:xfrm>
        </p:grpSpPr>
        <p:sp>
          <p:nvSpPr>
            <p:cNvPr id="11272" name="Text Box 16"/>
            <p:cNvSpPr txBox="1">
              <a:spLocks noChangeArrowheads="1"/>
            </p:cNvSpPr>
            <p:nvPr/>
          </p:nvSpPr>
          <p:spPr bwMode="auto">
            <a:xfrm>
              <a:off x="4024" y="2639"/>
              <a:ext cx="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Proton</a:t>
              </a:r>
            </a:p>
          </p:txBody>
        </p:sp>
        <p:sp>
          <p:nvSpPr>
            <p:cNvPr id="11273" name="Text Box 17"/>
            <p:cNvSpPr txBox="1">
              <a:spLocks noChangeArrowheads="1"/>
            </p:cNvSpPr>
            <p:nvPr/>
          </p:nvSpPr>
          <p:spPr bwMode="auto">
            <a:xfrm>
              <a:off x="4944" y="2928"/>
              <a:ext cx="6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Nucleus</a:t>
              </a:r>
            </a:p>
          </p:txBody>
        </p:sp>
        <p:sp>
          <p:nvSpPr>
            <p:cNvPr id="11274" name="Text Box 18"/>
            <p:cNvSpPr txBox="1">
              <a:spLocks noChangeArrowheads="1"/>
            </p:cNvSpPr>
            <p:nvPr/>
          </p:nvSpPr>
          <p:spPr bwMode="auto">
            <a:xfrm>
              <a:off x="4072" y="3224"/>
              <a:ext cx="6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Neutron</a:t>
              </a:r>
            </a:p>
          </p:txBody>
        </p:sp>
        <p:sp>
          <p:nvSpPr>
            <p:cNvPr id="11275" name="Text Box 19"/>
            <p:cNvSpPr txBox="1">
              <a:spLocks noChangeArrowheads="1"/>
            </p:cNvSpPr>
            <p:nvPr/>
          </p:nvSpPr>
          <p:spPr bwMode="auto">
            <a:xfrm>
              <a:off x="3216" y="3936"/>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84" charset="-128"/>
                </a:defRPr>
              </a:lvl1pPr>
              <a:lvl2pPr marL="742950" indent="-285750" eaLnBrk="0" hangingPunct="0">
                <a:defRPr sz="2400">
                  <a:solidFill>
                    <a:schemeClr val="tx1"/>
                  </a:solidFill>
                  <a:latin typeface="Arial" charset="0"/>
                  <a:ea typeface="ＭＳ Ｐゴシック" pitchFamily="84" charset="-128"/>
                </a:defRPr>
              </a:lvl2pPr>
              <a:lvl3pPr marL="1143000" indent="-228600" eaLnBrk="0" hangingPunct="0">
                <a:defRPr sz="2400">
                  <a:solidFill>
                    <a:schemeClr val="tx1"/>
                  </a:solidFill>
                  <a:latin typeface="Arial" charset="0"/>
                  <a:ea typeface="ＭＳ Ｐゴシック" pitchFamily="84" charset="-128"/>
                </a:defRPr>
              </a:lvl3pPr>
              <a:lvl4pPr marL="1600200" indent="-228600" eaLnBrk="0" hangingPunct="0">
                <a:defRPr sz="2400">
                  <a:solidFill>
                    <a:schemeClr val="tx1"/>
                  </a:solidFill>
                  <a:latin typeface="Arial" charset="0"/>
                  <a:ea typeface="ＭＳ Ｐゴシック" pitchFamily="84" charset="-128"/>
                </a:defRPr>
              </a:lvl4pPr>
              <a:lvl5pPr marL="2057400" indent="-228600" eaLnBrk="0" hangingPunct="0">
                <a:defRPr sz="2400">
                  <a:solidFill>
                    <a:schemeClr val="tx1"/>
                  </a:solidFill>
                  <a:latin typeface="Arial"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4" charset="-128"/>
                </a:defRPr>
              </a:lvl9pPr>
            </a:lstStyle>
            <a:p>
              <a:pPr eaLnBrk="1" hangingPunct="1"/>
              <a:r>
                <a:rPr lang="en-US" altLang="en-US" sz="1800" b="1">
                  <a:solidFill>
                    <a:srgbClr val="000000"/>
                  </a:solidFill>
                </a:rPr>
                <a:t>Electron</a:t>
              </a:r>
            </a:p>
          </p:txBody>
        </p:sp>
        <p:sp>
          <p:nvSpPr>
            <p:cNvPr id="11276" name="Line 20"/>
            <p:cNvSpPr>
              <a:spLocks noChangeShapeType="1"/>
            </p:cNvSpPr>
            <p:nvPr/>
          </p:nvSpPr>
          <p:spPr bwMode="auto">
            <a:xfrm flipH="1" flipV="1">
              <a:off x="4372" y="2831"/>
              <a:ext cx="0" cy="96"/>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7" name="Line 21"/>
            <p:cNvSpPr>
              <a:spLocks noChangeShapeType="1"/>
            </p:cNvSpPr>
            <p:nvPr/>
          </p:nvSpPr>
          <p:spPr bwMode="auto">
            <a:xfrm flipH="1" flipV="1">
              <a:off x="4384" y="3077"/>
              <a:ext cx="0" cy="19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22"/>
            <p:cNvSpPr>
              <a:spLocks noChangeShapeType="1"/>
            </p:cNvSpPr>
            <p:nvPr/>
          </p:nvSpPr>
          <p:spPr bwMode="auto">
            <a:xfrm>
              <a:off x="4552" y="3023"/>
              <a:ext cx="440"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9" name="Line 23"/>
            <p:cNvSpPr>
              <a:spLocks noChangeShapeType="1"/>
            </p:cNvSpPr>
            <p:nvPr/>
          </p:nvSpPr>
          <p:spPr bwMode="auto">
            <a:xfrm flipH="1" flipV="1">
              <a:off x="4552" y="2927"/>
              <a:ext cx="0" cy="19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0" name="Line 24"/>
            <p:cNvSpPr>
              <a:spLocks noChangeShapeType="1"/>
            </p:cNvSpPr>
            <p:nvPr/>
          </p:nvSpPr>
          <p:spPr bwMode="auto">
            <a:xfrm flipH="1" flipV="1">
              <a:off x="4504" y="3119"/>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1" name="Line 25"/>
            <p:cNvSpPr>
              <a:spLocks noChangeShapeType="1"/>
            </p:cNvSpPr>
            <p:nvPr/>
          </p:nvSpPr>
          <p:spPr bwMode="auto">
            <a:xfrm flipH="1" flipV="1">
              <a:off x="4504" y="2927"/>
              <a:ext cx="4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2" name="Line 26"/>
            <p:cNvSpPr>
              <a:spLocks noChangeShapeType="1"/>
            </p:cNvSpPr>
            <p:nvPr/>
          </p:nvSpPr>
          <p:spPr bwMode="auto">
            <a:xfrm>
              <a:off x="3448" y="3767"/>
              <a:ext cx="8" cy="21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658</TotalTime>
  <Words>1372</Words>
  <Application>Microsoft Office PowerPoint</Application>
  <PresentationFormat>On-screen Show (4:3)</PresentationFormat>
  <Paragraphs>218</Paragraphs>
  <Slides>44</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Wingdings 2</vt:lpstr>
      <vt:lpstr>ＭＳ Ｐゴシック</vt:lpstr>
      <vt:lpstr>Times New Roman</vt:lpstr>
      <vt:lpstr>Lucida Sans</vt:lpstr>
      <vt:lpstr>Arial</vt:lpstr>
      <vt:lpstr>Wingdings</vt:lpstr>
      <vt:lpstr>Wingdings 3</vt:lpstr>
      <vt:lpstr>Tahoma</vt:lpstr>
      <vt:lpstr>Book Antiqua</vt:lpstr>
      <vt:lpstr>Apex</vt:lpstr>
      <vt:lpstr>Chapter 3</vt:lpstr>
      <vt:lpstr>Origin of the Solar System</vt:lpstr>
      <vt:lpstr>PowerPoint Presentation</vt:lpstr>
      <vt:lpstr>Earth Systems (spheres)</vt:lpstr>
      <vt:lpstr>Cycles of Earth and Water</vt:lpstr>
      <vt:lpstr>PowerPoint Presentation</vt:lpstr>
      <vt:lpstr>Minerals</vt:lpstr>
      <vt:lpstr>Why Distinguish Minerals?</vt:lpstr>
      <vt:lpstr>Minerals are made of Atoms</vt:lpstr>
      <vt:lpstr>Mineral Groups</vt:lpstr>
      <vt:lpstr>Common Rock-forming Minerals (Silicates)</vt:lpstr>
      <vt:lpstr>A more involved figure…</vt:lpstr>
      <vt:lpstr>Mineral Identification (examples of Physical Properties)</vt:lpstr>
      <vt:lpstr>Mineral Identification (examples of Physical Properties)</vt:lpstr>
      <vt:lpstr>Mineral Identification (more examples of Physical Properties)</vt:lpstr>
      <vt:lpstr>Rocks</vt:lpstr>
      <vt:lpstr>Igneous Rocks</vt:lpstr>
      <vt:lpstr> </vt:lpstr>
      <vt:lpstr>Sedimentary Rocks</vt:lpstr>
      <vt:lpstr> </vt:lpstr>
      <vt:lpstr>Structures - Stratification</vt:lpstr>
      <vt:lpstr>Metamorphic Rocks</vt:lpstr>
      <vt:lpstr>Metamorphic Foliation</vt:lpstr>
      <vt:lpstr> </vt:lpstr>
      <vt:lpstr>Joints</vt:lpstr>
      <vt:lpstr>Faults</vt:lpstr>
      <vt:lpstr>Fault Types</vt:lpstr>
      <vt:lpstr>Folds</vt:lpstr>
      <vt:lpstr>Geologic Time</vt:lpstr>
      <vt:lpstr>Geologic Time Scale</vt:lpstr>
      <vt:lpstr>What’s the history here?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Absolute age:  Radiometric dating</vt:lpstr>
      <vt:lpstr> </vt:lpstr>
      <vt:lpstr>Age of the Earth</vt:lpstr>
    </vt:vector>
  </TitlesOfParts>
  <Company>CSU Fresno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Lewis</dc:creator>
  <cp:lastModifiedBy>Boryta, Mark</cp:lastModifiedBy>
  <cp:revision>60</cp:revision>
  <cp:lastPrinted>2014-01-21T19:39:18Z</cp:lastPrinted>
  <dcterms:created xsi:type="dcterms:W3CDTF">2007-03-24T19:03:30Z</dcterms:created>
  <dcterms:modified xsi:type="dcterms:W3CDTF">2017-01-23T21:07:46Z</dcterms:modified>
</cp:coreProperties>
</file>