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0" r:id="rId1"/>
  </p:sldMasterIdLst>
  <p:notesMasterIdLst>
    <p:notesMasterId r:id="rId55"/>
  </p:notesMasterIdLst>
  <p:handoutMasterIdLst>
    <p:handoutMasterId r:id="rId56"/>
  </p:handoutMasterIdLst>
  <p:sldIdLst>
    <p:sldId id="691" r:id="rId2"/>
    <p:sldId id="722" r:id="rId3"/>
    <p:sldId id="652" r:id="rId4"/>
    <p:sldId id="723" r:id="rId5"/>
    <p:sldId id="704" r:id="rId6"/>
    <p:sldId id="703" r:id="rId7"/>
    <p:sldId id="653" r:id="rId8"/>
    <p:sldId id="672" r:id="rId9"/>
    <p:sldId id="724" r:id="rId10"/>
    <p:sldId id="725" r:id="rId11"/>
    <p:sldId id="673" r:id="rId12"/>
    <p:sldId id="706" r:id="rId13"/>
    <p:sldId id="726" r:id="rId14"/>
    <p:sldId id="707" r:id="rId15"/>
    <p:sldId id="674" r:id="rId16"/>
    <p:sldId id="708" r:id="rId17"/>
    <p:sldId id="656" r:id="rId18"/>
    <p:sldId id="675" r:id="rId19"/>
    <p:sldId id="626" r:id="rId20"/>
    <p:sldId id="728" r:id="rId21"/>
    <p:sldId id="727" r:id="rId22"/>
    <p:sldId id="709" r:id="rId23"/>
    <p:sldId id="627" r:id="rId24"/>
    <p:sldId id="695" r:id="rId25"/>
    <p:sldId id="719" r:id="rId26"/>
    <p:sldId id="677" r:id="rId27"/>
    <p:sldId id="657" r:id="rId28"/>
    <p:sldId id="679" r:id="rId29"/>
    <p:sldId id="680" r:id="rId30"/>
    <p:sldId id="676" r:id="rId31"/>
    <p:sldId id="681" r:id="rId32"/>
    <p:sldId id="710" r:id="rId33"/>
    <p:sldId id="711" r:id="rId34"/>
    <p:sldId id="712" r:id="rId35"/>
    <p:sldId id="628" r:id="rId36"/>
    <p:sldId id="661" r:id="rId37"/>
    <p:sldId id="713" r:id="rId38"/>
    <p:sldId id="701" r:id="rId39"/>
    <p:sldId id="662" r:id="rId40"/>
    <p:sldId id="660" r:id="rId41"/>
    <p:sldId id="682" r:id="rId42"/>
    <p:sldId id="659" r:id="rId43"/>
    <p:sldId id="696" r:id="rId44"/>
    <p:sldId id="718" r:id="rId45"/>
    <p:sldId id="697" r:id="rId46"/>
    <p:sldId id="698" r:id="rId47"/>
    <p:sldId id="699" r:id="rId48"/>
    <p:sldId id="720" r:id="rId49"/>
    <p:sldId id="716" r:id="rId50"/>
    <p:sldId id="714" r:id="rId51"/>
    <p:sldId id="715" r:id="rId52"/>
    <p:sldId id="717" r:id="rId53"/>
    <p:sldId id="721" r:id="rId54"/>
  </p:sldIdLst>
  <p:sldSz cx="9144000" cy="6858000" type="screen4x3"/>
  <p:notesSz cx="7315200" cy="9601200"/>
  <p:embeddedFontLst>
    <p:embeddedFont>
      <p:font typeface="Tahoma" pitchFamily="34" charset="0"/>
      <p:regular r:id="rId57"/>
      <p:bold r:id="rId58"/>
    </p:embeddedFont>
    <p:embeddedFont>
      <p:font typeface="Verdana" pitchFamily="34" charset="0"/>
      <p:regular r:id="rId59"/>
      <p:bold r:id="rId60"/>
      <p:italic r:id="rId61"/>
      <p:boldItalic r:id="rId62"/>
    </p:embeddedFont>
  </p:embeddedFontLst>
  <p:defaultTextStyle>
    <a:defPPr>
      <a:defRPr lang="en-US"/>
    </a:defPPr>
    <a:lvl1pPr algn="l" rtl="0" eaLnBrk="0" fontAlgn="base" hangingPunct="0">
      <a:spcBef>
        <a:spcPct val="0"/>
      </a:spcBef>
      <a:spcAft>
        <a:spcPct val="0"/>
      </a:spcAft>
      <a:defRPr kern="1200">
        <a:solidFill>
          <a:schemeClr val="tx1"/>
        </a:solidFill>
        <a:latin typeface="Tahoma" pitchFamily="1" charset="0"/>
        <a:ea typeface="+mn-ea"/>
        <a:cs typeface="+mn-cs"/>
      </a:defRPr>
    </a:lvl1pPr>
    <a:lvl2pPr marL="457200" algn="l" rtl="0" eaLnBrk="0" fontAlgn="base" hangingPunct="0">
      <a:spcBef>
        <a:spcPct val="0"/>
      </a:spcBef>
      <a:spcAft>
        <a:spcPct val="0"/>
      </a:spcAft>
      <a:defRPr kern="1200">
        <a:solidFill>
          <a:schemeClr val="tx1"/>
        </a:solidFill>
        <a:latin typeface="Tahoma" pitchFamily="1" charset="0"/>
        <a:ea typeface="+mn-ea"/>
        <a:cs typeface="+mn-cs"/>
      </a:defRPr>
    </a:lvl2pPr>
    <a:lvl3pPr marL="914400" algn="l" rtl="0" eaLnBrk="0" fontAlgn="base" hangingPunct="0">
      <a:spcBef>
        <a:spcPct val="0"/>
      </a:spcBef>
      <a:spcAft>
        <a:spcPct val="0"/>
      </a:spcAft>
      <a:defRPr kern="1200">
        <a:solidFill>
          <a:schemeClr val="tx1"/>
        </a:solidFill>
        <a:latin typeface="Tahoma" pitchFamily="1" charset="0"/>
        <a:ea typeface="+mn-ea"/>
        <a:cs typeface="+mn-cs"/>
      </a:defRPr>
    </a:lvl3pPr>
    <a:lvl4pPr marL="1371600" algn="l" rtl="0" eaLnBrk="0" fontAlgn="base" hangingPunct="0">
      <a:spcBef>
        <a:spcPct val="0"/>
      </a:spcBef>
      <a:spcAft>
        <a:spcPct val="0"/>
      </a:spcAft>
      <a:defRPr kern="1200">
        <a:solidFill>
          <a:schemeClr val="tx1"/>
        </a:solidFill>
        <a:latin typeface="Tahoma" pitchFamily="1" charset="0"/>
        <a:ea typeface="+mn-ea"/>
        <a:cs typeface="+mn-cs"/>
      </a:defRPr>
    </a:lvl4pPr>
    <a:lvl5pPr marL="1828800" algn="l" rtl="0" eaLnBrk="0" fontAlgn="base" hangingPunct="0">
      <a:spcBef>
        <a:spcPct val="0"/>
      </a:spcBef>
      <a:spcAft>
        <a:spcPct val="0"/>
      </a:spcAft>
      <a:defRPr kern="1200">
        <a:solidFill>
          <a:schemeClr val="tx1"/>
        </a:solidFill>
        <a:latin typeface="Tahoma" pitchFamily="1" charset="0"/>
        <a:ea typeface="+mn-ea"/>
        <a:cs typeface="+mn-cs"/>
      </a:defRPr>
    </a:lvl5pPr>
    <a:lvl6pPr marL="2286000" algn="l" defTabSz="914400" rtl="0" eaLnBrk="1" latinLnBrk="0" hangingPunct="1">
      <a:defRPr kern="1200">
        <a:solidFill>
          <a:schemeClr val="tx1"/>
        </a:solidFill>
        <a:latin typeface="Tahoma" pitchFamily="1" charset="0"/>
        <a:ea typeface="+mn-ea"/>
        <a:cs typeface="+mn-cs"/>
      </a:defRPr>
    </a:lvl6pPr>
    <a:lvl7pPr marL="2743200" algn="l" defTabSz="914400" rtl="0" eaLnBrk="1" latinLnBrk="0" hangingPunct="1">
      <a:defRPr kern="1200">
        <a:solidFill>
          <a:schemeClr val="tx1"/>
        </a:solidFill>
        <a:latin typeface="Tahoma" pitchFamily="1" charset="0"/>
        <a:ea typeface="+mn-ea"/>
        <a:cs typeface="+mn-cs"/>
      </a:defRPr>
    </a:lvl7pPr>
    <a:lvl8pPr marL="3200400" algn="l" defTabSz="914400" rtl="0" eaLnBrk="1" latinLnBrk="0" hangingPunct="1">
      <a:defRPr kern="1200">
        <a:solidFill>
          <a:schemeClr val="tx1"/>
        </a:solidFill>
        <a:latin typeface="Tahoma" pitchFamily="1" charset="0"/>
        <a:ea typeface="+mn-ea"/>
        <a:cs typeface="+mn-cs"/>
      </a:defRPr>
    </a:lvl8pPr>
    <a:lvl9pPr marL="3657600" algn="l" defTabSz="914400" rtl="0" eaLnBrk="1" latinLnBrk="0" hangingPunct="1">
      <a:defRPr kern="1200">
        <a:solidFill>
          <a:schemeClr val="tx1"/>
        </a:solidFill>
        <a:latin typeface="Tahoma" pitchFamily="1"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32" autoAdjust="0"/>
    <p:restoredTop sz="89060" autoAdjust="0"/>
  </p:normalViewPr>
  <p:slideViewPr>
    <p:cSldViewPr>
      <p:cViewPr varScale="1">
        <p:scale>
          <a:sx n="114" d="100"/>
          <a:sy n="114" d="100"/>
        </p:scale>
        <p:origin x="-39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88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61"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6514"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1" hangingPunct="1">
              <a:defRPr sz="1300"/>
            </a:lvl1pPr>
          </a:lstStyle>
          <a:p>
            <a:endParaRPr lang="en-US"/>
          </a:p>
        </p:txBody>
      </p:sp>
      <p:sp>
        <p:nvSpPr>
          <p:cNvPr id="576515" name="Rectangle 3"/>
          <p:cNvSpPr>
            <a:spLocks noGrp="1" noChangeArrowheads="1"/>
          </p:cNvSpPr>
          <p:nvPr>
            <p:ph type="dt" sz="quarter" idx="1"/>
          </p:nvPr>
        </p:nvSpPr>
        <p:spPr bwMode="auto">
          <a:xfrm>
            <a:off x="4143587"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a:lvl1pPr>
          </a:lstStyle>
          <a:p>
            <a:endParaRPr lang="en-US"/>
          </a:p>
        </p:txBody>
      </p:sp>
      <p:sp>
        <p:nvSpPr>
          <p:cNvPr id="576516" name="Rectangle 4"/>
          <p:cNvSpPr>
            <a:spLocks noGrp="1" noChangeArrowheads="1"/>
          </p:cNvSpPr>
          <p:nvPr>
            <p:ph type="ftr" sz="quarter" idx="2"/>
          </p:nvPr>
        </p:nvSpPr>
        <p:spPr bwMode="auto">
          <a:xfrm>
            <a:off x="0"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1" hangingPunct="1">
              <a:defRPr sz="1300"/>
            </a:lvl1pPr>
          </a:lstStyle>
          <a:p>
            <a:endParaRPr lang="en-US"/>
          </a:p>
        </p:txBody>
      </p:sp>
      <p:sp>
        <p:nvSpPr>
          <p:cNvPr id="576517" name="Rectangle 5"/>
          <p:cNvSpPr>
            <a:spLocks noGrp="1" noChangeArrowheads="1"/>
          </p:cNvSpPr>
          <p:nvPr>
            <p:ph type="sldNum" sz="quarter" idx="3"/>
          </p:nvPr>
        </p:nvSpPr>
        <p:spPr bwMode="auto">
          <a:xfrm>
            <a:off x="4143587"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a:lvl1pPr>
          </a:lstStyle>
          <a:p>
            <a:fld id="{C51EE2D9-BDBE-43D4-BC51-6A6288887F54}"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atin typeface="Times New Roman" pitchFamily="18" charset="0"/>
              </a:defRPr>
            </a:lvl1pPr>
          </a:lstStyle>
          <a:p>
            <a:endParaRPr lang="en-US"/>
          </a:p>
        </p:txBody>
      </p:sp>
      <p:sp>
        <p:nvSpPr>
          <p:cNvPr id="276483" name="Rectangle 3"/>
          <p:cNvSpPr>
            <a:spLocks noGrp="1" noChangeArrowheads="1"/>
          </p:cNvSpPr>
          <p:nvPr>
            <p:ph type="dt"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atin typeface="Times New Roman" pitchFamily="18" charset="0"/>
              </a:defRPr>
            </a:lvl1pPr>
          </a:lstStyle>
          <a:p>
            <a:endParaRPr lang="en-US"/>
          </a:p>
        </p:txBody>
      </p:sp>
      <p:sp>
        <p:nvSpPr>
          <p:cNvPr id="27648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p:spPr>
      </p:sp>
      <p:sp>
        <p:nvSpPr>
          <p:cNvPr id="276485"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486"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atin typeface="Times New Roman" pitchFamily="18" charset="0"/>
              </a:defRPr>
            </a:lvl1pPr>
          </a:lstStyle>
          <a:p>
            <a:endParaRPr lang="en-US"/>
          </a:p>
        </p:txBody>
      </p:sp>
      <p:sp>
        <p:nvSpPr>
          <p:cNvPr id="276487"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atin typeface="Times New Roman" pitchFamily="18" charset="0"/>
              </a:defRPr>
            </a:lvl1pPr>
          </a:lstStyle>
          <a:p>
            <a:fld id="{6FCF244D-8B40-4F97-898F-8257FF31CB2A}"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ahoma" pitchFamily="1"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ahoma" pitchFamily="1"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ahoma" pitchFamily="1"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ahoma" pitchFamily="1"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ahoma" pitchFamily="1"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14E8CD-DC4D-4564-B555-D694F63572EE}" type="slidenum">
              <a:rPr lang="en-US"/>
              <a:pPr/>
              <a:t>25</a:t>
            </a:fld>
            <a:endParaRPr lang="en-US"/>
          </a:p>
        </p:txBody>
      </p:sp>
      <p:sp>
        <p:nvSpPr>
          <p:cNvPr id="617474" name="Rectangle 2"/>
          <p:cNvSpPr>
            <a:spLocks noGrp="1" noRot="1" noChangeAspect="1" noChangeArrowheads="1" noTextEdit="1"/>
          </p:cNvSpPr>
          <p:nvPr>
            <p:ph type="sldImg"/>
          </p:nvPr>
        </p:nvSpPr>
        <p:spPr>
          <a:xfrm>
            <a:off x="1257300" y="722313"/>
            <a:ext cx="4800600" cy="3600450"/>
          </a:xfrm>
          <a:ln/>
        </p:spPr>
      </p:sp>
      <p:sp>
        <p:nvSpPr>
          <p:cNvPr id="617475" name="Rectangle 3"/>
          <p:cNvSpPr>
            <a:spLocks noGrp="1" noChangeArrowheads="1"/>
          </p:cNvSpPr>
          <p:nvPr>
            <p:ph type="body" idx="1"/>
          </p:nvPr>
        </p:nvSpPr>
        <p:spPr>
          <a:xfrm>
            <a:off x="973668" y="4560570"/>
            <a:ext cx="5367867" cy="4318874"/>
          </a:xfrm>
        </p:spPr>
        <p:txBody>
          <a:bodyPr lIns="96646" tIns="48324" rIns="96646" bIns="48324"/>
          <a:lstStyle/>
          <a:p>
            <a:r>
              <a:rPr lang="el-GR" b="1">
                <a:solidFill>
                  <a:srgbClr val="000000"/>
                </a:solidFill>
                <a:cs typeface="Arial" charset="0"/>
              </a:rPr>
              <a:t>Figure 10.23b:</a:t>
            </a:r>
            <a:r>
              <a:rPr lang="el-GR">
                <a:solidFill>
                  <a:srgbClr val="000000"/>
                </a:solidFill>
                <a:cs typeface="Arial" charset="0"/>
              </a:rPr>
              <a:t> Drastic undercutting by wave action has left this house in San Diego County, California, in a precarious position. The near-vertical cliff and the rounded cobbles at the base indicate that this is an active sea cliff.</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0BD476-B5C3-46E6-B9BF-A8A3A317BBC0}" type="slidenum">
              <a:rPr lang="en-US"/>
              <a:pPr/>
              <a:t>44</a:t>
            </a:fld>
            <a:endParaRPr lang="en-US"/>
          </a:p>
        </p:txBody>
      </p:sp>
      <p:sp>
        <p:nvSpPr>
          <p:cNvPr id="615426" name="Rectangle 2"/>
          <p:cNvSpPr>
            <a:spLocks noGrp="1" noRot="1" noChangeAspect="1" noChangeArrowheads="1" noTextEdit="1"/>
          </p:cNvSpPr>
          <p:nvPr>
            <p:ph type="sldImg"/>
          </p:nvPr>
        </p:nvSpPr>
        <p:spPr>
          <a:xfrm>
            <a:off x="1257300" y="722313"/>
            <a:ext cx="4800600" cy="3600450"/>
          </a:xfrm>
          <a:ln/>
        </p:spPr>
      </p:sp>
      <p:sp>
        <p:nvSpPr>
          <p:cNvPr id="615427" name="Rectangle 3"/>
          <p:cNvSpPr>
            <a:spLocks noGrp="1" noChangeArrowheads="1"/>
          </p:cNvSpPr>
          <p:nvPr>
            <p:ph type="body" idx="1"/>
          </p:nvPr>
        </p:nvSpPr>
        <p:spPr>
          <a:xfrm>
            <a:off x="973668" y="4560570"/>
            <a:ext cx="5367867" cy="4318874"/>
          </a:xfrm>
        </p:spPr>
        <p:txBody>
          <a:bodyPr lIns="96646" tIns="48324" rIns="96646" bIns="48324"/>
          <a:lstStyle/>
          <a:p>
            <a:r>
              <a:rPr lang="el-GR" b="1">
                <a:solidFill>
                  <a:srgbClr val="000000"/>
                </a:solidFill>
                <a:cs typeface="Arial" charset="0"/>
              </a:rPr>
              <a:t>Figure 10.7: </a:t>
            </a:r>
            <a:r>
              <a:rPr lang="el-GR">
                <a:solidFill>
                  <a:srgbClr val="000000"/>
                </a:solidFill>
                <a:cs typeface="Arial" charset="0"/>
              </a:rPr>
              <a:t>Groin field at Cape May, New Jersey. Note the breadknife, or sawtooth, appearance that has resulted from sand accretion and erosion above and below the groins. Can you use information in the image to determine which direction the longshore drift is moving the sand?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57C6AD-AFC6-4C22-B4AD-C12F419662DF}" type="slidenum">
              <a:rPr lang="en-US"/>
              <a:pPr/>
              <a:t>48</a:t>
            </a:fld>
            <a:endParaRPr lang="en-US"/>
          </a:p>
        </p:txBody>
      </p:sp>
      <p:sp>
        <p:nvSpPr>
          <p:cNvPr id="619522" name="Rectangle 2"/>
          <p:cNvSpPr>
            <a:spLocks noGrp="1" noRot="1" noChangeAspect="1" noChangeArrowheads="1" noTextEdit="1"/>
          </p:cNvSpPr>
          <p:nvPr>
            <p:ph type="sldImg"/>
          </p:nvPr>
        </p:nvSpPr>
        <p:spPr>
          <a:xfrm>
            <a:off x="1257300" y="722313"/>
            <a:ext cx="4800600" cy="3600450"/>
          </a:xfrm>
          <a:ln/>
        </p:spPr>
      </p:sp>
      <p:sp>
        <p:nvSpPr>
          <p:cNvPr id="619523" name="Rectangle 3"/>
          <p:cNvSpPr>
            <a:spLocks noGrp="1" noChangeArrowheads="1"/>
          </p:cNvSpPr>
          <p:nvPr>
            <p:ph type="body" idx="1"/>
          </p:nvPr>
        </p:nvSpPr>
        <p:spPr>
          <a:xfrm>
            <a:off x="973668" y="4560570"/>
            <a:ext cx="5367867" cy="4318874"/>
          </a:xfrm>
        </p:spPr>
        <p:txBody>
          <a:bodyPr lIns="96646" tIns="48324" rIns="96646" bIns="48324"/>
          <a:lstStyle/>
          <a:p>
            <a:r>
              <a:rPr lang="el-GR" b="1">
                <a:solidFill>
                  <a:srgbClr val="000000"/>
                </a:solidFill>
                <a:cs typeface="Arial" charset="0"/>
              </a:rPr>
              <a:t>Figure 10.22: </a:t>
            </a:r>
            <a:r>
              <a:rPr lang="el-GR">
                <a:solidFill>
                  <a:srgbClr val="000000"/>
                </a:solidFill>
                <a:cs typeface="Arial" charset="0"/>
              </a:rPr>
              <a:t>The Santa Barbara, California, breakwater in 1988. Sand accumulation in the harbor is clearly visible, as is the dredge used to pump sand to the beaches downdrift.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369E02-64BE-415E-9435-1944CB38F4C3}" type="slidenum">
              <a:rPr lang="en-US"/>
              <a:pPr/>
              <a:t>52</a:t>
            </a:fld>
            <a:endParaRPr lang="en-US"/>
          </a:p>
        </p:txBody>
      </p:sp>
      <p:sp>
        <p:nvSpPr>
          <p:cNvPr id="613378" name="Rectangle 2"/>
          <p:cNvSpPr>
            <a:spLocks noGrp="1" noRot="1" noChangeAspect="1" noChangeArrowheads="1" noTextEdit="1"/>
          </p:cNvSpPr>
          <p:nvPr>
            <p:ph type="sldImg"/>
          </p:nvPr>
        </p:nvSpPr>
        <p:spPr>
          <a:xfrm>
            <a:off x="1257300" y="722313"/>
            <a:ext cx="4800600" cy="3600450"/>
          </a:xfrm>
          <a:ln/>
        </p:spPr>
      </p:sp>
      <p:sp>
        <p:nvSpPr>
          <p:cNvPr id="613379" name="Rectangle 3"/>
          <p:cNvSpPr>
            <a:spLocks noGrp="1" noChangeArrowheads="1"/>
          </p:cNvSpPr>
          <p:nvPr>
            <p:ph type="body" idx="1"/>
          </p:nvPr>
        </p:nvSpPr>
        <p:spPr>
          <a:xfrm>
            <a:off x="973668" y="4560570"/>
            <a:ext cx="5367867" cy="4318874"/>
          </a:xfrm>
        </p:spPr>
        <p:txBody>
          <a:bodyPr lIns="96646" tIns="48324" rIns="96646" bIns="48324"/>
          <a:lstStyle/>
          <a:p>
            <a:r>
              <a:rPr lang="el-GR" b="1">
                <a:solidFill>
                  <a:srgbClr val="000000"/>
                </a:solidFill>
                <a:cs typeface="Arial" charset="0"/>
              </a:rPr>
              <a:t>Figure 10.27: </a:t>
            </a:r>
            <a:r>
              <a:rPr lang="el-GR">
                <a:solidFill>
                  <a:srgbClr val="000000"/>
                </a:solidFill>
                <a:cs typeface="Arial" charset="0"/>
              </a:rPr>
              <a:t>Hurricanes follow many different paths from their birth place in the tropical Atlantic to their demise, usually far to the west and north. Shown are tracks of all hurricanes from 1851 to 2006. </a:t>
            </a:r>
            <a:endParaRPr lang="en-US">
              <a:solidFill>
                <a:srgbClr val="000000"/>
              </a:solidFill>
              <a:cs typeface="Arial" charset="0"/>
            </a:endParaRPr>
          </a:p>
          <a:p>
            <a:r>
              <a:rPr lang="el-GR">
                <a:solidFill>
                  <a:srgbClr val="000000"/>
                </a:solidFill>
                <a:cs typeface="Arial" charset="0"/>
              </a:rPr>
              <a:t>IMSG/NOAA/Ethan Gibney.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F47142-5171-4FD4-972F-CC9EBE90AED9}" type="slidenum">
              <a:rPr lang="en-US"/>
              <a:pPr/>
              <a:t>53</a:t>
            </a:fld>
            <a:endParaRPr lang="en-US"/>
          </a:p>
        </p:txBody>
      </p:sp>
      <p:sp>
        <p:nvSpPr>
          <p:cNvPr id="621570" name="Rectangle 2"/>
          <p:cNvSpPr>
            <a:spLocks noGrp="1" noRot="1" noChangeAspect="1" noChangeArrowheads="1" noTextEdit="1"/>
          </p:cNvSpPr>
          <p:nvPr>
            <p:ph type="sldImg"/>
          </p:nvPr>
        </p:nvSpPr>
        <p:spPr>
          <a:xfrm>
            <a:off x="1257300" y="722313"/>
            <a:ext cx="4800600" cy="3600450"/>
          </a:xfrm>
          <a:ln/>
        </p:spPr>
      </p:sp>
      <p:sp>
        <p:nvSpPr>
          <p:cNvPr id="621571" name="Rectangle 3"/>
          <p:cNvSpPr>
            <a:spLocks noGrp="1" noChangeArrowheads="1"/>
          </p:cNvSpPr>
          <p:nvPr>
            <p:ph type="body" idx="1"/>
          </p:nvPr>
        </p:nvSpPr>
        <p:spPr>
          <a:xfrm>
            <a:off x="973668" y="4560570"/>
            <a:ext cx="5367867" cy="4318874"/>
          </a:xfrm>
        </p:spPr>
        <p:txBody>
          <a:bodyPr lIns="96646" tIns="48324" rIns="96646" bIns="48324"/>
          <a:lstStyle/>
          <a:p>
            <a:r>
              <a:rPr lang="el-GR" b="1" dirty="0">
                <a:solidFill>
                  <a:srgbClr val="000000"/>
                </a:solidFill>
                <a:cs typeface="Arial" charset="0"/>
              </a:rPr>
              <a:t>Figure 3: </a:t>
            </a:r>
            <a:r>
              <a:rPr lang="el-GR" dirty="0">
                <a:solidFill>
                  <a:srgbClr val="000000"/>
                </a:solidFill>
                <a:latin typeface="Arial"/>
                <a:cs typeface="Arial" charset="0"/>
              </a:rPr>
              <a:t>“</a:t>
            </a:r>
            <a:r>
              <a:rPr lang="el-GR" dirty="0">
                <a:solidFill>
                  <a:srgbClr val="000000"/>
                </a:solidFill>
                <a:cs typeface="Arial" charset="0"/>
              </a:rPr>
              <a:t>Watch that first step!</a:t>
            </a:r>
            <a:r>
              <a:rPr lang="el-GR" dirty="0">
                <a:solidFill>
                  <a:srgbClr val="000000"/>
                </a:solidFill>
                <a:latin typeface="Arial"/>
                <a:cs typeface="Arial" charset="0"/>
              </a:rPr>
              <a:t>”</a:t>
            </a:r>
            <a:r>
              <a:rPr lang="el-GR" dirty="0">
                <a:solidFill>
                  <a:srgbClr val="000000"/>
                </a:solidFill>
                <a:cs typeface="Arial" charset="0"/>
              </a:rPr>
              <a:t> would be a good warning to anyone exiting these stilt houses that once rested on the beach. Strong waves reduced the beach level almost four meters during one storm; Westhampton, New York.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90850"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590851"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90852"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endParaRPr lang="en-US"/>
          </a:p>
        </p:txBody>
      </p:sp>
      <p:sp>
        <p:nvSpPr>
          <p:cNvPr id="590853" name="Rectangle 5"/>
          <p:cNvSpPr>
            <a:spLocks noGrp="1" noChangeArrowheads="1"/>
          </p:cNvSpPr>
          <p:nvPr>
            <p:ph type="ftr" sz="quarter" idx="3"/>
          </p:nvPr>
        </p:nvSpPr>
        <p:spPr/>
        <p:txBody>
          <a:bodyPr/>
          <a:lstStyle>
            <a:lvl1pPr>
              <a:defRPr/>
            </a:lvl1pPr>
          </a:lstStyle>
          <a:p>
            <a:endParaRPr lang="en-US"/>
          </a:p>
        </p:txBody>
      </p:sp>
      <p:sp>
        <p:nvSpPr>
          <p:cNvPr id="590854" name="Rectangle 6"/>
          <p:cNvSpPr>
            <a:spLocks noGrp="1" noChangeArrowheads="1"/>
          </p:cNvSpPr>
          <p:nvPr>
            <p:ph type="sldNum" sz="quarter" idx="4"/>
          </p:nvPr>
        </p:nvSpPr>
        <p:spPr/>
        <p:txBody>
          <a:bodyPr/>
          <a:lstStyle>
            <a:lvl1pPr>
              <a:defRPr/>
            </a:lvl1pPr>
          </a:lstStyle>
          <a:p>
            <a:fld id="{CCC11228-67E7-4FC8-8D2D-010E4C832F54}" type="slidenum">
              <a:rPr lang="en-US"/>
              <a:pPr/>
              <a:t>‹#›</a:t>
            </a:fld>
            <a:endParaRPr lang="en-US"/>
          </a:p>
        </p:txBody>
      </p:sp>
      <p:sp>
        <p:nvSpPr>
          <p:cNvPr id="590855" name="Rectangle 7"/>
          <p:cNvSpPr>
            <a:spLocks noGrp="1" noChangeArrowheads="1"/>
          </p:cNvSpPr>
          <p:nvPr>
            <p:ph type="dt" sz="quarter" idx="2"/>
          </p:nvPr>
        </p:nvSpPr>
        <p:spPr/>
        <p:txBody>
          <a:bodyPr/>
          <a:lstStyle>
            <a:lvl1pPr>
              <a:defRPr/>
            </a:lvl1p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E3ED5A7-3832-411F-A80C-9105DD987294}"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4DC7D0-D73D-4463-9CCB-27C9319561D7}"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40386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4F11AB10-3DC8-4D41-B7DF-D33ACAFDB003}"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C58ECFA-EE00-4CC0-8D36-D3E0AD5A934A}"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7563F2F-1F44-4245-9E3A-C07268DD1164}"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B2A5E06-9DAD-4DB2-A34E-3AB8B0858C7F}"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D642D0E-35B3-4C6D-9AD2-71FF7CA533A1}"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ADF47EA-B2C8-4A49-9FE5-57A2C3044155}"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505E0A9-4F77-408A-ACFC-C6241F3EC5F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05BDDDE-0148-482F-AEC9-76E2A93AE4F9}"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9B4F7F1-6D5D-4A3E-BB45-034AB1788B1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9826"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89827"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9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endParaRPr lang="en-US"/>
          </a:p>
        </p:txBody>
      </p:sp>
      <p:sp>
        <p:nvSpPr>
          <p:cNvPr id="589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endParaRPr lang="en-US"/>
          </a:p>
        </p:txBody>
      </p:sp>
      <p:sp>
        <p:nvSpPr>
          <p:cNvPr id="589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fld id="{89A52D77-4CF1-4E0A-B38E-4D571DA5CAB2}"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txStyles>
    <p:titleStyle>
      <a:lvl1pPr algn="l"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itchFamily="1"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itchFamily="1"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itchFamily="1"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itchFamily="1"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 charset="0"/>
        </a:defRPr>
      </a:lvl9pPr>
    </p:titleStyle>
    <p:bodyStyle>
      <a:lvl1pPr marL="342900" indent="-342900" algn="l" rtl="0" fontAlgn="base">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Tahoma" pitchFamily="1" charset="0"/>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Font typeface="Tahoma" pitchFamily="1" charset="0"/>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80000"/>
        <a:buFont typeface="Wingdings" pitchFamily="1"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1"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1"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1"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1"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ctrTitle"/>
          </p:nvPr>
        </p:nvSpPr>
        <p:spPr>
          <a:xfrm>
            <a:off x="1066800" y="1447800"/>
            <a:ext cx="7239000" cy="3751263"/>
          </a:xfrm>
        </p:spPr>
        <p:txBody>
          <a:bodyPr/>
          <a:lstStyle/>
          <a:p>
            <a:r>
              <a:rPr lang="en-US" sz="4800" b="1" i="1" dirty="0" smtClean="0"/>
              <a:t>Coastal </a:t>
            </a:r>
            <a:r>
              <a:rPr lang="en-US" sz="4800" b="1" i="1" dirty="0"/>
              <a:t>Environments and Humans</a:t>
            </a:r>
            <a:br>
              <a:rPr lang="en-US" sz="4800" b="1" i="1" dirty="0"/>
            </a:br>
            <a:endParaRPr lang="en-US" sz="4800" b="1"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1026"/>
          <p:cNvSpPr>
            <a:spLocks noGrp="1" noChangeArrowheads="1"/>
          </p:cNvSpPr>
          <p:nvPr>
            <p:ph type="title"/>
          </p:nvPr>
        </p:nvSpPr>
        <p:spPr>
          <a:xfrm>
            <a:off x="703263" y="457200"/>
            <a:ext cx="8440737" cy="1143000"/>
          </a:xfrm>
        </p:spPr>
        <p:txBody>
          <a:bodyPr/>
          <a:lstStyle/>
          <a:p>
            <a:pPr algn="ctr"/>
            <a:r>
              <a:rPr lang="en-US" b="1" i="1" dirty="0" smtClean="0"/>
              <a:t>Wave Motion</a:t>
            </a:r>
            <a:endParaRPr lang="en-US" b="1" i="1" dirty="0"/>
          </a:p>
        </p:txBody>
      </p:sp>
      <p:sp>
        <p:nvSpPr>
          <p:cNvPr id="189443" name="Rectangle 1027"/>
          <p:cNvSpPr>
            <a:spLocks noGrp="1" noChangeArrowheads="1"/>
          </p:cNvSpPr>
          <p:nvPr>
            <p:ph type="body" idx="1"/>
          </p:nvPr>
        </p:nvSpPr>
        <p:spPr>
          <a:xfrm>
            <a:off x="1062038" y="1766888"/>
            <a:ext cx="7853362" cy="4557712"/>
          </a:xfrm>
        </p:spPr>
        <p:txBody>
          <a:bodyPr/>
          <a:lstStyle/>
          <a:p>
            <a:r>
              <a:rPr lang="en-US" dirty="0"/>
              <a:t>Translational Motion</a:t>
            </a:r>
          </a:p>
          <a:p>
            <a:pPr lvl="1"/>
            <a:r>
              <a:rPr lang="en-US" sz="3200" dirty="0"/>
              <a:t>As the speed and length of the wave diminish, the wave grows higher</a:t>
            </a:r>
          </a:p>
          <a:p>
            <a:pPr lvl="1"/>
            <a:r>
              <a:rPr lang="en-US" sz="3200" dirty="0"/>
              <a:t>The steep wave front collapses and the wave breaks along the shore</a:t>
            </a:r>
          </a:p>
          <a:p>
            <a:pPr lvl="1"/>
            <a:r>
              <a:rPr lang="en-US" sz="3200" dirty="0"/>
              <a:t>Turbulent water advances up the shore and forms surf</a:t>
            </a:r>
          </a:p>
          <a:p>
            <a:pPr lvl="2"/>
            <a:r>
              <a:rPr lang="en-US" sz="2800" dirty="0"/>
              <a:t>“Moving Water Carries Particles”</a:t>
            </a:r>
          </a:p>
          <a:p>
            <a:pPr lvl="2"/>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1026"/>
          <p:cNvSpPr>
            <a:spLocks noGrp="1" noChangeArrowheads="1"/>
          </p:cNvSpPr>
          <p:nvPr>
            <p:ph type="title"/>
          </p:nvPr>
        </p:nvSpPr>
        <p:spPr>
          <a:xfrm>
            <a:off x="990600" y="304800"/>
            <a:ext cx="7772400" cy="1143000"/>
          </a:xfrm>
        </p:spPr>
        <p:txBody>
          <a:bodyPr/>
          <a:lstStyle/>
          <a:p>
            <a:r>
              <a:rPr lang="en-US" b="1" i="1"/>
              <a:t>Changes That Occur When a Wave Moves onto Shore</a:t>
            </a:r>
          </a:p>
        </p:txBody>
      </p:sp>
      <p:sp>
        <p:nvSpPr>
          <p:cNvPr id="548868" name="Text Box 1028"/>
          <p:cNvSpPr txBox="1">
            <a:spLocks noChangeArrowheads="1"/>
          </p:cNvSpPr>
          <p:nvPr/>
        </p:nvSpPr>
        <p:spPr bwMode="auto">
          <a:xfrm>
            <a:off x="2286000" y="6400800"/>
            <a:ext cx="3157538" cy="396875"/>
          </a:xfrm>
          <a:prstGeom prst="rect">
            <a:avLst/>
          </a:prstGeom>
          <a:noFill/>
          <a:ln w="12700">
            <a:noFill/>
            <a:miter lim="800000"/>
            <a:headEnd type="none" w="sm" len="sm"/>
            <a:tailEnd type="none" w="sm" len="sm"/>
          </a:ln>
          <a:effectLst/>
        </p:spPr>
        <p:txBody>
          <a:bodyPr wrap="none">
            <a:spAutoFit/>
          </a:bodyPr>
          <a:lstStyle/>
          <a:p>
            <a:r>
              <a:rPr lang="en-US" sz="2000" b="1">
                <a:latin typeface="Verdana" pitchFamily="34" charset="0"/>
              </a:rPr>
              <a:t>BEACH is defined by:</a:t>
            </a:r>
          </a:p>
        </p:txBody>
      </p:sp>
      <p:graphicFrame>
        <p:nvGraphicFramePr>
          <p:cNvPr id="548869" name="Object 1029"/>
          <p:cNvGraphicFramePr>
            <a:graphicFrameLocks noChangeAspect="1"/>
          </p:cNvGraphicFramePr>
          <p:nvPr/>
        </p:nvGraphicFramePr>
        <p:xfrm>
          <a:off x="200025" y="1905000"/>
          <a:ext cx="8763000" cy="4111625"/>
        </p:xfrm>
        <a:graphic>
          <a:graphicData uri="http://schemas.openxmlformats.org/presentationml/2006/ole">
            <p:oleObj spid="_x0000_s548869" name="Image" r:id="rId3" imgW="13180952" imgH="6184127" progId="">
              <p:embed/>
            </p:oleObj>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a:xfrm>
            <a:off x="457200" y="292100"/>
            <a:ext cx="8229600" cy="1079500"/>
          </a:xfrm>
        </p:spPr>
        <p:txBody>
          <a:bodyPr/>
          <a:lstStyle/>
          <a:p>
            <a:pPr algn="ctr"/>
            <a:r>
              <a:rPr lang="en-US"/>
              <a:t>Types of Breakers</a:t>
            </a:r>
          </a:p>
        </p:txBody>
      </p:sp>
      <p:sp>
        <p:nvSpPr>
          <p:cNvPr id="601091" name="Rectangle 3"/>
          <p:cNvSpPr>
            <a:spLocks noGrp="1" noChangeArrowheads="1"/>
          </p:cNvSpPr>
          <p:nvPr>
            <p:ph type="body" idx="1"/>
          </p:nvPr>
        </p:nvSpPr>
        <p:spPr>
          <a:xfrm>
            <a:off x="4800600" y="1371600"/>
            <a:ext cx="4343400" cy="5257800"/>
          </a:xfrm>
        </p:spPr>
        <p:txBody>
          <a:bodyPr/>
          <a:lstStyle/>
          <a:p>
            <a:r>
              <a:rPr lang="en-US"/>
              <a:t>Water physically moves shoreward when waves break in the surf zone</a:t>
            </a:r>
          </a:p>
          <a:p>
            <a:pPr lvl="1"/>
            <a:r>
              <a:rPr lang="en-US"/>
              <a:t>Plunging Breakers - steep offshore slopes</a:t>
            </a:r>
            <a:br>
              <a:rPr lang="en-US"/>
            </a:br>
            <a:endParaRPr lang="en-US"/>
          </a:p>
          <a:p>
            <a:pPr lvl="1"/>
            <a:r>
              <a:rPr lang="en-US"/>
              <a:t>Spilling Breakers - gentle offshore slopes</a:t>
            </a:r>
          </a:p>
        </p:txBody>
      </p:sp>
      <p:pic>
        <p:nvPicPr>
          <p:cNvPr id="601092" name="Picture 4" descr="pipeline"/>
          <p:cNvPicPr>
            <a:picLocks noChangeAspect="1" noChangeArrowheads="1"/>
          </p:cNvPicPr>
          <p:nvPr/>
        </p:nvPicPr>
        <p:blipFill>
          <a:blip r:embed="rId2" cstate="print"/>
          <a:srcRect/>
          <a:stretch>
            <a:fillRect/>
          </a:stretch>
        </p:blipFill>
        <p:spPr bwMode="auto">
          <a:xfrm>
            <a:off x="0" y="1371600"/>
            <a:ext cx="4638675" cy="2525713"/>
          </a:xfrm>
          <a:prstGeom prst="rect">
            <a:avLst/>
          </a:prstGeom>
          <a:noFill/>
          <a:ln w="9525">
            <a:noFill/>
            <a:miter lim="800000"/>
            <a:headEnd/>
            <a:tailEnd/>
          </a:ln>
          <a:effectLst>
            <a:outerShdw dist="12700" dir="2700000" algn="ctr" rotWithShape="0">
              <a:srgbClr val="808080">
                <a:alpha val="75000"/>
              </a:srgbClr>
            </a:outerShdw>
          </a:effectLst>
        </p:spPr>
      </p:pic>
      <p:pic>
        <p:nvPicPr>
          <p:cNvPr id="601093" name="Picture 5" descr="wavespilSantaBarb"/>
          <p:cNvPicPr>
            <a:picLocks noChangeAspect="1" noChangeArrowheads="1"/>
          </p:cNvPicPr>
          <p:nvPr/>
        </p:nvPicPr>
        <p:blipFill>
          <a:blip r:embed="rId3" cstate="print"/>
          <a:srcRect/>
          <a:stretch>
            <a:fillRect/>
          </a:stretch>
        </p:blipFill>
        <p:spPr bwMode="auto">
          <a:xfrm>
            <a:off x="0" y="3951288"/>
            <a:ext cx="4641850" cy="2906712"/>
          </a:xfrm>
          <a:prstGeom prst="rect">
            <a:avLst/>
          </a:prstGeom>
          <a:noFill/>
          <a:ln w="9525">
            <a:noFill/>
            <a:miter lim="800000"/>
            <a:headEnd/>
            <a:tailEnd/>
          </a:ln>
          <a:effectLst>
            <a:outerShdw dist="12700" dir="2700000" algn="ctr" rotWithShape="0">
              <a:srgbClr val="808080">
                <a:alpha val="75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295400" y="152400"/>
            <a:ext cx="7848600" cy="1447800"/>
          </a:xfrm>
        </p:spPr>
        <p:txBody>
          <a:bodyPr/>
          <a:lstStyle/>
          <a:p>
            <a:pPr algn="ctr"/>
            <a:r>
              <a:rPr lang="en-US" b="1" i="1"/>
              <a:t>Wave refraction and </a:t>
            </a:r>
            <a:br>
              <a:rPr lang="en-US" b="1" i="1"/>
            </a:br>
            <a:r>
              <a:rPr lang="en-US" b="1" i="1"/>
              <a:t>longshore transport</a:t>
            </a:r>
          </a:p>
        </p:txBody>
      </p:sp>
      <p:sp>
        <p:nvSpPr>
          <p:cNvPr id="73731" name="Rectangle 3"/>
          <p:cNvSpPr>
            <a:spLocks noGrp="1" noChangeArrowheads="1"/>
          </p:cNvSpPr>
          <p:nvPr>
            <p:ph type="body" idx="1"/>
          </p:nvPr>
        </p:nvSpPr>
        <p:spPr/>
        <p:txBody>
          <a:bodyPr/>
          <a:lstStyle/>
          <a:p>
            <a:r>
              <a:rPr lang="en-US" dirty="0">
                <a:solidFill>
                  <a:schemeClr val="hlink"/>
                </a:solidFill>
              </a:rPr>
              <a:t>Wave refraction</a:t>
            </a:r>
          </a:p>
          <a:p>
            <a:pPr lvl="2"/>
            <a:r>
              <a:rPr lang="en-US" sz="2800" dirty="0"/>
              <a:t>Bending of a </a:t>
            </a:r>
            <a:r>
              <a:rPr lang="en-US" sz="2800" dirty="0" smtClean="0"/>
              <a:t>wave as it changes velocity</a:t>
            </a:r>
            <a:endParaRPr lang="en-US" sz="2800" dirty="0"/>
          </a:p>
          <a:p>
            <a:pPr lvl="2"/>
            <a:r>
              <a:rPr lang="en-US" sz="2800" dirty="0"/>
              <a:t>Causes waves to arrive nearly parallel to the shore</a:t>
            </a:r>
          </a:p>
          <a:p>
            <a:pPr lvl="2"/>
            <a:r>
              <a:rPr lang="en-US" sz="2800" dirty="0"/>
              <a:t>Consequences of wave refraction</a:t>
            </a:r>
          </a:p>
          <a:p>
            <a:pPr lvl="3"/>
            <a:r>
              <a:rPr lang="en-US" sz="2400" dirty="0"/>
              <a:t>Wave energy is concentrated against the sides and ends of headlands</a:t>
            </a:r>
          </a:p>
          <a:p>
            <a:pPr lvl="3"/>
            <a:endParaRPr lang="en-US" sz="2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2"/>
          <p:cNvSpPr>
            <a:spLocks noGrp="1" noChangeArrowheads="1"/>
          </p:cNvSpPr>
          <p:nvPr>
            <p:ph type="title"/>
          </p:nvPr>
        </p:nvSpPr>
        <p:spPr/>
        <p:txBody>
          <a:bodyPr/>
          <a:lstStyle/>
          <a:p>
            <a:pPr algn="ctr"/>
            <a:r>
              <a:rPr lang="en-US" sz="4000" b="1" i="1"/>
              <a:t>Wave Refraction Along a Straight Coastline</a:t>
            </a:r>
          </a:p>
        </p:txBody>
      </p:sp>
      <p:sp>
        <p:nvSpPr>
          <p:cNvPr id="602115" name="Rectangle 3"/>
          <p:cNvSpPr>
            <a:spLocks noGrp="1" noChangeArrowheads="1"/>
          </p:cNvSpPr>
          <p:nvPr>
            <p:ph type="body" idx="1"/>
          </p:nvPr>
        </p:nvSpPr>
        <p:spPr/>
        <p:txBody>
          <a:bodyPr/>
          <a:lstStyle/>
          <a:p>
            <a:endParaRPr lang="en-US"/>
          </a:p>
        </p:txBody>
      </p:sp>
      <p:pic>
        <p:nvPicPr>
          <p:cNvPr id="602116" name="Picture 4" descr="WAVEREF1"/>
          <p:cNvPicPr>
            <a:picLocks noChangeAspect="1" noChangeArrowheads="1"/>
          </p:cNvPicPr>
          <p:nvPr/>
        </p:nvPicPr>
        <p:blipFill>
          <a:blip r:embed="rId2" cstate="print"/>
          <a:srcRect/>
          <a:stretch>
            <a:fillRect/>
          </a:stretch>
        </p:blipFill>
        <p:spPr bwMode="auto">
          <a:xfrm>
            <a:off x="1066800" y="1830388"/>
            <a:ext cx="6629400" cy="4965700"/>
          </a:xfrm>
          <a:prstGeom prst="rect">
            <a:avLst/>
          </a:prstGeom>
          <a:noFill/>
          <a:ln w="9525">
            <a:noFill/>
            <a:miter lim="800000"/>
            <a:headEnd/>
            <a:tailEnd/>
          </a:ln>
          <a:effectLst>
            <a:outerShdw dist="12700" dir="2700000" algn="ctr" rotWithShape="0">
              <a:srgbClr val="808080">
                <a:alpha val="75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1026"/>
          <p:cNvSpPr>
            <a:spLocks noGrp="1" noChangeArrowheads="1"/>
          </p:cNvSpPr>
          <p:nvPr>
            <p:ph type="title"/>
          </p:nvPr>
        </p:nvSpPr>
        <p:spPr>
          <a:xfrm>
            <a:off x="762000" y="228600"/>
            <a:ext cx="7772400" cy="1143000"/>
          </a:xfrm>
        </p:spPr>
        <p:txBody>
          <a:bodyPr/>
          <a:lstStyle/>
          <a:p>
            <a:pPr algn="ctr"/>
            <a:r>
              <a:rPr lang="en-US" b="1" i="1"/>
              <a:t>Wave Refraction Along an Irregular Coastline</a:t>
            </a:r>
          </a:p>
        </p:txBody>
      </p:sp>
      <p:pic>
        <p:nvPicPr>
          <p:cNvPr id="549891" name="Picture 1027" descr="FG14_12"/>
          <p:cNvPicPr>
            <a:picLocks noChangeAspect="1" noChangeArrowheads="1"/>
          </p:cNvPicPr>
          <p:nvPr/>
        </p:nvPicPr>
        <p:blipFill>
          <a:blip r:embed="rId2" cstate="print"/>
          <a:srcRect/>
          <a:stretch>
            <a:fillRect/>
          </a:stretch>
        </p:blipFill>
        <p:spPr bwMode="auto">
          <a:xfrm>
            <a:off x="1066800" y="1524000"/>
            <a:ext cx="7007225" cy="5084763"/>
          </a:xfrm>
          <a:prstGeom prst="rect">
            <a:avLst/>
          </a:prstGeom>
          <a:noFill/>
        </p:spPr>
      </p:pic>
      <p:sp>
        <p:nvSpPr>
          <p:cNvPr id="549892" name="Text Box 1028"/>
          <p:cNvSpPr txBox="1">
            <a:spLocks noChangeArrowheads="1"/>
          </p:cNvSpPr>
          <p:nvPr/>
        </p:nvSpPr>
        <p:spPr bwMode="auto">
          <a:xfrm>
            <a:off x="6172200" y="5943600"/>
            <a:ext cx="1993900" cy="396875"/>
          </a:xfrm>
          <a:prstGeom prst="rect">
            <a:avLst/>
          </a:prstGeom>
          <a:noFill/>
          <a:ln w="12700">
            <a:noFill/>
            <a:miter lim="800000"/>
            <a:headEnd type="none" w="sm" len="sm"/>
            <a:tailEnd type="none" w="sm" len="sm"/>
          </a:ln>
          <a:effectLst/>
        </p:spPr>
        <p:txBody>
          <a:bodyPr wrap="none">
            <a:spAutoFit/>
          </a:bodyPr>
          <a:lstStyle/>
          <a:p>
            <a:r>
              <a:rPr lang="en-US" sz="2000" b="1">
                <a:latin typeface="Verdana" pitchFamily="34" charset="0"/>
              </a:rPr>
              <a:t>Figure 10.12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title"/>
          </p:nvPr>
        </p:nvSpPr>
        <p:spPr/>
        <p:txBody>
          <a:bodyPr/>
          <a:lstStyle/>
          <a:p>
            <a:endParaRPr lang="en-US"/>
          </a:p>
        </p:txBody>
      </p:sp>
      <p:sp>
        <p:nvSpPr>
          <p:cNvPr id="603139" name="Rectangle 3"/>
          <p:cNvSpPr>
            <a:spLocks noGrp="1" noChangeArrowheads="1"/>
          </p:cNvSpPr>
          <p:nvPr>
            <p:ph type="body" idx="1"/>
          </p:nvPr>
        </p:nvSpPr>
        <p:spPr/>
        <p:txBody>
          <a:bodyPr/>
          <a:lstStyle/>
          <a:p>
            <a:endParaRPr lang="en-US"/>
          </a:p>
        </p:txBody>
      </p:sp>
      <p:pic>
        <p:nvPicPr>
          <p:cNvPr id="603140" name="Picture 4" descr="1005"/>
          <p:cNvPicPr>
            <a:picLocks noChangeAspect="1" noChangeArrowheads="1"/>
          </p:cNvPicPr>
          <p:nvPr/>
        </p:nvPicPr>
        <p:blipFill>
          <a:blip r:embed="rId2" cstate="print"/>
          <a:srcRect/>
          <a:stretch>
            <a:fillRect/>
          </a:stretch>
        </p:blipFill>
        <p:spPr bwMode="auto">
          <a:xfrm>
            <a:off x="101600" y="303213"/>
            <a:ext cx="8940800" cy="6249987"/>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ChangeArrowheads="1"/>
          </p:cNvSpPr>
          <p:nvPr>
            <p:ph type="title"/>
          </p:nvPr>
        </p:nvSpPr>
        <p:spPr>
          <a:xfrm>
            <a:off x="838200" y="228600"/>
            <a:ext cx="7793038" cy="1462088"/>
          </a:xfrm>
        </p:spPr>
        <p:txBody>
          <a:bodyPr/>
          <a:lstStyle/>
          <a:p>
            <a:pPr algn="ctr"/>
            <a:r>
              <a:rPr lang="en-US" b="1" i="1">
                <a:cs typeface="Times New Roman" pitchFamily="18" charset="0"/>
              </a:rPr>
              <a:t>Beaches and </a:t>
            </a:r>
            <a:br>
              <a:rPr lang="en-US" b="1" i="1">
                <a:cs typeface="Times New Roman" pitchFamily="18" charset="0"/>
              </a:rPr>
            </a:br>
            <a:r>
              <a:rPr lang="en-US" b="1" i="1">
                <a:cs typeface="Times New Roman" pitchFamily="18" charset="0"/>
              </a:rPr>
              <a:t>Shoreline Processes </a:t>
            </a:r>
          </a:p>
        </p:txBody>
      </p:sp>
      <p:sp>
        <p:nvSpPr>
          <p:cNvPr id="530435" name="Rectangle 3"/>
          <p:cNvSpPr>
            <a:spLocks noGrp="1" noChangeArrowheads="1"/>
          </p:cNvSpPr>
          <p:nvPr>
            <p:ph type="body" idx="1"/>
          </p:nvPr>
        </p:nvSpPr>
        <p:spPr>
          <a:xfrm>
            <a:off x="457200" y="1981200"/>
            <a:ext cx="8382000" cy="4572000"/>
          </a:xfrm>
        </p:spPr>
        <p:txBody>
          <a:bodyPr/>
          <a:lstStyle/>
          <a:p>
            <a:pPr>
              <a:buSzTx/>
              <a:buFont typeface="Wingdings" pitchFamily="1" charset="2"/>
              <a:buChar char="§"/>
            </a:pPr>
            <a:r>
              <a:rPr lang="en-US" dirty="0" err="1">
                <a:solidFill>
                  <a:schemeClr val="tx2"/>
                </a:solidFill>
                <a:cs typeface="Times New Roman" pitchFamily="18" charset="0"/>
              </a:rPr>
              <a:t>Longshore</a:t>
            </a:r>
            <a:r>
              <a:rPr lang="en-US" dirty="0">
                <a:solidFill>
                  <a:schemeClr val="tx2"/>
                </a:solidFill>
                <a:cs typeface="Times New Roman" pitchFamily="18" charset="0"/>
              </a:rPr>
              <a:t> transport</a:t>
            </a:r>
            <a:r>
              <a:rPr lang="en-US" dirty="0">
                <a:cs typeface="Times New Roman" pitchFamily="18" charset="0"/>
              </a:rPr>
              <a:t> </a:t>
            </a:r>
          </a:p>
          <a:p>
            <a:pPr lvl="1">
              <a:buClr>
                <a:schemeClr val="folHlink"/>
              </a:buClr>
              <a:buFont typeface="Wingdings" pitchFamily="1" charset="2"/>
              <a:buChar char="§"/>
            </a:pPr>
            <a:r>
              <a:rPr lang="en-US" i="1" dirty="0">
                <a:solidFill>
                  <a:schemeClr val="tx2"/>
                </a:solidFill>
                <a:cs typeface="Times New Roman" pitchFamily="18" charset="0"/>
              </a:rPr>
              <a:t>Beach drift</a:t>
            </a:r>
            <a:r>
              <a:rPr lang="en-US" dirty="0">
                <a:cs typeface="Tahoma" pitchFamily="1" charset="0"/>
              </a:rPr>
              <a:t>—S</a:t>
            </a:r>
            <a:r>
              <a:rPr lang="en-US" dirty="0">
                <a:cs typeface="Times New Roman" pitchFamily="18" charset="0"/>
              </a:rPr>
              <a:t>ediment moves in a zigzag pattern along the beach face </a:t>
            </a:r>
          </a:p>
          <a:p>
            <a:pPr lvl="1">
              <a:buClr>
                <a:schemeClr val="folHlink"/>
              </a:buClr>
              <a:buFont typeface="Wingdings" pitchFamily="1" charset="2"/>
              <a:buChar char="§"/>
            </a:pPr>
            <a:r>
              <a:rPr lang="en-US" dirty="0" err="1">
                <a:solidFill>
                  <a:schemeClr val="tx2"/>
                </a:solidFill>
                <a:cs typeface="Times New Roman" pitchFamily="18" charset="0"/>
              </a:rPr>
              <a:t>Longshore</a:t>
            </a:r>
            <a:r>
              <a:rPr lang="en-US" dirty="0">
                <a:solidFill>
                  <a:schemeClr val="tx2"/>
                </a:solidFill>
                <a:cs typeface="Times New Roman" pitchFamily="18" charset="0"/>
              </a:rPr>
              <a:t> current</a:t>
            </a:r>
          </a:p>
          <a:p>
            <a:pPr lvl="2">
              <a:buSzTx/>
              <a:buFont typeface="Wingdings" pitchFamily="1" charset="2"/>
              <a:buChar char="§"/>
            </a:pPr>
            <a:r>
              <a:rPr lang="en-US" dirty="0">
                <a:cs typeface="Times New Roman" pitchFamily="18" charset="0"/>
              </a:rPr>
              <a:t>Current in surf zone </a:t>
            </a:r>
          </a:p>
          <a:p>
            <a:pPr lvl="2">
              <a:buSzTx/>
              <a:buFont typeface="Wingdings" pitchFamily="1" charset="2"/>
              <a:buChar char="§"/>
            </a:pPr>
            <a:r>
              <a:rPr lang="en-US" dirty="0">
                <a:cs typeface="Times New Roman" pitchFamily="18" charset="0"/>
              </a:rPr>
              <a:t>Flows parallel to the shore</a:t>
            </a:r>
          </a:p>
          <a:p>
            <a:pPr lvl="2">
              <a:buSzTx/>
              <a:buFont typeface="Wingdings" pitchFamily="1" charset="2"/>
              <a:buChar char="§"/>
            </a:pPr>
            <a:r>
              <a:rPr lang="en-US" dirty="0">
                <a:cs typeface="Times New Roman" pitchFamily="18" charset="0"/>
              </a:rPr>
              <a:t>Moves substantially more sediment than beach drift</a:t>
            </a:r>
          </a:p>
          <a:p>
            <a:pPr lvl="1">
              <a:buFont typeface="Wingdings" pitchFamily="1" charset="2"/>
              <a:buChar char="§"/>
            </a:pPr>
            <a:r>
              <a:rPr lang="en-US" dirty="0">
                <a:cs typeface="Times New Roman" pitchFamily="18" charset="0"/>
              </a:rPr>
              <a:t>Wave Energy drives these</a:t>
            </a:r>
            <a:r>
              <a:rPr lang="en-US" dirty="0" smtClean="0">
                <a:cs typeface="Times New Roman" pitchFamily="18" charset="0"/>
              </a:rPr>
              <a:t>!</a:t>
            </a:r>
          </a:p>
          <a:p>
            <a:pPr lvl="2">
              <a:buFont typeface="Wingdings" pitchFamily="1" charset="2"/>
              <a:buChar char="§"/>
            </a:pPr>
            <a:r>
              <a:rPr lang="en-US" dirty="0" smtClean="0">
                <a:cs typeface="Times New Roman" pitchFamily="18" charset="0"/>
              </a:rPr>
              <a:t>Waves get energy from the Wind…</a:t>
            </a:r>
            <a:endParaRPr lang="en-US" dirty="0">
              <a:cs typeface="Times New Roman"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1026"/>
          <p:cNvSpPr>
            <a:spLocks noGrp="1" noChangeArrowheads="1"/>
          </p:cNvSpPr>
          <p:nvPr>
            <p:ph type="title"/>
          </p:nvPr>
        </p:nvSpPr>
        <p:spPr>
          <a:xfrm>
            <a:off x="762000" y="228600"/>
            <a:ext cx="7772400" cy="1143000"/>
          </a:xfrm>
        </p:spPr>
        <p:txBody>
          <a:bodyPr/>
          <a:lstStyle/>
          <a:p>
            <a:pPr algn="ctr"/>
            <a:r>
              <a:rPr lang="en-US" b="1" i="1"/>
              <a:t>Beach Drift and </a:t>
            </a:r>
            <a:br>
              <a:rPr lang="en-US" b="1" i="1"/>
            </a:br>
            <a:r>
              <a:rPr lang="en-US" b="1" i="1"/>
              <a:t>Longshore Currents</a:t>
            </a:r>
          </a:p>
        </p:txBody>
      </p:sp>
      <p:pic>
        <p:nvPicPr>
          <p:cNvPr id="550915" name="Picture 1027" descr="FG14_13"/>
          <p:cNvPicPr>
            <a:picLocks noChangeAspect="1" noChangeArrowheads="1"/>
          </p:cNvPicPr>
          <p:nvPr/>
        </p:nvPicPr>
        <p:blipFill>
          <a:blip r:embed="rId2" cstate="print"/>
          <a:srcRect/>
          <a:stretch>
            <a:fillRect/>
          </a:stretch>
        </p:blipFill>
        <p:spPr bwMode="auto">
          <a:xfrm>
            <a:off x="381000" y="1600200"/>
            <a:ext cx="8418513" cy="4683125"/>
          </a:xfrm>
          <a:prstGeom prst="rect">
            <a:avLst/>
          </a:prstGeom>
          <a:noFill/>
        </p:spPr>
      </p:pic>
      <p:sp>
        <p:nvSpPr>
          <p:cNvPr id="550916" name="Text Box 1028"/>
          <p:cNvSpPr txBox="1">
            <a:spLocks noChangeArrowheads="1"/>
          </p:cNvSpPr>
          <p:nvPr/>
        </p:nvSpPr>
        <p:spPr bwMode="auto">
          <a:xfrm>
            <a:off x="6172200" y="5715000"/>
            <a:ext cx="1993900" cy="396875"/>
          </a:xfrm>
          <a:prstGeom prst="rect">
            <a:avLst/>
          </a:prstGeom>
          <a:noFill/>
          <a:ln w="12700">
            <a:noFill/>
            <a:miter lim="800000"/>
            <a:headEnd type="none" w="sm" len="sm"/>
            <a:tailEnd type="none" w="sm" len="sm"/>
          </a:ln>
          <a:effectLst/>
        </p:spPr>
        <p:txBody>
          <a:bodyPr wrap="none">
            <a:spAutoFit/>
          </a:bodyPr>
          <a:lstStyle/>
          <a:p>
            <a:r>
              <a:rPr lang="en-US" sz="2000" b="1">
                <a:latin typeface="Verdana" pitchFamily="34" charset="0"/>
              </a:rPr>
              <a:t>Figure 10.13</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a:xfrm>
            <a:off x="533400" y="228600"/>
            <a:ext cx="8097838" cy="1462088"/>
          </a:xfrm>
        </p:spPr>
        <p:txBody>
          <a:bodyPr/>
          <a:lstStyle/>
          <a:p>
            <a:pPr algn="ctr"/>
            <a:r>
              <a:rPr lang="en-US" b="1" i="1" dirty="0">
                <a:cs typeface="Times New Roman" pitchFamily="18" charset="0"/>
              </a:rPr>
              <a:t>Beaches and </a:t>
            </a:r>
            <a:r>
              <a:rPr lang="en-US" b="1" i="1" dirty="0" smtClean="0">
                <a:cs typeface="Times New Roman" pitchFamily="18" charset="0"/>
              </a:rPr>
              <a:t>Budgets</a:t>
            </a:r>
            <a:endParaRPr lang="en-US" b="1" i="1" dirty="0">
              <a:cs typeface="Times New Roman" pitchFamily="18" charset="0"/>
            </a:endParaRPr>
          </a:p>
        </p:txBody>
      </p:sp>
      <p:sp>
        <p:nvSpPr>
          <p:cNvPr id="499715" name="Rectangle 3"/>
          <p:cNvSpPr>
            <a:spLocks noGrp="1" noChangeArrowheads="1"/>
          </p:cNvSpPr>
          <p:nvPr>
            <p:ph type="body" idx="1"/>
          </p:nvPr>
        </p:nvSpPr>
        <p:spPr>
          <a:xfrm>
            <a:off x="304800" y="1981200"/>
            <a:ext cx="8610600" cy="4572000"/>
          </a:xfrm>
        </p:spPr>
        <p:txBody>
          <a:bodyPr/>
          <a:lstStyle/>
          <a:p>
            <a:pPr>
              <a:buSzTx/>
              <a:buFont typeface="Wingdings" pitchFamily="1" charset="2"/>
              <a:buChar char="§"/>
            </a:pPr>
            <a:r>
              <a:rPr lang="en-US" dirty="0">
                <a:solidFill>
                  <a:schemeClr val="tx2"/>
                </a:solidFill>
                <a:cs typeface="Times New Roman" pitchFamily="18" charset="0"/>
              </a:rPr>
              <a:t>Beaches are composed of whatever material is </a:t>
            </a:r>
            <a:r>
              <a:rPr lang="en-US" dirty="0" smtClean="0">
                <a:solidFill>
                  <a:schemeClr val="tx2"/>
                </a:solidFill>
                <a:cs typeface="Times New Roman" pitchFamily="18" charset="0"/>
              </a:rPr>
              <a:t>available</a:t>
            </a:r>
          </a:p>
          <a:p>
            <a:r>
              <a:rPr lang="en-US" dirty="0" smtClean="0"/>
              <a:t>Beach Sand Comes and Goes</a:t>
            </a:r>
          </a:p>
          <a:p>
            <a:pPr lvl="1"/>
            <a:r>
              <a:rPr lang="en-US" dirty="0" smtClean="0"/>
              <a:t>Input from three major sources</a:t>
            </a:r>
            <a:endParaRPr lang="en-US" dirty="0">
              <a:solidFill>
                <a:schemeClr val="tx2"/>
              </a:solidFill>
              <a:cs typeface="Times New Roman" pitchFamily="18" charset="0"/>
            </a:endParaRPr>
          </a:p>
          <a:p>
            <a:pPr lvl="1">
              <a:buClr>
                <a:schemeClr val="folHlink"/>
              </a:buClr>
              <a:buFont typeface="Wingdings" pitchFamily="1" charset="2"/>
              <a:buChar char="§"/>
            </a:pPr>
            <a:r>
              <a:rPr lang="en-US" dirty="0">
                <a:cs typeface="Times New Roman" pitchFamily="18" charset="0"/>
              </a:rPr>
              <a:t>MOST material comes from </a:t>
            </a:r>
            <a:r>
              <a:rPr lang="en-US" b="1" u="sng" dirty="0">
                <a:cs typeface="Times New Roman" pitchFamily="18" charset="0"/>
              </a:rPr>
              <a:t>Streams</a:t>
            </a:r>
          </a:p>
          <a:p>
            <a:pPr lvl="1">
              <a:buClr>
                <a:schemeClr val="folHlink"/>
              </a:buClr>
              <a:buFont typeface="Wingdings" pitchFamily="1" charset="2"/>
              <a:buChar char="§"/>
            </a:pPr>
            <a:r>
              <a:rPr lang="en-US" dirty="0">
                <a:cs typeface="Times New Roman" pitchFamily="18" charset="0"/>
              </a:rPr>
              <a:t>Some beaches have a significant </a:t>
            </a:r>
            <a:r>
              <a:rPr lang="en-US" b="1" u="sng" dirty="0">
                <a:cs typeface="Times New Roman" pitchFamily="18" charset="0"/>
              </a:rPr>
              <a:t>biological</a:t>
            </a:r>
            <a:r>
              <a:rPr lang="en-US" b="1" dirty="0">
                <a:cs typeface="Times New Roman" pitchFamily="18" charset="0"/>
              </a:rPr>
              <a:t> component</a:t>
            </a:r>
          </a:p>
          <a:p>
            <a:pPr lvl="1">
              <a:buClr>
                <a:schemeClr val="folHlink"/>
              </a:buClr>
              <a:buFont typeface="Wingdings" pitchFamily="1" charset="2"/>
              <a:buChar char="§"/>
            </a:pPr>
            <a:r>
              <a:rPr lang="en-US" dirty="0">
                <a:cs typeface="Times New Roman" pitchFamily="18" charset="0"/>
              </a:rPr>
              <a:t>Last Resort: </a:t>
            </a:r>
            <a:r>
              <a:rPr lang="en-US" b="1" u="sng" dirty="0">
                <a:cs typeface="Times New Roman" pitchFamily="18" charset="0"/>
              </a:rPr>
              <a:t>Cliff Erosion</a:t>
            </a:r>
            <a:r>
              <a:rPr lang="en-US" dirty="0">
                <a:cs typeface="Times New Roman" pitchFamily="18" charset="0"/>
              </a:rPr>
              <a:t>! </a:t>
            </a:r>
            <a:endParaRPr lang="en-US" b="1" dirty="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 y="0"/>
            <a:ext cx="9144000" cy="1447800"/>
          </a:xfrm>
        </p:spPr>
        <p:txBody>
          <a:bodyPr/>
          <a:lstStyle/>
          <a:p>
            <a:pPr algn="ctr"/>
            <a:r>
              <a:rPr lang="en-US" sz="4000" b="1" dirty="0"/>
              <a:t>   </a:t>
            </a:r>
            <a:r>
              <a:rPr lang="en-US" b="1" i="1" dirty="0"/>
              <a:t>The Shoreline:</a:t>
            </a:r>
            <a:br>
              <a:rPr lang="en-US" b="1" i="1" dirty="0"/>
            </a:br>
            <a:r>
              <a:rPr lang="en-US" b="1" i="1" dirty="0" smtClean="0"/>
              <a:t>A Dynamic Interface</a:t>
            </a:r>
            <a:endParaRPr lang="en-US" b="1" i="1" dirty="0"/>
          </a:p>
        </p:txBody>
      </p:sp>
      <p:sp>
        <p:nvSpPr>
          <p:cNvPr id="68611" name="Rectangle 3"/>
          <p:cNvSpPr>
            <a:spLocks noGrp="1" noChangeArrowheads="1"/>
          </p:cNvSpPr>
          <p:nvPr>
            <p:ph type="body" idx="1"/>
          </p:nvPr>
        </p:nvSpPr>
        <p:spPr>
          <a:xfrm>
            <a:off x="609600" y="1766888"/>
            <a:ext cx="8221663" cy="4098925"/>
          </a:xfrm>
        </p:spPr>
        <p:txBody>
          <a:bodyPr/>
          <a:lstStyle/>
          <a:p>
            <a:r>
              <a:rPr lang="en-US" dirty="0"/>
              <a:t>The shoreline is a dynamic interface (common boundary) between air, land, and the ocean</a:t>
            </a:r>
          </a:p>
          <a:p>
            <a:r>
              <a:rPr lang="en-US" dirty="0"/>
              <a:t>The shoreline is constantly being modified by </a:t>
            </a:r>
            <a:r>
              <a:rPr lang="en-US" dirty="0" smtClean="0"/>
              <a:t>wind-generated waves</a:t>
            </a:r>
            <a:endParaRPr lang="en-US" dirty="0"/>
          </a:p>
          <a:p>
            <a:r>
              <a:rPr lang="en-US" dirty="0"/>
              <a:t>Today the coastal zone is experiencing intense human activity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0"/>
            <a:ext cx="5638800" cy="1447800"/>
          </a:xfrm>
        </p:spPr>
        <p:txBody>
          <a:bodyPr/>
          <a:lstStyle/>
          <a:p>
            <a:pPr algn="ctr"/>
            <a:r>
              <a:rPr lang="en-US" b="1" i="1" dirty="0" smtClean="0">
                <a:cs typeface="Times New Roman" pitchFamily="18" charset="0"/>
              </a:rPr>
              <a:t>Beaches and Budgets</a:t>
            </a:r>
            <a:endParaRPr lang="en-US" dirty="0"/>
          </a:p>
        </p:txBody>
      </p:sp>
      <p:sp>
        <p:nvSpPr>
          <p:cNvPr id="3" name="Content Placeholder 2"/>
          <p:cNvSpPr>
            <a:spLocks noGrp="1"/>
          </p:cNvSpPr>
          <p:nvPr>
            <p:ph idx="1"/>
          </p:nvPr>
        </p:nvSpPr>
        <p:spPr>
          <a:xfrm>
            <a:off x="0" y="0"/>
            <a:ext cx="4267200" cy="4876800"/>
          </a:xfrm>
        </p:spPr>
        <p:txBody>
          <a:bodyPr/>
          <a:lstStyle/>
          <a:p>
            <a:pPr>
              <a:buSzTx/>
              <a:buFont typeface="Wingdings" pitchFamily="1" charset="2"/>
              <a:buChar char="§"/>
            </a:pPr>
            <a:r>
              <a:rPr lang="en-US" sz="2400" dirty="0" smtClean="0">
                <a:cs typeface="Times New Roman" pitchFamily="18" charset="0"/>
              </a:rPr>
              <a:t>Material does </a:t>
            </a:r>
            <a:r>
              <a:rPr lang="en-US" sz="2400" dirty="0" smtClean="0">
                <a:cs typeface="Times New Roman" pitchFamily="18" charset="0"/>
              </a:rPr>
              <a:t>not</a:t>
            </a:r>
            <a:br>
              <a:rPr lang="en-US" sz="2400" dirty="0" smtClean="0">
                <a:cs typeface="Times New Roman" pitchFamily="18" charset="0"/>
              </a:rPr>
            </a:br>
            <a:r>
              <a:rPr lang="en-US" sz="2400" dirty="0" smtClean="0">
                <a:cs typeface="Times New Roman" pitchFamily="18" charset="0"/>
              </a:rPr>
              <a:t>stay </a:t>
            </a:r>
            <a:r>
              <a:rPr lang="en-US" sz="2400" dirty="0" smtClean="0">
                <a:cs typeface="Times New Roman" pitchFamily="18" charset="0"/>
              </a:rPr>
              <a:t>in one place</a:t>
            </a:r>
            <a:r>
              <a:rPr lang="en-US" sz="2400" b="1" dirty="0" smtClean="0">
                <a:cs typeface="Times New Roman" pitchFamily="18" charset="0"/>
              </a:rPr>
              <a:t> </a:t>
            </a:r>
          </a:p>
          <a:p>
            <a:pPr lvl="1">
              <a:buFont typeface="Wingdings" pitchFamily="1" charset="2"/>
              <a:buChar char="§"/>
            </a:pPr>
            <a:r>
              <a:rPr lang="en-US" sz="2000" dirty="0" smtClean="0"/>
              <a:t>Sand on the beach is like money in the bank</a:t>
            </a:r>
          </a:p>
          <a:p>
            <a:pPr lvl="1">
              <a:buFont typeface="Wingdings" pitchFamily="1" charset="2"/>
              <a:buChar char="§"/>
            </a:pPr>
            <a:r>
              <a:rPr lang="en-US" sz="2000" dirty="0" smtClean="0"/>
              <a:t>Moves around via long-shore </a:t>
            </a:r>
            <a:r>
              <a:rPr lang="en-US" sz="2000" dirty="0" smtClean="0"/>
              <a:t>current, beach drift</a:t>
            </a:r>
            <a:endParaRPr lang="en-US" sz="2000" dirty="0" smtClean="0"/>
          </a:p>
          <a:p>
            <a:r>
              <a:rPr lang="en-US" sz="2400" dirty="0" smtClean="0"/>
              <a:t>Sand leaves </a:t>
            </a:r>
            <a:r>
              <a:rPr lang="en-US" sz="2400" dirty="0" smtClean="0"/>
              <a:t>the</a:t>
            </a:r>
            <a:br>
              <a:rPr lang="en-US" sz="2400" dirty="0" smtClean="0"/>
            </a:br>
            <a:r>
              <a:rPr lang="en-US" sz="2400" dirty="0" smtClean="0"/>
              <a:t>beach </a:t>
            </a:r>
            <a:r>
              <a:rPr lang="en-US" sz="2400" dirty="0" smtClean="0"/>
              <a:t>by two </a:t>
            </a:r>
            <a:r>
              <a:rPr lang="en-US" sz="2400" dirty="0" smtClean="0"/>
              <a:t/>
            </a:r>
            <a:br>
              <a:rPr lang="en-US" sz="2400" dirty="0" smtClean="0"/>
            </a:br>
            <a:r>
              <a:rPr lang="en-US" sz="2400" dirty="0" smtClean="0"/>
              <a:t>major processes</a:t>
            </a:r>
            <a:endParaRPr lang="en-US" sz="2400" dirty="0" smtClean="0"/>
          </a:p>
          <a:p>
            <a:pPr lvl="1">
              <a:buClr>
                <a:schemeClr val="folHlink"/>
              </a:buClr>
              <a:buFont typeface="Wingdings" pitchFamily="1" charset="2"/>
              <a:buChar char="§"/>
            </a:pPr>
            <a:endParaRPr lang="en-US" sz="2000" dirty="0" smtClean="0">
              <a:cs typeface="Times New Roman" pitchFamily="18" charset="0"/>
            </a:endParaRPr>
          </a:p>
        </p:txBody>
      </p:sp>
      <p:pic>
        <p:nvPicPr>
          <p:cNvPr id="4" name="Picture 4" descr="10_12"/>
          <p:cNvPicPr>
            <a:picLocks noChangeAspect="1" noChangeArrowheads="1"/>
          </p:cNvPicPr>
          <p:nvPr/>
        </p:nvPicPr>
        <p:blipFill>
          <a:blip r:embed="rId2" cstate="print"/>
          <a:srcRect b="3624"/>
          <a:stretch>
            <a:fillRect/>
          </a:stretch>
        </p:blipFill>
        <p:spPr bwMode="auto">
          <a:xfrm>
            <a:off x="3031889" y="1905001"/>
            <a:ext cx="6112111" cy="4953000"/>
          </a:xfrm>
          <a:prstGeom prst="rect">
            <a:avLst/>
          </a:prstGeom>
          <a:noFill/>
        </p:spPr>
      </p:pic>
      <p:sp>
        <p:nvSpPr>
          <p:cNvPr id="5" name="Rectangle 2"/>
          <p:cNvSpPr txBox="1">
            <a:spLocks noChangeArrowheads="1"/>
          </p:cNvSpPr>
          <p:nvPr/>
        </p:nvSpPr>
        <p:spPr bwMode="auto">
          <a:xfrm>
            <a:off x="0" y="3657600"/>
            <a:ext cx="3048000" cy="1905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mj-ea"/>
                <a:cs typeface="+mj-cs"/>
              </a:rPr>
              <a:t>Beach </a:t>
            </a:r>
            <a:r>
              <a:rPr kumimoji="0" lang="en-US" sz="32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mj-ea"/>
                <a:cs typeface="+mj-cs"/>
                <a:sym typeface="Wingdings" pitchFamily="2" charset="2"/>
              </a:rPr>
              <a:t> </a:t>
            </a:r>
            <a:r>
              <a:rPr kumimoji="0" lang="en-US" sz="32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mj-ea"/>
                <a:cs typeface="+mj-cs"/>
              </a:rPr>
              <a:t>Compartments</a:t>
            </a:r>
            <a:br>
              <a:rPr kumimoji="0" lang="en-US" sz="32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mj-ea"/>
                <a:cs typeface="+mj-cs"/>
              </a:rPr>
            </a:br>
            <a:r>
              <a:rPr kumimoji="0" lang="en-US"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mj-ea"/>
                <a:cs typeface="+mj-cs"/>
              </a:rPr>
              <a:t>and Sedimentary Budgets</a:t>
            </a:r>
            <a:endParaRPr kumimoji="0" lang="en-US" b="0" i="0" u="none" strike="noStrike" kern="0" cap="none" spc="0" normalizeH="0" baseline="0" noProof="0" dirty="0">
              <a:ln>
                <a:noFill/>
              </a:ln>
              <a:solidFill>
                <a:srgbClr val="FFFF00"/>
              </a:solidFill>
              <a:effectLst>
                <a:outerShdw blurRad="38100" dist="38100" dir="2700000" algn="tl">
                  <a:srgbClr val="000000"/>
                </a:outerShdw>
              </a:effectLst>
              <a:uLnTx/>
              <a:uFillTx/>
              <a:latin typeface="+mj-lt"/>
              <a:ea typeface="+mj-ea"/>
              <a:cs typeface="+mj-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228600" y="533400"/>
            <a:ext cx="8516938" cy="762000"/>
          </a:xfrm>
        </p:spPr>
        <p:txBody>
          <a:bodyPr/>
          <a:lstStyle/>
          <a:p>
            <a:pPr algn="ctr"/>
            <a:r>
              <a:rPr lang="en-US" b="1" i="1" dirty="0"/>
              <a:t>Shoreline features</a:t>
            </a:r>
          </a:p>
        </p:txBody>
      </p:sp>
      <p:sp>
        <p:nvSpPr>
          <p:cNvPr id="167939" name="Rectangle 3"/>
          <p:cNvSpPr>
            <a:spLocks noGrp="1" noChangeArrowheads="1"/>
          </p:cNvSpPr>
          <p:nvPr>
            <p:ph type="body" idx="1"/>
          </p:nvPr>
        </p:nvSpPr>
        <p:spPr>
          <a:xfrm>
            <a:off x="3124200" y="1447800"/>
            <a:ext cx="6019800" cy="5257800"/>
          </a:xfrm>
        </p:spPr>
        <p:txBody>
          <a:bodyPr/>
          <a:lstStyle/>
          <a:p>
            <a:r>
              <a:rPr lang="en-US" dirty="0"/>
              <a:t>Features vary depending on several factors including</a:t>
            </a:r>
          </a:p>
          <a:p>
            <a:pPr lvl="2"/>
            <a:r>
              <a:rPr lang="en-US" sz="2800" dirty="0"/>
              <a:t>The </a:t>
            </a:r>
            <a:r>
              <a:rPr lang="en-US" sz="2800" dirty="0" smtClean="0"/>
              <a:t>rocks, sand and other sedimentary materials along </a:t>
            </a:r>
            <a:r>
              <a:rPr lang="en-US" sz="2800" dirty="0"/>
              <a:t>the </a:t>
            </a:r>
            <a:r>
              <a:rPr lang="en-US" sz="2800" dirty="0" smtClean="0"/>
              <a:t>shore</a:t>
            </a:r>
            <a:endParaRPr lang="en-US" sz="2800" dirty="0"/>
          </a:p>
          <a:p>
            <a:pPr lvl="2"/>
            <a:r>
              <a:rPr lang="en-US" sz="2800" dirty="0"/>
              <a:t>Currents</a:t>
            </a:r>
          </a:p>
          <a:p>
            <a:pPr lvl="2"/>
            <a:r>
              <a:rPr lang="en-US" sz="2800" dirty="0"/>
              <a:t>Wave intensity</a:t>
            </a:r>
          </a:p>
          <a:p>
            <a:pPr lvl="2"/>
            <a:r>
              <a:rPr lang="en-US" sz="2800" dirty="0"/>
              <a:t>Whether the coast is stable, sinking, or </a:t>
            </a:r>
            <a:r>
              <a:rPr lang="en-US" sz="2800" dirty="0" smtClean="0"/>
              <a:t>rising relative to sea level (</a:t>
            </a:r>
            <a:r>
              <a:rPr lang="en-US" sz="2800" dirty="0" err="1" smtClean="0"/>
              <a:t>glaciation</a:t>
            </a:r>
            <a:r>
              <a:rPr lang="en-US" sz="2800" dirty="0" smtClean="0"/>
              <a:t>?)</a:t>
            </a:r>
            <a:endParaRPr lang="en-US" sz="2800" dirty="0"/>
          </a:p>
          <a:p>
            <a:endParaRPr lang="en-US" sz="3600" dirty="0"/>
          </a:p>
        </p:txBody>
      </p:sp>
      <p:pic>
        <p:nvPicPr>
          <p:cNvPr id="4" name="Content Placeholder 3" descr="1020.jpg"/>
          <p:cNvPicPr>
            <a:picLocks noChangeAspect="1"/>
          </p:cNvPicPr>
          <p:nvPr/>
        </p:nvPicPr>
        <p:blipFill>
          <a:blip r:embed="rId2" cstate="print"/>
          <a:srcRect b="2667"/>
          <a:stretch>
            <a:fillRect/>
          </a:stretch>
        </p:blipFill>
        <p:spPr bwMode="auto">
          <a:xfrm>
            <a:off x="0" y="1880971"/>
            <a:ext cx="3048000" cy="497702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2"/>
          <p:cNvSpPr>
            <a:spLocks noGrp="1" noChangeArrowheads="1"/>
          </p:cNvSpPr>
          <p:nvPr>
            <p:ph type="title"/>
          </p:nvPr>
        </p:nvSpPr>
        <p:spPr/>
        <p:txBody>
          <a:bodyPr/>
          <a:lstStyle/>
          <a:p>
            <a:r>
              <a:rPr lang="en-US"/>
              <a:t>Beach Erosion</a:t>
            </a:r>
          </a:p>
        </p:txBody>
      </p:sp>
      <p:sp>
        <p:nvSpPr>
          <p:cNvPr id="604163" name="Rectangle 3"/>
          <p:cNvSpPr>
            <a:spLocks noGrp="1" noChangeArrowheads="1"/>
          </p:cNvSpPr>
          <p:nvPr>
            <p:ph type="body" sz="half" idx="3"/>
          </p:nvPr>
        </p:nvSpPr>
        <p:spPr>
          <a:xfrm>
            <a:off x="5410200" y="1524000"/>
            <a:ext cx="3733800" cy="4800600"/>
          </a:xfrm>
        </p:spPr>
        <p:txBody>
          <a:bodyPr/>
          <a:lstStyle/>
          <a:p>
            <a:r>
              <a:rPr lang="en-US" dirty="0" smtClean="0"/>
              <a:t>Sand supply has diminished</a:t>
            </a:r>
            <a:endParaRPr lang="en-US" dirty="0"/>
          </a:p>
          <a:p>
            <a:pPr lvl="1"/>
            <a:r>
              <a:rPr lang="en-US" dirty="0" smtClean="0"/>
              <a:t>Humans take it away in </a:t>
            </a:r>
            <a:r>
              <a:rPr lang="en-US" dirty="0"/>
              <a:t>some places</a:t>
            </a:r>
          </a:p>
          <a:p>
            <a:pPr lvl="1"/>
            <a:r>
              <a:rPr lang="en-US" dirty="0"/>
              <a:t>Drought</a:t>
            </a:r>
          </a:p>
          <a:p>
            <a:pPr lvl="2"/>
            <a:r>
              <a:rPr lang="en-US" dirty="0"/>
              <a:t>Dams?</a:t>
            </a:r>
          </a:p>
          <a:p>
            <a:pPr lvl="1"/>
            <a:r>
              <a:rPr lang="en-US" dirty="0"/>
              <a:t>Rising sea level</a:t>
            </a:r>
          </a:p>
        </p:txBody>
      </p:sp>
      <p:pic>
        <p:nvPicPr>
          <p:cNvPr id="604164" name="Picture 4" descr="montara_south"/>
          <p:cNvPicPr>
            <a:picLocks noGrp="1" noChangeAspect="1" noChangeArrowheads="1"/>
          </p:cNvPicPr>
          <p:nvPr>
            <p:ph sz="quarter" idx="1"/>
          </p:nvPr>
        </p:nvPicPr>
        <p:blipFill>
          <a:blip r:embed="rId2" cstate="print"/>
          <a:srcRect/>
          <a:stretch>
            <a:fillRect/>
          </a:stretch>
        </p:blipFill>
        <p:spPr>
          <a:xfrm>
            <a:off x="0" y="2209800"/>
            <a:ext cx="5334000" cy="3492500"/>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2"/>
          <p:cNvSpPr>
            <a:spLocks noGrp="1" noChangeArrowheads="1"/>
          </p:cNvSpPr>
          <p:nvPr>
            <p:ph type="title"/>
          </p:nvPr>
        </p:nvSpPr>
        <p:spPr>
          <a:xfrm>
            <a:off x="1" y="457200"/>
            <a:ext cx="9144000" cy="1066800"/>
          </a:xfrm>
        </p:spPr>
        <p:txBody>
          <a:bodyPr/>
          <a:lstStyle/>
          <a:p>
            <a:pPr algn="ctr"/>
            <a:r>
              <a:rPr lang="en-US" b="1" i="1" dirty="0" err="1" smtClean="0">
                <a:cs typeface="Times New Roman" pitchFamily="18" charset="0"/>
              </a:rPr>
              <a:t>Erosional</a:t>
            </a:r>
            <a:r>
              <a:rPr lang="en-US" b="1" i="1" dirty="0" smtClean="0">
                <a:cs typeface="Times New Roman" pitchFamily="18" charset="0"/>
              </a:rPr>
              <a:t> Shoreline </a:t>
            </a:r>
            <a:r>
              <a:rPr lang="en-US" b="1" i="1" dirty="0">
                <a:cs typeface="Times New Roman" pitchFamily="18" charset="0"/>
              </a:rPr>
              <a:t>Features </a:t>
            </a:r>
          </a:p>
        </p:txBody>
      </p:sp>
      <p:sp>
        <p:nvSpPr>
          <p:cNvPr id="500739" name="Rectangle 3"/>
          <p:cNvSpPr>
            <a:spLocks noGrp="1" noChangeArrowheads="1"/>
          </p:cNvSpPr>
          <p:nvPr>
            <p:ph type="body" idx="1"/>
          </p:nvPr>
        </p:nvSpPr>
        <p:spPr>
          <a:xfrm>
            <a:off x="685800" y="1981200"/>
            <a:ext cx="7772400" cy="4572000"/>
          </a:xfrm>
        </p:spPr>
        <p:txBody>
          <a:bodyPr/>
          <a:lstStyle/>
          <a:p>
            <a:pPr>
              <a:buSzTx/>
              <a:buFont typeface="Wingdings" pitchFamily="1" charset="2"/>
              <a:buChar char="§"/>
            </a:pPr>
            <a:r>
              <a:rPr lang="en-US" dirty="0" err="1">
                <a:solidFill>
                  <a:schemeClr val="tx2"/>
                </a:solidFill>
                <a:cs typeface="Times New Roman" pitchFamily="18" charset="0"/>
              </a:rPr>
              <a:t>Erosional</a:t>
            </a:r>
            <a:r>
              <a:rPr lang="en-US" dirty="0">
                <a:solidFill>
                  <a:schemeClr val="tx2"/>
                </a:solidFill>
                <a:cs typeface="Times New Roman" pitchFamily="18" charset="0"/>
              </a:rPr>
              <a:t> features</a:t>
            </a:r>
            <a:r>
              <a:rPr lang="en-US" dirty="0">
                <a:cs typeface="Times New Roman" pitchFamily="18" charset="0"/>
              </a:rPr>
              <a:t> </a:t>
            </a:r>
            <a:r>
              <a:rPr lang="en-US" dirty="0" smtClean="0">
                <a:cs typeface="Times New Roman" pitchFamily="18" charset="0"/>
              </a:rPr>
              <a:t>include:</a:t>
            </a:r>
            <a:endParaRPr lang="en-US" dirty="0">
              <a:cs typeface="Times New Roman" pitchFamily="18" charset="0"/>
            </a:endParaRPr>
          </a:p>
          <a:p>
            <a:pPr lvl="1">
              <a:buClr>
                <a:schemeClr val="folHlink"/>
              </a:buClr>
              <a:buFont typeface="Wingdings" pitchFamily="1" charset="2"/>
              <a:buChar char="§"/>
            </a:pPr>
            <a:r>
              <a:rPr lang="en-US" i="1" dirty="0">
                <a:solidFill>
                  <a:schemeClr val="tx2"/>
                </a:solidFill>
                <a:cs typeface="Times New Roman" pitchFamily="18" charset="0"/>
              </a:rPr>
              <a:t>Wave-cut cliff</a:t>
            </a:r>
          </a:p>
          <a:p>
            <a:pPr lvl="1">
              <a:buClr>
                <a:schemeClr val="folHlink"/>
              </a:buClr>
              <a:buFont typeface="Wingdings" pitchFamily="1" charset="2"/>
              <a:buChar char="§"/>
            </a:pPr>
            <a:r>
              <a:rPr lang="en-US" i="1" dirty="0">
                <a:solidFill>
                  <a:schemeClr val="tx2"/>
                </a:solidFill>
                <a:cs typeface="Times New Roman" pitchFamily="18" charset="0"/>
              </a:rPr>
              <a:t>Wave-cut platform </a:t>
            </a:r>
          </a:p>
          <a:p>
            <a:pPr lvl="2">
              <a:buClr>
                <a:schemeClr val="folHlink"/>
              </a:buClr>
              <a:buFont typeface="Wingdings" pitchFamily="1" charset="2"/>
              <a:buChar char="§"/>
            </a:pPr>
            <a:r>
              <a:rPr lang="en-US" i="1" dirty="0">
                <a:solidFill>
                  <a:schemeClr val="tx2"/>
                </a:solidFill>
                <a:cs typeface="Times New Roman" pitchFamily="18" charset="0"/>
              </a:rPr>
              <a:t>Marine </a:t>
            </a:r>
            <a:r>
              <a:rPr lang="en-US" i="1" dirty="0" smtClean="0">
                <a:solidFill>
                  <a:schemeClr val="tx2"/>
                </a:solidFill>
                <a:cs typeface="Times New Roman" pitchFamily="18" charset="0"/>
              </a:rPr>
              <a:t>terraces</a:t>
            </a:r>
            <a:r>
              <a:rPr lang="en-US" dirty="0" smtClean="0">
                <a:solidFill>
                  <a:schemeClr val="tx2"/>
                </a:solidFill>
                <a:cs typeface="Times New Roman" pitchFamily="18" charset="0"/>
              </a:rPr>
              <a:t> are </a:t>
            </a:r>
            <a:r>
              <a:rPr lang="en-US" b="1" dirty="0" smtClean="0">
                <a:solidFill>
                  <a:schemeClr val="tx2"/>
                </a:solidFill>
                <a:cs typeface="Times New Roman" pitchFamily="18" charset="0"/>
              </a:rPr>
              <a:t>uplifted platforms</a:t>
            </a:r>
            <a:endParaRPr lang="en-US" b="1" dirty="0">
              <a:solidFill>
                <a:schemeClr val="tx2"/>
              </a:solidFill>
              <a:cs typeface="Times New Roman" pitchFamily="18" charset="0"/>
            </a:endParaRPr>
          </a:p>
          <a:p>
            <a:pPr lvl="1">
              <a:buClr>
                <a:schemeClr val="folHlink"/>
              </a:buClr>
              <a:buFont typeface="Wingdings" pitchFamily="1" charset="2"/>
              <a:buChar char="§"/>
            </a:pPr>
            <a:r>
              <a:rPr lang="en-US" dirty="0" smtClean="0">
                <a:cs typeface="Times New Roman" pitchFamily="18" charset="0"/>
              </a:rPr>
              <a:t>Features associated </a:t>
            </a:r>
            <a:r>
              <a:rPr lang="en-US" dirty="0">
                <a:cs typeface="Times New Roman" pitchFamily="18" charset="0"/>
              </a:rPr>
              <a:t>with headlands </a:t>
            </a:r>
          </a:p>
          <a:p>
            <a:pPr lvl="2">
              <a:buClr>
                <a:schemeClr val="accent2"/>
              </a:buClr>
              <a:buSzTx/>
              <a:buFont typeface="Wingdings" pitchFamily="1" charset="2"/>
              <a:buChar char="§"/>
            </a:pPr>
            <a:r>
              <a:rPr lang="en-US" i="1" dirty="0">
                <a:solidFill>
                  <a:schemeClr val="tx2"/>
                </a:solidFill>
                <a:cs typeface="Times New Roman" pitchFamily="18" charset="0"/>
              </a:rPr>
              <a:t>Sea arch</a:t>
            </a:r>
          </a:p>
          <a:p>
            <a:pPr lvl="2">
              <a:buClr>
                <a:schemeClr val="accent2"/>
              </a:buClr>
              <a:buSzTx/>
              <a:buFont typeface="Wingdings" pitchFamily="1" charset="2"/>
              <a:buChar char="§"/>
            </a:pPr>
            <a:r>
              <a:rPr lang="en-US" i="1" dirty="0">
                <a:solidFill>
                  <a:schemeClr val="tx2"/>
                </a:solidFill>
                <a:cs typeface="Times New Roman" pitchFamily="18" charset="0"/>
              </a:rPr>
              <a:t>Sea stack</a:t>
            </a:r>
          </a:p>
          <a:p>
            <a:pPr lvl="2">
              <a:buClr>
                <a:schemeClr val="tx2"/>
              </a:buClr>
            </a:pPr>
            <a:endParaRPr lang="en-US" dirty="0">
              <a:cs typeface="Times New Roman" pitchFamily="18" charset="0"/>
            </a:endParaRPr>
          </a:p>
          <a:p>
            <a:pPr lvl="1">
              <a:buClr>
                <a:schemeClr val="tx2"/>
              </a:buClr>
              <a:buFontTx/>
              <a:buChar char="•"/>
            </a:pPr>
            <a:endParaRPr lang="en-US" b="1" dirty="0">
              <a:cs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1290093.JPG"/>
          <p:cNvPicPr>
            <a:picLocks noChangeAspect="1"/>
          </p:cNvPicPr>
          <p:nvPr/>
        </p:nvPicPr>
        <p:blipFill>
          <a:blip r:embed="rId2" cstate="print"/>
          <a:stretch>
            <a:fillRect/>
          </a:stretch>
        </p:blipFill>
        <p:spPr>
          <a:xfrm>
            <a:off x="0" y="0"/>
            <a:ext cx="9144000" cy="6858000"/>
          </a:xfrm>
          <a:prstGeom prst="rect">
            <a:avLst/>
          </a:prstGeom>
        </p:spPr>
      </p:pic>
      <p:sp>
        <p:nvSpPr>
          <p:cNvPr id="579587" name="Rectangle 3"/>
          <p:cNvSpPr>
            <a:spLocks noGrp="1" noChangeArrowheads="1"/>
          </p:cNvSpPr>
          <p:nvPr>
            <p:ph type="body" idx="1"/>
          </p:nvPr>
        </p:nvSpPr>
        <p:spPr>
          <a:xfrm>
            <a:off x="3124200" y="0"/>
            <a:ext cx="6019800" cy="2514600"/>
          </a:xfrm>
        </p:spPr>
        <p:txBody>
          <a:bodyPr/>
          <a:lstStyle/>
          <a:p>
            <a:r>
              <a:rPr lang="en-US" dirty="0">
                <a:solidFill>
                  <a:schemeClr val="bg2">
                    <a:lumMod val="60000"/>
                    <a:lumOff val="40000"/>
                  </a:schemeClr>
                </a:solidFill>
                <a:effectLst/>
              </a:rPr>
              <a:t>Sea </a:t>
            </a:r>
            <a:r>
              <a:rPr lang="en-US" dirty="0" smtClean="0">
                <a:solidFill>
                  <a:schemeClr val="bg2">
                    <a:lumMod val="60000"/>
                    <a:lumOff val="40000"/>
                  </a:schemeClr>
                </a:solidFill>
                <a:effectLst/>
              </a:rPr>
              <a:t>Cliff/Wave-cut Platform </a:t>
            </a:r>
          </a:p>
          <a:p>
            <a:pPr lvl="1"/>
            <a:r>
              <a:rPr lang="en-US" dirty="0" smtClean="0">
                <a:solidFill>
                  <a:schemeClr val="bg2">
                    <a:lumMod val="60000"/>
                    <a:lumOff val="40000"/>
                  </a:schemeClr>
                </a:solidFill>
                <a:effectLst/>
              </a:rPr>
              <a:t>formed </a:t>
            </a:r>
            <a:r>
              <a:rPr lang="en-US" dirty="0">
                <a:solidFill>
                  <a:schemeClr val="bg2">
                    <a:lumMod val="60000"/>
                    <a:lumOff val="40000"/>
                  </a:schemeClr>
                </a:solidFill>
                <a:effectLst/>
              </a:rPr>
              <a:t>and/or maintained by wave action</a:t>
            </a:r>
          </a:p>
          <a:p>
            <a:pPr lvl="1"/>
            <a:r>
              <a:rPr lang="en-US" dirty="0">
                <a:solidFill>
                  <a:schemeClr val="bg2">
                    <a:lumMod val="60000"/>
                    <a:lumOff val="40000"/>
                  </a:schemeClr>
                </a:solidFill>
                <a:effectLst/>
              </a:rPr>
              <a:t>Erosion rates </a:t>
            </a:r>
            <a:r>
              <a:rPr lang="en-US" dirty="0" smtClean="0">
                <a:solidFill>
                  <a:schemeClr val="bg2">
                    <a:lumMod val="60000"/>
                    <a:lumOff val="40000"/>
                  </a:schemeClr>
                </a:solidFill>
                <a:effectLst/>
              </a:rPr>
              <a:t>of </a:t>
            </a:r>
            <a:r>
              <a:rPr lang="en-US" dirty="0">
                <a:solidFill>
                  <a:schemeClr val="bg2">
                    <a:lumMod val="60000"/>
                    <a:lumOff val="40000"/>
                  </a:schemeClr>
                </a:solidFill>
                <a:effectLst/>
              </a:rPr>
              <a:t>cm to tens of </a:t>
            </a:r>
            <a:r>
              <a:rPr lang="en-US" dirty="0" smtClean="0">
                <a:solidFill>
                  <a:schemeClr val="bg2">
                    <a:lumMod val="60000"/>
                    <a:lumOff val="40000"/>
                  </a:schemeClr>
                </a:solidFill>
                <a:effectLst/>
              </a:rPr>
              <a:t>cm per year</a:t>
            </a:r>
            <a:endParaRPr lang="en-US" dirty="0">
              <a:solidFill>
                <a:schemeClr val="bg2">
                  <a:lumMod val="60000"/>
                  <a:lumOff val="40000"/>
                </a:schemeClr>
              </a:solidFill>
              <a:effectLs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50" name="Picture 2" descr="1023b"/>
          <p:cNvPicPr>
            <a:picLocks noChangeAspect="1" noChangeArrowheads="1"/>
          </p:cNvPicPr>
          <p:nvPr/>
        </p:nvPicPr>
        <p:blipFill>
          <a:blip r:embed="rId3" cstate="print"/>
          <a:srcRect b="2830"/>
          <a:stretch>
            <a:fillRect/>
          </a:stretch>
        </p:blipFill>
        <p:spPr bwMode="auto">
          <a:xfrm>
            <a:off x="101600" y="219075"/>
            <a:ext cx="8940800" cy="6238159"/>
          </a:xfrm>
          <a:prstGeom prst="rect">
            <a:avLst/>
          </a:prstGeom>
          <a:noFill/>
          <a:ln w="9525">
            <a:noFill/>
            <a:miter lim="800000"/>
            <a:headEnd/>
            <a:tailEnd/>
          </a:ln>
          <a:effectLst/>
        </p:spPr>
      </p:pic>
      <p:sp>
        <p:nvSpPr>
          <p:cNvPr id="616451" name="Rectangle 3" hidden="1"/>
          <p:cNvSpPr>
            <a:spLocks noGrp="1" noChangeArrowheads="1"/>
          </p:cNvSpPr>
          <p:nvPr>
            <p:ph type="title"/>
          </p:nvPr>
        </p:nvSpPr>
        <p:spPr/>
        <p:txBody>
          <a:bodyPr/>
          <a:lstStyle/>
          <a:p>
            <a:r>
              <a:rPr lang="en-US"/>
              <a:t>	</a:t>
            </a:r>
          </a:p>
        </p:txBody>
      </p:sp>
      <p:sp>
        <p:nvSpPr>
          <p:cNvPr id="616452" name="Rectangle 4"/>
          <p:cNvSpPr>
            <a:spLocks noChangeArrowheads="1"/>
          </p:cNvSpPr>
          <p:nvPr/>
        </p:nvSpPr>
        <p:spPr bwMode="auto">
          <a:xfrm>
            <a:off x="7315200" y="6400801"/>
            <a:ext cx="1828800" cy="457200"/>
          </a:xfrm>
          <a:prstGeom prst="rect">
            <a:avLst/>
          </a:prstGeom>
          <a:noFill/>
          <a:ln w="9525">
            <a:noFill/>
            <a:miter lim="800000"/>
            <a:headEnd/>
            <a:tailEnd/>
          </a:ln>
          <a:effectLst/>
        </p:spPr>
        <p:txBody>
          <a:bodyPr wrap="none" lIns="82058" tIns="41029" rIns="82058" bIns="41029"/>
          <a:lstStyle/>
          <a:p>
            <a:pPr algn="r" defTabSz="820738"/>
            <a:r>
              <a:rPr lang="en-US" sz="1600" b="1" dirty="0" smtClean="0">
                <a:latin typeface="Arial" charset="0"/>
              </a:rPr>
              <a:t>San Diego County</a:t>
            </a:r>
            <a:endParaRPr lang="en-US" sz="1600" b="1" dirty="0">
              <a:latin typeface="Arial"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1026"/>
          <p:cNvSpPr>
            <a:spLocks noGrp="1" noChangeArrowheads="1"/>
          </p:cNvSpPr>
          <p:nvPr>
            <p:ph type="title"/>
          </p:nvPr>
        </p:nvSpPr>
        <p:spPr>
          <a:xfrm>
            <a:off x="5334000" y="4876800"/>
            <a:ext cx="3048000" cy="914400"/>
          </a:xfrm>
        </p:spPr>
        <p:txBody>
          <a:bodyPr/>
          <a:lstStyle/>
          <a:p>
            <a:pPr algn="ctr"/>
            <a:r>
              <a:rPr lang="en-US" sz="3600" b="1" dirty="0" smtClean="0"/>
              <a:t>&lt;- Sea Arch</a:t>
            </a:r>
            <a:endParaRPr lang="en-US" sz="3600" b="1" dirty="0"/>
          </a:p>
        </p:txBody>
      </p:sp>
      <p:pic>
        <p:nvPicPr>
          <p:cNvPr id="552963" name="Picture 1027" descr="FG14_18Astack"/>
          <p:cNvPicPr>
            <a:picLocks noChangeAspect="1" noChangeArrowheads="1"/>
          </p:cNvPicPr>
          <p:nvPr/>
        </p:nvPicPr>
        <p:blipFill>
          <a:blip r:embed="rId2" cstate="print"/>
          <a:srcRect l="1800" t="2725" r="900"/>
          <a:stretch>
            <a:fillRect/>
          </a:stretch>
        </p:blipFill>
        <p:spPr bwMode="auto">
          <a:xfrm>
            <a:off x="3125361" y="0"/>
            <a:ext cx="6018639" cy="3974861"/>
          </a:xfrm>
          <a:prstGeom prst="rect">
            <a:avLst/>
          </a:prstGeom>
          <a:noFill/>
        </p:spPr>
      </p:pic>
      <p:pic>
        <p:nvPicPr>
          <p:cNvPr id="4" name="Picture 3" descr="Indonesia-BaliSeaArch.jpg"/>
          <p:cNvPicPr>
            <a:picLocks noChangeAspect="1"/>
          </p:cNvPicPr>
          <p:nvPr/>
        </p:nvPicPr>
        <p:blipFill>
          <a:blip r:embed="rId3" cstate="print"/>
          <a:stretch>
            <a:fillRect/>
          </a:stretch>
        </p:blipFill>
        <p:spPr>
          <a:xfrm>
            <a:off x="0" y="3522473"/>
            <a:ext cx="5105400" cy="333552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p:cNvSpPr>
            <a:spLocks noGrp="1" noChangeArrowheads="1"/>
          </p:cNvSpPr>
          <p:nvPr>
            <p:ph type="title"/>
          </p:nvPr>
        </p:nvSpPr>
        <p:spPr>
          <a:xfrm>
            <a:off x="609600" y="738188"/>
            <a:ext cx="7988300" cy="793750"/>
          </a:xfrm>
        </p:spPr>
        <p:txBody>
          <a:bodyPr/>
          <a:lstStyle/>
          <a:p>
            <a:pPr algn="ctr"/>
            <a:r>
              <a:rPr lang="en-US" b="1" i="1">
                <a:cs typeface="Times New Roman" pitchFamily="18" charset="0"/>
              </a:rPr>
              <a:t>Shoreline Features </a:t>
            </a:r>
          </a:p>
        </p:txBody>
      </p:sp>
      <p:sp>
        <p:nvSpPr>
          <p:cNvPr id="531459" name="Rectangle 3"/>
          <p:cNvSpPr>
            <a:spLocks noGrp="1" noChangeArrowheads="1"/>
          </p:cNvSpPr>
          <p:nvPr>
            <p:ph type="body" idx="1"/>
          </p:nvPr>
        </p:nvSpPr>
        <p:spPr>
          <a:xfrm>
            <a:off x="685800" y="1981200"/>
            <a:ext cx="7772400" cy="4572000"/>
          </a:xfrm>
        </p:spPr>
        <p:txBody>
          <a:bodyPr/>
          <a:lstStyle/>
          <a:p>
            <a:pPr>
              <a:buSzTx/>
              <a:buFont typeface="Wingdings" pitchFamily="1" charset="2"/>
              <a:buChar char="§"/>
            </a:pPr>
            <a:r>
              <a:rPr lang="en-US">
                <a:solidFill>
                  <a:schemeClr val="tx2"/>
                </a:solidFill>
                <a:cs typeface="Times New Roman" pitchFamily="18" charset="0"/>
              </a:rPr>
              <a:t>Depositional features</a:t>
            </a:r>
            <a:r>
              <a:rPr lang="en-US">
                <a:cs typeface="Times New Roman" pitchFamily="18" charset="0"/>
              </a:rPr>
              <a:t> </a:t>
            </a:r>
          </a:p>
          <a:p>
            <a:pPr lvl="1">
              <a:buClr>
                <a:schemeClr val="folHlink"/>
              </a:buClr>
              <a:buFont typeface="Wingdings" pitchFamily="1" charset="2"/>
              <a:buChar char="§"/>
            </a:pPr>
            <a:r>
              <a:rPr lang="en-US" i="1">
                <a:solidFill>
                  <a:schemeClr val="tx2"/>
                </a:solidFill>
                <a:cs typeface="Times New Roman" pitchFamily="18" charset="0"/>
              </a:rPr>
              <a:t>Spit</a:t>
            </a:r>
            <a:r>
              <a:rPr lang="en-US">
                <a:solidFill>
                  <a:schemeClr val="tx2"/>
                </a:solidFill>
                <a:cs typeface="Times New Roman" pitchFamily="18" charset="0"/>
              </a:rPr>
              <a:t> </a:t>
            </a:r>
            <a:r>
              <a:rPr lang="en-US">
                <a:cs typeface="Tahoma" pitchFamily="1" charset="0"/>
              </a:rPr>
              <a:t>—</a:t>
            </a:r>
            <a:r>
              <a:rPr lang="en-US">
                <a:cs typeface="Times New Roman" pitchFamily="18" charset="0"/>
              </a:rPr>
              <a:t>A ridge of sand extending from the land into the mouth of an adjacent bay with an end that often hooks landward</a:t>
            </a:r>
            <a:r>
              <a:rPr lang="en-US">
                <a:solidFill>
                  <a:schemeClr val="tx2"/>
                </a:solidFill>
                <a:cs typeface="Times New Roman" pitchFamily="18" charset="0"/>
              </a:rPr>
              <a:t> </a:t>
            </a:r>
          </a:p>
          <a:p>
            <a:pPr lvl="1">
              <a:buClr>
                <a:schemeClr val="folHlink"/>
              </a:buClr>
              <a:buFont typeface="Wingdings" pitchFamily="1" charset="2"/>
              <a:buChar char="§"/>
            </a:pPr>
            <a:r>
              <a:rPr lang="en-US" i="1">
                <a:solidFill>
                  <a:schemeClr val="tx2"/>
                </a:solidFill>
                <a:cs typeface="Times New Roman" pitchFamily="18" charset="0"/>
              </a:rPr>
              <a:t>Baymouth bar</a:t>
            </a:r>
            <a:r>
              <a:rPr lang="en-US">
                <a:cs typeface="Times New Roman" pitchFamily="18" charset="0"/>
              </a:rPr>
              <a:t> </a:t>
            </a:r>
            <a:r>
              <a:rPr lang="en-US">
                <a:cs typeface="Tahoma" pitchFamily="1" charset="0"/>
              </a:rPr>
              <a:t>—</a:t>
            </a:r>
            <a:r>
              <a:rPr lang="en-US">
                <a:cs typeface="Times New Roman" pitchFamily="18" charset="0"/>
              </a:rPr>
              <a:t>A sand bar that completely crosses a bay </a:t>
            </a:r>
            <a:endParaRPr lang="en-US">
              <a:solidFill>
                <a:schemeClr val="tx2"/>
              </a:solidFill>
              <a:cs typeface="Times New Roman" pitchFamily="18" charset="0"/>
            </a:endParaRPr>
          </a:p>
          <a:p>
            <a:pPr lvl="1">
              <a:buClr>
                <a:schemeClr val="folHlink"/>
              </a:buClr>
              <a:buFont typeface="Wingdings" pitchFamily="1" charset="2"/>
              <a:buChar char="§"/>
            </a:pPr>
            <a:r>
              <a:rPr lang="en-US" i="1">
                <a:solidFill>
                  <a:schemeClr val="tx2"/>
                </a:solidFill>
                <a:cs typeface="Times New Roman" pitchFamily="18" charset="0"/>
              </a:rPr>
              <a:t>Tombolo</a:t>
            </a:r>
            <a:r>
              <a:rPr lang="en-US">
                <a:cs typeface="Tahoma" pitchFamily="1" charset="0"/>
              </a:rPr>
              <a:t>—</a:t>
            </a:r>
            <a:r>
              <a:rPr lang="en-US">
                <a:cs typeface="Times New Roman" pitchFamily="18" charset="0"/>
              </a:rPr>
              <a:t>A ridge of sand that connects an island to the mainland</a:t>
            </a:r>
            <a:r>
              <a:rPr lang="en-US" b="1">
                <a:solidFill>
                  <a:schemeClr val="tx2"/>
                </a:solidFill>
                <a:cs typeface="Times New Roman" pitchFamily="18" charset="0"/>
              </a:rPr>
              <a:t> </a:t>
            </a:r>
            <a:endParaRPr lang="en-US" b="1">
              <a:cs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a:xfrm>
            <a:off x="685800" y="0"/>
            <a:ext cx="7772400" cy="914400"/>
          </a:xfrm>
        </p:spPr>
        <p:txBody>
          <a:bodyPr/>
          <a:lstStyle/>
          <a:p>
            <a:pPr algn="ctr"/>
            <a:r>
              <a:rPr lang="en-US" b="1" i="1"/>
              <a:t>Spit</a:t>
            </a:r>
          </a:p>
        </p:txBody>
      </p:sp>
      <p:pic>
        <p:nvPicPr>
          <p:cNvPr id="555011" name="Picture 3" descr="FG14_18Cspit"/>
          <p:cNvPicPr>
            <a:picLocks noChangeAspect="1" noChangeArrowheads="1"/>
          </p:cNvPicPr>
          <p:nvPr/>
        </p:nvPicPr>
        <p:blipFill>
          <a:blip r:embed="rId2" cstate="print"/>
          <a:srcRect/>
          <a:stretch>
            <a:fillRect/>
          </a:stretch>
        </p:blipFill>
        <p:spPr bwMode="auto">
          <a:xfrm>
            <a:off x="314325" y="1066800"/>
            <a:ext cx="8432800" cy="5613400"/>
          </a:xfrm>
          <a:prstGeom prst="rect">
            <a:avLst/>
          </a:prstGeom>
          <a:noFill/>
        </p:spPr>
      </p:pic>
      <p:sp>
        <p:nvSpPr>
          <p:cNvPr id="555012" name="Text Box 4"/>
          <p:cNvSpPr txBox="1">
            <a:spLocks noChangeArrowheads="1"/>
          </p:cNvSpPr>
          <p:nvPr/>
        </p:nvSpPr>
        <p:spPr bwMode="auto">
          <a:xfrm>
            <a:off x="3581400" y="6172200"/>
            <a:ext cx="1993900" cy="396875"/>
          </a:xfrm>
          <a:prstGeom prst="rect">
            <a:avLst/>
          </a:prstGeom>
          <a:noFill/>
          <a:ln w="12700">
            <a:noFill/>
            <a:miter lim="800000"/>
            <a:headEnd type="none" w="sm" len="sm"/>
            <a:tailEnd type="none" w="sm" len="sm"/>
          </a:ln>
          <a:effectLst/>
        </p:spPr>
        <p:txBody>
          <a:bodyPr wrap="none">
            <a:spAutoFit/>
          </a:bodyPr>
          <a:lstStyle/>
          <a:p>
            <a:r>
              <a:rPr lang="en-US" sz="2000" b="1">
                <a:latin typeface="Verdana" pitchFamily="34" charset="0"/>
              </a:rPr>
              <a:t>Figure 10.18</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1026"/>
          <p:cNvSpPr>
            <a:spLocks noGrp="1" noChangeArrowheads="1"/>
          </p:cNvSpPr>
          <p:nvPr>
            <p:ph type="title"/>
          </p:nvPr>
        </p:nvSpPr>
        <p:spPr>
          <a:xfrm>
            <a:off x="685800" y="228600"/>
            <a:ext cx="7772400" cy="914400"/>
          </a:xfrm>
        </p:spPr>
        <p:txBody>
          <a:bodyPr/>
          <a:lstStyle/>
          <a:p>
            <a:pPr algn="ctr"/>
            <a:r>
              <a:rPr lang="en-US" b="1" i="1"/>
              <a:t>Baymouth Bar</a:t>
            </a:r>
          </a:p>
        </p:txBody>
      </p:sp>
      <p:pic>
        <p:nvPicPr>
          <p:cNvPr id="556035" name="Picture 1027" descr="FG14_18Dbaymouth"/>
          <p:cNvPicPr>
            <a:picLocks noChangeAspect="1" noChangeArrowheads="1"/>
          </p:cNvPicPr>
          <p:nvPr/>
        </p:nvPicPr>
        <p:blipFill>
          <a:blip r:embed="rId2" cstate="print"/>
          <a:srcRect l="1792" t="1352" r="1792" b="12169"/>
          <a:stretch>
            <a:fillRect/>
          </a:stretch>
        </p:blipFill>
        <p:spPr bwMode="auto">
          <a:xfrm>
            <a:off x="0" y="1219200"/>
            <a:ext cx="9144000" cy="5436384"/>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990600" y="228600"/>
            <a:ext cx="7467600" cy="838200"/>
          </a:xfrm>
        </p:spPr>
        <p:txBody>
          <a:bodyPr/>
          <a:lstStyle/>
          <a:p>
            <a:pPr algn="ctr"/>
            <a:r>
              <a:rPr lang="en-US" b="1" i="1">
                <a:cs typeface="Times New Roman" pitchFamily="18" charset="0"/>
              </a:rPr>
              <a:t>Waves </a:t>
            </a:r>
          </a:p>
        </p:txBody>
      </p:sp>
      <p:sp>
        <p:nvSpPr>
          <p:cNvPr id="526339" name="Rectangle 3"/>
          <p:cNvSpPr>
            <a:spLocks noGrp="1" noChangeArrowheads="1"/>
          </p:cNvSpPr>
          <p:nvPr>
            <p:ph type="body" idx="1"/>
          </p:nvPr>
        </p:nvSpPr>
        <p:spPr>
          <a:xfrm>
            <a:off x="304800" y="1295400"/>
            <a:ext cx="8534400" cy="5181600"/>
          </a:xfrm>
        </p:spPr>
        <p:txBody>
          <a:bodyPr/>
          <a:lstStyle/>
          <a:p>
            <a:pPr>
              <a:buSzTx/>
              <a:buFont typeface="Wingdings" pitchFamily="1" charset="2"/>
              <a:buChar char="§"/>
            </a:pPr>
            <a:r>
              <a:rPr lang="en-US" b="1">
                <a:solidFill>
                  <a:schemeClr val="tx2"/>
                </a:solidFill>
                <a:cs typeface="Times New Roman" pitchFamily="18" charset="0"/>
              </a:rPr>
              <a:t>Waves </a:t>
            </a:r>
          </a:p>
          <a:p>
            <a:pPr lvl="1">
              <a:buClr>
                <a:schemeClr val="folHlink"/>
              </a:buClr>
              <a:buFont typeface="Wingdings" pitchFamily="1" charset="2"/>
              <a:buChar char="§"/>
            </a:pPr>
            <a:r>
              <a:rPr lang="en-US">
                <a:cs typeface="Times New Roman" pitchFamily="18" charset="0"/>
              </a:rPr>
              <a:t>Energy traveling along the interface between ocean and atmosphere </a:t>
            </a:r>
          </a:p>
          <a:p>
            <a:pPr lvl="1">
              <a:buClr>
                <a:schemeClr val="folHlink"/>
              </a:buClr>
              <a:buFont typeface="Wingdings" pitchFamily="1" charset="2"/>
              <a:buChar char="§"/>
            </a:pPr>
            <a:r>
              <a:rPr lang="en-US">
                <a:cs typeface="Times New Roman" pitchFamily="18" charset="0"/>
              </a:rPr>
              <a:t>Most waves derive their energy and motion from </a:t>
            </a:r>
            <a:r>
              <a:rPr lang="en-US" b="1">
                <a:solidFill>
                  <a:schemeClr val="tx2"/>
                </a:solidFill>
                <a:cs typeface="Times New Roman" pitchFamily="18" charset="0"/>
              </a:rPr>
              <a:t>wind</a:t>
            </a:r>
            <a:r>
              <a:rPr lang="en-US" b="1">
                <a:cs typeface="Times New Roman" pitchFamily="18" charset="0"/>
              </a:rPr>
              <a:t> </a:t>
            </a:r>
          </a:p>
          <a:p>
            <a:pPr lvl="1">
              <a:buClr>
                <a:schemeClr val="folHlink"/>
              </a:buClr>
              <a:buFont typeface="Wingdings" pitchFamily="1" charset="2"/>
              <a:buChar char="§"/>
            </a:pPr>
            <a:r>
              <a:rPr lang="en-US" b="1">
                <a:cs typeface="Times New Roman" pitchFamily="18" charset="0"/>
              </a:rPr>
              <a:t>Parts and Characteristics</a:t>
            </a:r>
          </a:p>
          <a:p>
            <a:pPr lvl="2">
              <a:buSzTx/>
              <a:buFont typeface="Wingdings" pitchFamily="1" charset="2"/>
              <a:buChar char="§"/>
            </a:pPr>
            <a:r>
              <a:rPr lang="en-US" b="1" i="1">
                <a:solidFill>
                  <a:schemeClr val="tx2"/>
                </a:solidFill>
                <a:cs typeface="Times New Roman" pitchFamily="18" charset="0"/>
              </a:rPr>
              <a:t>Crest </a:t>
            </a:r>
          </a:p>
          <a:p>
            <a:pPr lvl="2">
              <a:buSzTx/>
              <a:buFont typeface="Wingdings" pitchFamily="1" charset="2"/>
              <a:buChar char="§"/>
            </a:pPr>
            <a:r>
              <a:rPr lang="en-US" b="1" i="1">
                <a:solidFill>
                  <a:schemeClr val="tx2"/>
                </a:solidFill>
                <a:cs typeface="Times New Roman" pitchFamily="18" charset="0"/>
              </a:rPr>
              <a:t>Trough</a:t>
            </a:r>
          </a:p>
          <a:p>
            <a:pPr lvl="2">
              <a:buSzTx/>
              <a:buFont typeface="Wingdings" pitchFamily="1" charset="2"/>
              <a:buChar char="§"/>
            </a:pPr>
            <a:r>
              <a:rPr lang="en-US" b="1" i="1">
                <a:solidFill>
                  <a:schemeClr val="tx2"/>
                </a:solidFill>
                <a:cs typeface="Times New Roman" pitchFamily="18" charset="0"/>
              </a:rPr>
              <a:t>Wave Base</a:t>
            </a:r>
            <a:r>
              <a:rPr lang="en-US" b="1">
                <a:cs typeface="Times New Roman" pitchFamily="18" charset="0"/>
              </a:rPr>
              <a:t> </a:t>
            </a:r>
            <a:r>
              <a:rPr lang="en-US">
                <a:cs typeface="Times New Roman" pitchFamily="18" charset="0"/>
              </a:rPr>
              <a:t>is the depth below which there is no motion associated with a particular wave</a:t>
            </a:r>
            <a:endParaRPr lang="en-US" i="1">
              <a:solidFill>
                <a:schemeClr val="tx2"/>
              </a:solidFill>
              <a:cs typeface="Times New Roman"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Grp="1" noChangeArrowheads="1"/>
          </p:cNvSpPr>
          <p:nvPr>
            <p:ph type="title"/>
          </p:nvPr>
        </p:nvSpPr>
        <p:spPr>
          <a:xfrm>
            <a:off x="0" y="0"/>
            <a:ext cx="9144000" cy="1295400"/>
          </a:xfrm>
        </p:spPr>
        <p:txBody>
          <a:bodyPr/>
          <a:lstStyle/>
          <a:p>
            <a:pPr algn="ctr"/>
            <a:r>
              <a:rPr lang="en-US" sz="3600" i="1"/>
              <a:t>Aerial View of a Spit and Baymouth Bar Along the Massachusetts Coastline</a:t>
            </a:r>
          </a:p>
        </p:txBody>
      </p:sp>
      <p:pic>
        <p:nvPicPr>
          <p:cNvPr id="551939" name="Picture 3" descr="FG14_16"/>
          <p:cNvPicPr>
            <a:picLocks noChangeAspect="1" noChangeArrowheads="1"/>
          </p:cNvPicPr>
          <p:nvPr/>
        </p:nvPicPr>
        <p:blipFill>
          <a:blip r:embed="rId2" cstate="print"/>
          <a:srcRect l="1082" t="1199" r="1082" b="1199"/>
          <a:stretch>
            <a:fillRect/>
          </a:stretch>
        </p:blipFill>
        <p:spPr bwMode="auto">
          <a:xfrm>
            <a:off x="1447800" y="1300163"/>
            <a:ext cx="6180138" cy="5557837"/>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1026"/>
          <p:cNvSpPr>
            <a:spLocks noGrp="1" noChangeArrowheads="1"/>
          </p:cNvSpPr>
          <p:nvPr>
            <p:ph type="title"/>
          </p:nvPr>
        </p:nvSpPr>
        <p:spPr>
          <a:xfrm>
            <a:off x="762000" y="0"/>
            <a:ext cx="7772400" cy="914400"/>
          </a:xfrm>
        </p:spPr>
        <p:txBody>
          <a:bodyPr/>
          <a:lstStyle/>
          <a:p>
            <a:pPr algn="ctr"/>
            <a:r>
              <a:rPr lang="en-US" b="1" i="1"/>
              <a:t>Tombolo</a:t>
            </a:r>
          </a:p>
        </p:txBody>
      </p:sp>
      <p:pic>
        <p:nvPicPr>
          <p:cNvPr id="557059" name="Picture 1027" descr="FG14_18Btombolo"/>
          <p:cNvPicPr>
            <a:picLocks noChangeAspect="1" noChangeArrowheads="1"/>
          </p:cNvPicPr>
          <p:nvPr/>
        </p:nvPicPr>
        <p:blipFill>
          <a:blip r:embed="rId2" cstate="print"/>
          <a:srcRect/>
          <a:stretch>
            <a:fillRect/>
          </a:stretch>
        </p:blipFill>
        <p:spPr bwMode="auto">
          <a:xfrm>
            <a:off x="304800" y="990600"/>
            <a:ext cx="8550275" cy="5557838"/>
          </a:xfrm>
          <a:prstGeom prst="rect">
            <a:avLst/>
          </a:prstGeom>
          <a:noFill/>
        </p:spPr>
      </p:pic>
      <p:sp>
        <p:nvSpPr>
          <p:cNvPr id="557060" name="Text Box 1028"/>
          <p:cNvSpPr txBox="1">
            <a:spLocks noChangeArrowheads="1"/>
          </p:cNvSpPr>
          <p:nvPr/>
        </p:nvSpPr>
        <p:spPr bwMode="auto">
          <a:xfrm>
            <a:off x="3581400" y="6172200"/>
            <a:ext cx="1993900" cy="396875"/>
          </a:xfrm>
          <a:prstGeom prst="rect">
            <a:avLst/>
          </a:prstGeom>
          <a:noFill/>
          <a:ln w="12700">
            <a:noFill/>
            <a:miter lim="800000"/>
            <a:headEnd type="none" w="sm" len="sm"/>
            <a:tailEnd type="none" w="sm" len="sm"/>
          </a:ln>
          <a:effectLst/>
        </p:spPr>
        <p:txBody>
          <a:bodyPr wrap="none">
            <a:spAutoFit/>
          </a:bodyPr>
          <a:lstStyle/>
          <a:p>
            <a:r>
              <a:rPr lang="en-US" sz="2000" b="1">
                <a:latin typeface="Verdana" pitchFamily="34" charset="0"/>
              </a:rPr>
              <a:t>Figure 10.18</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ChangeArrowheads="1"/>
          </p:cNvSpPr>
          <p:nvPr>
            <p:ph type="title"/>
          </p:nvPr>
        </p:nvSpPr>
        <p:spPr/>
        <p:txBody>
          <a:bodyPr/>
          <a:lstStyle/>
          <a:p>
            <a:r>
              <a:rPr lang="en-US"/>
              <a:t>Estuaries</a:t>
            </a:r>
          </a:p>
        </p:txBody>
      </p:sp>
      <p:sp>
        <p:nvSpPr>
          <p:cNvPr id="605187" name="Rectangle 3"/>
          <p:cNvSpPr>
            <a:spLocks noGrp="1" noChangeArrowheads="1"/>
          </p:cNvSpPr>
          <p:nvPr>
            <p:ph type="body" sz="half" idx="3"/>
          </p:nvPr>
        </p:nvSpPr>
        <p:spPr>
          <a:xfrm>
            <a:off x="4648200" y="228600"/>
            <a:ext cx="4033838" cy="4114800"/>
          </a:xfrm>
        </p:spPr>
        <p:txBody>
          <a:bodyPr/>
          <a:lstStyle/>
          <a:p>
            <a:r>
              <a:rPr lang="en-US" sz="2800"/>
              <a:t>Basins open to the sea in which fresh water mixes with seawater</a:t>
            </a:r>
          </a:p>
        </p:txBody>
      </p:sp>
      <p:pic>
        <p:nvPicPr>
          <p:cNvPr id="605188" name="Picture 4" descr="estuaries1"/>
          <p:cNvPicPr>
            <a:picLocks noGrp="1" noChangeAspect="1" noChangeArrowheads="1"/>
          </p:cNvPicPr>
          <p:nvPr>
            <p:ph sz="quarter" idx="1"/>
          </p:nvPr>
        </p:nvPicPr>
        <p:blipFill>
          <a:blip r:embed="rId2" cstate="print"/>
          <a:srcRect/>
          <a:stretch>
            <a:fillRect/>
          </a:stretch>
        </p:blipFill>
        <p:spPr>
          <a:xfrm>
            <a:off x="609600" y="2149475"/>
            <a:ext cx="7010400" cy="4708525"/>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2"/>
          <p:cNvSpPr>
            <a:spLocks noGrp="1" noChangeArrowheads="1"/>
          </p:cNvSpPr>
          <p:nvPr>
            <p:ph type="title"/>
          </p:nvPr>
        </p:nvSpPr>
        <p:spPr>
          <a:xfrm>
            <a:off x="5257800" y="292100"/>
            <a:ext cx="3429000" cy="1384300"/>
          </a:xfrm>
        </p:spPr>
        <p:txBody>
          <a:bodyPr/>
          <a:lstStyle/>
          <a:p>
            <a:r>
              <a:rPr lang="en-US"/>
              <a:t>Estuaries</a:t>
            </a:r>
          </a:p>
        </p:txBody>
      </p:sp>
      <p:sp>
        <p:nvSpPr>
          <p:cNvPr id="606211" name="Rectangle 3"/>
          <p:cNvSpPr>
            <a:spLocks noGrp="1" noChangeArrowheads="1"/>
          </p:cNvSpPr>
          <p:nvPr>
            <p:ph type="body" sz="half" idx="3"/>
          </p:nvPr>
        </p:nvSpPr>
        <p:spPr>
          <a:xfrm>
            <a:off x="5791200" y="1828800"/>
            <a:ext cx="3352800" cy="4114800"/>
          </a:xfrm>
        </p:spPr>
        <p:txBody>
          <a:bodyPr/>
          <a:lstStyle/>
          <a:p>
            <a:r>
              <a:rPr lang="en-US" sz="2800"/>
              <a:t>Coastal-plain estuaries, drowned river valleys</a:t>
            </a:r>
          </a:p>
          <a:p>
            <a:pPr lvl="1"/>
            <a:r>
              <a:rPr lang="en-US" sz="2400"/>
              <a:t>Chesapeake Bay</a:t>
            </a:r>
          </a:p>
          <a:p>
            <a:r>
              <a:rPr lang="en-US" sz="2800"/>
              <a:t>Fiords, drowned glacial valleys</a:t>
            </a:r>
          </a:p>
        </p:txBody>
      </p:sp>
      <p:pic>
        <p:nvPicPr>
          <p:cNvPr id="606212" name="Picture 4" descr="chesapeake_amo_2004119"/>
          <p:cNvPicPr>
            <a:picLocks noGrp="1" noChangeAspect="1" noChangeArrowheads="1"/>
          </p:cNvPicPr>
          <p:nvPr>
            <p:ph sz="quarter" idx="1"/>
          </p:nvPr>
        </p:nvPicPr>
        <p:blipFill>
          <a:blip r:embed="rId2" cstate="print"/>
          <a:srcRect/>
          <a:stretch>
            <a:fillRect/>
          </a:stretch>
        </p:blipFill>
        <p:spPr>
          <a:xfrm>
            <a:off x="0" y="0"/>
            <a:ext cx="3962400" cy="3962400"/>
          </a:xfrm>
        </p:spPr>
      </p:pic>
      <p:pic>
        <p:nvPicPr>
          <p:cNvPr id="606213" name="Picture 5" descr="fjords"/>
          <p:cNvPicPr>
            <a:picLocks noGrp="1" noChangeAspect="1" noChangeArrowheads="1"/>
          </p:cNvPicPr>
          <p:nvPr>
            <p:ph sz="quarter" idx="2"/>
          </p:nvPr>
        </p:nvPicPr>
        <p:blipFill>
          <a:blip r:embed="rId3" cstate="print"/>
          <a:srcRect/>
          <a:stretch>
            <a:fillRect/>
          </a:stretch>
        </p:blipFill>
        <p:spPr>
          <a:xfrm>
            <a:off x="304800" y="4014788"/>
            <a:ext cx="4572000" cy="2843212"/>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a:xfrm>
            <a:off x="4724400" y="292100"/>
            <a:ext cx="3962400" cy="1384300"/>
          </a:xfrm>
        </p:spPr>
        <p:txBody>
          <a:bodyPr/>
          <a:lstStyle/>
          <a:p>
            <a:r>
              <a:rPr lang="en-US"/>
              <a:t>Estuaries</a:t>
            </a:r>
          </a:p>
        </p:txBody>
      </p:sp>
      <p:sp>
        <p:nvSpPr>
          <p:cNvPr id="607235" name="Rectangle 3"/>
          <p:cNvSpPr>
            <a:spLocks noGrp="1" noChangeArrowheads="1"/>
          </p:cNvSpPr>
          <p:nvPr>
            <p:ph type="body" sz="half" idx="3"/>
          </p:nvPr>
        </p:nvSpPr>
        <p:spPr>
          <a:xfrm>
            <a:off x="4648200" y="1524000"/>
            <a:ext cx="4191000" cy="5334000"/>
          </a:xfrm>
        </p:spPr>
        <p:txBody>
          <a:bodyPr/>
          <a:lstStyle/>
          <a:p>
            <a:r>
              <a:rPr lang="en-US" sz="2800"/>
              <a:t>Block-faulted estuaries - San Francisco Bay</a:t>
            </a:r>
          </a:p>
          <a:p>
            <a:r>
              <a:rPr lang="en-US" sz="2800"/>
              <a:t>Bar-formed estuaries landward of barrier beaches</a:t>
            </a:r>
            <a:br>
              <a:rPr lang="en-US" sz="2800"/>
            </a:br>
            <a:endParaRPr lang="en-US" sz="2800"/>
          </a:p>
          <a:p>
            <a:r>
              <a:rPr lang="en-US" sz="2800"/>
              <a:t>Estuaries and wetlands are areas of high biological productivity</a:t>
            </a:r>
          </a:p>
          <a:p>
            <a:pPr lvl="1"/>
            <a:r>
              <a:rPr lang="en-US" sz="2400"/>
              <a:t>CA has lost 95% of its estuaries!</a:t>
            </a:r>
          </a:p>
        </p:txBody>
      </p:sp>
      <p:pic>
        <p:nvPicPr>
          <p:cNvPr id="607236" name="Picture 4" descr="SF Bay"/>
          <p:cNvPicPr>
            <a:picLocks noGrp="1" noChangeAspect="1" noChangeArrowheads="1"/>
          </p:cNvPicPr>
          <p:nvPr>
            <p:ph sz="quarter" idx="1"/>
          </p:nvPr>
        </p:nvPicPr>
        <p:blipFill>
          <a:blip r:embed="rId2" cstate="print"/>
          <a:srcRect/>
          <a:stretch>
            <a:fillRect/>
          </a:stretch>
        </p:blipFill>
        <p:spPr>
          <a:xfrm>
            <a:off x="193675" y="0"/>
            <a:ext cx="3379788" cy="4191000"/>
          </a:xfrm>
        </p:spPr>
      </p:pic>
      <p:pic>
        <p:nvPicPr>
          <p:cNvPr id="607237" name="Picture 5" descr="barrier bay"/>
          <p:cNvPicPr>
            <a:picLocks noGrp="1" noChangeAspect="1" noChangeArrowheads="1"/>
          </p:cNvPicPr>
          <p:nvPr>
            <p:ph sz="quarter" idx="2"/>
          </p:nvPr>
        </p:nvPicPr>
        <p:blipFill>
          <a:blip r:embed="rId3" cstate="print"/>
          <a:srcRect/>
          <a:stretch>
            <a:fillRect/>
          </a:stretch>
        </p:blipFill>
        <p:spPr>
          <a:xfrm>
            <a:off x="457200" y="4343400"/>
            <a:ext cx="3536950" cy="2525713"/>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Grp="1" noChangeArrowheads="1"/>
          </p:cNvSpPr>
          <p:nvPr>
            <p:ph type="title"/>
          </p:nvPr>
        </p:nvSpPr>
        <p:spPr>
          <a:xfrm>
            <a:off x="1350963" y="762000"/>
            <a:ext cx="7793037" cy="838200"/>
          </a:xfrm>
        </p:spPr>
        <p:txBody>
          <a:bodyPr/>
          <a:lstStyle/>
          <a:p>
            <a:r>
              <a:rPr lang="en-US" b="1" i="1">
                <a:cs typeface="Times New Roman" pitchFamily="18" charset="0"/>
              </a:rPr>
              <a:t>Stabilizing the Shore </a:t>
            </a:r>
          </a:p>
        </p:txBody>
      </p:sp>
      <p:sp>
        <p:nvSpPr>
          <p:cNvPr id="501763" name="Rectangle 3"/>
          <p:cNvSpPr>
            <a:spLocks noGrp="1" noChangeArrowheads="1"/>
          </p:cNvSpPr>
          <p:nvPr>
            <p:ph type="body" idx="1"/>
          </p:nvPr>
        </p:nvSpPr>
        <p:spPr>
          <a:xfrm>
            <a:off x="685800" y="1981200"/>
            <a:ext cx="7772400" cy="4572000"/>
          </a:xfrm>
        </p:spPr>
        <p:txBody>
          <a:bodyPr/>
          <a:lstStyle/>
          <a:p>
            <a:pPr>
              <a:buSzTx/>
              <a:buFont typeface="Wingdings" pitchFamily="1" charset="2"/>
              <a:buChar char="§"/>
            </a:pPr>
            <a:r>
              <a:rPr lang="en-US">
                <a:solidFill>
                  <a:schemeClr val="tx2"/>
                </a:solidFill>
                <a:cs typeface="Times New Roman" pitchFamily="18" charset="0"/>
              </a:rPr>
              <a:t>Shoreline erosion is influenced by the local factors</a:t>
            </a:r>
            <a:r>
              <a:rPr lang="en-US">
                <a:cs typeface="Times New Roman" pitchFamily="18" charset="0"/>
              </a:rPr>
              <a:t>:</a:t>
            </a:r>
          </a:p>
          <a:p>
            <a:pPr lvl="1">
              <a:buClr>
                <a:schemeClr val="folHlink"/>
              </a:buClr>
              <a:buFont typeface="Wingdings" pitchFamily="1" charset="2"/>
              <a:buChar char="§"/>
            </a:pPr>
            <a:r>
              <a:rPr lang="en-US">
                <a:cs typeface="Times New Roman" pitchFamily="18" charset="0"/>
              </a:rPr>
              <a:t>Proximity to sediment-laden rivers </a:t>
            </a:r>
          </a:p>
          <a:p>
            <a:pPr lvl="1">
              <a:buClr>
                <a:schemeClr val="folHlink"/>
              </a:buClr>
              <a:buFont typeface="Wingdings" pitchFamily="1" charset="2"/>
              <a:buChar char="§"/>
            </a:pPr>
            <a:r>
              <a:rPr lang="en-US">
                <a:cs typeface="Times New Roman" pitchFamily="18" charset="0"/>
              </a:rPr>
              <a:t>Degree of tectonic activity </a:t>
            </a:r>
          </a:p>
          <a:p>
            <a:pPr lvl="1">
              <a:buClr>
                <a:schemeClr val="folHlink"/>
              </a:buClr>
              <a:buFont typeface="Wingdings" pitchFamily="1" charset="2"/>
              <a:buChar char="§"/>
            </a:pPr>
            <a:r>
              <a:rPr lang="en-US">
                <a:cs typeface="Times New Roman" pitchFamily="18" charset="0"/>
              </a:rPr>
              <a:t>Topography and composition of the land </a:t>
            </a:r>
          </a:p>
          <a:p>
            <a:pPr lvl="1">
              <a:buClr>
                <a:schemeClr val="folHlink"/>
              </a:buClr>
              <a:buFont typeface="Wingdings" pitchFamily="1" charset="2"/>
              <a:buChar char="§"/>
            </a:pPr>
            <a:r>
              <a:rPr lang="en-US">
                <a:cs typeface="Times New Roman" pitchFamily="18" charset="0"/>
              </a:rPr>
              <a:t>Prevailing wind and weather patterns </a:t>
            </a:r>
          </a:p>
          <a:p>
            <a:pPr lvl="1">
              <a:buClr>
                <a:schemeClr val="folHlink"/>
              </a:buClr>
              <a:buFont typeface="Wingdings" pitchFamily="1" charset="2"/>
              <a:buChar char="§"/>
            </a:pPr>
            <a:r>
              <a:rPr lang="en-US">
                <a:cs typeface="Times New Roman" pitchFamily="18" charset="0"/>
              </a:rPr>
              <a:t>Configuration of the coastline</a:t>
            </a:r>
            <a:r>
              <a:rPr lang="en-US" b="1">
                <a:cs typeface="Times New Roman" pitchFamily="18" charset="0"/>
              </a:rPr>
              <a:t> </a:t>
            </a:r>
          </a:p>
          <a:p>
            <a:pPr lvl="1">
              <a:buClr>
                <a:schemeClr val="tx2"/>
              </a:buClr>
              <a:buFontTx/>
              <a:buChar char="•"/>
            </a:pPr>
            <a:endParaRPr lang="en-US" b="1">
              <a:cs typeface="Times New Roman"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a:xfrm>
            <a:off x="1350963" y="0"/>
            <a:ext cx="7793037" cy="1066800"/>
          </a:xfrm>
        </p:spPr>
        <p:txBody>
          <a:bodyPr/>
          <a:lstStyle/>
          <a:p>
            <a:r>
              <a:rPr lang="en-US" b="1" i="1">
                <a:cs typeface="Times New Roman" pitchFamily="18" charset="0"/>
              </a:rPr>
              <a:t>Stabilizing the Shore </a:t>
            </a:r>
          </a:p>
        </p:txBody>
      </p:sp>
      <p:sp>
        <p:nvSpPr>
          <p:cNvPr id="535555" name="Rectangle 3"/>
          <p:cNvSpPr>
            <a:spLocks noGrp="1" noChangeArrowheads="1"/>
          </p:cNvSpPr>
          <p:nvPr>
            <p:ph type="body" idx="1"/>
          </p:nvPr>
        </p:nvSpPr>
        <p:spPr>
          <a:xfrm>
            <a:off x="228600" y="1295400"/>
            <a:ext cx="8763000" cy="5257800"/>
          </a:xfrm>
        </p:spPr>
        <p:txBody>
          <a:bodyPr/>
          <a:lstStyle/>
          <a:p>
            <a:pPr>
              <a:buSzTx/>
              <a:buFont typeface="Wingdings" pitchFamily="1" charset="2"/>
              <a:buChar char="§"/>
            </a:pPr>
            <a:r>
              <a:rPr lang="en-US">
                <a:solidFill>
                  <a:schemeClr val="tx2"/>
                </a:solidFill>
                <a:cs typeface="Times New Roman" pitchFamily="18" charset="0"/>
              </a:rPr>
              <a:t>Erosion problems along U.S. Coasts</a:t>
            </a:r>
          </a:p>
          <a:p>
            <a:pPr lvl="1">
              <a:buClr>
                <a:schemeClr val="folHlink"/>
              </a:buClr>
              <a:buFont typeface="Wingdings" pitchFamily="1" charset="2"/>
              <a:buChar char="§"/>
            </a:pPr>
            <a:r>
              <a:rPr lang="en-US">
                <a:cs typeface="Times New Roman" pitchFamily="18" charset="0"/>
              </a:rPr>
              <a:t>Shoreline erosion problems are different along the opposite coasts  </a:t>
            </a:r>
          </a:p>
          <a:p>
            <a:pPr lvl="1">
              <a:buClr>
                <a:schemeClr val="folHlink"/>
              </a:buClr>
              <a:buFont typeface="Wingdings" pitchFamily="1" charset="2"/>
              <a:buChar char="§"/>
            </a:pPr>
            <a:r>
              <a:rPr lang="en-US">
                <a:cs typeface="Times New Roman" pitchFamily="18" charset="0"/>
              </a:rPr>
              <a:t>Atlantic and Gulf Coasts </a:t>
            </a:r>
          </a:p>
          <a:p>
            <a:pPr lvl="2">
              <a:buClr>
                <a:schemeClr val="accent2"/>
              </a:buClr>
              <a:buSzTx/>
              <a:buFont typeface="Wingdings" pitchFamily="1" charset="2"/>
              <a:buChar char="§"/>
            </a:pPr>
            <a:r>
              <a:rPr lang="en-US">
                <a:cs typeface="Times New Roman" pitchFamily="18" charset="0"/>
              </a:rPr>
              <a:t>Development occurs mainly on </a:t>
            </a:r>
            <a:r>
              <a:rPr lang="en-US" i="1">
                <a:solidFill>
                  <a:schemeClr val="tx2"/>
                </a:solidFill>
                <a:cs typeface="Times New Roman" pitchFamily="18" charset="0"/>
              </a:rPr>
              <a:t>barrier islands</a:t>
            </a:r>
            <a:r>
              <a:rPr lang="en-US">
                <a:cs typeface="Times New Roman" pitchFamily="18" charset="0"/>
              </a:rPr>
              <a:t> </a:t>
            </a:r>
          </a:p>
          <a:p>
            <a:pPr lvl="3">
              <a:buClr>
                <a:schemeClr val="folHlink"/>
              </a:buClr>
              <a:buFont typeface="Wingdings" pitchFamily="1" charset="2"/>
              <a:buChar char="§"/>
            </a:pPr>
            <a:r>
              <a:rPr lang="en-US" sz="2400">
                <a:cs typeface="Times New Roman" pitchFamily="18" charset="0"/>
              </a:rPr>
              <a:t>Face open ocean </a:t>
            </a:r>
          </a:p>
          <a:p>
            <a:pPr lvl="3">
              <a:buClr>
                <a:schemeClr val="folHlink"/>
              </a:buClr>
              <a:buFont typeface="Wingdings" pitchFamily="1" charset="2"/>
              <a:buChar char="§"/>
            </a:pPr>
            <a:r>
              <a:rPr lang="en-US" sz="2400">
                <a:cs typeface="Times New Roman" pitchFamily="18" charset="0"/>
              </a:rPr>
              <a:t>Receive full force of storms (hurricanes)</a:t>
            </a:r>
          </a:p>
          <a:p>
            <a:pPr lvl="2">
              <a:buClr>
                <a:schemeClr val="accent2"/>
              </a:buClr>
              <a:buSzTx/>
              <a:buFont typeface="Wingdings" pitchFamily="1" charset="2"/>
              <a:buChar char="§"/>
            </a:pPr>
            <a:r>
              <a:rPr lang="en-US">
                <a:cs typeface="Times New Roman" pitchFamily="18" charset="0"/>
              </a:rPr>
              <a:t>Development has taken place more rapidly than our understanding of barrier island dynamics   </a:t>
            </a:r>
          </a:p>
          <a:p>
            <a:pPr lvl="3">
              <a:buClr>
                <a:schemeClr val="tx2"/>
              </a:buClr>
              <a:buFontTx/>
              <a:buNone/>
            </a:pPr>
            <a:endParaRPr lang="en-US">
              <a:cs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2"/>
          <p:cNvSpPr>
            <a:spLocks noGrp="1" noChangeArrowheads="1"/>
          </p:cNvSpPr>
          <p:nvPr>
            <p:ph type="title"/>
          </p:nvPr>
        </p:nvSpPr>
        <p:spPr/>
        <p:txBody>
          <a:bodyPr/>
          <a:lstStyle/>
          <a:p>
            <a:pPr algn="ctr"/>
            <a:r>
              <a:rPr lang="en-US" i="1"/>
              <a:t>Barrier Islands</a:t>
            </a:r>
          </a:p>
        </p:txBody>
      </p:sp>
      <p:sp>
        <p:nvSpPr>
          <p:cNvPr id="608259" name="Rectangle 3"/>
          <p:cNvSpPr>
            <a:spLocks noGrp="1" noChangeArrowheads="1"/>
          </p:cNvSpPr>
          <p:nvPr>
            <p:ph type="body" idx="1"/>
          </p:nvPr>
        </p:nvSpPr>
        <p:spPr/>
        <p:txBody>
          <a:bodyPr/>
          <a:lstStyle/>
          <a:p>
            <a:endParaRPr lang="en-US"/>
          </a:p>
        </p:txBody>
      </p:sp>
      <p:pic>
        <p:nvPicPr>
          <p:cNvPr id="608260" name="Picture 4" descr="1017a"/>
          <p:cNvPicPr>
            <a:picLocks noChangeAspect="1" noChangeArrowheads="1"/>
          </p:cNvPicPr>
          <p:nvPr/>
        </p:nvPicPr>
        <p:blipFill>
          <a:blip r:embed="rId2" cstate="print"/>
          <a:srcRect/>
          <a:stretch>
            <a:fillRect/>
          </a:stretch>
        </p:blipFill>
        <p:spPr bwMode="auto">
          <a:xfrm>
            <a:off x="0" y="2193925"/>
            <a:ext cx="9144000" cy="4124325"/>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2"/>
          <p:cNvSpPr>
            <a:spLocks noGrp="1" noChangeArrowheads="1"/>
          </p:cNvSpPr>
          <p:nvPr>
            <p:ph type="title"/>
          </p:nvPr>
        </p:nvSpPr>
        <p:spPr/>
        <p:txBody>
          <a:bodyPr/>
          <a:lstStyle/>
          <a:p>
            <a:endParaRPr lang="en-US"/>
          </a:p>
        </p:txBody>
      </p:sp>
      <p:sp>
        <p:nvSpPr>
          <p:cNvPr id="585731" name="Rectangle 3"/>
          <p:cNvSpPr>
            <a:spLocks noGrp="1" noChangeArrowheads="1"/>
          </p:cNvSpPr>
          <p:nvPr>
            <p:ph type="body" idx="1"/>
          </p:nvPr>
        </p:nvSpPr>
        <p:spPr>
          <a:xfrm>
            <a:off x="0" y="4343400"/>
            <a:ext cx="3200400" cy="2514600"/>
          </a:xfrm>
        </p:spPr>
        <p:txBody>
          <a:bodyPr/>
          <a:lstStyle/>
          <a:p>
            <a:r>
              <a:rPr lang="en-US" sz="2400"/>
              <a:t>Barrier Island Urban Development</a:t>
            </a:r>
          </a:p>
          <a:p>
            <a:pPr lvl="1"/>
            <a:r>
              <a:rPr lang="en-US" sz="2000"/>
              <a:t>Texas</a:t>
            </a:r>
          </a:p>
          <a:p>
            <a:pPr lvl="1"/>
            <a:r>
              <a:rPr lang="en-US" sz="2000"/>
              <a:t>New Jersey</a:t>
            </a:r>
          </a:p>
        </p:txBody>
      </p:sp>
      <p:pic>
        <p:nvPicPr>
          <p:cNvPr id="585733" name="Picture 5" descr="10_09ab"/>
          <p:cNvPicPr>
            <a:picLocks noChangeAspect="1" noChangeArrowheads="1"/>
          </p:cNvPicPr>
          <p:nvPr/>
        </p:nvPicPr>
        <p:blipFill>
          <a:blip r:embed="rId2" cstate="print"/>
          <a:srcRect l="49655" b="54091"/>
          <a:stretch>
            <a:fillRect/>
          </a:stretch>
        </p:blipFill>
        <p:spPr bwMode="auto">
          <a:xfrm>
            <a:off x="0" y="0"/>
            <a:ext cx="3259138" cy="3962400"/>
          </a:xfrm>
          <a:prstGeom prst="rect">
            <a:avLst/>
          </a:prstGeom>
          <a:noFill/>
          <a:ln w="9525">
            <a:noFill/>
            <a:miter lim="800000"/>
            <a:headEnd/>
            <a:tailEnd/>
          </a:ln>
        </p:spPr>
      </p:pic>
      <p:pic>
        <p:nvPicPr>
          <p:cNvPr id="585734" name="Picture 6" descr="10_09c"/>
          <p:cNvPicPr>
            <a:picLocks noChangeAspect="1" noChangeArrowheads="1"/>
          </p:cNvPicPr>
          <p:nvPr/>
        </p:nvPicPr>
        <p:blipFill>
          <a:blip r:embed="rId3" cstate="print"/>
          <a:srcRect r="13020" b="7211"/>
          <a:stretch>
            <a:fillRect/>
          </a:stretch>
        </p:blipFill>
        <p:spPr bwMode="auto">
          <a:xfrm>
            <a:off x="3208338" y="0"/>
            <a:ext cx="5935662" cy="68580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ChangeArrowheads="1"/>
          </p:cNvSpPr>
          <p:nvPr>
            <p:ph type="title"/>
          </p:nvPr>
        </p:nvSpPr>
        <p:spPr>
          <a:xfrm>
            <a:off x="1350963" y="0"/>
            <a:ext cx="7793037" cy="852488"/>
          </a:xfrm>
        </p:spPr>
        <p:txBody>
          <a:bodyPr/>
          <a:lstStyle/>
          <a:p>
            <a:r>
              <a:rPr lang="en-US" b="1" i="1">
                <a:cs typeface="Times New Roman" pitchFamily="18" charset="0"/>
              </a:rPr>
              <a:t>Stabilizing the Shore </a:t>
            </a:r>
          </a:p>
        </p:txBody>
      </p:sp>
      <p:sp>
        <p:nvSpPr>
          <p:cNvPr id="536579" name="Rectangle 3"/>
          <p:cNvSpPr>
            <a:spLocks noGrp="1" noChangeArrowheads="1"/>
          </p:cNvSpPr>
          <p:nvPr>
            <p:ph type="body" idx="1"/>
          </p:nvPr>
        </p:nvSpPr>
        <p:spPr>
          <a:xfrm>
            <a:off x="304800" y="1219200"/>
            <a:ext cx="8610600" cy="5334000"/>
          </a:xfrm>
        </p:spPr>
        <p:txBody>
          <a:bodyPr/>
          <a:lstStyle/>
          <a:p>
            <a:pPr>
              <a:buSzTx/>
              <a:buFont typeface="Wingdings" pitchFamily="1" charset="2"/>
              <a:buChar char="§"/>
            </a:pPr>
            <a:r>
              <a:rPr lang="en-US" dirty="0">
                <a:solidFill>
                  <a:schemeClr val="tx2"/>
                </a:solidFill>
                <a:cs typeface="Times New Roman" pitchFamily="18" charset="0"/>
              </a:rPr>
              <a:t>Erosion problems along U.S. Coasts</a:t>
            </a:r>
          </a:p>
          <a:p>
            <a:pPr lvl="1">
              <a:buClr>
                <a:schemeClr val="folHlink"/>
              </a:buClr>
              <a:buFont typeface="Wingdings" pitchFamily="1" charset="2"/>
              <a:buChar char="§"/>
            </a:pPr>
            <a:r>
              <a:rPr lang="en-US" dirty="0">
                <a:cs typeface="Times New Roman" pitchFamily="18" charset="0"/>
              </a:rPr>
              <a:t>Pacific Coast </a:t>
            </a:r>
          </a:p>
          <a:p>
            <a:pPr lvl="2">
              <a:buClr>
                <a:schemeClr val="accent2"/>
              </a:buClr>
              <a:buSzTx/>
              <a:buFont typeface="Wingdings" pitchFamily="1" charset="2"/>
              <a:buChar char="§"/>
            </a:pPr>
            <a:r>
              <a:rPr lang="en-US" dirty="0">
                <a:cs typeface="Times New Roman" pitchFamily="18" charset="0"/>
              </a:rPr>
              <a:t>Characterized by relatively narrow beaches backed by steep cliffs and mountain ranges</a:t>
            </a:r>
            <a:endParaRPr lang="en-US" sz="2800" dirty="0">
              <a:cs typeface="Times New Roman" pitchFamily="18" charset="0"/>
            </a:endParaRPr>
          </a:p>
          <a:p>
            <a:pPr lvl="2">
              <a:buClr>
                <a:schemeClr val="accent2"/>
              </a:buClr>
              <a:buSzTx/>
              <a:buFont typeface="Wingdings" pitchFamily="1" charset="2"/>
              <a:buChar char="§"/>
            </a:pPr>
            <a:r>
              <a:rPr lang="en-US" dirty="0">
                <a:cs typeface="Times New Roman" pitchFamily="18" charset="0"/>
              </a:rPr>
              <a:t>Major problem is the narrowing of the beaches </a:t>
            </a:r>
          </a:p>
          <a:p>
            <a:pPr lvl="3">
              <a:buClr>
                <a:schemeClr val="folHlink"/>
              </a:buClr>
              <a:buFont typeface="Wingdings" pitchFamily="1" charset="2"/>
              <a:buChar char="§"/>
            </a:pPr>
            <a:r>
              <a:rPr lang="en-US" sz="2400" dirty="0">
                <a:cs typeface="Times New Roman" pitchFamily="18" charset="0"/>
              </a:rPr>
              <a:t>Sediment for beaches is interrupted by dams and reservoirs </a:t>
            </a:r>
          </a:p>
          <a:p>
            <a:pPr lvl="3">
              <a:buClr>
                <a:schemeClr val="folHlink"/>
              </a:buClr>
              <a:buFont typeface="Wingdings" pitchFamily="1" charset="2"/>
              <a:buChar char="§"/>
            </a:pPr>
            <a:r>
              <a:rPr lang="en-US" sz="2400" dirty="0">
                <a:cs typeface="Times New Roman" pitchFamily="18" charset="0"/>
              </a:rPr>
              <a:t>Rapid erosion occurs along the beaches </a:t>
            </a:r>
          </a:p>
          <a:p>
            <a:pPr lvl="2">
              <a:buSzTx/>
              <a:buFont typeface="Wingdings" pitchFamily="1" charset="2"/>
              <a:buChar char="§"/>
            </a:pPr>
            <a:r>
              <a:rPr lang="en-US" sz="2800" dirty="0">
                <a:solidFill>
                  <a:srgbClr val="FF0000"/>
                </a:solidFill>
                <a:cs typeface="Times New Roman" pitchFamily="18" charset="0"/>
              </a:rPr>
              <a:t>Sedimentary Budget has been upset!</a:t>
            </a:r>
          </a:p>
          <a:p>
            <a:pPr lvl="3">
              <a:buClr>
                <a:schemeClr val="tx2"/>
              </a:buClr>
              <a:buFontTx/>
              <a:buChar char="•"/>
            </a:pPr>
            <a:endParaRPr lang="en-US" dirty="0">
              <a:cs typeface="Times New Roman" pitchFamily="18" charset="0"/>
            </a:endParaRPr>
          </a:p>
          <a:p>
            <a:pPr lvl="1">
              <a:buClr>
                <a:schemeClr val="tx2"/>
              </a:buClr>
              <a:buFontTx/>
              <a:buChar char="•"/>
            </a:pPr>
            <a:endParaRPr lang="en-US" dirty="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304800" y="0"/>
            <a:ext cx="8440738" cy="1143000"/>
          </a:xfrm>
        </p:spPr>
        <p:txBody>
          <a:bodyPr/>
          <a:lstStyle/>
          <a:p>
            <a:pPr algn="ctr"/>
            <a:r>
              <a:rPr lang="en-US" sz="4000" b="1" dirty="0"/>
              <a:t>   </a:t>
            </a:r>
            <a:r>
              <a:rPr lang="en-US" b="1" i="1" dirty="0"/>
              <a:t>Waves</a:t>
            </a:r>
          </a:p>
        </p:txBody>
      </p:sp>
      <p:sp>
        <p:nvSpPr>
          <p:cNvPr id="96259" name="Rectangle 3"/>
          <p:cNvSpPr>
            <a:spLocks noGrp="1" noChangeArrowheads="1"/>
          </p:cNvSpPr>
          <p:nvPr>
            <p:ph type="body" idx="1"/>
          </p:nvPr>
        </p:nvSpPr>
        <p:spPr>
          <a:xfrm>
            <a:off x="152400" y="1143000"/>
            <a:ext cx="8991600" cy="4953000"/>
          </a:xfrm>
        </p:spPr>
        <p:txBody>
          <a:bodyPr/>
          <a:lstStyle/>
          <a:p>
            <a:r>
              <a:rPr lang="en-US" dirty="0"/>
              <a:t>Wind-generated waves provide most of the energy that shapes and modifies shorelines</a:t>
            </a:r>
          </a:p>
          <a:p>
            <a:pPr lvl="1"/>
            <a:r>
              <a:rPr lang="en-US" dirty="0" smtClean="0"/>
              <a:t>Height</a:t>
            </a:r>
            <a:r>
              <a:rPr lang="en-US" dirty="0"/>
              <a:t>, length, and period of a wave depend </a:t>
            </a:r>
            <a:r>
              <a:rPr lang="en-US" dirty="0" smtClean="0"/>
              <a:t>on:</a:t>
            </a:r>
            <a:endParaRPr lang="en-US" dirty="0"/>
          </a:p>
          <a:p>
            <a:pPr lvl="2"/>
            <a:r>
              <a:rPr lang="en-US" dirty="0"/>
              <a:t>Wind speed</a:t>
            </a:r>
          </a:p>
          <a:p>
            <a:pPr lvl="2"/>
            <a:r>
              <a:rPr lang="en-US" dirty="0"/>
              <a:t>Length of time (</a:t>
            </a:r>
            <a:r>
              <a:rPr lang="en-US" i="1" dirty="0"/>
              <a:t>Duration</a:t>
            </a:r>
            <a:r>
              <a:rPr lang="en-US" dirty="0"/>
              <a:t>) wind has blown</a:t>
            </a:r>
          </a:p>
          <a:p>
            <a:pPr lvl="2"/>
            <a:r>
              <a:rPr lang="en-US" dirty="0" smtClean="0">
                <a:solidFill>
                  <a:schemeClr val="tx2"/>
                </a:solidFill>
              </a:rPr>
              <a:t>Fetch:</a:t>
            </a:r>
            <a:r>
              <a:rPr lang="en-US" dirty="0" smtClean="0"/>
              <a:t> </a:t>
            </a:r>
            <a:r>
              <a:rPr lang="en-US" dirty="0"/>
              <a:t>the distance that the wind has traveled across open water</a:t>
            </a:r>
          </a:p>
        </p:txBody>
      </p:sp>
      <p:pic>
        <p:nvPicPr>
          <p:cNvPr id="4" name="Picture 4" descr="developed sea"/>
          <p:cNvPicPr>
            <a:picLocks noChangeAspect="1" noChangeArrowheads="1"/>
          </p:cNvPicPr>
          <p:nvPr/>
        </p:nvPicPr>
        <p:blipFill>
          <a:blip r:embed="rId2" cstate="print"/>
          <a:srcRect/>
          <a:stretch>
            <a:fillRect/>
          </a:stretch>
        </p:blipFill>
        <p:spPr bwMode="auto">
          <a:xfrm>
            <a:off x="3165939" y="4267200"/>
            <a:ext cx="5978061" cy="2590800"/>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ChangeArrowheads="1"/>
          </p:cNvSpPr>
          <p:nvPr>
            <p:ph type="title"/>
          </p:nvPr>
        </p:nvSpPr>
        <p:spPr>
          <a:xfrm>
            <a:off x="0" y="0"/>
            <a:ext cx="8839200" cy="1143000"/>
          </a:xfrm>
        </p:spPr>
        <p:txBody>
          <a:bodyPr/>
          <a:lstStyle/>
          <a:p>
            <a:r>
              <a:rPr lang="en-US" b="1" i="1">
                <a:cs typeface="Times New Roman" pitchFamily="18" charset="0"/>
              </a:rPr>
              <a:t>Stabilizing the Shore </a:t>
            </a:r>
          </a:p>
        </p:txBody>
      </p:sp>
      <p:sp>
        <p:nvSpPr>
          <p:cNvPr id="534531" name="Rectangle 3"/>
          <p:cNvSpPr>
            <a:spLocks noGrp="1" noChangeArrowheads="1"/>
          </p:cNvSpPr>
          <p:nvPr>
            <p:ph type="body" idx="1"/>
          </p:nvPr>
        </p:nvSpPr>
        <p:spPr>
          <a:xfrm>
            <a:off x="0" y="914400"/>
            <a:ext cx="9144000" cy="3124200"/>
          </a:xfrm>
        </p:spPr>
        <p:txBody>
          <a:bodyPr/>
          <a:lstStyle/>
          <a:p>
            <a:pPr>
              <a:buSzTx/>
              <a:buFont typeface="Wingdings" pitchFamily="1" charset="2"/>
              <a:buChar char="§"/>
            </a:pPr>
            <a:r>
              <a:rPr lang="en-US" b="1" i="1">
                <a:solidFill>
                  <a:schemeClr val="tx2"/>
                </a:solidFill>
                <a:cs typeface="Times New Roman" pitchFamily="18" charset="0"/>
              </a:rPr>
              <a:t>Soft Stabilization</a:t>
            </a:r>
          </a:p>
          <a:p>
            <a:pPr lvl="1">
              <a:buClr>
                <a:schemeClr val="folHlink"/>
              </a:buClr>
              <a:buFont typeface="Wingdings" pitchFamily="1" charset="2"/>
              <a:buChar char="§"/>
            </a:pPr>
            <a:r>
              <a:rPr lang="en-US" b="1">
                <a:cs typeface="Times New Roman" pitchFamily="18" charset="0"/>
              </a:rPr>
              <a:t>Alternative to hard stabilization</a:t>
            </a:r>
          </a:p>
          <a:p>
            <a:pPr lvl="2">
              <a:buClr>
                <a:schemeClr val="accent2"/>
              </a:buClr>
              <a:buSzTx/>
              <a:buFont typeface="Wingdings" pitchFamily="1" charset="2"/>
              <a:buChar char="§"/>
            </a:pPr>
            <a:r>
              <a:rPr lang="en-US" b="1" i="1">
                <a:solidFill>
                  <a:schemeClr val="tx2"/>
                </a:solidFill>
                <a:cs typeface="Times New Roman" pitchFamily="18" charset="0"/>
              </a:rPr>
              <a:t>Beach nourishment</a:t>
            </a:r>
            <a:r>
              <a:rPr lang="en-US" b="1">
                <a:cs typeface="Times New Roman" pitchFamily="18" charset="0"/>
              </a:rPr>
              <a:t> involves adding sand to the beach system</a:t>
            </a:r>
          </a:p>
        </p:txBody>
      </p:sp>
      <p:pic>
        <p:nvPicPr>
          <p:cNvPr id="534532" name="Picture 4" descr="1021b"/>
          <p:cNvPicPr>
            <a:picLocks noChangeAspect="1" noChangeArrowheads="1"/>
          </p:cNvPicPr>
          <p:nvPr/>
        </p:nvPicPr>
        <p:blipFill>
          <a:blip r:embed="rId2" cstate="print"/>
          <a:srcRect b="2983"/>
          <a:stretch>
            <a:fillRect/>
          </a:stretch>
        </p:blipFill>
        <p:spPr bwMode="auto">
          <a:xfrm>
            <a:off x="3225800" y="2930525"/>
            <a:ext cx="5918200" cy="3927475"/>
          </a:xfrm>
          <a:prstGeom prst="rect">
            <a:avLst/>
          </a:prstGeom>
          <a:noFill/>
          <a:ln w="9525">
            <a:noFill/>
            <a:miter lim="800000"/>
            <a:headEnd/>
            <a:tailEnd/>
          </a:ln>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p:cNvSpPr>
            <a:spLocks noGrp="1" noChangeArrowheads="1"/>
          </p:cNvSpPr>
          <p:nvPr>
            <p:ph type="title"/>
          </p:nvPr>
        </p:nvSpPr>
        <p:spPr>
          <a:xfrm>
            <a:off x="685800" y="0"/>
            <a:ext cx="7772400" cy="1524000"/>
          </a:xfrm>
        </p:spPr>
        <p:txBody>
          <a:bodyPr/>
          <a:lstStyle/>
          <a:p>
            <a:pPr algn="ctr"/>
            <a:r>
              <a:rPr lang="en-US" b="1" i="1"/>
              <a:t>Miami Beach </a:t>
            </a:r>
            <a:br>
              <a:rPr lang="en-US" b="1" i="1"/>
            </a:br>
            <a:r>
              <a:rPr lang="en-US" b="1" i="1"/>
              <a:t>Beach Nourishment</a:t>
            </a:r>
          </a:p>
        </p:txBody>
      </p:sp>
      <p:grpSp>
        <p:nvGrpSpPr>
          <p:cNvPr id="559110" name="Group 6"/>
          <p:cNvGrpSpPr>
            <a:grpSpLocks/>
          </p:cNvGrpSpPr>
          <p:nvPr/>
        </p:nvGrpSpPr>
        <p:grpSpPr bwMode="auto">
          <a:xfrm>
            <a:off x="41275" y="1524000"/>
            <a:ext cx="9102725" cy="4608513"/>
            <a:chOff x="38" y="1189"/>
            <a:chExt cx="5734" cy="2903"/>
          </a:xfrm>
        </p:grpSpPr>
        <p:pic>
          <p:nvPicPr>
            <p:cNvPr id="559107" name="Picture 3" descr="FG14_22A"/>
            <p:cNvPicPr>
              <a:picLocks noChangeAspect="1" noChangeArrowheads="1"/>
            </p:cNvPicPr>
            <p:nvPr/>
          </p:nvPicPr>
          <p:blipFill>
            <a:blip r:embed="rId2" cstate="print"/>
            <a:srcRect l="1285" t="1205" r="1285" b="7230"/>
            <a:stretch>
              <a:fillRect/>
            </a:stretch>
          </p:blipFill>
          <p:spPr bwMode="auto">
            <a:xfrm>
              <a:off x="38" y="1205"/>
              <a:ext cx="2882" cy="2887"/>
            </a:xfrm>
            <a:prstGeom prst="rect">
              <a:avLst/>
            </a:prstGeom>
            <a:noFill/>
            <a:ln w="9525">
              <a:noFill/>
              <a:miter lim="800000"/>
              <a:headEnd/>
              <a:tailEnd/>
            </a:ln>
          </p:spPr>
        </p:pic>
        <p:pic>
          <p:nvPicPr>
            <p:cNvPr id="559109" name="Picture 5" descr="FG14_22B"/>
            <p:cNvPicPr>
              <a:picLocks noChangeAspect="1" noChangeArrowheads="1"/>
            </p:cNvPicPr>
            <p:nvPr/>
          </p:nvPicPr>
          <p:blipFill>
            <a:blip r:embed="rId3" cstate="print"/>
            <a:srcRect l="1291" t="1207" r="1291" b="7242"/>
            <a:stretch>
              <a:fillRect/>
            </a:stretch>
          </p:blipFill>
          <p:spPr bwMode="auto">
            <a:xfrm>
              <a:off x="2895" y="1189"/>
              <a:ext cx="2877" cy="2891"/>
            </a:xfrm>
            <a:prstGeom prst="rect">
              <a:avLst/>
            </a:prstGeom>
            <a:noFill/>
            <a:ln w="9525">
              <a:noFill/>
              <a:miter lim="800000"/>
              <a:headEnd/>
              <a:tailEnd/>
            </a:ln>
          </p:spPr>
        </p:pic>
      </p:grpSp>
      <p:sp>
        <p:nvSpPr>
          <p:cNvPr id="559111" name="Text Box 7"/>
          <p:cNvSpPr txBox="1">
            <a:spLocks noChangeArrowheads="1"/>
          </p:cNvSpPr>
          <p:nvPr/>
        </p:nvSpPr>
        <p:spPr bwMode="auto">
          <a:xfrm>
            <a:off x="1219200" y="6248400"/>
            <a:ext cx="6694488" cy="396875"/>
          </a:xfrm>
          <a:prstGeom prst="rect">
            <a:avLst/>
          </a:prstGeom>
          <a:noFill/>
          <a:ln w="12700">
            <a:noFill/>
            <a:miter lim="800000"/>
            <a:headEnd type="none" w="sm" len="sm"/>
            <a:tailEnd type="none" w="sm" len="sm"/>
          </a:ln>
          <a:effectLst/>
        </p:spPr>
        <p:txBody>
          <a:bodyPr>
            <a:spAutoFit/>
          </a:bodyPr>
          <a:lstStyle/>
          <a:p>
            <a:r>
              <a:rPr lang="en-US" sz="2000" b="1">
                <a:latin typeface="Verdana" pitchFamily="34" charset="0"/>
              </a:rPr>
              <a:t>Before				After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ChangeArrowheads="1"/>
          </p:cNvSpPr>
          <p:nvPr>
            <p:ph type="title"/>
          </p:nvPr>
        </p:nvSpPr>
        <p:spPr>
          <a:xfrm>
            <a:off x="1350963" y="0"/>
            <a:ext cx="7793037" cy="914400"/>
          </a:xfrm>
        </p:spPr>
        <p:txBody>
          <a:bodyPr/>
          <a:lstStyle/>
          <a:p>
            <a:r>
              <a:rPr lang="en-US" b="1" i="1">
                <a:cs typeface="Times New Roman" pitchFamily="18" charset="0"/>
              </a:rPr>
              <a:t>Stabilizing the Shore </a:t>
            </a:r>
          </a:p>
        </p:txBody>
      </p:sp>
      <p:sp>
        <p:nvSpPr>
          <p:cNvPr id="533507" name="Rectangle 3"/>
          <p:cNvSpPr>
            <a:spLocks noGrp="1" noChangeArrowheads="1"/>
          </p:cNvSpPr>
          <p:nvPr>
            <p:ph type="body" idx="1"/>
          </p:nvPr>
        </p:nvSpPr>
        <p:spPr>
          <a:xfrm>
            <a:off x="381000" y="1295400"/>
            <a:ext cx="8077200" cy="5257800"/>
          </a:xfrm>
        </p:spPr>
        <p:txBody>
          <a:bodyPr/>
          <a:lstStyle/>
          <a:p>
            <a:pPr>
              <a:buSzTx/>
              <a:buFont typeface="Wingdings" pitchFamily="1" charset="2"/>
              <a:buChar char="§"/>
            </a:pPr>
            <a:r>
              <a:rPr lang="en-US" dirty="0">
                <a:solidFill>
                  <a:schemeClr val="tx2"/>
                </a:solidFill>
                <a:cs typeface="Times New Roman" pitchFamily="18" charset="0"/>
              </a:rPr>
              <a:t>Responses to erosion problems</a:t>
            </a:r>
            <a:r>
              <a:rPr lang="en-US" dirty="0">
                <a:cs typeface="Times New Roman" pitchFamily="18" charset="0"/>
              </a:rPr>
              <a:t> </a:t>
            </a:r>
          </a:p>
          <a:p>
            <a:pPr lvl="1">
              <a:buClr>
                <a:schemeClr val="folHlink"/>
              </a:buClr>
              <a:buFont typeface="Wingdings" pitchFamily="1" charset="2"/>
              <a:buChar char="§"/>
            </a:pPr>
            <a:r>
              <a:rPr lang="en-US" i="1" dirty="0">
                <a:solidFill>
                  <a:schemeClr val="tx2"/>
                </a:solidFill>
                <a:cs typeface="Times New Roman" pitchFamily="18" charset="0"/>
              </a:rPr>
              <a:t>Hard stabilization</a:t>
            </a:r>
            <a:r>
              <a:rPr lang="en-US" dirty="0">
                <a:cs typeface="Tahoma" pitchFamily="1" charset="0"/>
              </a:rPr>
              <a:t>—B</a:t>
            </a:r>
            <a:r>
              <a:rPr lang="en-US" dirty="0">
                <a:cs typeface="Times New Roman" pitchFamily="18" charset="0"/>
              </a:rPr>
              <a:t>uilding structures</a:t>
            </a:r>
          </a:p>
          <a:p>
            <a:pPr lvl="2">
              <a:buClr>
                <a:schemeClr val="accent2"/>
              </a:buClr>
              <a:buSzTx/>
              <a:buFont typeface="Wingdings" pitchFamily="1" charset="2"/>
              <a:buChar char="§"/>
            </a:pPr>
            <a:r>
              <a:rPr lang="en-US" dirty="0">
                <a:cs typeface="Times New Roman" pitchFamily="18" charset="0"/>
              </a:rPr>
              <a:t>Structures defined on their PURPOSE:</a:t>
            </a:r>
          </a:p>
          <a:p>
            <a:pPr lvl="3">
              <a:buClr>
                <a:schemeClr val="folHlink"/>
              </a:buClr>
              <a:buFont typeface="Wingdings" pitchFamily="1" charset="2"/>
              <a:buChar char="§"/>
            </a:pPr>
            <a:r>
              <a:rPr lang="en-US" sz="2400" i="1" dirty="0">
                <a:solidFill>
                  <a:srgbClr val="FFCC00"/>
                </a:solidFill>
                <a:cs typeface="Times New Roman" pitchFamily="18" charset="0"/>
              </a:rPr>
              <a:t>Groins</a:t>
            </a:r>
            <a:r>
              <a:rPr lang="en-US" sz="2400" dirty="0">
                <a:cs typeface="Times New Roman" pitchFamily="18" charset="0"/>
              </a:rPr>
              <a:t> </a:t>
            </a:r>
            <a:r>
              <a:rPr lang="en-US" sz="2400" dirty="0">
                <a:cs typeface="Tahoma" pitchFamily="1" charset="0"/>
              </a:rPr>
              <a:t>—B</a:t>
            </a:r>
            <a:r>
              <a:rPr lang="en-US" sz="2400" dirty="0">
                <a:cs typeface="Times New Roman" pitchFamily="18" charset="0"/>
              </a:rPr>
              <a:t>arriers built at a right angle to the beach that are designed to trap sand</a:t>
            </a:r>
          </a:p>
          <a:p>
            <a:pPr lvl="3">
              <a:buClr>
                <a:schemeClr val="folHlink"/>
              </a:buClr>
              <a:buFont typeface="Wingdings" pitchFamily="1" charset="2"/>
              <a:buChar char="§"/>
            </a:pPr>
            <a:r>
              <a:rPr lang="en-US" sz="2400" i="1" dirty="0" smtClean="0">
                <a:solidFill>
                  <a:srgbClr val="FFCC00"/>
                </a:solidFill>
                <a:cs typeface="Times New Roman" pitchFamily="18" charset="0"/>
              </a:rPr>
              <a:t>Breakwaters </a:t>
            </a:r>
            <a:r>
              <a:rPr lang="en-US" sz="2400" dirty="0" smtClean="0">
                <a:cs typeface="Tahoma" pitchFamily="1" charset="0"/>
              </a:rPr>
              <a:t>—</a:t>
            </a:r>
            <a:r>
              <a:rPr lang="en-US" sz="2400" dirty="0">
                <a:cs typeface="Tahoma" pitchFamily="1" charset="0"/>
              </a:rPr>
              <a:t>B</a:t>
            </a:r>
            <a:r>
              <a:rPr lang="en-US" sz="2400" dirty="0">
                <a:cs typeface="Times New Roman" pitchFamily="18" charset="0"/>
              </a:rPr>
              <a:t>arriers built offshore and parallel to the coast to protect boats from breaking waves</a:t>
            </a:r>
            <a:r>
              <a:rPr lang="en-US" dirty="0">
                <a:cs typeface="Times New Roman" pitchFamily="18" charset="0"/>
              </a:rPr>
              <a:t> </a:t>
            </a:r>
          </a:p>
          <a:p>
            <a:pPr lvl="3">
              <a:buClr>
                <a:schemeClr val="folHlink"/>
              </a:buClr>
              <a:buFont typeface="Wingdings" pitchFamily="1" charset="2"/>
              <a:buChar char="§"/>
            </a:pPr>
            <a:r>
              <a:rPr lang="en-US" sz="2400" i="1" dirty="0" smtClean="0">
                <a:solidFill>
                  <a:srgbClr val="FFCC00"/>
                </a:solidFill>
                <a:cs typeface="Times New Roman" pitchFamily="18" charset="0"/>
              </a:rPr>
              <a:t>Seawalls </a:t>
            </a:r>
            <a:r>
              <a:rPr lang="en-US" sz="2400" dirty="0" smtClean="0">
                <a:cs typeface="Tahoma" pitchFamily="1" charset="0"/>
              </a:rPr>
              <a:t>—</a:t>
            </a:r>
            <a:r>
              <a:rPr lang="en-US" sz="2400" dirty="0">
                <a:cs typeface="Times New Roman" pitchFamily="18" charset="0"/>
              </a:rPr>
              <a:t>Armors the coast against the force of breaking waves </a:t>
            </a:r>
          </a:p>
          <a:p>
            <a:pPr lvl="2">
              <a:buClr>
                <a:schemeClr val="accent2"/>
              </a:buClr>
              <a:buSzTx/>
              <a:buFont typeface="Wingdings" pitchFamily="1" charset="2"/>
              <a:buChar char="§"/>
            </a:pPr>
            <a:r>
              <a:rPr lang="en-US" dirty="0">
                <a:cs typeface="Times New Roman" pitchFamily="18" charset="0"/>
              </a:rPr>
              <a:t>Often these structures are not effective</a:t>
            </a:r>
          </a:p>
          <a:p>
            <a:pPr lvl="1">
              <a:buClr>
                <a:schemeClr val="tx2"/>
              </a:buClr>
              <a:buFontTx/>
              <a:buChar char="•"/>
            </a:pPr>
            <a:endParaRPr lang="en-US" dirty="0">
              <a:cs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Grp="1" noChangeArrowheads="1"/>
          </p:cNvSpPr>
          <p:nvPr>
            <p:ph type="title"/>
          </p:nvPr>
        </p:nvSpPr>
        <p:spPr>
          <a:xfrm>
            <a:off x="0" y="304800"/>
            <a:ext cx="2743200" cy="928688"/>
          </a:xfrm>
        </p:spPr>
        <p:txBody>
          <a:bodyPr/>
          <a:lstStyle/>
          <a:p>
            <a:r>
              <a:rPr lang="en-US"/>
              <a:t>Groin</a:t>
            </a:r>
          </a:p>
        </p:txBody>
      </p:sp>
      <p:sp>
        <p:nvSpPr>
          <p:cNvPr id="580611" name="Rectangle 3"/>
          <p:cNvSpPr>
            <a:spLocks noGrp="1" noChangeArrowheads="1"/>
          </p:cNvSpPr>
          <p:nvPr>
            <p:ph type="body" idx="1"/>
          </p:nvPr>
        </p:nvSpPr>
        <p:spPr>
          <a:xfrm>
            <a:off x="0" y="1981200"/>
            <a:ext cx="2743200" cy="4114800"/>
          </a:xfrm>
        </p:spPr>
        <p:txBody>
          <a:bodyPr/>
          <a:lstStyle/>
          <a:p>
            <a:r>
              <a:rPr lang="en-US" sz="2800"/>
              <a:t>Wall built perpendicular to shore</a:t>
            </a:r>
          </a:p>
          <a:p>
            <a:r>
              <a:rPr lang="en-US" sz="2800"/>
              <a:t>Acts as a dam on the “river of sand”</a:t>
            </a:r>
          </a:p>
        </p:txBody>
      </p:sp>
      <p:pic>
        <p:nvPicPr>
          <p:cNvPr id="580612" name="Picture 4" descr="10_19"/>
          <p:cNvPicPr>
            <a:picLocks noChangeAspect="1" noChangeArrowheads="1"/>
          </p:cNvPicPr>
          <p:nvPr/>
        </p:nvPicPr>
        <p:blipFill>
          <a:blip r:embed="rId2" cstate="print"/>
          <a:srcRect b="3612"/>
          <a:stretch>
            <a:fillRect/>
          </a:stretch>
        </p:blipFill>
        <p:spPr bwMode="auto">
          <a:xfrm>
            <a:off x="3171825" y="0"/>
            <a:ext cx="5972175" cy="6831013"/>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2" name="Picture 2" descr="1007"/>
          <p:cNvPicPr preferRelativeResize="0">
            <a:picLocks noChangeAspect="1" noChangeArrowheads="1"/>
          </p:cNvPicPr>
          <p:nvPr/>
        </p:nvPicPr>
        <p:blipFill>
          <a:blip r:embed="rId3" cstate="print"/>
          <a:srcRect/>
          <a:stretch>
            <a:fillRect/>
          </a:stretch>
        </p:blipFill>
        <p:spPr bwMode="auto">
          <a:xfrm>
            <a:off x="1381125" y="165100"/>
            <a:ext cx="6380163" cy="6454775"/>
          </a:xfrm>
          <a:prstGeom prst="rect">
            <a:avLst/>
          </a:prstGeom>
          <a:noFill/>
          <a:ln w="9525">
            <a:noFill/>
            <a:miter lim="800000"/>
            <a:headEnd/>
            <a:tailEnd/>
          </a:ln>
          <a:effectLst/>
        </p:spPr>
      </p:pic>
      <p:sp>
        <p:nvSpPr>
          <p:cNvPr id="614403" name="Rectangle 3" hidden="1"/>
          <p:cNvSpPr>
            <a:spLocks noGrp="1" noChangeArrowheads="1"/>
          </p:cNvSpPr>
          <p:nvPr>
            <p:ph type="title"/>
          </p:nvPr>
        </p:nvSpPr>
        <p:spPr/>
        <p:txBody>
          <a:bodyPr/>
          <a:lstStyle/>
          <a:p>
            <a:r>
              <a:rPr lang="en-US"/>
              <a:t>	</a:t>
            </a:r>
          </a:p>
        </p:txBody>
      </p:sp>
      <p:sp>
        <p:nvSpPr>
          <p:cNvPr id="614404" name="Rectangle 4"/>
          <p:cNvSpPr>
            <a:spLocks noChangeArrowheads="1"/>
          </p:cNvSpPr>
          <p:nvPr/>
        </p:nvSpPr>
        <p:spPr bwMode="auto">
          <a:xfrm>
            <a:off x="7662863" y="6562725"/>
            <a:ext cx="1481137" cy="295275"/>
          </a:xfrm>
          <a:prstGeom prst="rect">
            <a:avLst/>
          </a:prstGeom>
          <a:noFill/>
          <a:ln w="9525">
            <a:noFill/>
            <a:miter lim="800000"/>
            <a:headEnd/>
            <a:tailEnd/>
          </a:ln>
          <a:effectLst/>
        </p:spPr>
        <p:txBody>
          <a:bodyPr wrap="none" lIns="82058" tIns="41029" rIns="82058" bIns="41029"/>
          <a:lstStyle/>
          <a:p>
            <a:pPr algn="r" defTabSz="820738"/>
            <a:r>
              <a:rPr lang="en-US" sz="1400" b="1">
                <a:latin typeface="Arial" charset="0"/>
              </a:rPr>
              <a:t>Fig. 10-7, p. 280</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a:xfrm>
            <a:off x="0" y="0"/>
            <a:ext cx="7793038" cy="852488"/>
          </a:xfrm>
        </p:spPr>
        <p:txBody>
          <a:bodyPr/>
          <a:lstStyle/>
          <a:p>
            <a:r>
              <a:rPr lang="en-US"/>
              <a:t>Breakwater</a:t>
            </a:r>
          </a:p>
        </p:txBody>
      </p:sp>
      <p:sp>
        <p:nvSpPr>
          <p:cNvPr id="581635" name="Rectangle 3"/>
          <p:cNvSpPr>
            <a:spLocks noGrp="1" noChangeArrowheads="1"/>
          </p:cNvSpPr>
          <p:nvPr>
            <p:ph type="body" idx="1"/>
          </p:nvPr>
        </p:nvSpPr>
        <p:spPr>
          <a:xfrm>
            <a:off x="0" y="914400"/>
            <a:ext cx="9144000" cy="1524000"/>
          </a:xfrm>
        </p:spPr>
        <p:txBody>
          <a:bodyPr/>
          <a:lstStyle/>
          <a:p>
            <a:pPr>
              <a:lnSpc>
                <a:spcPct val="90000"/>
              </a:lnSpc>
            </a:pPr>
            <a:r>
              <a:rPr lang="en-US"/>
              <a:t>Santa Monica Pier</a:t>
            </a:r>
          </a:p>
          <a:p>
            <a:pPr lvl="1">
              <a:lnSpc>
                <a:spcPct val="90000"/>
              </a:lnSpc>
            </a:pPr>
            <a:r>
              <a:rPr lang="en-US"/>
              <a:t>Before (left) and After (right)</a:t>
            </a:r>
          </a:p>
          <a:p>
            <a:pPr lvl="1">
              <a:lnSpc>
                <a:spcPct val="90000"/>
              </a:lnSpc>
            </a:pPr>
            <a:r>
              <a:rPr lang="en-US"/>
              <a:t>Note growth of Tombolo!</a:t>
            </a:r>
          </a:p>
        </p:txBody>
      </p:sp>
      <p:pic>
        <p:nvPicPr>
          <p:cNvPr id="581636" name="Picture 4" descr="10_24"/>
          <p:cNvPicPr>
            <a:picLocks noChangeAspect="1" noChangeArrowheads="1"/>
          </p:cNvPicPr>
          <p:nvPr/>
        </p:nvPicPr>
        <p:blipFill>
          <a:blip r:embed="rId2" cstate="print"/>
          <a:srcRect b="5243"/>
          <a:stretch>
            <a:fillRect/>
          </a:stretch>
        </p:blipFill>
        <p:spPr bwMode="auto">
          <a:xfrm>
            <a:off x="0" y="2368550"/>
            <a:ext cx="9144000" cy="448945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Grp="1" noChangeArrowheads="1"/>
          </p:cNvSpPr>
          <p:nvPr>
            <p:ph type="title"/>
          </p:nvPr>
        </p:nvSpPr>
        <p:spPr>
          <a:xfrm>
            <a:off x="0" y="0"/>
            <a:ext cx="2743200" cy="852488"/>
          </a:xfrm>
        </p:spPr>
        <p:txBody>
          <a:bodyPr/>
          <a:lstStyle/>
          <a:p>
            <a:r>
              <a:rPr lang="en-US"/>
              <a:t>Seawall</a:t>
            </a:r>
          </a:p>
        </p:txBody>
      </p:sp>
      <p:sp>
        <p:nvSpPr>
          <p:cNvPr id="582659" name="Rectangle 3"/>
          <p:cNvSpPr>
            <a:spLocks noGrp="1" noChangeArrowheads="1"/>
          </p:cNvSpPr>
          <p:nvPr>
            <p:ph type="body" idx="1"/>
          </p:nvPr>
        </p:nvSpPr>
        <p:spPr>
          <a:xfrm>
            <a:off x="0" y="1066800"/>
            <a:ext cx="2438400" cy="2590800"/>
          </a:xfrm>
        </p:spPr>
        <p:txBody>
          <a:bodyPr/>
          <a:lstStyle/>
          <a:p>
            <a:r>
              <a:rPr lang="en-US" sz="2800" dirty="0"/>
              <a:t>Last-ditch effort?</a:t>
            </a:r>
          </a:p>
          <a:p>
            <a:pPr lvl="1"/>
            <a:r>
              <a:rPr lang="en-US" sz="2400" dirty="0"/>
              <a:t>Time to get the For Sale sign…</a:t>
            </a:r>
          </a:p>
        </p:txBody>
      </p:sp>
      <p:pic>
        <p:nvPicPr>
          <p:cNvPr id="582660" name="Picture 4" descr="10_25a-d"/>
          <p:cNvPicPr>
            <a:picLocks noChangeAspect="1" noChangeArrowheads="1"/>
          </p:cNvPicPr>
          <p:nvPr/>
        </p:nvPicPr>
        <p:blipFill>
          <a:blip r:embed="rId2" cstate="print"/>
          <a:srcRect b="3609"/>
          <a:stretch>
            <a:fillRect/>
          </a:stretch>
        </p:blipFill>
        <p:spPr bwMode="auto">
          <a:xfrm>
            <a:off x="5529263" y="0"/>
            <a:ext cx="3614737" cy="6858000"/>
          </a:xfrm>
          <a:prstGeom prst="rect">
            <a:avLst/>
          </a:prstGeom>
          <a:noFill/>
        </p:spPr>
      </p:pic>
      <p:pic>
        <p:nvPicPr>
          <p:cNvPr id="582662" name="Picture 6" descr="10_26r"/>
          <p:cNvPicPr>
            <a:picLocks noChangeAspect="1" noChangeArrowheads="1"/>
          </p:cNvPicPr>
          <p:nvPr/>
        </p:nvPicPr>
        <p:blipFill>
          <a:blip r:embed="rId3" cstate="print"/>
          <a:srcRect b="3917"/>
          <a:stretch>
            <a:fillRect/>
          </a:stretch>
        </p:blipFill>
        <p:spPr bwMode="auto">
          <a:xfrm>
            <a:off x="0" y="3614738"/>
            <a:ext cx="4876800" cy="3243262"/>
          </a:xfrm>
          <a:prstGeom prst="rect">
            <a:avLst/>
          </a:prstGeom>
          <a:noFill/>
          <a:ln w="9525">
            <a:noFill/>
            <a:miter lim="800000"/>
            <a:headEnd/>
            <a:tailEnd/>
          </a:ln>
        </p:spPr>
      </p:pic>
      <p:pic>
        <p:nvPicPr>
          <p:cNvPr id="582661" name="Picture 5" descr="10_26l"/>
          <p:cNvPicPr>
            <a:picLocks noChangeAspect="1" noChangeArrowheads="1"/>
          </p:cNvPicPr>
          <p:nvPr/>
        </p:nvPicPr>
        <p:blipFill>
          <a:blip r:embed="rId4" cstate="print"/>
          <a:srcRect l="1854" t="3615" r="3706" b="3615"/>
          <a:stretch>
            <a:fillRect/>
          </a:stretch>
        </p:blipFill>
        <p:spPr bwMode="auto">
          <a:xfrm>
            <a:off x="2438400" y="0"/>
            <a:ext cx="3122613" cy="4716463"/>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Grp="1" noChangeArrowheads="1"/>
          </p:cNvSpPr>
          <p:nvPr>
            <p:ph type="title"/>
          </p:nvPr>
        </p:nvSpPr>
        <p:spPr>
          <a:xfrm>
            <a:off x="0" y="0"/>
            <a:ext cx="9144000" cy="914400"/>
          </a:xfrm>
        </p:spPr>
        <p:txBody>
          <a:bodyPr/>
          <a:lstStyle/>
          <a:p>
            <a:r>
              <a:rPr lang="en-US"/>
              <a:t>Jetty</a:t>
            </a:r>
          </a:p>
        </p:txBody>
      </p:sp>
      <p:sp>
        <p:nvSpPr>
          <p:cNvPr id="583683" name="Rectangle 3"/>
          <p:cNvSpPr>
            <a:spLocks noGrp="1" noChangeArrowheads="1"/>
          </p:cNvSpPr>
          <p:nvPr>
            <p:ph type="body" idx="1"/>
          </p:nvPr>
        </p:nvSpPr>
        <p:spPr>
          <a:xfrm>
            <a:off x="1828800" y="0"/>
            <a:ext cx="7315200" cy="2133600"/>
          </a:xfrm>
        </p:spPr>
        <p:txBody>
          <a:bodyPr/>
          <a:lstStyle/>
          <a:p>
            <a:pPr lvl="1"/>
            <a:r>
              <a:rPr lang="en-US" dirty="0" smtClean="0"/>
              <a:t>Jetties come as a PAIR </a:t>
            </a:r>
            <a:r>
              <a:rPr lang="en-US" dirty="0"/>
              <a:t>of walls on either side of </a:t>
            </a:r>
            <a:r>
              <a:rPr lang="en-US" dirty="0" smtClean="0"/>
              <a:t>the entrance to a Harbor</a:t>
            </a:r>
            <a:endParaRPr lang="en-US" dirty="0"/>
          </a:p>
          <a:p>
            <a:pPr lvl="1"/>
            <a:r>
              <a:rPr lang="en-US" dirty="0"/>
              <a:t>Maintain entrance by using the action of the Tides</a:t>
            </a:r>
          </a:p>
        </p:txBody>
      </p:sp>
      <p:pic>
        <p:nvPicPr>
          <p:cNvPr id="583684" name="Picture 4" descr="10_22"/>
          <p:cNvPicPr>
            <a:picLocks noChangeAspect="1" noChangeArrowheads="1"/>
          </p:cNvPicPr>
          <p:nvPr/>
        </p:nvPicPr>
        <p:blipFill>
          <a:blip r:embed="rId2" cstate="print"/>
          <a:srcRect t="13078" b="3923"/>
          <a:stretch>
            <a:fillRect/>
          </a:stretch>
        </p:blipFill>
        <p:spPr bwMode="auto">
          <a:xfrm>
            <a:off x="990600" y="2173288"/>
            <a:ext cx="8153400" cy="4684712"/>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498" name="Picture 2" descr="1022"/>
          <p:cNvPicPr preferRelativeResize="0">
            <a:picLocks noChangeAspect="1" noChangeArrowheads="1"/>
          </p:cNvPicPr>
          <p:nvPr/>
        </p:nvPicPr>
        <p:blipFill>
          <a:blip r:embed="rId3" cstate="print"/>
          <a:srcRect/>
          <a:stretch>
            <a:fillRect/>
          </a:stretch>
        </p:blipFill>
        <p:spPr bwMode="auto">
          <a:xfrm>
            <a:off x="639763" y="165100"/>
            <a:ext cx="7864475" cy="6454775"/>
          </a:xfrm>
          <a:prstGeom prst="rect">
            <a:avLst/>
          </a:prstGeom>
          <a:noFill/>
          <a:ln w="9525">
            <a:noFill/>
            <a:miter lim="800000"/>
            <a:headEnd/>
            <a:tailEnd/>
          </a:ln>
          <a:effectLst/>
        </p:spPr>
      </p:pic>
      <p:sp>
        <p:nvSpPr>
          <p:cNvPr id="618499" name="Rectangle 3" hidden="1"/>
          <p:cNvSpPr>
            <a:spLocks noGrp="1" noChangeArrowheads="1"/>
          </p:cNvSpPr>
          <p:nvPr>
            <p:ph type="title"/>
          </p:nvPr>
        </p:nvSpPr>
        <p:spPr/>
        <p:txBody>
          <a:bodyPr/>
          <a:lstStyle/>
          <a:p>
            <a:r>
              <a:rPr lang="en-US"/>
              <a:t>	</a:t>
            </a:r>
          </a:p>
        </p:txBody>
      </p:sp>
      <p:sp>
        <p:nvSpPr>
          <p:cNvPr id="618500" name="Rectangle 4"/>
          <p:cNvSpPr>
            <a:spLocks noChangeArrowheads="1"/>
          </p:cNvSpPr>
          <p:nvPr/>
        </p:nvSpPr>
        <p:spPr bwMode="auto">
          <a:xfrm>
            <a:off x="7564438" y="6562725"/>
            <a:ext cx="1579562" cy="295275"/>
          </a:xfrm>
          <a:prstGeom prst="rect">
            <a:avLst/>
          </a:prstGeom>
          <a:noFill/>
          <a:ln w="9525">
            <a:noFill/>
            <a:miter lim="800000"/>
            <a:headEnd/>
            <a:tailEnd/>
          </a:ln>
          <a:effectLst/>
        </p:spPr>
        <p:txBody>
          <a:bodyPr wrap="none" lIns="82058" tIns="41029" rIns="82058" bIns="41029"/>
          <a:lstStyle/>
          <a:p>
            <a:pPr algn="r" defTabSz="820738"/>
            <a:r>
              <a:rPr lang="en-US" sz="1400" b="1">
                <a:latin typeface="Arial" charset="0"/>
              </a:rPr>
              <a:t>Fig. 10-22, p. 290</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33" name="Picture 5" descr="Indo Tsunami map"/>
          <p:cNvPicPr>
            <a:picLocks noGrp="1" noChangeAspect="1" noChangeArrowheads="1"/>
          </p:cNvPicPr>
          <p:nvPr>
            <p:ph sz="quarter" idx="2"/>
          </p:nvPr>
        </p:nvPicPr>
        <p:blipFill>
          <a:blip r:embed="rId2" cstate="print"/>
          <a:srcRect l="9063" t="24336" r="6797" b="9735"/>
          <a:stretch>
            <a:fillRect/>
          </a:stretch>
        </p:blipFill>
        <p:spPr>
          <a:xfrm>
            <a:off x="0" y="4663558"/>
            <a:ext cx="6010420" cy="2194442"/>
          </a:xfrm>
        </p:spPr>
      </p:pic>
      <p:sp>
        <p:nvSpPr>
          <p:cNvPr id="611330" name="Rectangle 2"/>
          <p:cNvSpPr>
            <a:spLocks noGrp="1" noChangeArrowheads="1"/>
          </p:cNvSpPr>
          <p:nvPr>
            <p:ph type="title"/>
          </p:nvPr>
        </p:nvSpPr>
        <p:spPr>
          <a:xfrm>
            <a:off x="4419600" y="0"/>
            <a:ext cx="4724400" cy="1524000"/>
          </a:xfrm>
        </p:spPr>
        <p:txBody>
          <a:bodyPr/>
          <a:lstStyle/>
          <a:p>
            <a:pPr algn="ctr"/>
            <a:r>
              <a:rPr lang="en-US" dirty="0"/>
              <a:t>Impulsively Generated Waves</a:t>
            </a:r>
          </a:p>
        </p:txBody>
      </p:sp>
      <p:sp>
        <p:nvSpPr>
          <p:cNvPr id="611331" name="Rectangle 3"/>
          <p:cNvSpPr>
            <a:spLocks noGrp="1" noChangeArrowheads="1"/>
          </p:cNvSpPr>
          <p:nvPr>
            <p:ph type="body" sz="half" idx="3"/>
          </p:nvPr>
        </p:nvSpPr>
        <p:spPr>
          <a:xfrm>
            <a:off x="4800600" y="1447800"/>
            <a:ext cx="4343400" cy="4267200"/>
          </a:xfrm>
        </p:spPr>
        <p:txBody>
          <a:bodyPr/>
          <a:lstStyle/>
          <a:p>
            <a:pPr>
              <a:lnSpc>
                <a:spcPct val="90000"/>
              </a:lnSpc>
              <a:buNone/>
            </a:pPr>
            <a:r>
              <a:rPr lang="en-US" sz="2400" dirty="0" smtClean="0"/>
              <a:t>Tsunami</a:t>
            </a:r>
            <a:endParaRPr lang="en-US" sz="2400" dirty="0"/>
          </a:p>
          <a:p>
            <a:pPr>
              <a:lnSpc>
                <a:spcPct val="90000"/>
              </a:lnSpc>
            </a:pPr>
            <a:r>
              <a:rPr lang="en-US" sz="2400" dirty="0" smtClean="0"/>
              <a:t>Long wavelength, low amplitude in deep water</a:t>
            </a:r>
          </a:p>
          <a:p>
            <a:pPr>
              <a:lnSpc>
                <a:spcPct val="90000"/>
              </a:lnSpc>
            </a:pPr>
            <a:r>
              <a:rPr lang="en-US" sz="2400" dirty="0" smtClean="0"/>
              <a:t>Transform to huge breakers or surge at the shoreline </a:t>
            </a:r>
            <a:endParaRPr lang="en-US" sz="2400" dirty="0" smtClean="0"/>
          </a:p>
          <a:p>
            <a:pPr>
              <a:lnSpc>
                <a:spcPct val="90000"/>
              </a:lnSpc>
            </a:pPr>
            <a:r>
              <a:rPr lang="en-US" sz="2400" dirty="0" smtClean="0"/>
              <a:t>Mostly </a:t>
            </a:r>
            <a:r>
              <a:rPr lang="en-US" sz="2400" dirty="0"/>
              <a:t>generated by seismic activity, but are also </a:t>
            </a:r>
            <a:r>
              <a:rPr lang="en-US" sz="2400" dirty="0" smtClean="0"/>
              <a:t>by </a:t>
            </a:r>
          </a:p>
          <a:p>
            <a:pPr lvl="1">
              <a:lnSpc>
                <a:spcPct val="90000"/>
              </a:lnSpc>
            </a:pPr>
            <a:r>
              <a:rPr lang="en-US" sz="2000" dirty="0" smtClean="0"/>
              <a:t>underwater </a:t>
            </a:r>
            <a:r>
              <a:rPr lang="en-US" sz="2000" dirty="0"/>
              <a:t>volcanic </a:t>
            </a:r>
            <a:r>
              <a:rPr lang="en-US" sz="2000" dirty="0" smtClean="0"/>
              <a:t>action</a:t>
            </a:r>
          </a:p>
          <a:p>
            <a:pPr lvl="1">
              <a:lnSpc>
                <a:spcPct val="90000"/>
              </a:lnSpc>
            </a:pPr>
            <a:r>
              <a:rPr lang="en-US" sz="2000" dirty="0" smtClean="0"/>
              <a:t>Landslides</a:t>
            </a:r>
          </a:p>
          <a:p>
            <a:pPr lvl="1">
              <a:lnSpc>
                <a:spcPct val="90000"/>
              </a:lnSpc>
            </a:pPr>
            <a:r>
              <a:rPr lang="en-US" sz="2000" dirty="0" err="1" smtClean="0"/>
              <a:t>bolide</a:t>
            </a:r>
            <a:r>
              <a:rPr lang="en-US" sz="2000" dirty="0" smtClean="0"/>
              <a:t> </a:t>
            </a:r>
            <a:r>
              <a:rPr lang="en-US" sz="2000" dirty="0"/>
              <a:t>impacts</a:t>
            </a:r>
          </a:p>
          <a:p>
            <a:pPr>
              <a:lnSpc>
                <a:spcPct val="90000"/>
              </a:lnSpc>
            </a:pPr>
            <a:endParaRPr lang="en-US" sz="2400" dirty="0"/>
          </a:p>
        </p:txBody>
      </p:sp>
      <p:pic>
        <p:nvPicPr>
          <p:cNvPr id="611332" name="Picture 4" descr="tsunamis-earthquake"/>
          <p:cNvPicPr>
            <a:picLocks noGrp="1" noChangeAspect="1" noChangeArrowheads="1"/>
          </p:cNvPicPr>
          <p:nvPr>
            <p:ph sz="quarter" idx="1"/>
          </p:nvPr>
        </p:nvPicPr>
        <p:blipFill>
          <a:blip r:embed="rId3" cstate="print"/>
          <a:srcRect/>
          <a:stretch>
            <a:fillRect/>
          </a:stretch>
        </p:blipFill>
        <p:spPr>
          <a:xfrm>
            <a:off x="0" y="210545"/>
            <a:ext cx="4374600" cy="4132855"/>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994" name="Picture 2" descr="1001"/>
          <p:cNvPicPr>
            <a:picLocks noChangeAspect="1" noChangeArrowheads="1"/>
          </p:cNvPicPr>
          <p:nvPr/>
        </p:nvPicPr>
        <p:blipFill>
          <a:blip r:embed="rId2" cstate="print"/>
          <a:srcRect/>
          <a:stretch>
            <a:fillRect/>
          </a:stretch>
        </p:blipFill>
        <p:spPr bwMode="auto">
          <a:xfrm>
            <a:off x="0" y="1981200"/>
            <a:ext cx="8940800" cy="4876800"/>
          </a:xfrm>
          <a:prstGeom prst="rect">
            <a:avLst/>
          </a:prstGeom>
          <a:noFill/>
          <a:ln w="9525">
            <a:noFill/>
            <a:miter lim="800000"/>
            <a:headEnd/>
            <a:tailEnd/>
          </a:ln>
          <a:effectLst/>
        </p:spPr>
      </p:pic>
      <p:sp>
        <p:nvSpPr>
          <p:cNvPr id="596995" name="Rectangle 3"/>
          <p:cNvSpPr>
            <a:spLocks noGrp="1" noChangeArrowheads="1"/>
          </p:cNvSpPr>
          <p:nvPr>
            <p:ph type="body" sz="half" idx="3"/>
          </p:nvPr>
        </p:nvSpPr>
        <p:spPr>
          <a:xfrm>
            <a:off x="3733800" y="381000"/>
            <a:ext cx="5410200" cy="1447800"/>
          </a:xfrm>
        </p:spPr>
        <p:txBody>
          <a:bodyPr/>
          <a:lstStyle/>
          <a:p>
            <a:r>
              <a:rPr lang="en-US" sz="2800">
                <a:solidFill>
                  <a:schemeClr val="tx2"/>
                </a:solidFill>
              </a:rPr>
              <a:t>Wind blowing over water creates:</a:t>
            </a:r>
          </a:p>
        </p:txBody>
      </p:sp>
      <p:pic>
        <p:nvPicPr>
          <p:cNvPr id="596996" name="Picture 4" descr="little waves"/>
          <p:cNvPicPr>
            <a:picLocks noGrp="1" noChangeAspect="1" noChangeArrowheads="1"/>
          </p:cNvPicPr>
          <p:nvPr>
            <p:ph sz="quarter" idx="1"/>
          </p:nvPr>
        </p:nvPicPr>
        <p:blipFill>
          <a:blip r:embed="rId3" cstate="print"/>
          <a:srcRect/>
          <a:stretch>
            <a:fillRect/>
          </a:stretch>
        </p:blipFill>
        <p:spPr>
          <a:xfrm>
            <a:off x="0" y="0"/>
            <a:ext cx="2995613" cy="1981200"/>
          </a:xfr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title"/>
          </p:nvPr>
        </p:nvSpPr>
        <p:spPr/>
        <p:txBody>
          <a:bodyPr/>
          <a:lstStyle/>
          <a:p>
            <a:r>
              <a:rPr lang="en-US"/>
              <a:t>El Nino (ENSO)</a:t>
            </a:r>
          </a:p>
        </p:txBody>
      </p:sp>
      <p:sp>
        <p:nvSpPr>
          <p:cNvPr id="609283" name="Rectangle 3"/>
          <p:cNvSpPr>
            <a:spLocks noGrp="1" noChangeArrowheads="1"/>
          </p:cNvSpPr>
          <p:nvPr>
            <p:ph type="body" sz="half" idx="3"/>
          </p:nvPr>
        </p:nvSpPr>
        <p:spPr>
          <a:xfrm>
            <a:off x="4648200" y="1981200"/>
            <a:ext cx="4114800" cy="4114800"/>
          </a:xfrm>
        </p:spPr>
        <p:txBody>
          <a:bodyPr/>
          <a:lstStyle/>
          <a:p>
            <a:r>
              <a:rPr lang="en-US" sz="2800"/>
              <a:t>Associated with floods, landslides, and accelerated beach erosion, decreased hurricane activity in the Atlantic</a:t>
            </a:r>
          </a:p>
          <a:p>
            <a:r>
              <a:rPr lang="en-US" sz="2800"/>
              <a:t>Hawaii experiences hurricanes only in El Nino years</a:t>
            </a:r>
          </a:p>
        </p:txBody>
      </p:sp>
      <p:pic>
        <p:nvPicPr>
          <p:cNvPr id="609284" name="Picture 4" descr="el-nino-la-nina"/>
          <p:cNvPicPr>
            <a:picLocks noGrp="1" noChangeAspect="1" noChangeArrowheads="1"/>
          </p:cNvPicPr>
          <p:nvPr>
            <p:ph sz="quarter" idx="1"/>
          </p:nvPr>
        </p:nvPicPr>
        <p:blipFill>
          <a:blip r:embed="rId2" cstate="print"/>
          <a:srcRect/>
          <a:stretch>
            <a:fillRect/>
          </a:stretch>
        </p:blipFill>
        <p:spPr>
          <a:xfrm>
            <a:off x="457200" y="1905000"/>
            <a:ext cx="3883025" cy="4495800"/>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ChangeArrowheads="1"/>
          </p:cNvSpPr>
          <p:nvPr>
            <p:ph type="title"/>
          </p:nvPr>
        </p:nvSpPr>
        <p:spPr/>
        <p:txBody>
          <a:bodyPr/>
          <a:lstStyle/>
          <a:p>
            <a:r>
              <a:rPr lang="en-US"/>
              <a:t>Hurricane Prediction</a:t>
            </a:r>
          </a:p>
        </p:txBody>
      </p:sp>
      <p:sp>
        <p:nvSpPr>
          <p:cNvPr id="610307" name="Rectangle 3"/>
          <p:cNvSpPr>
            <a:spLocks noGrp="1" noChangeArrowheads="1"/>
          </p:cNvSpPr>
          <p:nvPr>
            <p:ph type="body" sz="half" idx="3"/>
          </p:nvPr>
        </p:nvSpPr>
        <p:spPr>
          <a:xfrm>
            <a:off x="4648200" y="1981200"/>
            <a:ext cx="4191000" cy="4114800"/>
          </a:xfrm>
        </p:spPr>
        <p:txBody>
          <a:bodyPr/>
          <a:lstStyle/>
          <a:p>
            <a:pPr>
              <a:lnSpc>
                <a:spcPct val="90000"/>
              </a:lnSpc>
            </a:pPr>
            <a:r>
              <a:rPr lang="en-US" sz="2800"/>
              <a:t>Utilizes models of steering winds and data on tropospheric winds,  West African climate, El Nino, sea-surface temperature and atmospheric pressure</a:t>
            </a:r>
          </a:p>
          <a:p>
            <a:pPr>
              <a:lnSpc>
                <a:spcPct val="90000"/>
              </a:lnSpc>
            </a:pPr>
            <a:r>
              <a:rPr lang="en-US" sz="2800"/>
              <a:t>Heat is the fuel that drives hurricanes</a:t>
            </a:r>
          </a:p>
        </p:txBody>
      </p:sp>
      <p:pic>
        <p:nvPicPr>
          <p:cNvPr id="610308" name="Picture 4" descr="katrina_2005_08_24_11am"/>
          <p:cNvPicPr>
            <a:picLocks noGrp="1" noChangeAspect="1" noChangeArrowheads="1"/>
          </p:cNvPicPr>
          <p:nvPr>
            <p:ph sz="quarter" idx="1"/>
          </p:nvPr>
        </p:nvPicPr>
        <p:blipFill>
          <a:blip r:embed="rId2" cstate="print"/>
          <a:srcRect/>
          <a:stretch>
            <a:fillRect/>
          </a:stretch>
        </p:blipFill>
        <p:spPr>
          <a:xfrm>
            <a:off x="228600" y="2286000"/>
            <a:ext cx="4191000" cy="3352800"/>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descr="1027"/>
          <p:cNvPicPr preferRelativeResize="0">
            <a:picLocks noChangeAspect="1" noChangeArrowheads="1"/>
          </p:cNvPicPr>
          <p:nvPr/>
        </p:nvPicPr>
        <p:blipFill>
          <a:blip r:embed="rId3" cstate="print"/>
          <a:srcRect/>
          <a:stretch>
            <a:fillRect/>
          </a:stretch>
        </p:blipFill>
        <p:spPr bwMode="auto">
          <a:xfrm>
            <a:off x="496888" y="165100"/>
            <a:ext cx="8150225" cy="6453188"/>
          </a:xfrm>
          <a:prstGeom prst="rect">
            <a:avLst/>
          </a:prstGeom>
          <a:noFill/>
          <a:ln w="9525">
            <a:noFill/>
            <a:miter lim="800000"/>
            <a:headEnd/>
            <a:tailEnd/>
          </a:ln>
          <a:effectLst/>
        </p:spPr>
      </p:pic>
      <p:sp>
        <p:nvSpPr>
          <p:cNvPr id="612355" name="Rectangle 3" hidden="1"/>
          <p:cNvSpPr>
            <a:spLocks noGrp="1" noChangeArrowheads="1"/>
          </p:cNvSpPr>
          <p:nvPr>
            <p:ph type="title"/>
          </p:nvPr>
        </p:nvSpPr>
        <p:spPr/>
        <p:txBody>
          <a:bodyPr/>
          <a:lstStyle/>
          <a:p>
            <a:r>
              <a:rPr lang="en-US"/>
              <a:t>	</a:t>
            </a:r>
          </a:p>
        </p:txBody>
      </p:sp>
      <p:sp>
        <p:nvSpPr>
          <p:cNvPr id="612356" name="Rectangle 4"/>
          <p:cNvSpPr>
            <a:spLocks noChangeArrowheads="1"/>
          </p:cNvSpPr>
          <p:nvPr/>
        </p:nvSpPr>
        <p:spPr bwMode="auto">
          <a:xfrm>
            <a:off x="7564438" y="6562725"/>
            <a:ext cx="1579562" cy="295275"/>
          </a:xfrm>
          <a:prstGeom prst="rect">
            <a:avLst/>
          </a:prstGeom>
          <a:noFill/>
          <a:ln w="9525">
            <a:noFill/>
            <a:miter lim="800000"/>
            <a:headEnd/>
            <a:tailEnd/>
          </a:ln>
          <a:effectLst/>
        </p:spPr>
        <p:txBody>
          <a:bodyPr wrap="none" lIns="82058" tIns="41029" rIns="82058" bIns="41029"/>
          <a:lstStyle/>
          <a:p>
            <a:pPr algn="r" defTabSz="820738"/>
            <a:r>
              <a:rPr lang="en-US" sz="1400" b="1">
                <a:latin typeface="Arial" charset="0"/>
              </a:rPr>
              <a:t>Fig. 10-27, p. 294</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0546" name="Picture 2" descr="10p307c"/>
          <p:cNvPicPr>
            <a:picLocks noChangeAspect="1" noChangeArrowheads="1"/>
          </p:cNvPicPr>
          <p:nvPr/>
        </p:nvPicPr>
        <p:blipFill>
          <a:blip r:embed="rId3" cstate="print"/>
          <a:srcRect b="4646"/>
          <a:stretch>
            <a:fillRect/>
          </a:stretch>
        </p:blipFill>
        <p:spPr bwMode="auto">
          <a:xfrm>
            <a:off x="-1" y="405224"/>
            <a:ext cx="9144001" cy="5719795"/>
          </a:xfrm>
          <a:prstGeom prst="rect">
            <a:avLst/>
          </a:prstGeom>
          <a:noFill/>
          <a:ln w="9525">
            <a:noFill/>
            <a:miter lim="800000"/>
            <a:headEnd/>
            <a:tailEnd/>
          </a:ln>
          <a:effectLst/>
        </p:spPr>
      </p:pic>
      <p:sp>
        <p:nvSpPr>
          <p:cNvPr id="620547" name="Rectangle 3" hidden="1"/>
          <p:cNvSpPr>
            <a:spLocks noGrp="1" noChangeArrowheads="1"/>
          </p:cNvSpPr>
          <p:nvPr>
            <p:ph type="title"/>
          </p:nvPr>
        </p:nvSpPr>
        <p:spPr/>
        <p:txBody>
          <a:bodyPr/>
          <a:lstStyle/>
          <a:p>
            <a:r>
              <a:rPr lang="en-US"/>
              <a:t>	</a:t>
            </a:r>
          </a:p>
        </p:txBody>
      </p:sp>
      <p:sp>
        <p:nvSpPr>
          <p:cNvPr id="4" name="TextBox 3"/>
          <p:cNvSpPr txBox="1"/>
          <p:nvPr/>
        </p:nvSpPr>
        <p:spPr>
          <a:xfrm>
            <a:off x="0" y="6211669"/>
            <a:ext cx="9144000" cy="646331"/>
          </a:xfrm>
          <a:prstGeom prst="rect">
            <a:avLst/>
          </a:prstGeom>
          <a:noFill/>
        </p:spPr>
        <p:txBody>
          <a:bodyPr wrap="square" rtlCol="0">
            <a:spAutoFit/>
          </a:bodyPr>
          <a:lstStyle/>
          <a:p>
            <a:r>
              <a:rPr lang="el-GR" dirty="0" smtClean="0">
                <a:latin typeface="+mn-lt"/>
                <a:cs typeface="Arial" charset="0"/>
              </a:rPr>
              <a:t>“Watch that first step!” </a:t>
            </a:r>
            <a:r>
              <a:rPr lang="en-US" dirty="0" smtClean="0">
                <a:latin typeface="+mn-lt"/>
                <a:cs typeface="Arial" charset="0"/>
              </a:rPr>
              <a:t> </a:t>
            </a:r>
            <a:r>
              <a:rPr lang="el-GR" dirty="0" smtClean="0">
                <a:latin typeface="+mn-lt"/>
                <a:cs typeface="Arial" charset="0"/>
              </a:rPr>
              <a:t>Strong </a:t>
            </a:r>
            <a:r>
              <a:rPr lang="el-GR" dirty="0" smtClean="0">
                <a:latin typeface="+mn-lt"/>
                <a:cs typeface="Arial" charset="0"/>
              </a:rPr>
              <a:t>waves reduced the beach level almost four meters during one storm; Westhampton, New York.</a:t>
            </a:r>
            <a:endParaRPr lang="en-US" dirty="0">
              <a:latin typeface="+mn-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2"/>
          <p:cNvSpPr>
            <a:spLocks noGrp="1" noChangeArrowheads="1"/>
          </p:cNvSpPr>
          <p:nvPr>
            <p:ph type="title"/>
          </p:nvPr>
        </p:nvSpPr>
        <p:spPr>
          <a:xfrm>
            <a:off x="457200" y="0"/>
            <a:ext cx="8229600" cy="1079500"/>
          </a:xfrm>
        </p:spPr>
        <p:txBody>
          <a:bodyPr/>
          <a:lstStyle/>
          <a:p>
            <a:pPr algn="ctr"/>
            <a:r>
              <a:rPr lang="en-US" dirty="0"/>
              <a:t>Deep Water Motion</a:t>
            </a:r>
          </a:p>
        </p:txBody>
      </p:sp>
      <p:sp>
        <p:nvSpPr>
          <p:cNvPr id="595971" name="Rectangle 3"/>
          <p:cNvSpPr>
            <a:spLocks noGrp="1" noChangeArrowheads="1"/>
          </p:cNvSpPr>
          <p:nvPr>
            <p:ph type="body" idx="1"/>
          </p:nvPr>
        </p:nvSpPr>
        <p:spPr>
          <a:xfrm>
            <a:off x="457200" y="1143000"/>
            <a:ext cx="8229600" cy="5715000"/>
          </a:xfrm>
        </p:spPr>
        <p:txBody>
          <a:bodyPr/>
          <a:lstStyle/>
          <a:p>
            <a:pPr>
              <a:buClr>
                <a:schemeClr val="folHlink"/>
              </a:buClr>
              <a:buSzTx/>
              <a:buFont typeface="Wingdings" pitchFamily="1" charset="2"/>
              <a:buChar char="§"/>
            </a:pPr>
            <a:r>
              <a:rPr lang="en-US" dirty="0">
                <a:solidFill>
                  <a:schemeClr val="tx2"/>
                </a:solidFill>
                <a:cs typeface="Times New Roman" pitchFamily="18" charset="0"/>
              </a:rPr>
              <a:t>As the wave travels, the water passes energy along by moving in a circle</a:t>
            </a:r>
            <a:r>
              <a:rPr lang="en-US" sz="3600" dirty="0">
                <a:cs typeface="Times New Roman" pitchFamily="18" charset="0"/>
              </a:rPr>
              <a:t> </a:t>
            </a:r>
            <a:br>
              <a:rPr lang="en-US" sz="3600" dirty="0">
                <a:cs typeface="Times New Roman" pitchFamily="18" charset="0"/>
              </a:rPr>
            </a:br>
            <a:r>
              <a:rPr lang="en-US" sz="3600" dirty="0">
                <a:cs typeface="Times New Roman" pitchFamily="18" charset="0"/>
              </a:rPr>
              <a:t/>
            </a:r>
            <a:br>
              <a:rPr lang="en-US" sz="3600" dirty="0">
                <a:cs typeface="Times New Roman" pitchFamily="18" charset="0"/>
              </a:rPr>
            </a:br>
            <a:r>
              <a:rPr lang="en-US" sz="3600" dirty="0">
                <a:cs typeface="Times New Roman" pitchFamily="18" charset="0"/>
              </a:rPr>
              <a:t/>
            </a:r>
            <a:br>
              <a:rPr lang="en-US" sz="3600" dirty="0">
                <a:cs typeface="Times New Roman" pitchFamily="18" charset="0"/>
              </a:rPr>
            </a:br>
            <a:r>
              <a:rPr lang="en-US" sz="3600" dirty="0">
                <a:cs typeface="Times New Roman" pitchFamily="18" charset="0"/>
              </a:rPr>
              <a:t/>
            </a:r>
            <a:br>
              <a:rPr lang="en-US" sz="3600" dirty="0">
                <a:cs typeface="Times New Roman" pitchFamily="18" charset="0"/>
              </a:rPr>
            </a:br>
            <a:r>
              <a:rPr lang="en-US" sz="3600" dirty="0">
                <a:cs typeface="Times New Roman" pitchFamily="18" charset="0"/>
              </a:rPr>
              <a:t/>
            </a:r>
            <a:br>
              <a:rPr lang="en-US" sz="3600" dirty="0">
                <a:cs typeface="Times New Roman" pitchFamily="18" charset="0"/>
              </a:rPr>
            </a:br>
            <a:r>
              <a:rPr lang="en-US" sz="3600" dirty="0">
                <a:cs typeface="Times New Roman" pitchFamily="18" charset="0"/>
              </a:rPr>
              <a:t/>
            </a:r>
            <a:br>
              <a:rPr lang="en-US" sz="3600" dirty="0">
                <a:cs typeface="Times New Roman" pitchFamily="18" charset="0"/>
              </a:rPr>
            </a:br>
            <a:endParaRPr lang="en-US" sz="3600" dirty="0" smtClean="0">
              <a:cs typeface="Times New Roman" pitchFamily="18" charset="0"/>
            </a:endParaRPr>
          </a:p>
          <a:p>
            <a:pPr>
              <a:buClr>
                <a:schemeClr val="folHlink"/>
              </a:buClr>
              <a:buSzTx/>
              <a:buFont typeface="Wingdings" pitchFamily="1" charset="2"/>
              <a:buChar char="§"/>
            </a:pPr>
            <a:r>
              <a:rPr lang="en-US" dirty="0" smtClean="0">
                <a:cs typeface="Times New Roman" pitchFamily="18" charset="0"/>
              </a:rPr>
              <a:t>In deep water, the energy does not carry the water molecules along</a:t>
            </a:r>
            <a:endParaRPr lang="en-US" dirty="0">
              <a:cs typeface="Times New Roman" pitchFamily="18" charset="0"/>
            </a:endParaRPr>
          </a:p>
        </p:txBody>
      </p:sp>
      <p:pic>
        <p:nvPicPr>
          <p:cNvPr id="595972" name="Picture 4" descr="waterwavemotion"/>
          <p:cNvPicPr>
            <a:picLocks noChangeAspect="1" noChangeArrowheads="1"/>
          </p:cNvPicPr>
          <p:nvPr/>
        </p:nvPicPr>
        <p:blipFill>
          <a:blip r:embed="rId2" cstate="print"/>
          <a:srcRect/>
          <a:stretch>
            <a:fillRect/>
          </a:stretch>
        </p:blipFill>
        <p:spPr bwMode="auto">
          <a:xfrm>
            <a:off x="381000" y="2590800"/>
            <a:ext cx="8383702" cy="2787650"/>
          </a:xfrm>
          <a:prstGeom prst="rect">
            <a:avLst/>
          </a:prstGeom>
          <a:noFill/>
          <a:ln w="9525">
            <a:noFill/>
            <a:miter lim="800000"/>
            <a:headEnd/>
            <a:tailEnd/>
          </a:ln>
          <a:effectLst>
            <a:outerShdw dist="12700" dir="2700000" algn="ctr" rotWithShape="0">
              <a:srgbClr val="808080">
                <a:alpha val="75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a:xfrm>
            <a:off x="457200" y="306388"/>
            <a:ext cx="8077200" cy="792162"/>
          </a:xfrm>
        </p:spPr>
        <p:txBody>
          <a:bodyPr/>
          <a:lstStyle/>
          <a:p>
            <a:pPr algn="ctr"/>
            <a:r>
              <a:rPr lang="en-US" b="1" i="1">
                <a:cs typeface="Times New Roman" pitchFamily="18" charset="0"/>
              </a:rPr>
              <a:t>More Wave Characteristics </a:t>
            </a:r>
          </a:p>
        </p:txBody>
      </p:sp>
      <p:sp>
        <p:nvSpPr>
          <p:cNvPr id="527363" name="Rectangle 3"/>
          <p:cNvSpPr>
            <a:spLocks noGrp="1" noChangeArrowheads="1"/>
          </p:cNvSpPr>
          <p:nvPr>
            <p:ph type="body" idx="1"/>
          </p:nvPr>
        </p:nvSpPr>
        <p:spPr>
          <a:xfrm>
            <a:off x="838200" y="1219200"/>
            <a:ext cx="7772400" cy="5638800"/>
          </a:xfrm>
        </p:spPr>
        <p:txBody>
          <a:bodyPr/>
          <a:lstStyle/>
          <a:p>
            <a:pPr>
              <a:lnSpc>
                <a:spcPct val="90000"/>
              </a:lnSpc>
              <a:buSzTx/>
              <a:buFont typeface="Wingdings" pitchFamily="1" charset="2"/>
              <a:buChar char="§"/>
            </a:pPr>
            <a:r>
              <a:rPr lang="en-US" b="1">
                <a:solidFill>
                  <a:schemeClr val="tx2"/>
                </a:solidFill>
                <a:cs typeface="Times New Roman" pitchFamily="18" charset="0"/>
              </a:rPr>
              <a:t>Wave height (H)</a:t>
            </a:r>
            <a:endParaRPr lang="en-US" b="1">
              <a:cs typeface="Tahoma" pitchFamily="1" charset="0"/>
            </a:endParaRPr>
          </a:p>
          <a:p>
            <a:pPr lvl="1">
              <a:lnSpc>
                <a:spcPct val="90000"/>
              </a:lnSpc>
              <a:buFont typeface="Wingdings" pitchFamily="1" charset="2"/>
              <a:buChar char="§"/>
            </a:pPr>
            <a:r>
              <a:rPr lang="en-US">
                <a:cs typeface="Tahoma" pitchFamily="1" charset="0"/>
              </a:rPr>
              <a:t>T</a:t>
            </a:r>
            <a:r>
              <a:rPr lang="en-US">
                <a:cs typeface="Times New Roman" pitchFamily="18" charset="0"/>
              </a:rPr>
              <a:t>he distance between a trough and a crest </a:t>
            </a:r>
          </a:p>
          <a:p>
            <a:pPr lvl="1">
              <a:lnSpc>
                <a:spcPct val="90000"/>
              </a:lnSpc>
              <a:buFont typeface="Wingdings" pitchFamily="1" charset="2"/>
              <a:buChar char="§"/>
            </a:pPr>
            <a:r>
              <a:rPr lang="en-US">
                <a:cs typeface="Times New Roman" pitchFamily="18" charset="0"/>
              </a:rPr>
              <a:t>Equal to the diameter of circular motion!</a:t>
            </a:r>
          </a:p>
          <a:p>
            <a:pPr>
              <a:lnSpc>
                <a:spcPct val="90000"/>
              </a:lnSpc>
              <a:buClr>
                <a:schemeClr val="accent2"/>
              </a:buClr>
              <a:buSzTx/>
              <a:buFont typeface="Wingdings" pitchFamily="1" charset="2"/>
              <a:buChar char="§"/>
            </a:pPr>
            <a:r>
              <a:rPr lang="en-US" b="1">
                <a:solidFill>
                  <a:schemeClr val="tx2"/>
                </a:solidFill>
                <a:cs typeface="Times New Roman" pitchFamily="18" charset="0"/>
              </a:rPr>
              <a:t>Wavelength (L)</a:t>
            </a:r>
            <a:endParaRPr lang="en-US" b="1">
              <a:solidFill>
                <a:schemeClr val="tx2"/>
              </a:solidFill>
              <a:cs typeface="Tahoma" pitchFamily="1" charset="0"/>
            </a:endParaRPr>
          </a:p>
          <a:p>
            <a:pPr lvl="1">
              <a:lnSpc>
                <a:spcPct val="90000"/>
              </a:lnSpc>
              <a:buClr>
                <a:schemeClr val="accent2"/>
              </a:buClr>
              <a:buFont typeface="Wingdings" pitchFamily="1" charset="2"/>
              <a:buChar char="§"/>
            </a:pPr>
            <a:r>
              <a:rPr lang="en-US">
                <a:cs typeface="Times New Roman" pitchFamily="18" charset="0"/>
              </a:rPr>
              <a:t>The horizontal distance between successive crests (or troughs)</a:t>
            </a:r>
          </a:p>
          <a:p>
            <a:pPr>
              <a:lnSpc>
                <a:spcPct val="90000"/>
              </a:lnSpc>
              <a:buClr>
                <a:schemeClr val="accent2"/>
              </a:buClr>
              <a:buSzTx/>
              <a:buFont typeface="Wingdings" pitchFamily="1" charset="2"/>
              <a:buChar char="§"/>
            </a:pPr>
            <a:r>
              <a:rPr lang="en-US" b="1">
                <a:cs typeface="Times New Roman" pitchFamily="18" charset="0"/>
              </a:rPr>
              <a:t>Velocity (V)</a:t>
            </a:r>
          </a:p>
          <a:p>
            <a:pPr lvl="1">
              <a:lnSpc>
                <a:spcPct val="90000"/>
              </a:lnSpc>
              <a:buClr>
                <a:schemeClr val="accent2"/>
              </a:buClr>
              <a:buFont typeface="Wingdings" pitchFamily="1" charset="2"/>
              <a:buChar char="§"/>
            </a:pPr>
            <a:r>
              <a:rPr lang="en-US">
                <a:cs typeface="Times New Roman" pitchFamily="18" charset="0"/>
              </a:rPr>
              <a:t>Speed of the wave through the water</a:t>
            </a:r>
          </a:p>
          <a:p>
            <a:pPr>
              <a:lnSpc>
                <a:spcPct val="90000"/>
              </a:lnSpc>
              <a:buClr>
                <a:schemeClr val="accent2"/>
              </a:buClr>
              <a:buSzTx/>
              <a:buFont typeface="Wingdings" pitchFamily="1" charset="2"/>
              <a:buChar char="§"/>
            </a:pPr>
            <a:r>
              <a:rPr lang="en-US" b="1">
                <a:solidFill>
                  <a:schemeClr val="tx2"/>
                </a:solidFill>
                <a:cs typeface="Times New Roman" pitchFamily="18" charset="0"/>
              </a:rPr>
              <a:t>Wave period (T)</a:t>
            </a:r>
          </a:p>
          <a:p>
            <a:pPr lvl="1">
              <a:lnSpc>
                <a:spcPct val="90000"/>
              </a:lnSpc>
              <a:buClr>
                <a:schemeClr val="accent2"/>
              </a:buClr>
              <a:buFont typeface="Wingdings" pitchFamily="1" charset="2"/>
              <a:buChar char="§"/>
            </a:pPr>
            <a:r>
              <a:rPr lang="en-US">
                <a:cs typeface="Times New Roman" pitchFamily="18" charset="0"/>
              </a:rPr>
              <a:t>The time interval for one full wave to pass a fixed position</a:t>
            </a:r>
            <a:r>
              <a:rPr lang="en-US" b="1">
                <a:cs typeface="Times New Roman" pitchFamily="18" charset="0"/>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p:cNvSpPr>
            <a:spLocks noGrp="1" noChangeArrowheads="1"/>
          </p:cNvSpPr>
          <p:nvPr>
            <p:ph type="title"/>
          </p:nvPr>
        </p:nvSpPr>
        <p:spPr>
          <a:xfrm>
            <a:off x="609600" y="381000"/>
            <a:ext cx="8305800" cy="1462088"/>
          </a:xfrm>
        </p:spPr>
        <p:txBody>
          <a:bodyPr/>
          <a:lstStyle/>
          <a:p>
            <a:pPr algn="ctr"/>
            <a:r>
              <a:rPr lang="en-US" sz="4000" b="1" i="1"/>
              <a:t>Characteristics and Movement of  “Deep-water” Waves</a:t>
            </a:r>
          </a:p>
        </p:txBody>
      </p:sp>
      <p:pic>
        <p:nvPicPr>
          <p:cNvPr id="547843" name="Picture 3" descr="FG14_07"/>
          <p:cNvPicPr>
            <a:picLocks noChangeAspect="1" noChangeArrowheads="1"/>
          </p:cNvPicPr>
          <p:nvPr/>
        </p:nvPicPr>
        <p:blipFill>
          <a:blip r:embed="rId2" cstate="print"/>
          <a:srcRect/>
          <a:stretch>
            <a:fillRect/>
          </a:stretch>
        </p:blipFill>
        <p:spPr bwMode="auto">
          <a:xfrm>
            <a:off x="304800" y="2449513"/>
            <a:ext cx="8529638" cy="3341687"/>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703263" y="381000"/>
            <a:ext cx="8440737" cy="1143000"/>
          </a:xfrm>
        </p:spPr>
        <p:txBody>
          <a:bodyPr/>
          <a:lstStyle/>
          <a:p>
            <a:pPr algn="ctr"/>
            <a:r>
              <a:rPr lang="en-US" b="1" i="1" dirty="0" smtClean="0"/>
              <a:t>Wave Motion</a:t>
            </a:r>
            <a:endParaRPr lang="en-US" b="1" i="1" dirty="0"/>
          </a:p>
        </p:txBody>
      </p:sp>
      <p:sp>
        <p:nvSpPr>
          <p:cNvPr id="71683" name="Rectangle 3"/>
          <p:cNvSpPr>
            <a:spLocks noGrp="1" noChangeArrowheads="1"/>
          </p:cNvSpPr>
          <p:nvPr>
            <p:ph type="body" idx="1"/>
          </p:nvPr>
        </p:nvSpPr>
        <p:spPr>
          <a:xfrm>
            <a:off x="685800" y="1676400"/>
            <a:ext cx="8458200" cy="4800600"/>
          </a:xfrm>
        </p:spPr>
        <p:txBody>
          <a:bodyPr/>
          <a:lstStyle/>
          <a:p>
            <a:r>
              <a:rPr lang="en-US" dirty="0"/>
              <a:t>Water movement within waves</a:t>
            </a:r>
          </a:p>
          <a:p>
            <a:pPr lvl="2"/>
            <a:r>
              <a:rPr lang="en-US" sz="2800" dirty="0"/>
              <a:t>Oscillation (Orbital Motion)</a:t>
            </a:r>
          </a:p>
          <a:p>
            <a:pPr lvl="3"/>
            <a:r>
              <a:rPr lang="en-US" sz="2400" dirty="0"/>
              <a:t>Wave energy moves forward, not the water itself</a:t>
            </a:r>
          </a:p>
          <a:p>
            <a:pPr lvl="3"/>
            <a:r>
              <a:rPr lang="en-US" sz="2400" dirty="0"/>
              <a:t>Occurs in the open sea in deep water</a:t>
            </a:r>
          </a:p>
          <a:p>
            <a:pPr lvl="2"/>
            <a:r>
              <a:rPr lang="en-US" sz="2800" dirty="0"/>
              <a:t>Translational motion</a:t>
            </a:r>
          </a:p>
          <a:p>
            <a:pPr lvl="3"/>
            <a:r>
              <a:rPr lang="en-US" sz="2400" i="1" dirty="0"/>
              <a:t>Begins</a:t>
            </a:r>
            <a:r>
              <a:rPr lang="en-US" sz="2400" dirty="0"/>
              <a:t> to form in shallower water when the water-depth is about one-half the wavelength and the wave begins to “feel bottom”</a:t>
            </a:r>
          </a:p>
          <a:p>
            <a:pPr lvl="3"/>
            <a:r>
              <a:rPr lang="en-US" sz="2400" dirty="0"/>
              <a:t>Surge of water when the wave breaks</a:t>
            </a:r>
          </a:p>
          <a:p>
            <a:pPr lvl="2"/>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1"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Ocean</Template>
  <TotalTime>4825</TotalTime>
  <Words>1413</Words>
  <Application>Microsoft Office PowerPoint</Application>
  <PresentationFormat>On-screen Show (4:3)</PresentationFormat>
  <Paragraphs>222</Paragraphs>
  <Slides>53</Slides>
  <Notes>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0" baseType="lpstr">
      <vt:lpstr>Arial</vt:lpstr>
      <vt:lpstr>Tahoma</vt:lpstr>
      <vt:lpstr>Times New Roman</vt:lpstr>
      <vt:lpstr>Wingdings</vt:lpstr>
      <vt:lpstr>Verdana</vt:lpstr>
      <vt:lpstr>Ocean</vt:lpstr>
      <vt:lpstr>Image</vt:lpstr>
      <vt:lpstr>Coastal Environments and Humans </vt:lpstr>
      <vt:lpstr>   The Shoreline: A Dynamic Interface</vt:lpstr>
      <vt:lpstr>Waves </vt:lpstr>
      <vt:lpstr>   Waves</vt:lpstr>
      <vt:lpstr>Slide 5</vt:lpstr>
      <vt:lpstr>Deep Water Motion</vt:lpstr>
      <vt:lpstr>More Wave Characteristics </vt:lpstr>
      <vt:lpstr>Characteristics and Movement of  “Deep-water” Waves</vt:lpstr>
      <vt:lpstr>Wave Motion</vt:lpstr>
      <vt:lpstr>Wave Motion</vt:lpstr>
      <vt:lpstr>Changes That Occur When a Wave Moves onto Shore</vt:lpstr>
      <vt:lpstr>Types of Breakers</vt:lpstr>
      <vt:lpstr>Wave refraction and  longshore transport</vt:lpstr>
      <vt:lpstr>Wave Refraction Along a Straight Coastline</vt:lpstr>
      <vt:lpstr>Wave Refraction Along an Irregular Coastline</vt:lpstr>
      <vt:lpstr>Slide 16</vt:lpstr>
      <vt:lpstr>Beaches and  Shoreline Processes </vt:lpstr>
      <vt:lpstr>Beach Drift and  Longshore Currents</vt:lpstr>
      <vt:lpstr>Beaches and Budgets</vt:lpstr>
      <vt:lpstr>Beaches and Budgets</vt:lpstr>
      <vt:lpstr>Shoreline features</vt:lpstr>
      <vt:lpstr>Beach Erosion</vt:lpstr>
      <vt:lpstr>Erosional Shoreline Features </vt:lpstr>
      <vt:lpstr>Slide 24</vt:lpstr>
      <vt:lpstr> </vt:lpstr>
      <vt:lpstr>&lt;- Sea Arch</vt:lpstr>
      <vt:lpstr>Shoreline Features </vt:lpstr>
      <vt:lpstr>Spit</vt:lpstr>
      <vt:lpstr>Baymouth Bar</vt:lpstr>
      <vt:lpstr>Aerial View of a Spit and Baymouth Bar Along the Massachusetts Coastline</vt:lpstr>
      <vt:lpstr>Tombolo</vt:lpstr>
      <vt:lpstr>Estuaries</vt:lpstr>
      <vt:lpstr>Estuaries</vt:lpstr>
      <vt:lpstr>Estuaries</vt:lpstr>
      <vt:lpstr>Stabilizing the Shore </vt:lpstr>
      <vt:lpstr>Stabilizing the Shore </vt:lpstr>
      <vt:lpstr>Barrier Islands</vt:lpstr>
      <vt:lpstr>Slide 38</vt:lpstr>
      <vt:lpstr>Stabilizing the Shore </vt:lpstr>
      <vt:lpstr>Stabilizing the Shore </vt:lpstr>
      <vt:lpstr>Miami Beach  Beach Nourishment</vt:lpstr>
      <vt:lpstr>Stabilizing the Shore </vt:lpstr>
      <vt:lpstr>Groin</vt:lpstr>
      <vt:lpstr> </vt:lpstr>
      <vt:lpstr>Breakwater</vt:lpstr>
      <vt:lpstr>Seawall</vt:lpstr>
      <vt:lpstr>Jetty</vt:lpstr>
      <vt:lpstr> </vt:lpstr>
      <vt:lpstr>Impulsively Generated Waves</vt:lpstr>
      <vt:lpstr>El Nino (ENSO)</vt:lpstr>
      <vt:lpstr>Hurricane Prediction</vt:lpstr>
      <vt:lpstr> </vt:lpstr>
      <vt:lpstr> </vt:lpstr>
    </vt:vector>
  </TitlesOfParts>
  <Company>MicroTech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Volcanoes and Igneous Activity  Earth  -  Chapter 4</dc:title>
  <dc:creator>Mark Boryta</dc:creator>
  <cp:lastModifiedBy>Mark</cp:lastModifiedBy>
  <cp:revision>557</cp:revision>
  <cp:lastPrinted>1601-01-01T00:00:00Z</cp:lastPrinted>
  <dcterms:created xsi:type="dcterms:W3CDTF">2000-12-18T00:31:17Z</dcterms:created>
  <dcterms:modified xsi:type="dcterms:W3CDTF">2010-04-23T17:26:27Z</dcterms:modified>
</cp:coreProperties>
</file>