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8"/>
  </p:notesMasterIdLst>
  <p:handoutMasterIdLst>
    <p:handoutMasterId r:id="rId39"/>
  </p:handoutMasterIdLst>
  <p:sldIdLst>
    <p:sldId id="256" r:id="rId2"/>
    <p:sldId id="262" r:id="rId3"/>
    <p:sldId id="263" r:id="rId4"/>
    <p:sldId id="267" r:id="rId5"/>
    <p:sldId id="266" r:id="rId6"/>
    <p:sldId id="264" r:id="rId7"/>
    <p:sldId id="272" r:id="rId8"/>
    <p:sldId id="273" r:id="rId9"/>
    <p:sldId id="29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3" r:id="rId24"/>
    <p:sldId id="288" r:id="rId25"/>
    <p:sldId id="289" r:id="rId26"/>
    <p:sldId id="290" r:id="rId27"/>
    <p:sldId id="291" r:id="rId28"/>
    <p:sldId id="257" r:id="rId29"/>
    <p:sldId id="268" r:id="rId30"/>
    <p:sldId id="258" r:id="rId31"/>
    <p:sldId id="259" r:id="rId32"/>
    <p:sldId id="260" r:id="rId33"/>
    <p:sldId id="261" r:id="rId34"/>
    <p:sldId id="269" r:id="rId35"/>
    <p:sldId id="270" r:id="rId36"/>
    <p:sldId id="271" r:id="rId3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62" autoAdjust="0"/>
    <p:restoredTop sz="94660"/>
  </p:normalViewPr>
  <p:slideViewPr>
    <p:cSldViewPr>
      <p:cViewPr varScale="1">
        <p:scale>
          <a:sx n="84" d="100"/>
          <a:sy n="84" d="100"/>
        </p:scale>
        <p:origin x="102" y="5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3F7F8059-AB47-4277-99B5-AA23A22022A4}" type="datetimeFigureOut">
              <a:rPr lang="en-US"/>
              <a:pPr>
                <a:defRPr/>
              </a:pPr>
              <a:t>1/11/2017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82CB0ED-3B22-4310-99C8-E1430DF8D68F}" type="slidenum">
              <a:rPr lang="en-US" altLang="en-US"/>
              <a:pPr>
                <a:defRPr/>
              </a:pPr>
              <a:t>‹#›</a:t>
            </a:fld>
            <a:endParaRPr lang="en-US" altLang="en-US"/>
          </a:p>
        </p:txBody>
      </p:sp>
    </p:spTree>
    <p:extLst>
      <p:ext uri="{BB962C8B-B14F-4D97-AF65-F5344CB8AC3E}">
        <p14:creationId xmlns:p14="http://schemas.microsoft.com/office/powerpoint/2010/main" val="384826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smtClean="0"/>
            </a:lvl1pPr>
          </a:lstStyle>
          <a:p>
            <a:pPr>
              <a:defRPr/>
            </a:pPr>
            <a:fld id="{2E1DCACB-51EC-4322-9349-1C95CCBA1F34}" type="datetimeFigureOut">
              <a:rPr lang="en-US"/>
              <a:pPr>
                <a:defRPr/>
              </a:pPr>
              <a:t>1/11/2017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smtClean="0"/>
            </a:lvl1pPr>
          </a:lstStyle>
          <a:p>
            <a:pPr>
              <a:defRPr/>
            </a:pPr>
            <a:fld id="{B2E3DD96-6681-4E65-9F9D-9006F9902582}" type="slidenum">
              <a:rPr lang="en-US"/>
              <a:pPr>
                <a:defRPr/>
              </a:pPr>
              <a:t>‹#›</a:t>
            </a:fld>
            <a:endParaRPr lang="en-US"/>
          </a:p>
        </p:txBody>
      </p:sp>
    </p:spTree>
    <p:extLst>
      <p:ext uri="{BB962C8B-B14F-4D97-AF65-F5344CB8AC3E}">
        <p14:creationId xmlns:p14="http://schemas.microsoft.com/office/powerpoint/2010/main" val="1809180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043A1-229D-42E4-BD5E-0F093C490168}" type="slidenum">
              <a:rPr lang="en-US" altLang="en-US"/>
              <a:pPr/>
              <a:t>14</a:t>
            </a:fld>
            <a:endParaRPr lang="en-US" alt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Last = Pie Chart</a:t>
            </a:r>
          </a:p>
        </p:txBody>
      </p:sp>
    </p:spTree>
    <p:extLst>
      <p:ext uri="{BB962C8B-B14F-4D97-AF65-F5344CB8AC3E}">
        <p14:creationId xmlns:p14="http://schemas.microsoft.com/office/powerpoint/2010/main" val="405056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2E1CF6-F551-4F86-92C7-B61F8691CC4E}" type="slidenum">
              <a:rPr lang="en-US" altLang="en-US"/>
              <a:pPr>
                <a:defRPr/>
              </a:pPr>
              <a:t>‹#›</a:t>
            </a:fld>
            <a:endParaRPr lang="en-US" altLang="en-US"/>
          </a:p>
        </p:txBody>
      </p:sp>
    </p:spTree>
    <p:extLst>
      <p:ext uri="{BB962C8B-B14F-4D97-AF65-F5344CB8AC3E}">
        <p14:creationId xmlns:p14="http://schemas.microsoft.com/office/powerpoint/2010/main" val="196769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7AABC4-3DDC-4D22-ABD2-F31C5A67E97B}" type="slidenum">
              <a:rPr lang="en-US" altLang="en-US"/>
              <a:pPr>
                <a:defRPr/>
              </a:pPr>
              <a:t>‹#›</a:t>
            </a:fld>
            <a:endParaRPr lang="en-US" altLang="en-US"/>
          </a:p>
        </p:txBody>
      </p:sp>
    </p:spTree>
    <p:extLst>
      <p:ext uri="{BB962C8B-B14F-4D97-AF65-F5344CB8AC3E}">
        <p14:creationId xmlns:p14="http://schemas.microsoft.com/office/powerpoint/2010/main" val="181406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97454-0388-4A85-A026-B559C2011491}" type="slidenum">
              <a:rPr lang="en-US" altLang="en-US"/>
              <a:pPr>
                <a:defRPr/>
              </a:pPr>
              <a:t>‹#›</a:t>
            </a:fld>
            <a:endParaRPr lang="en-US" altLang="en-US"/>
          </a:p>
        </p:txBody>
      </p:sp>
    </p:spTree>
    <p:extLst>
      <p:ext uri="{BB962C8B-B14F-4D97-AF65-F5344CB8AC3E}">
        <p14:creationId xmlns:p14="http://schemas.microsoft.com/office/powerpoint/2010/main" val="247209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5"/>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8FCFA335-438E-4E42-B830-ABC7A48D1B84}" type="slidenum">
              <a:rPr lang="en-US" altLang="en-US"/>
              <a:pPr>
                <a:defRPr/>
              </a:pPr>
              <a:t>‹#›</a:t>
            </a:fld>
            <a:endParaRPr lang="en-US" altLang="en-US"/>
          </a:p>
        </p:txBody>
      </p:sp>
    </p:spTree>
    <p:extLst>
      <p:ext uri="{BB962C8B-B14F-4D97-AF65-F5344CB8AC3E}">
        <p14:creationId xmlns:p14="http://schemas.microsoft.com/office/powerpoint/2010/main" val="173771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FA74D7-C76B-42E6-ABBF-5D89CCABC3E1}" type="slidenum">
              <a:rPr lang="en-US" altLang="en-US"/>
              <a:pPr>
                <a:defRPr/>
              </a:pPr>
              <a:t>‹#›</a:t>
            </a:fld>
            <a:endParaRPr lang="en-US" altLang="en-US"/>
          </a:p>
        </p:txBody>
      </p:sp>
    </p:spTree>
    <p:extLst>
      <p:ext uri="{BB962C8B-B14F-4D97-AF65-F5344CB8AC3E}">
        <p14:creationId xmlns:p14="http://schemas.microsoft.com/office/powerpoint/2010/main" val="32986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9B84E2CD-8806-4758-A1FB-A6D3967B36DB}" type="slidenum">
              <a:rPr lang="en-US" altLang="en-US"/>
              <a:pPr>
                <a:defRPr/>
              </a:pPr>
              <a:t>‹#›</a:t>
            </a:fld>
            <a:endParaRPr lang="en-US" altLang="en-US"/>
          </a:p>
        </p:txBody>
      </p:sp>
    </p:spTree>
    <p:extLst>
      <p:ext uri="{BB962C8B-B14F-4D97-AF65-F5344CB8AC3E}">
        <p14:creationId xmlns:p14="http://schemas.microsoft.com/office/powerpoint/2010/main" val="3814485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CC5CB956-1919-4C49-929C-98842A82F139}" type="slidenum">
              <a:rPr lang="en-US" altLang="en-US"/>
              <a:pPr>
                <a:defRPr/>
              </a:pPr>
              <a:t>‹#›</a:t>
            </a:fld>
            <a:endParaRPr lang="en-US" altLang="en-US"/>
          </a:p>
        </p:txBody>
      </p:sp>
    </p:spTree>
    <p:extLst>
      <p:ext uri="{BB962C8B-B14F-4D97-AF65-F5344CB8AC3E}">
        <p14:creationId xmlns:p14="http://schemas.microsoft.com/office/powerpoint/2010/main" val="3542145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7CBB1-283E-41A0-B297-22495933AE49}" type="slidenum">
              <a:rPr lang="en-US" altLang="en-US"/>
              <a:pPr>
                <a:defRPr/>
              </a:pPr>
              <a:t>‹#›</a:t>
            </a:fld>
            <a:endParaRPr lang="en-US" altLang="en-US"/>
          </a:p>
        </p:txBody>
      </p:sp>
    </p:spTree>
    <p:extLst>
      <p:ext uri="{BB962C8B-B14F-4D97-AF65-F5344CB8AC3E}">
        <p14:creationId xmlns:p14="http://schemas.microsoft.com/office/powerpoint/2010/main" val="405742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7ED4FB-8AFE-47CF-8F6B-1887B2F04DD9}" type="slidenum">
              <a:rPr lang="en-US" altLang="en-US"/>
              <a:pPr>
                <a:defRPr/>
              </a:pPr>
              <a:t>‹#›</a:t>
            </a:fld>
            <a:endParaRPr lang="en-US" altLang="en-US"/>
          </a:p>
        </p:txBody>
      </p:sp>
    </p:spTree>
    <p:extLst>
      <p:ext uri="{BB962C8B-B14F-4D97-AF65-F5344CB8AC3E}">
        <p14:creationId xmlns:p14="http://schemas.microsoft.com/office/powerpoint/2010/main" val="424806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p:txBody>
          <a:bodyPr/>
          <a:lstStyle>
            <a:lvl1pPr>
              <a:defRPr/>
            </a:lvl1pPr>
          </a:lstStyle>
          <a:p>
            <a:pPr>
              <a:defRPr/>
            </a:pPr>
            <a:endParaRPr lang="en-US"/>
          </a:p>
        </p:txBody>
      </p:sp>
      <p:sp>
        <p:nvSpPr>
          <p:cNvPr id="7" name="Rectangle 20"/>
          <p:cNvSpPr>
            <a:spLocks noGrp="1" noChangeArrowheads="1"/>
          </p:cNvSpPr>
          <p:nvPr>
            <p:ph type="ftr" sz="quarter" idx="11"/>
          </p:nvPr>
        </p:nvSpPr>
        <p:spPr/>
        <p:txBody>
          <a:bodyPr/>
          <a:lstStyle>
            <a:lvl1pPr>
              <a:defRPr/>
            </a:lvl1pPr>
          </a:lstStyle>
          <a:p>
            <a:pPr>
              <a:defRPr/>
            </a:pPr>
            <a:endParaRPr lang="en-US"/>
          </a:p>
        </p:txBody>
      </p:sp>
      <p:sp>
        <p:nvSpPr>
          <p:cNvPr id="8" name="Rectangle 21"/>
          <p:cNvSpPr>
            <a:spLocks noGrp="1" noChangeArrowheads="1"/>
          </p:cNvSpPr>
          <p:nvPr>
            <p:ph type="sldNum" sz="quarter" idx="12"/>
          </p:nvPr>
        </p:nvSpPr>
        <p:spPr/>
        <p:txBody>
          <a:bodyPr/>
          <a:lstStyle>
            <a:lvl1pPr>
              <a:defRPr/>
            </a:lvl1pPr>
          </a:lstStyle>
          <a:p>
            <a:pPr>
              <a:defRPr/>
            </a:pPr>
            <a:fld id="{02522CA8-249B-42FF-80BF-68C7AD1322F6}" type="slidenum">
              <a:rPr lang="en-US" altLang="en-US"/>
              <a:pPr>
                <a:defRPr/>
              </a:pPr>
              <a:t>‹#›</a:t>
            </a:fld>
            <a:endParaRPr lang="en-US" altLang="en-US"/>
          </a:p>
        </p:txBody>
      </p:sp>
    </p:spTree>
    <p:extLst>
      <p:ext uri="{BB962C8B-B14F-4D97-AF65-F5344CB8AC3E}">
        <p14:creationId xmlns:p14="http://schemas.microsoft.com/office/powerpoint/2010/main" val="2948129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5556AC0-4B48-4822-A975-3CAC18A5CB79}" type="slidenum">
              <a:rPr lang="en-US"/>
              <a:pPr>
                <a:defRPr/>
              </a:pPr>
              <a:t>‹#›</a:t>
            </a:fld>
            <a:endParaRPr lang="en-US"/>
          </a:p>
        </p:txBody>
      </p:sp>
    </p:spTree>
    <p:extLst>
      <p:ext uri="{BB962C8B-B14F-4D97-AF65-F5344CB8AC3E}">
        <p14:creationId xmlns:p14="http://schemas.microsoft.com/office/powerpoint/2010/main" val="192206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D20CC-5A6B-4772-8B5F-5DD936690185}" type="slidenum">
              <a:rPr lang="en-US" altLang="en-US"/>
              <a:pPr>
                <a:defRPr/>
              </a:pPr>
              <a:t>‹#›</a:t>
            </a:fld>
            <a:endParaRPr lang="en-US" altLang="en-US"/>
          </a:p>
        </p:txBody>
      </p:sp>
    </p:spTree>
    <p:extLst>
      <p:ext uri="{BB962C8B-B14F-4D97-AF65-F5344CB8AC3E}">
        <p14:creationId xmlns:p14="http://schemas.microsoft.com/office/powerpoint/2010/main" val="11141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1DAEE3-6D97-48E3-A5F4-D77E011FD397}" type="slidenum">
              <a:rPr lang="en-US" altLang="en-US"/>
              <a:pPr>
                <a:defRPr/>
              </a:pPr>
              <a:t>‹#›</a:t>
            </a:fld>
            <a:endParaRPr lang="en-US" altLang="en-US"/>
          </a:p>
        </p:txBody>
      </p:sp>
    </p:spTree>
    <p:extLst>
      <p:ext uri="{BB962C8B-B14F-4D97-AF65-F5344CB8AC3E}">
        <p14:creationId xmlns:p14="http://schemas.microsoft.com/office/powerpoint/2010/main" val="358681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00ACC0-C6C7-464C-8AE9-CCA35330B4AB}" type="slidenum">
              <a:rPr lang="en-US" altLang="en-US"/>
              <a:pPr>
                <a:defRPr/>
              </a:pPr>
              <a:t>‹#›</a:t>
            </a:fld>
            <a:endParaRPr lang="en-US" altLang="en-US"/>
          </a:p>
        </p:txBody>
      </p:sp>
    </p:spTree>
    <p:extLst>
      <p:ext uri="{BB962C8B-B14F-4D97-AF65-F5344CB8AC3E}">
        <p14:creationId xmlns:p14="http://schemas.microsoft.com/office/powerpoint/2010/main" val="238828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44889E-EC33-47E8-A8A6-129BF3660237}" type="slidenum">
              <a:rPr lang="en-US" altLang="en-US"/>
              <a:pPr>
                <a:defRPr/>
              </a:pPr>
              <a:t>‹#›</a:t>
            </a:fld>
            <a:endParaRPr lang="en-US" altLang="en-US"/>
          </a:p>
        </p:txBody>
      </p:sp>
    </p:spTree>
    <p:extLst>
      <p:ext uri="{BB962C8B-B14F-4D97-AF65-F5344CB8AC3E}">
        <p14:creationId xmlns:p14="http://schemas.microsoft.com/office/powerpoint/2010/main" val="321314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F294E3-F59B-4438-A578-6A3D2F05AC86}" type="slidenum">
              <a:rPr lang="en-US" altLang="en-US"/>
              <a:pPr>
                <a:defRPr/>
              </a:pPr>
              <a:t>‹#›</a:t>
            </a:fld>
            <a:endParaRPr lang="en-US" altLang="en-US"/>
          </a:p>
        </p:txBody>
      </p:sp>
    </p:spTree>
    <p:extLst>
      <p:ext uri="{BB962C8B-B14F-4D97-AF65-F5344CB8AC3E}">
        <p14:creationId xmlns:p14="http://schemas.microsoft.com/office/powerpoint/2010/main" val="415724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3C5B44-A4C0-4167-B5E2-EA4FA24CA960}" type="slidenum">
              <a:rPr lang="en-US" altLang="en-US"/>
              <a:pPr>
                <a:defRPr/>
              </a:pPr>
              <a:t>‹#›</a:t>
            </a:fld>
            <a:endParaRPr lang="en-US" altLang="en-US"/>
          </a:p>
        </p:txBody>
      </p:sp>
    </p:spTree>
    <p:extLst>
      <p:ext uri="{BB962C8B-B14F-4D97-AF65-F5344CB8AC3E}">
        <p14:creationId xmlns:p14="http://schemas.microsoft.com/office/powerpoint/2010/main" val="153130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50141-EAD8-4763-B1A6-AC04DB4A363B}" type="slidenum">
              <a:rPr lang="en-US" altLang="en-US"/>
              <a:pPr>
                <a:defRPr/>
              </a:pPr>
              <a:t>‹#›</a:t>
            </a:fld>
            <a:endParaRPr lang="en-US" altLang="en-US"/>
          </a:p>
        </p:txBody>
      </p:sp>
    </p:spTree>
    <p:extLst>
      <p:ext uri="{BB962C8B-B14F-4D97-AF65-F5344CB8AC3E}">
        <p14:creationId xmlns:p14="http://schemas.microsoft.com/office/powerpoint/2010/main" val="14357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072F3F-A913-4CCA-9ACC-28496F1CBD1A}" type="slidenum">
              <a:rPr lang="en-US" altLang="en-US"/>
              <a:pPr>
                <a:defRPr/>
              </a:pPr>
              <a:t>‹#›</a:t>
            </a:fld>
            <a:endParaRPr lang="en-US" altLang="en-US"/>
          </a:p>
        </p:txBody>
      </p:sp>
    </p:spTree>
    <p:extLst>
      <p:ext uri="{BB962C8B-B14F-4D97-AF65-F5344CB8AC3E}">
        <p14:creationId xmlns:p14="http://schemas.microsoft.com/office/powerpoint/2010/main" val="326791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17D502A-3549-4BE7-8A3E-044C94BBC01C}"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8" r:id="rId12"/>
    <p:sldLayoutId id="2147483723" r:id="rId13"/>
    <p:sldLayoutId id="2147483724" r:id="rId14"/>
    <p:sldLayoutId id="2147483725" r:id="rId15"/>
    <p:sldLayoutId id="2147483726" r:id="rId16"/>
    <p:sldLayoutId id="2147483727" r:id="rId17"/>
    <p:sldLayoutId id="2147483729" r:id="rId18"/>
    <p:sldLayoutId id="2147483730" r:id="rId19"/>
  </p:sldLayoutIdLst>
  <p:txStyles>
    <p:titleStyle>
      <a:lvl1pPr algn="l" defTabSz="685800" rtl="0" fontAlgn="base">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fontAlgn="base">
        <a:lnSpc>
          <a:spcPct val="90000"/>
        </a:lnSpc>
        <a:spcBef>
          <a:spcPct val="0"/>
        </a:spcBef>
        <a:spcAft>
          <a:spcPct val="0"/>
        </a:spcAft>
        <a:defRPr sz="4400">
          <a:solidFill>
            <a:schemeClr val="tx1"/>
          </a:solidFill>
          <a:latin typeface="Corbel" panose="020B0503020204020204" pitchFamily="34" charset="0"/>
        </a:defRPr>
      </a:lvl2pPr>
      <a:lvl3pPr algn="l" defTabSz="685800" rtl="0" fontAlgn="base">
        <a:lnSpc>
          <a:spcPct val="90000"/>
        </a:lnSpc>
        <a:spcBef>
          <a:spcPct val="0"/>
        </a:spcBef>
        <a:spcAft>
          <a:spcPct val="0"/>
        </a:spcAft>
        <a:defRPr sz="4400">
          <a:solidFill>
            <a:schemeClr val="tx1"/>
          </a:solidFill>
          <a:latin typeface="Corbel" panose="020B0503020204020204" pitchFamily="34" charset="0"/>
        </a:defRPr>
      </a:lvl3pPr>
      <a:lvl4pPr algn="l" defTabSz="685800" rtl="0" fontAlgn="base">
        <a:lnSpc>
          <a:spcPct val="90000"/>
        </a:lnSpc>
        <a:spcBef>
          <a:spcPct val="0"/>
        </a:spcBef>
        <a:spcAft>
          <a:spcPct val="0"/>
        </a:spcAft>
        <a:defRPr sz="4400">
          <a:solidFill>
            <a:schemeClr val="tx1"/>
          </a:solidFill>
          <a:latin typeface="Corbel" panose="020B0503020204020204" pitchFamily="34" charset="0"/>
        </a:defRPr>
      </a:lvl4pPr>
      <a:lvl5pPr algn="l" defTabSz="685800" rtl="0" fontAlgn="base">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209800"/>
            <a:ext cx="8058150" cy="3448878"/>
          </a:xfrm>
        </p:spPr>
        <p:txBody>
          <a:bodyPr/>
          <a:lstStyle/>
          <a:p>
            <a:pPr fontAlgn="auto">
              <a:spcAft>
                <a:spcPts val="0"/>
              </a:spcAft>
              <a:defRPr/>
            </a:pPr>
            <a:r>
              <a:rPr lang="en-US" dirty="0" smtClean="0"/>
              <a:t>Glaciers, Climate, and </a:t>
            </a:r>
            <a:br>
              <a:rPr lang="en-US" dirty="0" smtClean="0"/>
            </a:br>
            <a:r>
              <a:rPr lang="en-US" dirty="0" smtClean="0"/>
              <a:t>Global Warming</a:t>
            </a:r>
          </a:p>
        </p:txBody>
      </p:sp>
      <p:sp>
        <p:nvSpPr>
          <p:cNvPr id="2051" name="Rectangle 3"/>
          <p:cNvSpPr>
            <a:spLocks noGrp="1" noChangeArrowheads="1"/>
          </p:cNvSpPr>
          <p:nvPr>
            <p:ph type="subTitle" idx="1"/>
          </p:nvPr>
        </p:nvSpPr>
        <p:spPr>
          <a:xfrm>
            <a:off x="1657350" y="3830638"/>
            <a:ext cx="6858000" cy="617537"/>
          </a:xfrm>
        </p:spPr>
        <p:txBody>
          <a:bodyPr/>
          <a:lstStyle/>
          <a:p>
            <a:pPr fontAlgn="auto">
              <a:spcAft>
                <a:spcPts val="0"/>
              </a:spcAft>
              <a:defRPr/>
            </a:pP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800100"/>
            <a:ext cx="7772400" cy="762000"/>
          </a:xfrm>
        </p:spPr>
        <p:txBody>
          <a:bodyPr/>
          <a:lstStyle/>
          <a:p>
            <a:pPr fontAlgn="auto">
              <a:spcAft>
                <a:spcPts val="0"/>
              </a:spcAft>
              <a:defRPr/>
            </a:pPr>
            <a:r>
              <a:rPr lang="en-US"/>
              <a:t>Weather vs.  Climate</a:t>
            </a:r>
          </a:p>
        </p:txBody>
      </p:sp>
      <p:sp>
        <p:nvSpPr>
          <p:cNvPr id="5123" name="Rectangle 3"/>
          <p:cNvSpPr>
            <a:spLocks noGrp="1" noChangeArrowheads="1"/>
          </p:cNvSpPr>
          <p:nvPr>
            <p:ph idx="1"/>
          </p:nvPr>
        </p:nvSpPr>
        <p:spPr>
          <a:xfrm>
            <a:off x="840000" y="1825625"/>
            <a:ext cx="7675350" cy="4351338"/>
          </a:xfrm>
        </p:spPr>
        <p:txBody>
          <a:bodyPr/>
          <a:lstStyle/>
          <a:p>
            <a:pPr fontAlgn="auto">
              <a:spcAft>
                <a:spcPts val="0"/>
              </a:spcAft>
              <a:defRPr/>
            </a:pPr>
            <a:r>
              <a:rPr lang="en-US" sz="2800" dirty="0" smtClean="0"/>
              <a:t>Both deal with atmospheric phenomena</a:t>
            </a:r>
          </a:p>
          <a:p>
            <a:pPr lvl="1" fontAlgn="auto">
              <a:spcAft>
                <a:spcPts val="0"/>
              </a:spcAft>
              <a:defRPr/>
            </a:pPr>
            <a:r>
              <a:rPr lang="en-US" sz="2400" i="1" dirty="0" smtClean="0"/>
              <a:t>Weather</a:t>
            </a:r>
            <a:r>
              <a:rPr lang="en-US" sz="2400" dirty="0" smtClean="0"/>
              <a:t> denotes the state of the atmosphere over short time scales - hours or days</a:t>
            </a:r>
          </a:p>
          <a:p>
            <a:pPr lvl="1" fontAlgn="auto">
              <a:spcAft>
                <a:spcPts val="0"/>
              </a:spcAft>
              <a:defRPr/>
            </a:pPr>
            <a:r>
              <a:rPr lang="en-US" sz="2400" i="1" dirty="0" smtClean="0"/>
              <a:t>Climate</a:t>
            </a:r>
            <a:r>
              <a:rPr lang="en-US" sz="2400" dirty="0" smtClean="0"/>
              <a:t> denotes these phenomena over long time scales -many years or centuries</a:t>
            </a:r>
          </a:p>
          <a:p>
            <a:pPr lvl="1" fontAlgn="auto">
              <a:spcAft>
                <a:spcPts val="0"/>
              </a:spcAft>
              <a:defRPr/>
            </a:pPr>
            <a:r>
              <a:rPr lang="en-US" sz="2400" i="1" dirty="0" smtClean="0"/>
              <a:t>Seasons</a:t>
            </a:r>
            <a:r>
              <a:rPr lang="en-US" sz="2400" dirty="0" smtClean="0"/>
              <a:t> denote an intermediate time scale of months.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00100"/>
            <a:ext cx="7772400" cy="762000"/>
          </a:xfrm>
        </p:spPr>
        <p:txBody>
          <a:bodyPr/>
          <a:lstStyle/>
          <a:p>
            <a:pPr fontAlgn="auto">
              <a:spcAft>
                <a:spcPts val="0"/>
              </a:spcAft>
              <a:defRPr/>
            </a:pPr>
            <a:r>
              <a:rPr lang="en-US"/>
              <a:t>What Do We Measure?</a:t>
            </a:r>
          </a:p>
        </p:txBody>
      </p:sp>
      <p:sp>
        <p:nvSpPr>
          <p:cNvPr id="6147" name="Rectangle 3"/>
          <p:cNvSpPr>
            <a:spLocks noGrp="1" noChangeArrowheads="1"/>
          </p:cNvSpPr>
          <p:nvPr>
            <p:ph idx="1"/>
          </p:nvPr>
        </p:nvSpPr>
        <p:spPr>
          <a:xfrm>
            <a:off x="457200" y="1600200"/>
            <a:ext cx="8534400" cy="4530725"/>
          </a:xfrm>
        </p:spPr>
        <p:txBody>
          <a:bodyPr/>
          <a:lstStyle/>
          <a:p>
            <a:pPr fontAlgn="auto">
              <a:spcAft>
                <a:spcPts val="0"/>
              </a:spcAft>
              <a:defRPr/>
            </a:pPr>
            <a:r>
              <a:rPr lang="en-US" sz="2800" dirty="0" smtClean="0"/>
              <a:t>“ELEMENTS” of weather are different from “elements” of the Periodic Table:</a:t>
            </a:r>
          </a:p>
          <a:p>
            <a:pPr lvl="1" fontAlgn="auto">
              <a:spcAft>
                <a:spcPts val="0"/>
              </a:spcAft>
              <a:defRPr/>
            </a:pPr>
            <a:r>
              <a:rPr lang="en-US" sz="2400" dirty="0" smtClean="0"/>
              <a:t>Air Temperature (measured in the shade)</a:t>
            </a:r>
          </a:p>
          <a:p>
            <a:pPr lvl="1" fontAlgn="auto">
              <a:spcAft>
                <a:spcPts val="0"/>
              </a:spcAft>
              <a:defRPr/>
            </a:pPr>
            <a:r>
              <a:rPr lang="en-US" sz="2400" dirty="0" smtClean="0"/>
              <a:t>Humidity</a:t>
            </a:r>
          </a:p>
          <a:p>
            <a:pPr lvl="1" fontAlgn="auto">
              <a:spcAft>
                <a:spcPts val="0"/>
              </a:spcAft>
              <a:defRPr/>
            </a:pPr>
            <a:r>
              <a:rPr lang="en-US" sz="2400" dirty="0" smtClean="0"/>
              <a:t>Type/Amount of Cloudiness</a:t>
            </a:r>
          </a:p>
          <a:p>
            <a:pPr lvl="1" fontAlgn="auto">
              <a:spcAft>
                <a:spcPts val="0"/>
              </a:spcAft>
              <a:defRPr/>
            </a:pPr>
            <a:r>
              <a:rPr lang="en-US" sz="2400" dirty="0" smtClean="0"/>
              <a:t>Type/Amount of Precipitation</a:t>
            </a:r>
          </a:p>
          <a:p>
            <a:pPr lvl="1" fontAlgn="auto">
              <a:spcAft>
                <a:spcPts val="0"/>
              </a:spcAft>
              <a:defRPr/>
            </a:pPr>
            <a:r>
              <a:rPr lang="en-US" sz="2400" dirty="0" smtClean="0"/>
              <a:t>Air Pressure</a:t>
            </a:r>
          </a:p>
          <a:p>
            <a:pPr lvl="1" fontAlgn="auto">
              <a:spcAft>
                <a:spcPts val="0"/>
              </a:spcAft>
              <a:defRPr/>
            </a:pPr>
            <a:r>
              <a:rPr lang="en-US" sz="2400" dirty="0" smtClean="0"/>
              <a:t>Wind Speed and Direction.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27125"/>
          </a:xfrm>
        </p:spPr>
        <p:txBody>
          <a:bodyPr/>
          <a:lstStyle/>
          <a:p>
            <a:pPr fontAlgn="auto">
              <a:spcAft>
                <a:spcPts val="0"/>
              </a:spcAft>
              <a:defRPr/>
            </a:pPr>
            <a:r>
              <a:rPr lang="en-US"/>
              <a:t>Atmospheric Pressure</a:t>
            </a:r>
            <a:br>
              <a:rPr lang="en-US"/>
            </a:br>
            <a:r>
              <a:rPr lang="en-US" sz="2400"/>
              <a:t>“The Weight of the Overlying Molecules”</a:t>
            </a:r>
          </a:p>
        </p:txBody>
      </p:sp>
      <p:sp>
        <p:nvSpPr>
          <p:cNvPr id="15363" name="Rectangle 3"/>
          <p:cNvSpPr>
            <a:spLocks noGrp="1" noChangeArrowheads="1"/>
          </p:cNvSpPr>
          <p:nvPr>
            <p:ph idx="1"/>
          </p:nvPr>
        </p:nvSpPr>
        <p:spPr>
          <a:xfrm>
            <a:off x="76200" y="1524000"/>
            <a:ext cx="8991600" cy="5105400"/>
          </a:xfrm>
        </p:spPr>
        <p:txBody>
          <a:bodyPr/>
          <a:lstStyle/>
          <a:p>
            <a:pPr fontAlgn="auto">
              <a:spcAft>
                <a:spcPts val="0"/>
              </a:spcAft>
              <a:defRPr/>
            </a:pPr>
            <a:r>
              <a:rPr lang="en-US" sz="2800" dirty="0" smtClean="0"/>
              <a:t>Measured with a Barometer</a:t>
            </a:r>
          </a:p>
          <a:p>
            <a:pPr lvl="1" fontAlgn="auto">
              <a:spcAft>
                <a:spcPts val="0"/>
              </a:spcAft>
              <a:defRPr/>
            </a:pPr>
            <a:r>
              <a:rPr lang="en-US" sz="2400" dirty="0" smtClean="0"/>
              <a:t>“</a:t>
            </a:r>
            <a:r>
              <a:rPr lang="en-US" sz="2400" dirty="0" err="1" smtClean="0"/>
              <a:t>baro</a:t>
            </a:r>
            <a:r>
              <a:rPr lang="en-US" sz="2400" dirty="0" smtClean="0"/>
              <a:t>-” = pressure, “-meter” = measuring device</a:t>
            </a:r>
          </a:p>
          <a:p>
            <a:pPr lvl="1" fontAlgn="auto">
              <a:spcAft>
                <a:spcPts val="0"/>
              </a:spcAft>
              <a:defRPr/>
            </a:pPr>
            <a:r>
              <a:rPr lang="en-US" sz="2400" dirty="0" smtClean="0"/>
              <a:t>Pressure of One Atmosphere = 1 bar</a:t>
            </a:r>
          </a:p>
          <a:p>
            <a:pPr lvl="1" fontAlgn="auto">
              <a:spcAft>
                <a:spcPts val="0"/>
              </a:spcAft>
              <a:defRPr/>
            </a:pPr>
            <a:r>
              <a:rPr lang="en-US" sz="2400" dirty="0" smtClean="0"/>
              <a:t>Variations in pressure at the surface of the Earth are measured in thousandths of a bar = </a:t>
            </a:r>
            <a:r>
              <a:rPr lang="en-US" sz="2400" dirty="0" err="1" smtClean="0"/>
              <a:t>millibars</a:t>
            </a:r>
            <a:endParaRPr lang="en-US" sz="2400" dirty="0" smtClean="0"/>
          </a:p>
          <a:p>
            <a:pPr lvl="1" fontAlgn="auto">
              <a:spcAft>
                <a:spcPts val="0"/>
              </a:spcAft>
              <a:defRPr/>
            </a:pPr>
            <a:r>
              <a:rPr lang="en-US" sz="2400" dirty="0" err="1" smtClean="0"/>
              <a:t>Avg</a:t>
            </a:r>
            <a:r>
              <a:rPr lang="en-US" sz="2400" dirty="0" smtClean="0"/>
              <a:t> pressure @ sea level = 1.013 bars = 1013 </a:t>
            </a:r>
            <a:r>
              <a:rPr lang="en-US" sz="2400" dirty="0" err="1" smtClean="0"/>
              <a:t>mb</a:t>
            </a:r>
            <a:endParaRPr lang="en-US" sz="2400" dirty="0" smtClean="0"/>
          </a:p>
          <a:p>
            <a:pPr fontAlgn="auto">
              <a:spcAft>
                <a:spcPts val="0"/>
              </a:spcAft>
              <a:defRPr/>
            </a:pPr>
            <a:r>
              <a:rPr lang="en-US" sz="2800" dirty="0" smtClean="0"/>
              <a:t>Variations result from:</a:t>
            </a:r>
          </a:p>
          <a:p>
            <a:pPr lvl="1" fontAlgn="auto">
              <a:spcAft>
                <a:spcPts val="0"/>
              </a:spcAft>
              <a:defRPr/>
            </a:pPr>
            <a:r>
              <a:rPr lang="en-US" sz="2400" dirty="0" smtClean="0"/>
              <a:t>Changes in altitude</a:t>
            </a:r>
          </a:p>
          <a:p>
            <a:pPr lvl="1" fontAlgn="auto">
              <a:spcAft>
                <a:spcPts val="0"/>
              </a:spcAft>
              <a:defRPr/>
            </a:pPr>
            <a:r>
              <a:rPr lang="en-US" sz="2400" dirty="0" smtClean="0"/>
              <a:t>Changes in the direction of net movement of 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left)">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left)">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wipe(left)">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wipe(left)">
                                      <p:cBhvr>
                                        <p:cTn id="42"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0"/>
            <a:ext cx="4373337" cy="1371600"/>
          </a:xfrm>
        </p:spPr>
        <p:txBody>
          <a:bodyPr/>
          <a:lstStyle/>
          <a:p>
            <a:pPr algn="ctr" fontAlgn="auto">
              <a:spcAft>
                <a:spcPts val="0"/>
              </a:spcAft>
              <a:defRPr/>
            </a:pPr>
            <a:r>
              <a:rPr lang="en-US" dirty="0" smtClean="0"/>
              <a:t>Pressure Changes: Altitude</a:t>
            </a:r>
          </a:p>
        </p:txBody>
      </p:sp>
      <p:sp>
        <p:nvSpPr>
          <p:cNvPr id="14339" name="Rectangle 3"/>
          <p:cNvSpPr>
            <a:spLocks noGrp="1" noChangeArrowheads="1"/>
          </p:cNvSpPr>
          <p:nvPr>
            <p:ph idx="1"/>
          </p:nvPr>
        </p:nvSpPr>
        <p:spPr>
          <a:xfrm>
            <a:off x="0" y="1295400"/>
            <a:ext cx="4267200" cy="5562600"/>
          </a:xfrm>
        </p:spPr>
        <p:txBody>
          <a:bodyPr/>
          <a:lstStyle/>
          <a:p>
            <a:pPr marL="274320" indent="-274320" fontAlgn="auto">
              <a:spcAft>
                <a:spcPts val="0"/>
              </a:spcAft>
              <a:buClr>
                <a:schemeClr val="accent3"/>
              </a:buClr>
              <a:buFont typeface="Wingdings 2"/>
              <a:buChar char=""/>
              <a:defRPr/>
            </a:pPr>
            <a:r>
              <a:rPr lang="en-US" dirty="0"/>
              <a:t>Gravity holds air molecules close to Earth</a:t>
            </a:r>
          </a:p>
          <a:p>
            <a:pPr marL="640080" lvl="1" indent="-246888" fontAlgn="auto">
              <a:spcAft>
                <a:spcPts val="0"/>
              </a:spcAft>
              <a:buFont typeface="Wingdings 2"/>
              <a:buChar char=""/>
              <a:defRPr/>
            </a:pPr>
            <a:r>
              <a:rPr lang="en-US" dirty="0"/>
              <a:t>Air is “concentrated” nearest the Earth</a:t>
            </a:r>
          </a:p>
          <a:p>
            <a:pPr marL="640080" lvl="1" indent="-246888" fontAlgn="auto">
              <a:spcAft>
                <a:spcPts val="0"/>
              </a:spcAft>
              <a:buFont typeface="Wingdings 2"/>
              <a:buChar char=""/>
              <a:defRPr/>
            </a:pPr>
            <a:r>
              <a:rPr lang="en-US" dirty="0"/>
              <a:t>Fewer air molecules at higher altitudes</a:t>
            </a:r>
          </a:p>
          <a:p>
            <a:pPr marL="640080" lvl="1" indent="-246888" fontAlgn="auto">
              <a:spcAft>
                <a:spcPts val="0"/>
              </a:spcAft>
              <a:buFont typeface="Wingdings 2"/>
              <a:buChar char=""/>
              <a:defRPr/>
            </a:pPr>
            <a:r>
              <a:rPr lang="en-US" dirty="0"/>
              <a:t>Only light or energetic molecules can bounce to higher altitudes</a:t>
            </a:r>
          </a:p>
          <a:p>
            <a:pPr marL="274320" indent="-274320" fontAlgn="auto">
              <a:spcAft>
                <a:spcPts val="0"/>
              </a:spcAft>
              <a:buClr>
                <a:schemeClr val="accent3"/>
              </a:buClr>
              <a:buFont typeface="Wingdings 2"/>
              <a:buChar char=""/>
              <a:defRPr/>
            </a:pPr>
            <a:r>
              <a:rPr lang="en-US" dirty="0"/>
              <a:t>Pressure can be a measure of the “proportion of air:”</a:t>
            </a:r>
          </a:p>
          <a:p>
            <a:pPr marL="640080" lvl="1" indent="-246888" fontAlgn="auto">
              <a:spcAft>
                <a:spcPts val="0"/>
              </a:spcAft>
              <a:buFont typeface="Wingdings 2"/>
              <a:buChar char=""/>
              <a:defRPr/>
            </a:pPr>
            <a:r>
              <a:rPr lang="en-US" dirty="0"/>
              <a:t>At 500 </a:t>
            </a:r>
            <a:r>
              <a:rPr lang="en-US" dirty="0" err="1"/>
              <a:t>mb</a:t>
            </a:r>
            <a:r>
              <a:rPr lang="en-US" dirty="0"/>
              <a:t>, half the air is above, half below</a:t>
            </a:r>
          </a:p>
          <a:p>
            <a:pPr marL="640080" lvl="1" indent="-246888" fontAlgn="auto">
              <a:spcAft>
                <a:spcPts val="0"/>
              </a:spcAft>
              <a:buFont typeface="Wingdings 2"/>
              <a:buChar char=""/>
              <a:defRPr/>
            </a:pPr>
            <a:r>
              <a:rPr lang="en-US" dirty="0"/>
              <a:t>500 </a:t>
            </a:r>
            <a:r>
              <a:rPr lang="en-US" dirty="0" err="1"/>
              <a:t>mb</a:t>
            </a:r>
            <a:r>
              <a:rPr lang="en-US" dirty="0"/>
              <a:t> occurs at about 5.6 km elevation.</a:t>
            </a:r>
          </a:p>
        </p:txBody>
      </p:sp>
      <p:pic>
        <p:nvPicPr>
          <p:cNvPr id="19460" name="Picture 5" descr="11_05.jpg"/>
          <p:cNvPicPr>
            <a:picLocks noChangeAspect="1"/>
          </p:cNvPicPr>
          <p:nvPr/>
        </p:nvPicPr>
        <p:blipFill>
          <a:blip r:embed="rId2">
            <a:extLst>
              <a:ext uri="{28A0092B-C50C-407E-A947-70E740481C1C}">
                <a14:useLocalDpi xmlns:a14="http://schemas.microsoft.com/office/drawing/2010/main" val="0"/>
              </a:ext>
            </a:extLst>
          </a:blip>
          <a:srcRect l="3078" t="2396" r="3078" b="5991"/>
          <a:stretch>
            <a:fillRect/>
          </a:stretch>
        </p:blipFill>
        <p:spPr bwMode="auto">
          <a:xfrm>
            <a:off x="4114800" y="590550"/>
            <a:ext cx="50292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left)">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ipe(left)">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wipe(left)">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762000"/>
          </a:xfrm>
        </p:spPr>
        <p:txBody>
          <a:bodyPr/>
          <a:lstStyle/>
          <a:p>
            <a:pPr fontAlgn="auto">
              <a:spcAft>
                <a:spcPts val="0"/>
              </a:spcAft>
              <a:defRPr/>
            </a:pPr>
            <a:r>
              <a:rPr lang="en-US"/>
              <a:t>Composition of Dry Air</a:t>
            </a:r>
          </a:p>
        </p:txBody>
      </p:sp>
      <p:sp>
        <p:nvSpPr>
          <p:cNvPr id="7171" name="Rectangle 3"/>
          <p:cNvSpPr>
            <a:spLocks noGrp="1" noChangeArrowheads="1"/>
          </p:cNvSpPr>
          <p:nvPr>
            <p:ph idx="1"/>
          </p:nvPr>
        </p:nvSpPr>
        <p:spPr>
          <a:xfrm>
            <a:off x="76200" y="838200"/>
            <a:ext cx="6858000" cy="5715000"/>
          </a:xfrm>
        </p:spPr>
        <p:txBody>
          <a:bodyPr/>
          <a:lstStyle/>
          <a:p>
            <a:pPr fontAlgn="auto">
              <a:spcAft>
                <a:spcPts val="0"/>
              </a:spcAft>
              <a:defRPr/>
            </a:pPr>
            <a:r>
              <a:rPr lang="en-US" sz="2800" dirty="0" smtClean="0"/>
              <a:t>Air is composed of molecules in gaseous form</a:t>
            </a:r>
          </a:p>
          <a:p>
            <a:pPr fontAlgn="auto">
              <a:spcAft>
                <a:spcPts val="0"/>
              </a:spcAft>
              <a:defRPr/>
            </a:pPr>
            <a:r>
              <a:rPr lang="en-US" sz="2800" dirty="0" smtClean="0"/>
              <a:t>DRY air (excluding H2O) contains:</a:t>
            </a:r>
          </a:p>
          <a:p>
            <a:pPr lvl="1" fontAlgn="auto">
              <a:spcAft>
                <a:spcPts val="0"/>
              </a:spcAft>
              <a:defRPr/>
            </a:pPr>
            <a:r>
              <a:rPr lang="en-US" sz="2400" dirty="0" smtClean="0"/>
              <a:t>71% Nitrogen (mostly N</a:t>
            </a:r>
            <a:r>
              <a:rPr lang="en-US" sz="2400" baseline="-25000" dirty="0" smtClean="0"/>
              <a:t>2</a:t>
            </a:r>
            <a:r>
              <a:rPr lang="en-US" sz="2400" dirty="0" smtClean="0"/>
              <a:t>)</a:t>
            </a:r>
          </a:p>
          <a:p>
            <a:pPr lvl="1" fontAlgn="auto">
              <a:spcAft>
                <a:spcPts val="0"/>
              </a:spcAft>
              <a:defRPr/>
            </a:pPr>
            <a:r>
              <a:rPr lang="en-US" sz="2400" dirty="0" smtClean="0"/>
              <a:t>21% Oxygen (O</a:t>
            </a:r>
            <a:r>
              <a:rPr lang="en-US" sz="2400" baseline="-25000" dirty="0" smtClean="0"/>
              <a:t>2</a:t>
            </a:r>
            <a:r>
              <a:rPr lang="en-US" sz="2400" dirty="0" smtClean="0"/>
              <a:t>, some O</a:t>
            </a:r>
            <a:r>
              <a:rPr lang="en-US" sz="2400" baseline="-25000" dirty="0" smtClean="0"/>
              <a:t>3</a:t>
            </a:r>
            <a:r>
              <a:rPr lang="en-US" sz="2400" dirty="0" smtClean="0"/>
              <a:t>)</a:t>
            </a:r>
          </a:p>
          <a:p>
            <a:pPr lvl="1" fontAlgn="auto">
              <a:spcAft>
                <a:spcPts val="0"/>
              </a:spcAft>
              <a:defRPr/>
            </a:pPr>
            <a:r>
              <a:rPr lang="en-US" sz="2400" dirty="0" smtClean="0"/>
              <a:t>0.93% Argon gas (Noble Gas!)</a:t>
            </a:r>
          </a:p>
          <a:p>
            <a:pPr lvl="1" fontAlgn="auto">
              <a:spcAft>
                <a:spcPts val="0"/>
              </a:spcAft>
              <a:defRPr/>
            </a:pPr>
            <a:r>
              <a:rPr lang="en-US" sz="2400" dirty="0" smtClean="0"/>
              <a:t>~0.035% CO</a:t>
            </a:r>
            <a:r>
              <a:rPr lang="en-US" sz="2400" baseline="-25000" dirty="0" smtClean="0"/>
              <a:t>2</a:t>
            </a:r>
            <a:endParaRPr lang="en-US" sz="2400" dirty="0" smtClean="0"/>
          </a:p>
          <a:p>
            <a:pPr lvl="1" fontAlgn="auto">
              <a:spcAft>
                <a:spcPts val="0"/>
              </a:spcAft>
              <a:defRPr/>
            </a:pPr>
            <a:r>
              <a:rPr lang="en-US" sz="2400" dirty="0" smtClean="0"/>
              <a:t>~0.035% other components</a:t>
            </a:r>
          </a:p>
          <a:p>
            <a:pPr fontAlgn="auto">
              <a:spcAft>
                <a:spcPts val="0"/>
              </a:spcAft>
              <a:defRPr/>
            </a:pPr>
            <a:r>
              <a:rPr lang="en-US" sz="2800" dirty="0" smtClean="0"/>
              <a:t>Some of these constituents </a:t>
            </a:r>
            <a:br>
              <a:rPr lang="en-US" sz="2800" dirty="0" smtClean="0"/>
            </a:br>
            <a:r>
              <a:rPr lang="en-US" sz="2800" dirty="0" smtClean="0"/>
              <a:t>have important properties...</a:t>
            </a:r>
          </a:p>
        </p:txBody>
      </p:sp>
      <p:pic>
        <p:nvPicPr>
          <p:cNvPr id="20484" name="Picture 6" descr="11_02.jpg"/>
          <p:cNvPicPr>
            <a:picLocks noChangeAspect="1"/>
          </p:cNvPicPr>
          <p:nvPr/>
        </p:nvPicPr>
        <p:blipFill>
          <a:blip r:embed="rId3">
            <a:extLst>
              <a:ext uri="{28A0092B-C50C-407E-A947-70E740481C1C}">
                <a14:useLocalDpi xmlns:a14="http://schemas.microsoft.com/office/drawing/2010/main" val="0"/>
              </a:ext>
            </a:extLst>
          </a:blip>
          <a:srcRect b="3627"/>
          <a:stretch>
            <a:fillRect/>
          </a:stretch>
        </p:blipFill>
        <p:spPr bwMode="auto">
          <a:xfrm>
            <a:off x="4572000" y="1763713"/>
            <a:ext cx="44196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left)">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839200" cy="762000"/>
          </a:xfrm>
        </p:spPr>
        <p:txBody>
          <a:bodyPr/>
          <a:lstStyle/>
          <a:p>
            <a:pPr fontAlgn="auto">
              <a:spcAft>
                <a:spcPts val="0"/>
              </a:spcAft>
              <a:defRPr/>
            </a:pPr>
            <a:r>
              <a:rPr lang="en-US"/>
              <a:t>Variable Components: DUST</a:t>
            </a:r>
          </a:p>
        </p:txBody>
      </p:sp>
      <p:sp>
        <p:nvSpPr>
          <p:cNvPr id="8195" name="Rectangle 3"/>
          <p:cNvSpPr>
            <a:spLocks noGrp="1" noChangeArrowheads="1"/>
          </p:cNvSpPr>
          <p:nvPr>
            <p:ph idx="1"/>
          </p:nvPr>
        </p:nvSpPr>
        <p:spPr>
          <a:xfrm>
            <a:off x="304800" y="1066800"/>
            <a:ext cx="8610600" cy="5486400"/>
          </a:xfrm>
        </p:spPr>
        <p:txBody>
          <a:bodyPr/>
          <a:lstStyle/>
          <a:p>
            <a:pPr fontAlgn="auto">
              <a:spcAft>
                <a:spcPts val="0"/>
              </a:spcAft>
              <a:defRPr/>
            </a:pPr>
            <a:r>
              <a:rPr lang="en-US" smtClean="0"/>
              <a:t>Dust is made of (for example):</a:t>
            </a:r>
          </a:p>
          <a:p>
            <a:pPr lvl="1" fontAlgn="auto">
              <a:spcAft>
                <a:spcPts val="0"/>
              </a:spcAft>
              <a:defRPr/>
            </a:pPr>
            <a:r>
              <a:rPr lang="en-US" smtClean="0"/>
              <a:t>Silicate materials</a:t>
            </a:r>
          </a:p>
          <a:p>
            <a:pPr lvl="1" fontAlgn="auto">
              <a:spcAft>
                <a:spcPts val="0"/>
              </a:spcAft>
              <a:defRPr/>
            </a:pPr>
            <a:r>
              <a:rPr lang="en-US" smtClean="0"/>
              <a:t>Salt crystals</a:t>
            </a:r>
          </a:p>
          <a:p>
            <a:pPr fontAlgn="auto">
              <a:spcAft>
                <a:spcPts val="0"/>
              </a:spcAft>
              <a:defRPr/>
            </a:pPr>
            <a:r>
              <a:rPr lang="en-US" smtClean="0"/>
              <a:t>Dust plays some very important roles:</a:t>
            </a:r>
          </a:p>
          <a:p>
            <a:pPr lvl="1" fontAlgn="auto">
              <a:spcAft>
                <a:spcPts val="0"/>
              </a:spcAft>
              <a:defRPr/>
            </a:pPr>
            <a:r>
              <a:rPr lang="en-US" smtClean="0"/>
              <a:t>Reflects sunlight back into space</a:t>
            </a:r>
          </a:p>
          <a:p>
            <a:pPr lvl="2" fontAlgn="auto">
              <a:spcAft>
                <a:spcPts val="0"/>
              </a:spcAft>
              <a:defRPr/>
            </a:pPr>
            <a:r>
              <a:rPr lang="en-US" smtClean="0"/>
              <a:t>There was a ½</a:t>
            </a:r>
            <a:r>
              <a:rPr lang="en-US" smtClean="0">
                <a:cs typeface="Arial" charset="0"/>
              </a:rPr>
              <a:t>°</a:t>
            </a:r>
            <a:r>
              <a:rPr lang="en-US" smtClean="0"/>
              <a:t> DROP in average global temperature after the eruption of Mt. Pinatubo in 1992!</a:t>
            </a:r>
          </a:p>
          <a:p>
            <a:pPr lvl="1" fontAlgn="auto">
              <a:spcAft>
                <a:spcPts val="0"/>
              </a:spcAft>
              <a:defRPr/>
            </a:pPr>
            <a:r>
              <a:rPr lang="en-US" smtClean="0"/>
              <a:t>Absorbs sunlight</a:t>
            </a:r>
          </a:p>
          <a:p>
            <a:pPr lvl="2" fontAlgn="auto">
              <a:spcAft>
                <a:spcPts val="0"/>
              </a:spcAft>
              <a:defRPr/>
            </a:pPr>
            <a:r>
              <a:rPr lang="en-US" smtClean="0"/>
              <a:t>Helps to warm the atmosphere</a:t>
            </a:r>
          </a:p>
          <a:p>
            <a:pPr lvl="1" fontAlgn="auto">
              <a:spcAft>
                <a:spcPts val="0"/>
              </a:spcAft>
              <a:defRPr/>
            </a:pPr>
            <a:r>
              <a:rPr lang="en-US" smtClean="0"/>
              <a:t>Important nucleus for condensation</a:t>
            </a:r>
          </a:p>
          <a:p>
            <a:pPr lvl="2" fontAlgn="auto">
              <a:spcAft>
                <a:spcPts val="0"/>
              </a:spcAft>
              <a:defRPr/>
            </a:pPr>
            <a:r>
              <a:rPr lang="en-US" smtClean="0"/>
              <a:t>Every raindrop initially forms around a particle.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left)">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left)">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ipe(left)">
                                      <p:cBhvr>
                                        <p:cTn id="42" dur="500"/>
                                        <p:tgtEl>
                                          <p:spTgt spid="8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wipe(left)">
                                      <p:cBhvr>
                                        <p:cTn id="47" dur="500"/>
                                        <p:tgtEl>
                                          <p:spTgt spid="8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wipe(left)">
                                      <p:cBhvr>
                                        <p:cTn id="52"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09600"/>
            <a:ext cx="9144000" cy="762000"/>
          </a:xfrm>
        </p:spPr>
        <p:txBody>
          <a:bodyPr/>
          <a:lstStyle/>
          <a:p>
            <a:pPr fontAlgn="auto">
              <a:spcAft>
                <a:spcPts val="0"/>
              </a:spcAft>
              <a:defRPr/>
            </a:pPr>
            <a:r>
              <a:rPr lang="en-US" dirty="0"/>
              <a:t>Variable Components: Ozone</a:t>
            </a:r>
          </a:p>
        </p:txBody>
      </p:sp>
      <p:sp>
        <p:nvSpPr>
          <p:cNvPr id="9219" name="Rectangle 3"/>
          <p:cNvSpPr>
            <a:spLocks noGrp="1" noChangeArrowheads="1"/>
          </p:cNvSpPr>
          <p:nvPr>
            <p:ph idx="1"/>
          </p:nvPr>
        </p:nvSpPr>
        <p:spPr>
          <a:xfrm>
            <a:off x="381000" y="1676400"/>
            <a:ext cx="8458200" cy="4800600"/>
          </a:xfrm>
        </p:spPr>
        <p:txBody>
          <a:bodyPr/>
          <a:lstStyle/>
          <a:p>
            <a:pPr fontAlgn="auto">
              <a:spcAft>
                <a:spcPts val="0"/>
              </a:spcAft>
              <a:defRPr/>
            </a:pPr>
            <a:r>
              <a:rPr lang="en-US" sz="2800" dirty="0" smtClean="0"/>
              <a:t>Ozone (O</a:t>
            </a:r>
            <a:r>
              <a:rPr lang="en-US" sz="2800" baseline="-25000" dirty="0" smtClean="0"/>
              <a:t>3</a:t>
            </a:r>
            <a:r>
              <a:rPr lang="en-US" sz="2800" dirty="0" smtClean="0"/>
              <a:t>) can act as a POLLUTANT...</a:t>
            </a:r>
          </a:p>
          <a:p>
            <a:pPr lvl="1" fontAlgn="auto">
              <a:spcAft>
                <a:spcPts val="0"/>
              </a:spcAft>
              <a:defRPr/>
            </a:pPr>
            <a:r>
              <a:rPr lang="en-US" sz="2400" dirty="0" smtClean="0"/>
              <a:t>Smell of “burnt air” after a lightning strike</a:t>
            </a:r>
          </a:p>
          <a:p>
            <a:pPr lvl="1" fontAlgn="auto">
              <a:spcAft>
                <a:spcPts val="0"/>
              </a:spcAft>
              <a:defRPr/>
            </a:pPr>
            <a:r>
              <a:rPr lang="en-US" sz="2400" dirty="0" smtClean="0"/>
              <a:t>Not good for us to breathe</a:t>
            </a:r>
          </a:p>
          <a:p>
            <a:pPr fontAlgn="auto">
              <a:spcAft>
                <a:spcPts val="0"/>
              </a:spcAft>
              <a:defRPr/>
            </a:pPr>
            <a:r>
              <a:rPr lang="en-US" sz="2800" dirty="0" smtClean="0"/>
              <a:t>...but also acts as a PROTECTANT</a:t>
            </a:r>
          </a:p>
          <a:p>
            <a:pPr lvl="1" fontAlgn="auto">
              <a:spcAft>
                <a:spcPts val="0"/>
              </a:spcAft>
              <a:defRPr/>
            </a:pPr>
            <a:r>
              <a:rPr lang="en-US" sz="2400" dirty="0" smtClean="0"/>
              <a:t>Ozone is a strong absorber of ultraviolet (UV) radiation that can kill living organisms</a:t>
            </a:r>
          </a:p>
          <a:p>
            <a:pPr lvl="1" fontAlgn="auto">
              <a:spcAft>
                <a:spcPts val="0"/>
              </a:spcAft>
              <a:defRPr/>
            </a:pPr>
            <a:r>
              <a:rPr lang="en-US" sz="2400" dirty="0" smtClean="0"/>
              <a:t>More on this later...</a:t>
            </a:r>
          </a:p>
          <a:p>
            <a:pPr lvl="1" fontAlgn="auto">
              <a:spcAft>
                <a:spcPts val="0"/>
              </a:spcAft>
              <a:defRP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left)">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990600"/>
          </a:xfrm>
        </p:spPr>
        <p:txBody>
          <a:bodyPr/>
          <a:lstStyle/>
          <a:p>
            <a:pPr fontAlgn="auto">
              <a:spcAft>
                <a:spcPts val="0"/>
              </a:spcAft>
              <a:defRPr/>
            </a:pPr>
            <a:r>
              <a:rPr lang="en-US" smtClean="0"/>
              <a:t>The Ozone Hole Problem</a:t>
            </a:r>
          </a:p>
        </p:txBody>
      </p:sp>
      <p:sp>
        <p:nvSpPr>
          <p:cNvPr id="10243" name="Rectangle 3"/>
          <p:cNvSpPr>
            <a:spLocks noGrp="1" noChangeArrowheads="1"/>
          </p:cNvSpPr>
          <p:nvPr>
            <p:ph idx="1"/>
          </p:nvPr>
        </p:nvSpPr>
        <p:spPr>
          <a:xfrm>
            <a:off x="76200" y="1905000"/>
            <a:ext cx="8915400" cy="4724400"/>
          </a:xfrm>
        </p:spPr>
        <p:txBody>
          <a:bodyPr/>
          <a:lstStyle/>
          <a:p>
            <a:pPr fontAlgn="auto">
              <a:spcAft>
                <a:spcPts val="0"/>
              </a:spcAft>
              <a:defRPr/>
            </a:pPr>
            <a:r>
              <a:rPr lang="en-US" sz="2800" dirty="0" smtClean="0"/>
              <a:t>The “ozone hole” is a well-defined, large-scale destruction of the ozone layer over Antarctica that occurs each Antarctic spring.</a:t>
            </a:r>
          </a:p>
          <a:p>
            <a:pPr lvl="1" fontAlgn="auto">
              <a:spcAft>
                <a:spcPts val="0"/>
              </a:spcAft>
              <a:defRPr/>
            </a:pPr>
            <a:r>
              <a:rPr lang="en-US" sz="2400" dirty="0" smtClean="0"/>
              <a:t>The word "hole" is a misnomer; the hole is really a significant reduction in ozone concentrations which results in the destruction of up to 70% of the ozone normally found over Antarctica</a:t>
            </a:r>
          </a:p>
          <a:p>
            <a:pPr lvl="2" fontAlgn="auto">
              <a:spcAft>
                <a:spcPts val="0"/>
              </a:spcAft>
              <a:defRPr/>
            </a:pPr>
            <a:r>
              <a:rPr lang="en-US" sz="1800" dirty="0" smtClean="0"/>
              <a:t>Ozone is very reactive, easily losing its third oxygen atom in the presence of other highly reactive compounds called radicals, which contain chlorine, hydrogen, nitrogen, or bromine. Minute quantities of these radicals can cause large decreases in ozone because they are not consumed in the reaction. This is called a </a:t>
            </a:r>
            <a:r>
              <a:rPr lang="en-US" sz="1800" i="1" dirty="0" smtClean="0"/>
              <a:t>catalytic cycle</a:t>
            </a:r>
            <a:r>
              <a:rPr lang="en-US" sz="1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762000"/>
          </a:xfrm>
        </p:spPr>
        <p:txBody>
          <a:bodyPr/>
          <a:lstStyle/>
          <a:p>
            <a:pPr fontAlgn="auto">
              <a:spcAft>
                <a:spcPts val="0"/>
              </a:spcAft>
              <a:defRPr/>
            </a:pPr>
            <a:r>
              <a:rPr lang="en-US" dirty="0"/>
              <a:t>Ozone Hole </a:t>
            </a:r>
            <a:r>
              <a:rPr lang="en-US" dirty="0" smtClean="0"/>
              <a:t>and CFCs</a:t>
            </a:r>
            <a:endParaRPr lang="en-US" dirty="0"/>
          </a:p>
        </p:txBody>
      </p:sp>
      <p:sp>
        <p:nvSpPr>
          <p:cNvPr id="13315" name="Rectangle 3"/>
          <p:cNvSpPr>
            <a:spLocks noGrp="1" noChangeArrowheads="1"/>
          </p:cNvSpPr>
          <p:nvPr>
            <p:ph idx="1"/>
          </p:nvPr>
        </p:nvSpPr>
        <p:spPr>
          <a:xfrm>
            <a:off x="76200" y="1143000"/>
            <a:ext cx="9067800" cy="4876800"/>
          </a:xfrm>
        </p:spPr>
        <p:txBody>
          <a:bodyPr/>
          <a:lstStyle/>
          <a:p>
            <a:pPr fontAlgn="auto">
              <a:spcAft>
                <a:spcPts val="0"/>
              </a:spcAft>
              <a:defRPr/>
            </a:pPr>
            <a:r>
              <a:rPr lang="en-US" sz="2800" dirty="0" smtClean="0"/>
              <a:t>Humans have introduced Chlorofluorocarbons (CFCs) that interact with ozone</a:t>
            </a:r>
          </a:p>
          <a:p>
            <a:pPr lvl="1" fontAlgn="auto">
              <a:spcAft>
                <a:spcPts val="0"/>
              </a:spcAft>
              <a:defRPr/>
            </a:pPr>
            <a:r>
              <a:rPr lang="en-US" sz="2400" dirty="0" smtClean="0"/>
              <a:t>CFCs are INERT at the Earth’s surface</a:t>
            </a:r>
          </a:p>
          <a:p>
            <a:pPr lvl="1" fontAlgn="auto">
              <a:spcAft>
                <a:spcPts val="0"/>
              </a:spcAft>
              <a:defRPr/>
            </a:pPr>
            <a:r>
              <a:rPr lang="en-US" sz="2400" dirty="0" smtClean="0"/>
              <a:t>Make great aerosol propellants</a:t>
            </a:r>
          </a:p>
          <a:p>
            <a:pPr lvl="1" fontAlgn="auto">
              <a:spcAft>
                <a:spcPts val="0"/>
              </a:spcAft>
              <a:defRPr/>
            </a:pPr>
            <a:r>
              <a:rPr lang="en-US" sz="2400" dirty="0" smtClean="0"/>
              <a:t>Drift up into the stratosphere</a:t>
            </a:r>
          </a:p>
          <a:p>
            <a:pPr fontAlgn="auto">
              <a:spcAft>
                <a:spcPts val="0"/>
              </a:spcAft>
              <a:defRPr/>
            </a:pPr>
            <a:r>
              <a:rPr lang="en-US" sz="2800" dirty="0" smtClean="0"/>
              <a:t>CFCs are broken down by UV rays (like ozone)</a:t>
            </a:r>
          </a:p>
          <a:p>
            <a:pPr lvl="1" fontAlgn="auto">
              <a:spcAft>
                <a:spcPts val="0"/>
              </a:spcAft>
              <a:defRPr/>
            </a:pPr>
            <a:r>
              <a:rPr lang="en-US" sz="2400" dirty="0" smtClean="0"/>
              <a:t>Products re-unite with that free oxygen atom...</a:t>
            </a:r>
          </a:p>
          <a:p>
            <a:pPr lvl="1" fontAlgn="auto">
              <a:spcAft>
                <a:spcPts val="0"/>
              </a:spcAft>
              <a:defRPr/>
            </a:pPr>
            <a:r>
              <a:rPr lang="en-US" sz="2400" dirty="0" smtClean="0"/>
              <a:t>...so Ozone cannot reform</a:t>
            </a:r>
          </a:p>
          <a:p>
            <a:pPr fontAlgn="auto">
              <a:spcAft>
                <a:spcPts val="0"/>
              </a:spcAft>
              <a:defRPr/>
            </a:pPr>
            <a:r>
              <a:rPr lang="en-US" sz="2800" dirty="0" smtClean="0"/>
              <a:t>CFCs continue to deplete the supply of ozone...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left)">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left)">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wipe(left)">
                                      <p:cBhvr>
                                        <p:cTn id="42"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800100"/>
            <a:ext cx="4038600" cy="1333500"/>
          </a:xfrm>
        </p:spPr>
        <p:txBody>
          <a:bodyPr/>
          <a:lstStyle/>
          <a:p>
            <a:pPr fontAlgn="auto">
              <a:spcAft>
                <a:spcPts val="0"/>
              </a:spcAft>
              <a:defRPr/>
            </a:pPr>
            <a:r>
              <a:rPr lang="en-US" dirty="0"/>
              <a:t>Ozone </a:t>
            </a:r>
            <a:r>
              <a:rPr lang="en-US" dirty="0" smtClean="0"/>
              <a:t>Hole</a:t>
            </a:r>
            <a:br>
              <a:rPr lang="en-US" dirty="0" smtClean="0"/>
            </a:br>
            <a:r>
              <a:rPr lang="en-US" dirty="0" smtClean="0"/>
              <a:t>is </a:t>
            </a:r>
            <a:r>
              <a:rPr lang="en-US" dirty="0"/>
              <a:t>Seasonal</a:t>
            </a:r>
          </a:p>
        </p:txBody>
      </p:sp>
      <p:sp>
        <p:nvSpPr>
          <p:cNvPr id="12291" name="Rectangle 3"/>
          <p:cNvSpPr>
            <a:spLocks noGrp="1" noChangeArrowheads="1"/>
          </p:cNvSpPr>
          <p:nvPr>
            <p:ph idx="1"/>
          </p:nvPr>
        </p:nvSpPr>
        <p:spPr>
          <a:xfrm>
            <a:off x="228600" y="2438400"/>
            <a:ext cx="4114800" cy="3505200"/>
          </a:xfrm>
        </p:spPr>
        <p:txBody>
          <a:bodyPr/>
          <a:lstStyle/>
          <a:p>
            <a:pPr fontAlgn="auto">
              <a:spcAft>
                <a:spcPts val="0"/>
              </a:spcAft>
              <a:defRPr/>
            </a:pPr>
            <a:r>
              <a:rPr lang="en-US" sz="2800" dirty="0" smtClean="0"/>
              <a:t>In Antarctica, it grows in the Spring (October) and shrinks in the Fall (March).</a:t>
            </a:r>
          </a:p>
        </p:txBody>
      </p:sp>
      <p:pic>
        <p:nvPicPr>
          <p:cNvPr id="2" name="anim_toms.mpg">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7050" y="1828800"/>
            <a:ext cx="434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95800" y="228600"/>
            <a:ext cx="4648200" cy="1143000"/>
          </a:xfrm>
        </p:spPr>
        <p:txBody>
          <a:bodyPr/>
          <a:lstStyle/>
          <a:p>
            <a:pPr fontAlgn="auto">
              <a:spcAft>
                <a:spcPts val="0"/>
              </a:spcAft>
              <a:defRPr/>
            </a:pPr>
            <a:r>
              <a:rPr lang="en-US" smtClean="0"/>
              <a:t>Glaciers</a:t>
            </a:r>
          </a:p>
        </p:txBody>
      </p:sp>
      <p:pic>
        <p:nvPicPr>
          <p:cNvPr id="8195" name="Picture 4" descr="outlet_glaciers_nv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343400" cy="2655888"/>
          </a:xfrm>
        </p:spPr>
      </p:pic>
      <p:sp>
        <p:nvSpPr>
          <p:cNvPr id="12291" name="Rectangle 3"/>
          <p:cNvSpPr>
            <a:spLocks noGrp="1" noChangeArrowheads="1"/>
          </p:cNvSpPr>
          <p:nvPr>
            <p:ph type="body" sz="half" idx="3"/>
          </p:nvPr>
        </p:nvSpPr>
        <p:spPr>
          <a:xfrm>
            <a:off x="5029200" y="1524000"/>
            <a:ext cx="4114800" cy="4953000"/>
          </a:xfrm>
        </p:spPr>
        <p:txBody>
          <a:bodyPr/>
          <a:lstStyle/>
          <a:p>
            <a:pPr fontAlgn="auto">
              <a:spcAft>
                <a:spcPts val="0"/>
              </a:spcAft>
              <a:defRPr/>
            </a:pPr>
            <a:r>
              <a:rPr lang="en-US" sz="2800" dirty="0" smtClean="0"/>
              <a:t>Large masses of ice that form on land</a:t>
            </a:r>
          </a:p>
          <a:p>
            <a:pPr lvl="1" fontAlgn="auto">
              <a:spcAft>
                <a:spcPts val="0"/>
              </a:spcAft>
              <a:defRPr/>
            </a:pPr>
            <a:r>
              <a:rPr lang="en-US" sz="2400" dirty="0" smtClean="0"/>
              <a:t>for a number of years, more snow falls in winter than melts in summer</a:t>
            </a:r>
          </a:p>
          <a:p>
            <a:pPr lvl="1" fontAlgn="auto">
              <a:spcAft>
                <a:spcPts val="0"/>
              </a:spcAft>
              <a:defRPr/>
            </a:pPr>
            <a:r>
              <a:rPr lang="en-US" sz="2400" dirty="0" smtClean="0"/>
              <a:t>deform and flow due to their own weight </a:t>
            </a:r>
          </a:p>
          <a:p>
            <a:pPr lvl="2" fontAlgn="auto">
              <a:spcAft>
                <a:spcPts val="0"/>
              </a:spcAft>
              <a:defRPr/>
            </a:pPr>
            <a:r>
              <a:rPr lang="en-US" sz="2000" dirty="0" smtClean="0"/>
              <a:t>force of gravity</a:t>
            </a:r>
          </a:p>
          <a:p>
            <a:pPr lvl="2" fontAlgn="auto">
              <a:spcAft>
                <a:spcPts val="0"/>
              </a:spcAft>
              <a:defRPr/>
            </a:pPr>
            <a:r>
              <a:rPr lang="en-US" sz="2000" dirty="0" smtClean="0"/>
              <a:t>strength of ice</a:t>
            </a:r>
          </a:p>
        </p:txBody>
      </p:sp>
      <p:pic>
        <p:nvPicPr>
          <p:cNvPr id="8197" name="Picture 5" descr="11p3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5535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382000" cy="1431925"/>
          </a:xfrm>
        </p:spPr>
        <p:txBody>
          <a:bodyPr/>
          <a:lstStyle/>
          <a:p>
            <a:pPr fontAlgn="auto">
              <a:spcAft>
                <a:spcPts val="0"/>
              </a:spcAft>
              <a:defRPr/>
            </a:pPr>
            <a:r>
              <a:rPr lang="en-US" sz="4000" dirty="0"/>
              <a:t>Variable Components: CO</a:t>
            </a:r>
            <a:r>
              <a:rPr lang="en-US" sz="4000" baseline="-25000" dirty="0"/>
              <a:t>2</a:t>
            </a:r>
            <a:r>
              <a:rPr lang="en-US" sz="4000" dirty="0"/>
              <a:t> + H</a:t>
            </a:r>
            <a:r>
              <a:rPr lang="en-US" sz="4000" baseline="-25000" dirty="0"/>
              <a:t>2</a:t>
            </a:r>
            <a:r>
              <a:rPr lang="en-US" sz="4000" dirty="0"/>
              <a:t>O</a:t>
            </a:r>
          </a:p>
        </p:txBody>
      </p:sp>
      <p:sp>
        <p:nvSpPr>
          <p:cNvPr id="16387" name="Rectangle 3"/>
          <p:cNvSpPr>
            <a:spLocks noGrp="1" noChangeArrowheads="1"/>
          </p:cNvSpPr>
          <p:nvPr>
            <p:ph idx="1"/>
          </p:nvPr>
        </p:nvSpPr>
        <p:spPr>
          <a:xfrm>
            <a:off x="76200" y="1524000"/>
            <a:ext cx="9067800" cy="4876800"/>
          </a:xfrm>
        </p:spPr>
        <p:txBody>
          <a:bodyPr/>
          <a:lstStyle/>
          <a:p>
            <a:pPr marL="274320" indent="-274320" fontAlgn="auto">
              <a:spcAft>
                <a:spcPts val="0"/>
              </a:spcAft>
              <a:buClr>
                <a:schemeClr val="accent3"/>
              </a:buClr>
              <a:buFont typeface="Wingdings 2"/>
              <a:buChar char=""/>
              <a:defRPr/>
            </a:pPr>
            <a:r>
              <a:rPr lang="en-US" sz="3200" dirty="0"/>
              <a:t>Gases are TRANSPARENT to Visible Light</a:t>
            </a:r>
          </a:p>
          <a:p>
            <a:pPr marL="640080" lvl="1" indent="-246888" fontAlgn="auto">
              <a:spcAft>
                <a:spcPts val="0"/>
              </a:spcAft>
              <a:buFont typeface="Wingdings 2"/>
              <a:buChar char=""/>
              <a:defRPr/>
            </a:pPr>
            <a:r>
              <a:rPr lang="en-US" sz="2800" dirty="0"/>
              <a:t>They allow sunlight to pass through the atmosphere</a:t>
            </a:r>
          </a:p>
          <a:p>
            <a:pPr marL="640080" lvl="1" indent="-246888" fontAlgn="auto">
              <a:spcAft>
                <a:spcPts val="0"/>
              </a:spcAft>
              <a:buFont typeface="Wingdings 2"/>
              <a:buChar char=""/>
              <a:defRPr/>
            </a:pPr>
            <a:r>
              <a:rPr lang="en-US" sz="2800" dirty="0"/>
              <a:t>How do we know this?  Hmm...</a:t>
            </a:r>
          </a:p>
          <a:p>
            <a:pPr marL="274320" indent="-274320" fontAlgn="auto">
              <a:spcAft>
                <a:spcPts val="0"/>
              </a:spcAft>
              <a:buClr>
                <a:schemeClr val="accent3"/>
              </a:buClr>
              <a:buFont typeface="Wingdings 2"/>
              <a:buChar char=""/>
              <a:defRPr/>
            </a:pPr>
            <a:r>
              <a:rPr lang="en-US" sz="3200" dirty="0"/>
              <a:t>CO</a:t>
            </a:r>
            <a:r>
              <a:rPr lang="en-US" sz="3200" baseline="-25000" dirty="0"/>
              <a:t>2</a:t>
            </a:r>
            <a:r>
              <a:rPr lang="en-US" sz="3200" dirty="0"/>
              <a:t> &amp; H</a:t>
            </a:r>
            <a:r>
              <a:rPr lang="en-US" sz="3200" baseline="-25000" dirty="0"/>
              <a:t>2</a:t>
            </a:r>
            <a:r>
              <a:rPr lang="en-US" sz="3200" dirty="0"/>
              <a:t>O ABSORB </a:t>
            </a:r>
            <a:r>
              <a:rPr lang="en-US" sz="3200" b="1" dirty="0">
                <a:solidFill>
                  <a:srgbClr val="FF0000"/>
                </a:solidFill>
              </a:rPr>
              <a:t>IR</a:t>
            </a:r>
            <a:r>
              <a:rPr lang="en-US" sz="3200" dirty="0"/>
              <a:t> Radiation from Earth</a:t>
            </a:r>
          </a:p>
          <a:p>
            <a:pPr marL="640080" lvl="1" indent="-246888" fontAlgn="auto">
              <a:spcAft>
                <a:spcPts val="0"/>
              </a:spcAft>
              <a:buFont typeface="Wingdings 2"/>
              <a:buChar char=""/>
              <a:defRPr/>
            </a:pPr>
            <a:r>
              <a:rPr lang="en-US" sz="2800" dirty="0"/>
              <a:t>They help keep atmosphere warm</a:t>
            </a:r>
          </a:p>
          <a:p>
            <a:pPr marL="640080" lvl="1" indent="-246888" fontAlgn="auto">
              <a:spcAft>
                <a:spcPts val="0"/>
              </a:spcAft>
              <a:buFont typeface="Wingdings 2"/>
              <a:buChar char=""/>
              <a:defRPr/>
            </a:pPr>
            <a:r>
              <a:rPr lang="en-US" sz="2800" dirty="0"/>
              <a:t>Any increase in their abundance means warmer temperatures</a:t>
            </a:r>
          </a:p>
          <a:p>
            <a:pPr marL="640080" lvl="1" indent="-246888" fontAlgn="auto">
              <a:spcAft>
                <a:spcPts val="0"/>
              </a:spcAft>
              <a:buFont typeface="Wingdings 2"/>
              <a:buChar char=""/>
              <a:defRPr/>
            </a:pPr>
            <a:r>
              <a:rPr lang="en-US" sz="2800" dirty="0"/>
              <a:t>These are two important </a:t>
            </a:r>
            <a:r>
              <a:rPr lang="en-US" sz="2800" b="1" i="1" dirty="0">
                <a:solidFill>
                  <a:srgbClr val="92D050"/>
                </a:solidFill>
              </a:rPr>
              <a:t>Greenhouse Gases</a:t>
            </a:r>
            <a:r>
              <a:rPr lang="en-US" sz="28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wipe(left)">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wipe(left)">
                                      <p:cBhvr>
                                        <p:cTn id="37"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27125"/>
          </a:xfrm>
        </p:spPr>
        <p:txBody>
          <a:bodyPr/>
          <a:lstStyle/>
          <a:p>
            <a:pPr fontAlgn="auto">
              <a:spcAft>
                <a:spcPts val="0"/>
              </a:spcAft>
              <a:defRPr/>
            </a:pPr>
            <a:r>
              <a:rPr lang="en-US"/>
              <a:t>Temperature</a:t>
            </a:r>
            <a:br>
              <a:rPr lang="en-US"/>
            </a:br>
            <a:r>
              <a:rPr lang="en-US" sz="2400"/>
              <a:t>A Specific Definition</a:t>
            </a:r>
          </a:p>
        </p:txBody>
      </p:sp>
      <p:sp>
        <p:nvSpPr>
          <p:cNvPr id="20483" name="Rectangle 3"/>
          <p:cNvSpPr>
            <a:spLocks noGrp="1" noChangeArrowheads="1"/>
          </p:cNvSpPr>
          <p:nvPr>
            <p:ph idx="1"/>
          </p:nvPr>
        </p:nvSpPr>
        <p:spPr>
          <a:xfrm>
            <a:off x="457200" y="1371600"/>
            <a:ext cx="8305800" cy="5257800"/>
          </a:xfrm>
        </p:spPr>
        <p:txBody>
          <a:bodyPr/>
          <a:lstStyle/>
          <a:p>
            <a:pPr fontAlgn="auto">
              <a:spcAft>
                <a:spcPts val="0"/>
              </a:spcAft>
              <a:defRPr/>
            </a:pPr>
            <a:r>
              <a:rPr lang="en-US" sz="2800" dirty="0" smtClean="0"/>
              <a:t>Temperature is often a relative measure:</a:t>
            </a:r>
          </a:p>
          <a:p>
            <a:pPr lvl="1" fontAlgn="auto">
              <a:spcAft>
                <a:spcPts val="0"/>
              </a:spcAft>
              <a:defRPr/>
            </a:pPr>
            <a:r>
              <a:rPr lang="en-US" sz="2400" dirty="0" smtClean="0"/>
              <a:t>“This porridge is too hot!”</a:t>
            </a:r>
          </a:p>
          <a:p>
            <a:pPr lvl="1" fontAlgn="auto">
              <a:spcAft>
                <a:spcPts val="0"/>
              </a:spcAft>
              <a:defRPr/>
            </a:pPr>
            <a:r>
              <a:rPr lang="en-US" sz="2400" dirty="0" smtClean="0"/>
              <a:t>“This porridge is too cold</a:t>
            </a:r>
            <a:r>
              <a:rPr lang="en-US" sz="2400" dirty="0"/>
              <a:t>!”</a:t>
            </a:r>
          </a:p>
          <a:p>
            <a:pPr fontAlgn="auto">
              <a:spcAft>
                <a:spcPts val="0"/>
              </a:spcAft>
              <a:defRPr/>
            </a:pPr>
            <a:r>
              <a:rPr lang="en-US" sz="2800" b="1" dirty="0">
                <a:solidFill>
                  <a:srgbClr val="FFC000"/>
                </a:solidFill>
              </a:rPr>
              <a:t>“Temperature is a measure of the average kinetic energy (thermal energy of motion) of the particles of a substance</a:t>
            </a:r>
            <a:r>
              <a:rPr lang="en-US" sz="2800" b="1" dirty="0" smtClean="0">
                <a:solidFill>
                  <a:srgbClr val="FFC000"/>
                </a:solidFill>
              </a:rPr>
              <a:t>.”</a:t>
            </a:r>
            <a:endParaRPr lang="en-US" sz="2800" dirty="0" smtClean="0"/>
          </a:p>
          <a:p>
            <a:pPr fontAlgn="auto">
              <a:spcAft>
                <a:spcPts val="0"/>
              </a:spcAft>
              <a:defRPr/>
            </a:pPr>
            <a:r>
              <a:rPr lang="en-US" sz="2800" dirty="0" smtClean="0"/>
              <a:t>We will use a more </a:t>
            </a:r>
            <a:r>
              <a:rPr lang="en-US" sz="2800" b="1" i="1" dirty="0" smtClean="0"/>
              <a:t>objective</a:t>
            </a:r>
            <a:r>
              <a:rPr lang="en-US" sz="2800" dirty="0" smtClean="0"/>
              <a:t> measure:</a:t>
            </a:r>
          </a:p>
          <a:p>
            <a:pPr lvl="1" fontAlgn="auto">
              <a:spcAft>
                <a:spcPts val="0"/>
              </a:spcAft>
              <a:defRPr/>
            </a:pPr>
            <a:r>
              <a:rPr lang="en-US" sz="2400" dirty="0" smtClean="0"/>
              <a:t>Thermometer measures T in </a:t>
            </a:r>
            <a:r>
              <a:rPr lang="en-US" sz="2400" dirty="0" smtClean="0">
                <a:sym typeface="Symbol" pitchFamily="18" charset="2"/>
              </a:rPr>
              <a:t></a:t>
            </a:r>
            <a:r>
              <a:rPr lang="en-US" sz="2400" dirty="0" smtClean="0"/>
              <a:t>C</a:t>
            </a:r>
          </a:p>
          <a:p>
            <a:pPr lvl="1" fontAlgn="auto">
              <a:spcAft>
                <a:spcPts val="0"/>
              </a:spcAft>
              <a:defRPr/>
            </a:pPr>
            <a:r>
              <a:rPr lang="en-US" sz="2400" dirty="0" smtClean="0"/>
              <a:t>Freezing </a:t>
            </a:r>
            <a:r>
              <a:rPr lang="en-US" sz="2400" dirty="0" err="1" smtClean="0"/>
              <a:t>pt</a:t>
            </a:r>
            <a:r>
              <a:rPr lang="en-US" sz="2400" dirty="0" smtClean="0"/>
              <a:t> of Water = 32</a:t>
            </a:r>
            <a:r>
              <a:rPr lang="en-US" sz="2400" dirty="0" smtClean="0">
                <a:sym typeface="Symbol" pitchFamily="18" charset="2"/>
              </a:rPr>
              <a:t></a:t>
            </a:r>
            <a:r>
              <a:rPr lang="en-US" sz="2400" dirty="0" smtClean="0"/>
              <a:t>F = 0</a:t>
            </a:r>
            <a:r>
              <a:rPr lang="en-US" sz="2400" dirty="0" smtClean="0">
                <a:sym typeface="Symbol" pitchFamily="18" charset="2"/>
              </a:rPr>
              <a:t></a:t>
            </a:r>
            <a:r>
              <a:rPr lang="en-US" sz="2400" dirty="0" smtClean="0"/>
              <a:t>C</a:t>
            </a:r>
          </a:p>
          <a:p>
            <a:pPr lvl="1" fontAlgn="auto">
              <a:spcAft>
                <a:spcPts val="0"/>
              </a:spcAft>
              <a:defRPr/>
            </a:pPr>
            <a:r>
              <a:rPr lang="en-US" sz="2400" dirty="0" smtClean="0"/>
              <a:t>Boiling </a:t>
            </a:r>
            <a:r>
              <a:rPr lang="en-US" sz="2400" dirty="0" err="1" smtClean="0"/>
              <a:t>pt</a:t>
            </a:r>
            <a:r>
              <a:rPr lang="en-US" sz="2400" dirty="0" smtClean="0"/>
              <a:t> of water = 212</a:t>
            </a:r>
            <a:r>
              <a:rPr lang="en-US" sz="2400" dirty="0" smtClean="0">
                <a:sym typeface="Symbol" pitchFamily="18" charset="2"/>
              </a:rPr>
              <a:t></a:t>
            </a:r>
            <a:r>
              <a:rPr lang="en-US" sz="2400" dirty="0" smtClean="0"/>
              <a:t>F = 100</a:t>
            </a:r>
            <a:r>
              <a:rPr lang="en-US" sz="2400" dirty="0" smtClean="0">
                <a:sym typeface="Symbol" pitchFamily="18" charset="2"/>
              </a:rPr>
              <a:t></a:t>
            </a:r>
            <a:r>
              <a:rPr lang="en-US" sz="2400" dirty="0" smtClean="0"/>
              <a:t>C</a:t>
            </a:r>
            <a:endParaRPr lang="en-US" sz="2400" b="1" dirty="0" smtClean="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wipe(left)">
                                      <p:cBhvr>
                                        <p:cTn id="42"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9144000" cy="762000"/>
          </a:xfrm>
        </p:spPr>
        <p:txBody>
          <a:bodyPr/>
          <a:lstStyle/>
          <a:p>
            <a:pPr algn="ctr" fontAlgn="auto">
              <a:spcAft>
                <a:spcPts val="0"/>
              </a:spcAft>
              <a:defRPr/>
            </a:pPr>
            <a:r>
              <a:rPr lang="en-US" sz="4000" dirty="0" smtClean="0"/>
              <a:t>Heating = Transfer of Thermal Energy</a:t>
            </a:r>
            <a:endParaRPr lang="en-US" sz="4000" dirty="0"/>
          </a:p>
        </p:txBody>
      </p:sp>
      <p:sp>
        <p:nvSpPr>
          <p:cNvPr id="19459" name="Rectangle 3"/>
          <p:cNvSpPr>
            <a:spLocks noGrp="1" noChangeArrowheads="1"/>
          </p:cNvSpPr>
          <p:nvPr>
            <p:ph idx="1"/>
          </p:nvPr>
        </p:nvSpPr>
        <p:spPr>
          <a:xfrm>
            <a:off x="304800" y="1371600"/>
            <a:ext cx="8534400" cy="5486400"/>
          </a:xfrm>
        </p:spPr>
        <p:txBody>
          <a:bodyPr>
            <a:noAutofit/>
          </a:bodyPr>
          <a:lstStyle/>
          <a:p>
            <a:pPr fontAlgn="auto">
              <a:spcAft>
                <a:spcPts val="0"/>
              </a:spcAft>
              <a:defRPr/>
            </a:pPr>
            <a:r>
              <a:rPr lang="en-US" sz="3200" dirty="0" smtClean="0"/>
              <a:t>Some Physics:</a:t>
            </a:r>
          </a:p>
          <a:p>
            <a:pPr lvl="1" fontAlgn="auto">
              <a:spcAft>
                <a:spcPts val="0"/>
              </a:spcAft>
              <a:defRPr/>
            </a:pPr>
            <a:r>
              <a:rPr lang="en-US" sz="2800" dirty="0" smtClean="0"/>
              <a:t>Hot objects have molecules with lots of </a:t>
            </a:r>
            <a:r>
              <a:rPr lang="en-US" sz="2800" b="1" dirty="0" smtClean="0">
                <a:solidFill>
                  <a:srgbClr val="FFC000"/>
                </a:solidFill>
              </a:rPr>
              <a:t>thermal energy</a:t>
            </a:r>
          </a:p>
          <a:p>
            <a:pPr lvl="1" fontAlgn="auto">
              <a:spcAft>
                <a:spcPts val="0"/>
              </a:spcAft>
              <a:defRPr/>
            </a:pPr>
            <a:r>
              <a:rPr lang="en-US" sz="2800" dirty="0" smtClean="0"/>
              <a:t>They try to give that energy to objects that are “less fortunate” (cold objects) – </a:t>
            </a:r>
            <a:r>
              <a:rPr lang="en-US" sz="2800" i="1" dirty="0" smtClean="0"/>
              <a:t>or to empty space</a:t>
            </a:r>
          </a:p>
          <a:p>
            <a:pPr lvl="1" fontAlgn="auto">
              <a:spcAft>
                <a:spcPts val="0"/>
              </a:spcAft>
              <a:defRPr/>
            </a:pPr>
            <a:r>
              <a:rPr lang="en-US" sz="2800" dirty="0" smtClean="0"/>
              <a:t>Hot objects heat cool objects</a:t>
            </a:r>
          </a:p>
          <a:p>
            <a:pPr lvl="2" fontAlgn="auto">
              <a:spcAft>
                <a:spcPts val="0"/>
              </a:spcAft>
              <a:defRPr/>
            </a:pPr>
            <a:r>
              <a:rPr lang="en-US" sz="2400" dirty="0" smtClean="0"/>
              <a:t>We don’t say that a cold object is cooling a hot object</a:t>
            </a:r>
          </a:p>
          <a:p>
            <a:pPr lvl="2" fontAlgn="auto">
              <a:spcAft>
                <a:spcPts val="0"/>
              </a:spcAft>
              <a:defRPr/>
            </a:pPr>
            <a:r>
              <a:rPr lang="en-US" sz="2400" dirty="0" smtClean="0"/>
              <a:t>“Hot coffee warms the ice” in your Iced Mocha</a:t>
            </a:r>
            <a:endParaRPr lang="en-US" sz="2800" dirty="0" smtClean="0"/>
          </a:p>
          <a:p>
            <a:pPr marL="365760" lvl="1" indent="0" fontAlgn="auto">
              <a:spcAft>
                <a:spcPts val="0"/>
              </a:spcAft>
              <a:buFont typeface="Arial" panose="020B0604020202020204" pitchFamily="34" charset="0"/>
              <a:buNone/>
              <a:defRP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wipe(left)">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wipe(left)">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Physics</a:t>
            </a:r>
            <a:endParaRPr lang="en-US" dirty="0"/>
          </a:p>
        </p:txBody>
      </p:sp>
      <p:sp>
        <p:nvSpPr>
          <p:cNvPr id="3" name="Content Placeholder 2"/>
          <p:cNvSpPr>
            <a:spLocks noGrp="1"/>
          </p:cNvSpPr>
          <p:nvPr>
            <p:ph idx="1"/>
          </p:nvPr>
        </p:nvSpPr>
        <p:spPr/>
        <p:txBody>
          <a:bodyPr/>
          <a:lstStyle/>
          <a:p>
            <a:r>
              <a:rPr lang="en-US" dirty="0" smtClean="0"/>
              <a:t>Newton’s Law of Cooling</a:t>
            </a:r>
          </a:p>
          <a:p>
            <a:pPr lvl="1"/>
            <a:r>
              <a:rPr lang="en-US" dirty="0" smtClean="0"/>
              <a:t>“The rate of change of the temperature of an object is proportional to the difference between its own temperature and the ambient temperature (the temperature of its surroundings).”</a:t>
            </a:r>
          </a:p>
          <a:p>
            <a:pPr marL="342900" lvl="1" indent="0" algn="ctr">
              <a:buNone/>
            </a:pPr>
            <a:r>
              <a:rPr lang="en-US" dirty="0" smtClean="0"/>
              <a:t/>
            </a:r>
            <a:br>
              <a:rPr lang="en-US" dirty="0" smtClean="0"/>
            </a:br>
            <a:r>
              <a:rPr lang="el-GR" sz="3200" i="1" dirty="0" smtClean="0"/>
              <a:t>Δ</a:t>
            </a:r>
            <a:r>
              <a:rPr lang="en-US" sz="3200" i="1" dirty="0" smtClean="0"/>
              <a:t>Q = </a:t>
            </a:r>
            <a:r>
              <a:rPr lang="en-US" sz="3200" i="1" dirty="0" err="1" smtClean="0"/>
              <a:t>mC</a:t>
            </a:r>
            <a:r>
              <a:rPr lang="en-US" sz="3200" i="1" baseline="-25000" dirty="0" err="1" smtClean="0"/>
              <a:t>P</a:t>
            </a:r>
            <a:r>
              <a:rPr lang="el-GR" sz="3200" i="1" dirty="0" smtClean="0"/>
              <a:t> Δ</a:t>
            </a:r>
            <a:r>
              <a:rPr lang="en-US" sz="3200" i="1" dirty="0" smtClean="0"/>
              <a:t>T</a:t>
            </a:r>
            <a:br>
              <a:rPr lang="en-US" sz="3200" i="1" dirty="0" smtClean="0"/>
            </a:br>
            <a:endParaRPr lang="en-US" i="1" dirty="0" smtClean="0"/>
          </a:p>
          <a:p>
            <a:pPr lvl="1"/>
            <a:r>
              <a:rPr lang="el-GR" dirty="0" smtClean="0"/>
              <a:t>Δ</a:t>
            </a:r>
            <a:r>
              <a:rPr lang="en-US" dirty="0" smtClean="0"/>
              <a:t> = “difference in,” Q = Heat (in </a:t>
            </a:r>
            <a:r>
              <a:rPr lang="en-US" dirty="0" err="1" smtClean="0"/>
              <a:t>cal</a:t>
            </a:r>
            <a:r>
              <a:rPr lang="en-US" dirty="0" smtClean="0"/>
              <a:t>), m = mass (g), C</a:t>
            </a:r>
            <a:r>
              <a:rPr lang="en-US" baseline="-25000" dirty="0" smtClean="0"/>
              <a:t>P</a:t>
            </a:r>
            <a:r>
              <a:rPr lang="en-US" dirty="0" smtClean="0"/>
              <a:t> = heat capacity (</a:t>
            </a:r>
            <a:r>
              <a:rPr lang="en-US" dirty="0" err="1" smtClean="0"/>
              <a:t>cal</a:t>
            </a:r>
            <a:r>
              <a:rPr lang="en-US" dirty="0" smtClean="0"/>
              <a:t>/g °C), T = temperature (</a:t>
            </a:r>
            <a:r>
              <a:rPr lang="en-US" dirty="0" smtClean="0"/>
              <a:t>°C)</a:t>
            </a:r>
            <a:br>
              <a:rPr lang="en-US" dirty="0" smtClean="0"/>
            </a:br>
            <a:endParaRPr lang="en-US" dirty="0" smtClean="0"/>
          </a:p>
          <a:p>
            <a:pPr lvl="1"/>
            <a:r>
              <a:rPr lang="en-US" dirty="0" smtClean="0"/>
              <a:t>Simply put, </a:t>
            </a:r>
            <a:r>
              <a:rPr lang="en-US" b="1" dirty="0" smtClean="0">
                <a:solidFill>
                  <a:srgbClr val="FFC000"/>
                </a:solidFill>
              </a:rPr>
              <a:t>the larger the difference in temperature between an object and its surroundings, the faster the exchange of heat”</a:t>
            </a:r>
            <a:endParaRPr lang="en-US" b="1" dirty="0">
              <a:solidFill>
                <a:srgbClr val="FFC000"/>
              </a:solidFill>
            </a:endParaRPr>
          </a:p>
        </p:txBody>
      </p:sp>
    </p:spTree>
    <p:extLst>
      <p:ext uri="{BB962C8B-B14F-4D97-AF65-F5344CB8AC3E}">
        <p14:creationId xmlns:p14="http://schemas.microsoft.com/office/powerpoint/2010/main" val="386882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458200" cy="762000"/>
          </a:xfrm>
        </p:spPr>
        <p:txBody>
          <a:bodyPr/>
          <a:lstStyle/>
          <a:p>
            <a:pPr fontAlgn="auto">
              <a:spcAft>
                <a:spcPts val="0"/>
              </a:spcAft>
              <a:defRPr/>
            </a:pPr>
            <a:r>
              <a:rPr lang="en-US" sz="4000" dirty="0"/>
              <a:t>Heat Transfer: Conduction</a:t>
            </a:r>
          </a:p>
        </p:txBody>
      </p:sp>
      <p:sp>
        <p:nvSpPr>
          <p:cNvPr id="18435" name="Rectangle 3"/>
          <p:cNvSpPr>
            <a:spLocks noGrp="1" noChangeArrowheads="1"/>
          </p:cNvSpPr>
          <p:nvPr>
            <p:ph idx="1"/>
          </p:nvPr>
        </p:nvSpPr>
        <p:spPr>
          <a:xfrm>
            <a:off x="76200" y="1066800"/>
            <a:ext cx="9067800" cy="3276600"/>
          </a:xfrm>
        </p:spPr>
        <p:txBody>
          <a:bodyPr/>
          <a:lstStyle/>
          <a:p>
            <a:pPr fontAlgn="auto">
              <a:spcAft>
                <a:spcPts val="0"/>
              </a:spcAft>
              <a:defRPr/>
            </a:pPr>
            <a:r>
              <a:rPr lang="en-US" sz="3200" dirty="0" smtClean="0"/>
              <a:t>Conduction works in </a:t>
            </a:r>
            <a:r>
              <a:rPr lang="en-US" sz="3200" b="1" dirty="0" smtClean="0"/>
              <a:t>Solids</a:t>
            </a:r>
          </a:p>
          <a:p>
            <a:pPr lvl="1" fontAlgn="auto">
              <a:spcAft>
                <a:spcPts val="0"/>
              </a:spcAft>
              <a:defRPr/>
            </a:pPr>
            <a:r>
              <a:rPr lang="en-US" sz="2800" dirty="0" smtClean="0"/>
              <a:t>Molecules that make a solid heat their neighbors</a:t>
            </a:r>
          </a:p>
          <a:p>
            <a:pPr lvl="1" fontAlgn="auto">
              <a:spcAft>
                <a:spcPts val="0"/>
              </a:spcAft>
              <a:defRPr/>
            </a:pPr>
            <a:r>
              <a:rPr lang="en-US" sz="2800" dirty="0" smtClean="0"/>
              <a:t>Energy spreads through matter that does not move</a:t>
            </a:r>
          </a:p>
          <a:p>
            <a:pPr lvl="1" fontAlgn="auto">
              <a:spcAft>
                <a:spcPts val="0"/>
              </a:spcAft>
              <a:defRPr/>
            </a:pPr>
            <a:r>
              <a:rPr lang="en-US" sz="2800" dirty="0" smtClean="0"/>
              <a:t>Ex:  Iron Bar</a:t>
            </a:r>
            <a:br>
              <a:rPr lang="en-US" sz="2800" dirty="0" smtClean="0"/>
            </a:br>
            <a:r>
              <a:rPr lang="en-US" sz="2800" dirty="0" smtClean="0"/>
              <a:t>and Blowtorch.</a:t>
            </a:r>
          </a:p>
        </p:txBody>
      </p:sp>
      <p:graphicFrame>
        <p:nvGraphicFramePr>
          <p:cNvPr id="18436"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31750"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458200" cy="762000"/>
          </a:xfrm>
        </p:spPr>
        <p:txBody>
          <a:bodyPr/>
          <a:lstStyle/>
          <a:p>
            <a:pPr fontAlgn="auto">
              <a:spcAft>
                <a:spcPts val="0"/>
              </a:spcAft>
              <a:defRPr/>
            </a:pPr>
            <a:r>
              <a:rPr lang="en-US" sz="4000" dirty="0"/>
              <a:t>Heat Transfer: Convection</a:t>
            </a:r>
          </a:p>
        </p:txBody>
      </p:sp>
      <p:sp>
        <p:nvSpPr>
          <p:cNvPr id="28675" name="Rectangle 3"/>
          <p:cNvSpPr>
            <a:spLocks noGrp="1" noChangeArrowheads="1"/>
          </p:cNvSpPr>
          <p:nvPr>
            <p:ph idx="1"/>
          </p:nvPr>
        </p:nvSpPr>
        <p:spPr>
          <a:xfrm>
            <a:off x="76200" y="1066800"/>
            <a:ext cx="9067800" cy="3276600"/>
          </a:xfrm>
        </p:spPr>
        <p:txBody>
          <a:bodyPr/>
          <a:lstStyle/>
          <a:p>
            <a:pPr fontAlgn="auto">
              <a:spcAft>
                <a:spcPts val="0"/>
              </a:spcAft>
              <a:defRPr/>
            </a:pPr>
            <a:r>
              <a:rPr lang="en-US" sz="3200" dirty="0" smtClean="0"/>
              <a:t>Convection works in </a:t>
            </a:r>
            <a:r>
              <a:rPr lang="en-US" sz="3200" b="1" dirty="0" smtClean="0"/>
              <a:t>Fluids</a:t>
            </a:r>
          </a:p>
          <a:p>
            <a:pPr lvl="1" fontAlgn="auto">
              <a:spcAft>
                <a:spcPts val="0"/>
              </a:spcAft>
              <a:defRPr/>
            </a:pPr>
            <a:r>
              <a:rPr lang="en-US" sz="2800" dirty="0" smtClean="0"/>
              <a:t>Heated molecules move away (up)</a:t>
            </a:r>
          </a:p>
          <a:p>
            <a:pPr lvl="1" fontAlgn="auto">
              <a:spcAft>
                <a:spcPts val="0"/>
              </a:spcAft>
              <a:defRPr/>
            </a:pPr>
            <a:r>
              <a:rPr lang="en-US" sz="2800" dirty="0" smtClean="0"/>
              <a:t>Energy spreads when matter moves, carrying the energy</a:t>
            </a:r>
          </a:p>
          <a:p>
            <a:pPr lvl="1" fontAlgn="auto">
              <a:spcAft>
                <a:spcPts val="0"/>
              </a:spcAft>
              <a:defRPr/>
            </a:pPr>
            <a:r>
              <a:rPr lang="en-US" sz="2800" dirty="0" smtClean="0"/>
              <a:t>Ex: hot air rises.</a:t>
            </a:r>
          </a:p>
        </p:txBody>
      </p:sp>
      <p:graphicFrame>
        <p:nvGraphicFramePr>
          <p:cNvPr id="32772"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32774"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458200" cy="762000"/>
          </a:xfrm>
        </p:spPr>
        <p:txBody>
          <a:bodyPr/>
          <a:lstStyle/>
          <a:p>
            <a:pPr fontAlgn="auto">
              <a:spcAft>
                <a:spcPts val="0"/>
              </a:spcAft>
              <a:defRPr/>
            </a:pPr>
            <a:r>
              <a:rPr lang="en-US" sz="4000"/>
              <a:t>Heat Transfer: Radiation</a:t>
            </a:r>
          </a:p>
        </p:txBody>
      </p:sp>
      <p:sp>
        <p:nvSpPr>
          <p:cNvPr id="29699" name="Rectangle 3"/>
          <p:cNvSpPr>
            <a:spLocks noGrp="1" noChangeArrowheads="1"/>
          </p:cNvSpPr>
          <p:nvPr>
            <p:ph idx="1"/>
          </p:nvPr>
        </p:nvSpPr>
        <p:spPr>
          <a:xfrm>
            <a:off x="76200" y="1066800"/>
            <a:ext cx="9067800" cy="4648200"/>
          </a:xfrm>
        </p:spPr>
        <p:txBody>
          <a:bodyPr/>
          <a:lstStyle/>
          <a:p>
            <a:pPr fontAlgn="auto">
              <a:spcAft>
                <a:spcPts val="0"/>
              </a:spcAft>
              <a:defRPr/>
            </a:pPr>
            <a:r>
              <a:rPr lang="en-US" sz="3200" dirty="0" smtClean="0"/>
              <a:t>Works in </a:t>
            </a:r>
            <a:r>
              <a:rPr lang="en-US" sz="3200" b="1" dirty="0" smtClean="0"/>
              <a:t>Vacuum</a:t>
            </a:r>
            <a:r>
              <a:rPr lang="en-US" sz="3200" dirty="0" smtClean="0"/>
              <a:t> (</a:t>
            </a:r>
            <a:r>
              <a:rPr lang="en-US" sz="3200" i="1" dirty="0" smtClean="0"/>
              <a:t>between</a:t>
            </a:r>
            <a:r>
              <a:rPr lang="en-US" sz="3200" dirty="0" smtClean="0"/>
              <a:t> gas molecules)</a:t>
            </a:r>
          </a:p>
          <a:p>
            <a:pPr lvl="1" fontAlgn="auto">
              <a:spcAft>
                <a:spcPts val="0"/>
              </a:spcAft>
              <a:defRPr/>
            </a:pPr>
            <a:r>
              <a:rPr lang="en-US" sz="2800" dirty="0" smtClean="0"/>
              <a:t>”Photons” radiate through empty space from hot object</a:t>
            </a:r>
          </a:p>
          <a:p>
            <a:pPr lvl="1" fontAlgn="auto">
              <a:spcAft>
                <a:spcPts val="0"/>
              </a:spcAft>
              <a:defRPr/>
            </a:pPr>
            <a:r>
              <a:rPr lang="en-US" sz="2800" dirty="0" smtClean="0"/>
              <a:t>Energy spreads to matter that can absorb photons</a:t>
            </a:r>
          </a:p>
          <a:p>
            <a:pPr lvl="1" fontAlgn="auto">
              <a:spcAft>
                <a:spcPts val="0"/>
              </a:spcAft>
              <a:defRPr/>
            </a:pPr>
            <a:r>
              <a:rPr lang="en-US" sz="2800" dirty="0" smtClean="0"/>
              <a:t>Ex: Sun, Campfire</a:t>
            </a:r>
          </a:p>
          <a:p>
            <a:pPr lvl="2" fontAlgn="auto">
              <a:spcAft>
                <a:spcPts val="0"/>
              </a:spcAft>
              <a:defRPr/>
            </a:pPr>
            <a:r>
              <a:rPr lang="en-US" sz="2800" dirty="0" smtClean="0"/>
              <a:t>The closer you </a:t>
            </a:r>
            <a:br>
              <a:rPr lang="en-US" sz="2800" dirty="0" smtClean="0"/>
            </a:br>
            <a:r>
              <a:rPr lang="en-US" sz="2800" dirty="0" smtClean="0"/>
              <a:t>are to the heat </a:t>
            </a:r>
            <a:br>
              <a:rPr lang="en-US" sz="2800" dirty="0" smtClean="0"/>
            </a:br>
            <a:r>
              <a:rPr lang="en-US" sz="2800" dirty="0" smtClean="0"/>
              <a:t>source, the more </a:t>
            </a:r>
            <a:br>
              <a:rPr lang="en-US" sz="2800" dirty="0" smtClean="0"/>
            </a:br>
            <a:r>
              <a:rPr lang="en-US" sz="2800" dirty="0" smtClean="0"/>
              <a:t>photons you </a:t>
            </a:r>
            <a:br>
              <a:rPr lang="en-US" sz="2800" dirty="0" smtClean="0"/>
            </a:br>
            <a:r>
              <a:rPr lang="en-US" sz="2800" dirty="0" smtClean="0"/>
              <a:t>absorb.</a:t>
            </a:r>
          </a:p>
        </p:txBody>
      </p:sp>
      <p:graphicFrame>
        <p:nvGraphicFramePr>
          <p:cNvPr id="33796"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33798"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wipe(left)">
                                      <p:cBhvr>
                                        <p:cTn id="2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74638"/>
            <a:ext cx="8229600" cy="792162"/>
          </a:xfrm>
        </p:spPr>
        <p:txBody>
          <a:bodyPr/>
          <a:lstStyle/>
          <a:p>
            <a:pPr fontAlgn="auto">
              <a:spcAft>
                <a:spcPts val="0"/>
              </a:spcAft>
              <a:defRPr/>
            </a:pPr>
            <a:r>
              <a:rPr lang="en-US" sz="4000" dirty="0" smtClean="0"/>
              <a:t>The Nature of Light</a:t>
            </a:r>
          </a:p>
        </p:txBody>
      </p:sp>
      <p:pic>
        <p:nvPicPr>
          <p:cNvPr id="34819"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189038"/>
            <a:ext cx="8458200" cy="2773362"/>
          </a:xfrm>
        </p:spPr>
      </p:pic>
      <p:sp>
        <p:nvSpPr>
          <p:cNvPr id="5124" name="Rectangle 5"/>
          <p:cNvSpPr>
            <a:spLocks noGrp="1" noChangeArrowheads="1"/>
          </p:cNvSpPr>
          <p:nvPr>
            <p:ph type="body" sz="half" idx="2"/>
          </p:nvPr>
        </p:nvSpPr>
        <p:spPr>
          <a:xfrm>
            <a:off x="228600" y="4289425"/>
            <a:ext cx="8686800" cy="2568575"/>
          </a:xfrm>
        </p:spPr>
        <p:txBody>
          <a:bodyPr>
            <a:normAutofit lnSpcReduction="10000"/>
          </a:bodyPr>
          <a:lstStyle/>
          <a:p>
            <a:pPr fontAlgn="auto">
              <a:spcAft>
                <a:spcPts val="0"/>
              </a:spcAft>
              <a:defRPr/>
            </a:pPr>
            <a:r>
              <a:rPr lang="en-US" altLang="en-US" sz="2800" dirty="0" smtClean="0"/>
              <a:t>Light is one STRANGE phenomenon!</a:t>
            </a:r>
          </a:p>
          <a:p>
            <a:pPr fontAlgn="auto">
              <a:spcAft>
                <a:spcPts val="0"/>
              </a:spcAft>
              <a:defRPr/>
            </a:pPr>
            <a:r>
              <a:rPr lang="en-US" altLang="en-US" sz="2800" dirty="0" smtClean="0"/>
              <a:t>Electric and magnetic forces are really two aspects of the same phenomenon, which we now call </a:t>
            </a:r>
            <a:r>
              <a:rPr lang="en-US" altLang="en-US" sz="2800" b="1" dirty="0" smtClean="0"/>
              <a:t>electromagnetism</a:t>
            </a:r>
          </a:p>
          <a:p>
            <a:pPr fontAlgn="auto">
              <a:spcAft>
                <a:spcPts val="0"/>
              </a:spcAft>
              <a:defRPr/>
            </a:pPr>
            <a:r>
              <a:rPr lang="en-US" altLang="en-US" sz="2800" dirty="0" smtClean="0"/>
              <a:t>Light exhibits BOTH wave-like (wavelength) AND particle-like (photon) natures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28650" y="365126"/>
            <a:ext cx="7886700" cy="1325563"/>
          </a:xfrm>
        </p:spPr>
        <p:txBody>
          <a:bodyPr/>
          <a:lstStyle/>
          <a:p>
            <a:pPr fontAlgn="auto">
              <a:spcAft>
                <a:spcPts val="0"/>
              </a:spcAft>
              <a:defRPr/>
            </a:pPr>
            <a:r>
              <a:rPr lang="en-US" smtClean="0"/>
              <a:t>Electromagnetic Spectrum</a:t>
            </a:r>
          </a:p>
        </p:txBody>
      </p:sp>
      <p:sp>
        <p:nvSpPr>
          <p:cNvPr id="6147" name="Rectangle 3"/>
          <p:cNvSpPr>
            <a:spLocks noGrp="1" noChangeArrowheads="1"/>
          </p:cNvSpPr>
          <p:nvPr>
            <p:ph idx="1"/>
          </p:nvPr>
        </p:nvSpPr>
        <p:spPr/>
        <p:txBody>
          <a:bodyPr/>
          <a:lstStyle/>
          <a:p>
            <a:pPr fontAlgn="auto">
              <a:spcAft>
                <a:spcPts val="0"/>
              </a:spcAft>
              <a:defRPr/>
            </a:pPr>
            <a:endParaRPr lang="en-US" smtClean="0"/>
          </a:p>
        </p:txBody>
      </p:sp>
      <p:pic>
        <p:nvPicPr>
          <p:cNvPr id="35844" name="Picture 4" descr="11_15"/>
          <p:cNvPicPr>
            <a:picLocks noChangeAspect="1" noChangeArrowheads="1"/>
          </p:cNvPicPr>
          <p:nvPr/>
        </p:nvPicPr>
        <p:blipFill>
          <a:blip r:embed="rId2">
            <a:extLst>
              <a:ext uri="{28A0092B-C50C-407E-A947-70E740481C1C}">
                <a14:useLocalDpi xmlns:a14="http://schemas.microsoft.com/office/drawing/2010/main" val="0"/>
              </a:ext>
            </a:extLst>
          </a:blip>
          <a:srcRect b="6261"/>
          <a:stretch>
            <a:fillRect/>
          </a:stretch>
        </p:blipFill>
        <p:spPr bwMode="auto">
          <a:xfrm>
            <a:off x="0" y="1670050"/>
            <a:ext cx="9144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endParaRPr lang="en-US" smtClean="0"/>
          </a:p>
        </p:txBody>
      </p:sp>
      <p:sp>
        <p:nvSpPr>
          <p:cNvPr id="18435" name="Rectangle 3"/>
          <p:cNvSpPr>
            <a:spLocks noGrp="1" noChangeArrowheads="1"/>
          </p:cNvSpPr>
          <p:nvPr>
            <p:ph idx="1"/>
          </p:nvPr>
        </p:nvSpPr>
        <p:spPr/>
        <p:txBody>
          <a:bodyPr/>
          <a:lstStyle/>
          <a:p>
            <a:pPr fontAlgn="auto">
              <a:spcAft>
                <a:spcPts val="0"/>
              </a:spcAft>
              <a:defRPr/>
            </a:pPr>
            <a:endParaRPr lang="en-US" smtClean="0"/>
          </a:p>
        </p:txBody>
      </p:sp>
      <p:pic>
        <p:nvPicPr>
          <p:cNvPr id="36868" name="Picture 4" descr="11_07"/>
          <p:cNvPicPr>
            <a:picLocks noChangeAspect="1" noChangeArrowheads="1"/>
          </p:cNvPicPr>
          <p:nvPr/>
        </p:nvPicPr>
        <p:blipFill>
          <a:blip r:embed="rId2">
            <a:extLst>
              <a:ext uri="{28A0092B-C50C-407E-A947-70E740481C1C}">
                <a14:useLocalDpi xmlns:a14="http://schemas.microsoft.com/office/drawing/2010/main" val="0"/>
              </a:ext>
            </a:extLst>
          </a:blip>
          <a:srcRect t="1198" b="4791"/>
          <a:stretch>
            <a:fillRect/>
          </a:stretch>
        </p:blipFill>
        <p:spPr bwMode="auto">
          <a:xfrm>
            <a:off x="990600" y="87313"/>
            <a:ext cx="6784975"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pPr fontAlgn="auto">
              <a:spcAft>
                <a:spcPts val="0"/>
              </a:spcAft>
              <a:defRPr/>
            </a:pPr>
            <a:r>
              <a:rPr lang="en-US" smtClean="0"/>
              <a:t>Glacial Budget</a:t>
            </a:r>
          </a:p>
        </p:txBody>
      </p:sp>
      <p:sp>
        <p:nvSpPr>
          <p:cNvPr id="13315" name="Rectangle 3"/>
          <p:cNvSpPr>
            <a:spLocks noGrp="1" noChangeArrowheads="1"/>
          </p:cNvSpPr>
          <p:nvPr>
            <p:ph idx="1"/>
          </p:nvPr>
        </p:nvSpPr>
        <p:spPr/>
        <p:txBody>
          <a:bodyPr/>
          <a:lstStyle/>
          <a:p>
            <a:pPr fontAlgn="auto">
              <a:spcAft>
                <a:spcPts val="0"/>
              </a:spcAft>
              <a:defRPr/>
            </a:pPr>
            <a:endParaRPr lang="en-US" smtClean="0"/>
          </a:p>
        </p:txBody>
      </p:sp>
      <p:pic>
        <p:nvPicPr>
          <p:cNvPr id="9220" name="Picture 4" descr="1102"/>
          <p:cNvPicPr>
            <a:picLocks noChangeAspect="1" noChangeArrowheads="1"/>
          </p:cNvPicPr>
          <p:nvPr/>
        </p:nvPicPr>
        <p:blipFill>
          <a:blip r:embed="rId2">
            <a:extLst>
              <a:ext uri="{28A0092B-C50C-407E-A947-70E740481C1C}">
                <a14:useLocalDpi xmlns:a14="http://schemas.microsoft.com/office/drawing/2010/main" val="0"/>
              </a:ext>
            </a:extLst>
          </a:blip>
          <a:srcRect b="2866"/>
          <a:stretch>
            <a:fillRect/>
          </a:stretch>
        </p:blipFill>
        <p:spPr bwMode="auto">
          <a:xfrm>
            <a:off x="304800" y="1060450"/>
            <a:ext cx="83820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600200"/>
          </a:xfrm>
        </p:spPr>
        <p:txBody>
          <a:bodyPr/>
          <a:lstStyle/>
          <a:p>
            <a:pPr fontAlgn="auto">
              <a:spcAft>
                <a:spcPts val="0"/>
              </a:spcAft>
              <a:defRPr/>
            </a:pPr>
            <a:r>
              <a:rPr lang="en-US" smtClean="0"/>
              <a:t>Troposphere: Where the Weather Happens</a:t>
            </a:r>
          </a:p>
        </p:txBody>
      </p:sp>
      <p:sp>
        <p:nvSpPr>
          <p:cNvPr id="7171" name="Rectangle 3"/>
          <p:cNvSpPr>
            <a:spLocks noGrp="1" noChangeArrowheads="1"/>
          </p:cNvSpPr>
          <p:nvPr>
            <p:ph idx="1"/>
          </p:nvPr>
        </p:nvSpPr>
        <p:spPr>
          <a:xfrm>
            <a:off x="0" y="1600200"/>
            <a:ext cx="9144000" cy="4530725"/>
          </a:xfrm>
        </p:spPr>
        <p:txBody>
          <a:bodyPr/>
          <a:lstStyle/>
          <a:p>
            <a:pPr fontAlgn="auto">
              <a:spcAft>
                <a:spcPts val="0"/>
              </a:spcAft>
              <a:defRPr/>
            </a:pPr>
            <a:r>
              <a:rPr lang="en-US" smtClean="0"/>
              <a:t>Temperature DROPS with altitude</a:t>
            </a:r>
          </a:p>
          <a:p>
            <a:pPr fontAlgn="auto">
              <a:spcAft>
                <a:spcPts val="0"/>
              </a:spcAft>
              <a:defRPr/>
            </a:pPr>
            <a:r>
              <a:rPr lang="en-US" smtClean="0"/>
              <a:t>Abundance of Greenhouse Gases</a:t>
            </a:r>
          </a:p>
          <a:p>
            <a:pPr fontAlgn="auto">
              <a:spcAft>
                <a:spcPts val="0"/>
              </a:spcAft>
              <a:defRPr/>
            </a:pPr>
            <a:r>
              <a:rPr lang="en-US" smtClean="0"/>
              <a:t>Heated by the Sun?</a:t>
            </a:r>
          </a:p>
          <a:p>
            <a:pPr lvl="1" fontAlgn="auto">
              <a:spcAft>
                <a:spcPts val="0"/>
              </a:spcAft>
              <a:defRPr/>
            </a:pPr>
            <a:r>
              <a:rPr lang="en-US" smtClean="0"/>
              <a:t>Gamma, X-rays absorbed in Thermosphere</a:t>
            </a:r>
          </a:p>
          <a:p>
            <a:pPr lvl="1" fontAlgn="auto">
              <a:spcAft>
                <a:spcPts val="0"/>
              </a:spcAft>
              <a:defRPr/>
            </a:pPr>
            <a:r>
              <a:rPr lang="en-US" smtClean="0"/>
              <a:t>UV absorbed in Stratosphere</a:t>
            </a:r>
          </a:p>
          <a:p>
            <a:pPr lvl="1" fontAlgn="auto">
              <a:spcAft>
                <a:spcPts val="0"/>
              </a:spcAft>
              <a:defRPr/>
            </a:pPr>
            <a:r>
              <a:rPr lang="en-US" smtClean="0"/>
              <a:t>VIS passes through it all!</a:t>
            </a:r>
          </a:p>
          <a:p>
            <a:pPr lvl="2" fontAlgn="auto">
              <a:spcAft>
                <a:spcPts val="0"/>
              </a:spcAft>
              <a:defRPr/>
            </a:pPr>
            <a:r>
              <a:rPr lang="en-US" smtClean="0"/>
              <a:t>How do we know that?</a:t>
            </a:r>
          </a:p>
          <a:p>
            <a:pPr lvl="1" fontAlgn="auto">
              <a:spcAft>
                <a:spcPts val="0"/>
              </a:spcAft>
              <a:defRPr/>
            </a:pP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365126"/>
            <a:ext cx="7886700" cy="1325563"/>
          </a:xfrm>
        </p:spPr>
        <p:txBody>
          <a:bodyPr/>
          <a:lstStyle/>
          <a:p>
            <a:pPr fontAlgn="auto">
              <a:spcAft>
                <a:spcPts val="0"/>
              </a:spcAft>
              <a:defRPr/>
            </a:pPr>
            <a:r>
              <a:rPr lang="en-US" smtClean="0"/>
              <a:t>Albedo</a:t>
            </a:r>
          </a:p>
        </p:txBody>
      </p:sp>
      <p:sp>
        <p:nvSpPr>
          <p:cNvPr id="8195" name="Rectangle 3"/>
          <p:cNvSpPr>
            <a:spLocks noGrp="1" noChangeArrowheads="1"/>
          </p:cNvSpPr>
          <p:nvPr>
            <p:ph idx="1"/>
          </p:nvPr>
        </p:nvSpPr>
        <p:spPr>
          <a:xfrm>
            <a:off x="840000" y="1825625"/>
            <a:ext cx="7675350" cy="4351338"/>
          </a:xfrm>
        </p:spPr>
        <p:txBody>
          <a:bodyPr/>
          <a:lstStyle/>
          <a:p>
            <a:pPr fontAlgn="auto">
              <a:spcAft>
                <a:spcPts val="0"/>
              </a:spcAft>
              <a:defRPr/>
            </a:pPr>
            <a:r>
              <a:rPr lang="en-US" smtClean="0"/>
              <a:t>Reflectivity of surface</a:t>
            </a:r>
          </a:p>
          <a:p>
            <a:pPr lvl="1" fontAlgn="auto">
              <a:spcAft>
                <a:spcPts val="0"/>
              </a:spcAft>
              <a:defRPr/>
            </a:pPr>
            <a:r>
              <a:rPr lang="en-US" smtClean="0"/>
              <a:t>Fresh snow:</a:t>
            </a:r>
          </a:p>
          <a:p>
            <a:pPr lvl="1" fontAlgn="auto">
              <a:spcAft>
                <a:spcPts val="0"/>
              </a:spcAft>
              <a:defRPr/>
            </a:pPr>
            <a:r>
              <a:rPr lang="en-US" smtClean="0"/>
              <a:t>Asphalt</a:t>
            </a:r>
          </a:p>
          <a:p>
            <a:pPr lvl="1" fontAlgn="auto">
              <a:spcAft>
                <a:spcPts val="0"/>
              </a:spcAft>
              <a:defRPr/>
            </a:pPr>
            <a:r>
              <a:rPr lang="en-US" smtClean="0"/>
              <a:t>Green Forest: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endParaRPr lang="en-US" smtClean="0"/>
          </a:p>
        </p:txBody>
      </p:sp>
      <p:sp>
        <p:nvSpPr>
          <p:cNvPr id="9219" name="Rectangle 3"/>
          <p:cNvSpPr>
            <a:spLocks noGrp="1" noChangeArrowheads="1"/>
          </p:cNvSpPr>
          <p:nvPr>
            <p:ph idx="1"/>
          </p:nvPr>
        </p:nvSpPr>
        <p:spPr/>
        <p:txBody>
          <a:bodyPr/>
          <a:lstStyle/>
          <a:p>
            <a:pPr fontAlgn="auto">
              <a:spcAft>
                <a:spcPts val="0"/>
              </a:spcAft>
              <a:defRPr/>
            </a:pPr>
            <a:endParaRPr lang="en-US" smtClean="0"/>
          </a:p>
        </p:txBody>
      </p:sp>
      <p:pic>
        <p:nvPicPr>
          <p:cNvPr id="39940" name="Picture 4" descr="11_17"/>
          <p:cNvPicPr>
            <a:picLocks noChangeAspect="1" noChangeArrowheads="1"/>
          </p:cNvPicPr>
          <p:nvPr/>
        </p:nvPicPr>
        <p:blipFill>
          <a:blip r:embed="rId2">
            <a:extLst>
              <a:ext uri="{28A0092B-C50C-407E-A947-70E740481C1C}">
                <a14:useLocalDpi xmlns:a14="http://schemas.microsoft.com/office/drawing/2010/main" val="0"/>
              </a:ext>
            </a:extLst>
          </a:blip>
          <a:srcRect b="3603"/>
          <a:stretch>
            <a:fillRect/>
          </a:stretch>
        </p:blipFill>
        <p:spPr bwMode="auto">
          <a:xfrm>
            <a:off x="304800" y="-30163"/>
            <a:ext cx="81534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39825"/>
          </a:xfrm>
        </p:spPr>
        <p:txBody>
          <a:bodyPr/>
          <a:lstStyle/>
          <a:p>
            <a:pPr fontAlgn="auto">
              <a:spcAft>
                <a:spcPts val="0"/>
              </a:spcAft>
              <a:defRPr/>
            </a:pPr>
            <a:r>
              <a:rPr lang="en-US" smtClean="0"/>
              <a:t>Greenhouse Effect</a:t>
            </a:r>
          </a:p>
        </p:txBody>
      </p:sp>
      <p:sp>
        <p:nvSpPr>
          <p:cNvPr id="10243" name="Rectangle 3"/>
          <p:cNvSpPr>
            <a:spLocks noGrp="1" noChangeArrowheads="1"/>
          </p:cNvSpPr>
          <p:nvPr>
            <p:ph idx="1"/>
          </p:nvPr>
        </p:nvSpPr>
        <p:spPr/>
        <p:txBody>
          <a:bodyPr/>
          <a:lstStyle/>
          <a:p>
            <a:pPr fontAlgn="auto">
              <a:spcAft>
                <a:spcPts val="0"/>
              </a:spcAft>
              <a:defRPr/>
            </a:pPr>
            <a:endParaRPr lang="en-US" smtClean="0"/>
          </a:p>
        </p:txBody>
      </p:sp>
      <p:pic>
        <p:nvPicPr>
          <p:cNvPr id="40964" name="Picture 4" descr="11_19"/>
          <p:cNvPicPr>
            <a:picLocks noChangeAspect="1" noChangeArrowheads="1"/>
          </p:cNvPicPr>
          <p:nvPr/>
        </p:nvPicPr>
        <p:blipFill>
          <a:blip r:embed="rId2">
            <a:extLst>
              <a:ext uri="{28A0092B-C50C-407E-A947-70E740481C1C}">
                <a14:useLocalDpi xmlns:a14="http://schemas.microsoft.com/office/drawing/2010/main" val="0"/>
              </a:ext>
            </a:extLst>
          </a:blip>
          <a:srcRect t="1349" b="4045"/>
          <a:stretch>
            <a:fillRect/>
          </a:stretch>
        </p:blipFill>
        <p:spPr bwMode="auto">
          <a:xfrm>
            <a:off x="0" y="1054100"/>
            <a:ext cx="91440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41388"/>
          </a:xfrm>
        </p:spPr>
        <p:txBody>
          <a:bodyPr/>
          <a:lstStyle/>
          <a:p>
            <a:pPr fontAlgn="auto">
              <a:spcAft>
                <a:spcPts val="0"/>
              </a:spcAft>
              <a:defRPr/>
            </a:pPr>
            <a:r>
              <a:rPr lang="en-US" dirty="0" smtClean="0"/>
              <a:t>Analogy</a:t>
            </a:r>
          </a:p>
        </p:txBody>
      </p:sp>
      <p:sp>
        <p:nvSpPr>
          <p:cNvPr id="19459" name="Rectangle 3"/>
          <p:cNvSpPr>
            <a:spLocks noGrp="1" noChangeArrowheads="1"/>
          </p:cNvSpPr>
          <p:nvPr>
            <p:ph idx="1"/>
          </p:nvPr>
        </p:nvSpPr>
        <p:spPr>
          <a:xfrm>
            <a:off x="457200" y="990600"/>
            <a:ext cx="8229600" cy="1524000"/>
          </a:xfrm>
        </p:spPr>
        <p:txBody>
          <a:bodyPr/>
          <a:lstStyle/>
          <a:p>
            <a:pPr fontAlgn="auto">
              <a:spcAft>
                <a:spcPts val="0"/>
              </a:spcAft>
              <a:defRPr/>
            </a:pPr>
            <a:r>
              <a:rPr lang="en-US" dirty="0" smtClean="0"/>
              <a:t>Think of GHGs as baseball mitts…</a:t>
            </a:r>
          </a:p>
          <a:p>
            <a:pPr lvl="1" fontAlgn="auto">
              <a:spcAft>
                <a:spcPts val="0"/>
              </a:spcAft>
              <a:defRPr/>
            </a:pPr>
            <a:r>
              <a:rPr lang="en-US" dirty="0" smtClean="0"/>
              <a:t>Are mitts being added?</a:t>
            </a:r>
          </a:p>
        </p:txBody>
      </p:sp>
      <p:pic>
        <p:nvPicPr>
          <p:cNvPr id="41988" name="Picture 4" descr="11_20AB"/>
          <p:cNvPicPr>
            <a:picLocks noChangeAspect="1" noChangeArrowheads="1"/>
          </p:cNvPicPr>
          <p:nvPr/>
        </p:nvPicPr>
        <p:blipFill>
          <a:blip r:embed="rId2" cstate="print">
            <a:extLst>
              <a:ext uri="{28A0092B-C50C-407E-A947-70E740481C1C}">
                <a14:useLocalDpi xmlns:a14="http://schemas.microsoft.com/office/drawing/2010/main" val="0"/>
              </a:ext>
            </a:extLst>
          </a:blip>
          <a:srcRect b="3593"/>
          <a:stretch>
            <a:fillRect/>
          </a:stretch>
        </p:blipFill>
        <p:spPr bwMode="auto">
          <a:xfrm>
            <a:off x="0" y="2286000"/>
            <a:ext cx="51482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p:cNvPicPr>
            <a:picLocks noChangeAspect="1" noChangeArrowheads="1"/>
          </p:cNvPicPr>
          <p:nvPr/>
        </p:nvPicPr>
        <p:blipFill>
          <a:blip r:embed="rId3">
            <a:extLst>
              <a:ext uri="{28A0092B-C50C-407E-A947-70E740481C1C}">
                <a14:useLocalDpi xmlns:a14="http://schemas.microsoft.com/office/drawing/2010/main" val="0"/>
              </a:ext>
            </a:extLst>
          </a:blip>
          <a:srcRect l="3702" t="1639" r="2292" b="3934"/>
          <a:stretch>
            <a:fillRect/>
          </a:stretch>
        </p:blipFill>
        <p:spPr bwMode="auto">
          <a:xfrm>
            <a:off x="5303838" y="2378075"/>
            <a:ext cx="374808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39825"/>
          </a:xfrm>
        </p:spPr>
        <p:txBody>
          <a:bodyPr/>
          <a:lstStyle/>
          <a:p>
            <a:pPr fontAlgn="auto">
              <a:spcAft>
                <a:spcPts val="0"/>
              </a:spcAft>
              <a:defRPr/>
            </a:pPr>
            <a:r>
              <a:rPr lang="en-US" dirty="0" smtClean="0"/>
              <a:t>Adding Mitts?</a:t>
            </a:r>
          </a:p>
        </p:txBody>
      </p:sp>
      <p:sp>
        <p:nvSpPr>
          <p:cNvPr id="20483" name="Rectangle 3"/>
          <p:cNvSpPr>
            <a:spLocks noGrp="1" noChangeArrowheads="1"/>
          </p:cNvSpPr>
          <p:nvPr>
            <p:ph idx="1"/>
          </p:nvPr>
        </p:nvSpPr>
        <p:spPr/>
        <p:txBody>
          <a:bodyPr/>
          <a:lstStyle/>
          <a:p>
            <a:pPr fontAlgn="auto">
              <a:spcAft>
                <a:spcPts val="0"/>
              </a:spcAft>
              <a:defRPr/>
            </a:pPr>
            <a:endParaRPr lang="en-US" smtClean="0"/>
          </a:p>
        </p:txBody>
      </p:sp>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6975"/>
            <a:ext cx="7620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914400"/>
          </a:xfrm>
        </p:spPr>
        <p:txBody>
          <a:bodyPr/>
          <a:lstStyle/>
          <a:p>
            <a:pPr fontAlgn="auto">
              <a:spcAft>
                <a:spcPts val="0"/>
              </a:spcAft>
              <a:defRPr/>
            </a:pPr>
            <a:r>
              <a:rPr lang="en-US" smtClean="0"/>
              <a:t>Predictions of Climate Change</a:t>
            </a:r>
          </a:p>
        </p:txBody>
      </p:sp>
      <p:sp>
        <p:nvSpPr>
          <p:cNvPr id="21507" name="Rectangle 3"/>
          <p:cNvSpPr>
            <a:spLocks noGrp="1" noChangeArrowheads="1"/>
          </p:cNvSpPr>
          <p:nvPr>
            <p:ph type="body" sz="half" idx="3"/>
          </p:nvPr>
        </p:nvSpPr>
        <p:spPr>
          <a:xfrm>
            <a:off x="0" y="990600"/>
            <a:ext cx="9144000" cy="5867400"/>
          </a:xfrm>
        </p:spPr>
        <p:txBody>
          <a:bodyPr/>
          <a:lstStyle/>
          <a:p>
            <a:pPr fontAlgn="auto">
              <a:spcAft>
                <a:spcPts val="0"/>
              </a:spcAft>
              <a:defRPr/>
            </a:pPr>
            <a:r>
              <a:rPr lang="en-US" dirty="0" smtClean="0"/>
              <a:t>Globally, average surface temperatures will increase</a:t>
            </a:r>
          </a:p>
          <a:p>
            <a:pPr fontAlgn="auto">
              <a:spcAft>
                <a:spcPts val="0"/>
              </a:spcAft>
              <a:defRPr/>
            </a:pPr>
            <a:r>
              <a:rPr lang="en-US" smtClean="0"/>
              <a:t>Globally, average precipitation will increase, but its distribution is uncertain</a:t>
            </a:r>
          </a:p>
          <a:p>
            <a:pPr fontAlgn="auto">
              <a:spcAft>
                <a:spcPts val="0"/>
              </a:spcAft>
              <a:defRPr/>
            </a:pPr>
            <a:r>
              <a:rPr lang="en-US" dirty="0" smtClean="0"/>
              <a:t>Northern hemisphere ice will decrease, southern hemisphere ice may increase</a:t>
            </a:r>
          </a:p>
          <a:p>
            <a:pPr fontAlgn="auto">
              <a:spcAft>
                <a:spcPts val="0"/>
              </a:spcAft>
              <a:defRPr/>
            </a:pPr>
            <a:r>
              <a:rPr lang="en-US" dirty="0" smtClean="0"/>
              <a:t>Arctic land areas will experience wintertime warming</a:t>
            </a:r>
          </a:p>
          <a:p>
            <a:pPr fontAlgn="auto">
              <a:spcAft>
                <a:spcPts val="0"/>
              </a:spcAft>
              <a:defRPr/>
            </a:pPr>
            <a:r>
              <a:rPr lang="en-US" dirty="0" smtClean="0"/>
              <a:t>Sea level will rise at an increasing rate with drowning of low-level coastal plains</a:t>
            </a:r>
          </a:p>
          <a:p>
            <a:pPr fontAlgn="auto">
              <a:spcAft>
                <a:spcPts val="0"/>
              </a:spcAft>
              <a:defRPr/>
            </a:pPr>
            <a:r>
              <a:rPr lang="en-US" dirty="0" smtClean="0"/>
              <a:t>Decreasing soil moisture in the northern hemisphere may make farming nearly impossible in much of North America and Europe</a:t>
            </a:r>
          </a:p>
          <a:p>
            <a:pPr fontAlgn="auto">
              <a:spcAft>
                <a:spcPts val="0"/>
              </a:spcAft>
              <a:defRPr/>
            </a:pPr>
            <a:r>
              <a:rPr lang="en-US" dirty="0" smtClean="0"/>
              <a:t>Plants and animal ranges will expand in some cases, shrink or disappear altogether in others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41388"/>
          </a:xfrm>
        </p:spPr>
        <p:txBody>
          <a:bodyPr/>
          <a:lstStyle/>
          <a:p>
            <a:pPr fontAlgn="auto">
              <a:spcAft>
                <a:spcPts val="0"/>
              </a:spcAft>
              <a:defRPr/>
            </a:pPr>
            <a:r>
              <a:rPr lang="en-US" dirty="0"/>
              <a:t>Features </a:t>
            </a:r>
            <a:r>
              <a:rPr lang="en-US" dirty="0" smtClean="0"/>
              <a:t>of Glacial Erosion</a:t>
            </a:r>
          </a:p>
        </p:txBody>
      </p:sp>
      <p:pic>
        <p:nvPicPr>
          <p:cNvPr id="10243" name="Picture 4" descr="Yosemit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762375" cy="2813050"/>
          </a:xfrm>
        </p:spPr>
      </p:pic>
      <p:pic>
        <p:nvPicPr>
          <p:cNvPr id="10244" name="Picture 5" descr="9milford_sound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3759200" cy="2819400"/>
          </a:xfrm>
        </p:spPr>
      </p:pic>
      <p:sp>
        <p:nvSpPr>
          <p:cNvPr id="17411" name="Rectangle 3"/>
          <p:cNvSpPr>
            <a:spLocks noGrp="1" noChangeArrowheads="1"/>
          </p:cNvSpPr>
          <p:nvPr>
            <p:ph type="body" sz="half" idx="3"/>
          </p:nvPr>
        </p:nvSpPr>
        <p:spPr>
          <a:xfrm>
            <a:off x="4038600" y="762000"/>
            <a:ext cx="4648200" cy="3962400"/>
          </a:xfrm>
        </p:spPr>
        <p:txBody>
          <a:bodyPr/>
          <a:lstStyle/>
          <a:p>
            <a:pPr fontAlgn="auto">
              <a:spcAft>
                <a:spcPts val="0"/>
              </a:spcAft>
              <a:defRPr/>
            </a:pPr>
            <a:r>
              <a:rPr lang="en-US" sz="2800" dirty="0" smtClean="0"/>
              <a:t>U-shaped canyons</a:t>
            </a:r>
          </a:p>
          <a:p>
            <a:pPr fontAlgn="auto">
              <a:spcAft>
                <a:spcPts val="0"/>
              </a:spcAft>
              <a:defRPr/>
            </a:pPr>
            <a:endParaRPr lang="en-US" sz="2800" dirty="0" smtClean="0"/>
          </a:p>
          <a:p>
            <a:pPr fontAlgn="auto">
              <a:spcAft>
                <a:spcPts val="0"/>
              </a:spcAft>
              <a:defRPr/>
            </a:pPr>
            <a:endParaRPr lang="en-US" sz="2800" dirty="0" smtClean="0"/>
          </a:p>
          <a:p>
            <a:pPr fontAlgn="auto">
              <a:spcAft>
                <a:spcPts val="0"/>
              </a:spcAft>
              <a:defRPr/>
            </a:pPr>
            <a:endParaRPr lang="en-US" sz="2800" dirty="0"/>
          </a:p>
          <a:p>
            <a:pPr fontAlgn="auto">
              <a:spcAft>
                <a:spcPts val="0"/>
              </a:spcAft>
              <a:defRPr/>
            </a:pPr>
            <a:endParaRPr lang="en-US" sz="2800" dirty="0" smtClean="0"/>
          </a:p>
          <a:p>
            <a:pPr fontAlgn="auto">
              <a:spcAft>
                <a:spcPts val="0"/>
              </a:spcAft>
              <a:buFont typeface="Wingdings" panose="05000000000000000000" pitchFamily="2" charset="2"/>
              <a:buNone/>
              <a:defRPr/>
            </a:pPr>
            <a:endParaRPr lang="en-US" sz="2800" dirty="0" smtClean="0"/>
          </a:p>
          <a:p>
            <a:pPr fontAlgn="auto">
              <a:spcAft>
                <a:spcPts val="0"/>
              </a:spcAft>
              <a:defRPr/>
            </a:pPr>
            <a:r>
              <a:rPr lang="en-US" sz="2800" dirty="0" smtClean="0"/>
              <a:t>fjords</a:t>
            </a:r>
          </a:p>
        </p:txBody>
      </p:sp>
      <p:pic>
        <p:nvPicPr>
          <p:cNvPr id="10246" name="Picture 1"/>
          <p:cNvPicPr>
            <a:picLocks noChangeAspect="1"/>
          </p:cNvPicPr>
          <p:nvPr/>
        </p:nvPicPr>
        <p:blipFill>
          <a:blip r:embed="rId4">
            <a:extLst>
              <a:ext uri="{28A0092B-C50C-407E-A947-70E740481C1C}">
                <a14:useLocalDpi xmlns:a14="http://schemas.microsoft.com/office/drawing/2010/main" val="0"/>
              </a:ext>
            </a:extLst>
          </a:blip>
          <a:srcRect t="17761" b="13161"/>
          <a:stretch>
            <a:fillRect/>
          </a:stretch>
        </p:blipFill>
        <p:spPr bwMode="auto">
          <a:xfrm>
            <a:off x="4243388" y="4267200"/>
            <a:ext cx="49006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p:cNvPicPr>
          <p:nvPr/>
        </p:nvPicPr>
        <p:blipFill>
          <a:blip r:embed="rId5">
            <a:extLst>
              <a:ext uri="{28A0092B-C50C-407E-A947-70E740481C1C}">
                <a14:useLocalDpi xmlns:a14="http://schemas.microsoft.com/office/drawing/2010/main" val="0"/>
              </a:ext>
            </a:extLst>
          </a:blip>
          <a:srcRect t="26190" b="6349"/>
          <a:stretch>
            <a:fillRect/>
          </a:stretch>
        </p:blipFill>
        <p:spPr bwMode="auto">
          <a:xfrm>
            <a:off x="4243388" y="1219200"/>
            <a:ext cx="490061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191000" y="0"/>
            <a:ext cx="4953000" cy="1600200"/>
          </a:xfrm>
        </p:spPr>
        <p:txBody>
          <a:bodyPr/>
          <a:lstStyle/>
          <a:p>
            <a:pPr fontAlgn="auto">
              <a:spcAft>
                <a:spcPts val="0"/>
              </a:spcAft>
              <a:defRPr/>
            </a:pPr>
            <a:r>
              <a:rPr lang="en-US" dirty="0" smtClean="0"/>
              <a:t>Depositional Features</a:t>
            </a:r>
          </a:p>
        </p:txBody>
      </p:sp>
      <p:pic>
        <p:nvPicPr>
          <p:cNvPr id="11267" name="Picture 4" descr="terminal moraine"/>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665288"/>
            <a:ext cx="2743200" cy="2057400"/>
          </a:xfrm>
        </p:spPr>
      </p:pic>
      <p:pic>
        <p:nvPicPr>
          <p:cNvPr id="11268" name="Picture 5" descr="MNKettl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806450" y="3941763"/>
            <a:ext cx="3340100" cy="2189162"/>
          </a:xfrm>
        </p:spPr>
      </p:pic>
      <p:sp>
        <p:nvSpPr>
          <p:cNvPr id="16387" name="Rectangle 3"/>
          <p:cNvSpPr>
            <a:spLocks noGrp="1" noChangeArrowheads="1"/>
          </p:cNvSpPr>
          <p:nvPr>
            <p:ph type="body" sz="half" idx="3"/>
          </p:nvPr>
        </p:nvSpPr>
        <p:spPr>
          <a:xfrm>
            <a:off x="4191000" y="1524000"/>
            <a:ext cx="4267200" cy="4572000"/>
          </a:xfrm>
        </p:spPr>
        <p:txBody>
          <a:bodyPr/>
          <a:lstStyle/>
          <a:p>
            <a:pPr fontAlgn="auto">
              <a:spcAft>
                <a:spcPts val="0"/>
              </a:spcAft>
              <a:defRPr/>
            </a:pPr>
            <a:r>
              <a:rPr lang="en-US" sz="2800" dirty="0" smtClean="0"/>
              <a:t>End (terminal) moraine</a:t>
            </a:r>
          </a:p>
          <a:p>
            <a:pPr fontAlgn="auto">
              <a:spcAft>
                <a:spcPts val="0"/>
              </a:spcAft>
              <a:defRPr/>
            </a:pPr>
            <a:endParaRPr lang="en-US" sz="2800" dirty="0" smtClean="0"/>
          </a:p>
          <a:p>
            <a:pPr fontAlgn="auto">
              <a:spcAft>
                <a:spcPts val="0"/>
              </a:spcAft>
              <a:buFont typeface="Wingdings" panose="05000000000000000000" pitchFamily="2" charset="2"/>
              <a:buNone/>
              <a:defRPr/>
            </a:pPr>
            <a:endParaRPr lang="en-US" sz="2800" dirty="0" smtClean="0"/>
          </a:p>
          <a:p>
            <a:pPr fontAlgn="auto">
              <a:spcAft>
                <a:spcPts val="0"/>
              </a:spcAft>
              <a:buFont typeface="Wingdings" panose="05000000000000000000" pitchFamily="2" charset="2"/>
              <a:buNone/>
              <a:defRPr/>
            </a:pPr>
            <a:r>
              <a:rPr lang="en-US" sz="2800" dirty="0" smtClean="0"/>
              <a:t/>
            </a:r>
            <a:br>
              <a:rPr lang="en-US" sz="2800" dirty="0" smtClean="0"/>
            </a:br>
            <a:endParaRPr lang="en-US" sz="2800" dirty="0" smtClean="0"/>
          </a:p>
          <a:p>
            <a:pPr fontAlgn="auto">
              <a:spcAft>
                <a:spcPts val="0"/>
              </a:spcAft>
              <a:defRPr/>
            </a:pPr>
            <a:r>
              <a:rPr lang="en-US" sz="2800" dirty="0" smtClean="0"/>
              <a:t>Kettle lakes</a:t>
            </a:r>
          </a:p>
        </p:txBody>
      </p:sp>
      <p:pic>
        <p:nvPicPr>
          <p:cNvPr id="11270" name="Picture 6" descr="1107"/>
          <p:cNvPicPr>
            <a:picLocks noChangeAspect="1" noChangeArrowheads="1"/>
          </p:cNvPicPr>
          <p:nvPr/>
        </p:nvPicPr>
        <p:blipFill>
          <a:blip r:embed="rId4">
            <a:extLst>
              <a:ext uri="{28A0092B-C50C-407E-A947-70E740481C1C}">
                <a14:useLocalDpi xmlns:a14="http://schemas.microsoft.com/office/drawing/2010/main" val="0"/>
              </a:ext>
            </a:extLst>
          </a:blip>
          <a:srcRect b="3999"/>
          <a:stretch>
            <a:fillRect/>
          </a:stretch>
        </p:blipFill>
        <p:spPr bwMode="auto">
          <a:xfrm>
            <a:off x="0" y="0"/>
            <a:ext cx="4191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1143000"/>
          </a:xfrm>
        </p:spPr>
        <p:txBody>
          <a:bodyPr/>
          <a:lstStyle/>
          <a:p>
            <a:pPr fontAlgn="auto">
              <a:spcAft>
                <a:spcPts val="0"/>
              </a:spcAft>
              <a:defRPr/>
            </a:pPr>
            <a:r>
              <a:rPr lang="en-US" dirty="0" smtClean="0"/>
              <a:t>Changing Glaciers</a:t>
            </a:r>
          </a:p>
        </p:txBody>
      </p:sp>
      <p:sp>
        <p:nvSpPr>
          <p:cNvPr id="14339" name="Rectangle 3"/>
          <p:cNvSpPr>
            <a:spLocks noGrp="1" noChangeArrowheads="1"/>
          </p:cNvSpPr>
          <p:nvPr>
            <p:ph idx="1"/>
          </p:nvPr>
        </p:nvSpPr>
        <p:spPr>
          <a:xfrm>
            <a:off x="840000" y="1825625"/>
            <a:ext cx="7675350" cy="4351338"/>
          </a:xfrm>
        </p:spPr>
        <p:txBody>
          <a:bodyPr/>
          <a:lstStyle/>
          <a:p>
            <a:pPr fontAlgn="auto">
              <a:spcAft>
                <a:spcPts val="0"/>
              </a:spcAft>
              <a:defRPr/>
            </a:pPr>
            <a:r>
              <a:rPr lang="en-US" sz="3200" dirty="0" smtClean="0"/>
              <a:t>Stationary Glacier</a:t>
            </a:r>
          </a:p>
          <a:p>
            <a:pPr lvl="1" fontAlgn="auto">
              <a:spcAft>
                <a:spcPts val="0"/>
              </a:spcAft>
              <a:defRPr/>
            </a:pPr>
            <a:r>
              <a:rPr lang="en-US" sz="2800" dirty="0" smtClean="0"/>
              <a:t>Accumulation = Ablation</a:t>
            </a:r>
          </a:p>
          <a:p>
            <a:pPr fontAlgn="auto">
              <a:spcAft>
                <a:spcPts val="0"/>
              </a:spcAft>
              <a:defRPr/>
            </a:pPr>
            <a:r>
              <a:rPr lang="en-US" sz="3200" dirty="0" smtClean="0"/>
              <a:t>Receding Glacier</a:t>
            </a:r>
          </a:p>
          <a:p>
            <a:pPr lvl="1" fontAlgn="auto">
              <a:spcAft>
                <a:spcPts val="0"/>
              </a:spcAft>
              <a:defRPr/>
            </a:pPr>
            <a:r>
              <a:rPr lang="en-US" sz="2800" dirty="0" smtClean="0"/>
              <a:t>Accumulation &lt; Ablation</a:t>
            </a:r>
          </a:p>
          <a:p>
            <a:pPr fontAlgn="auto">
              <a:spcAft>
                <a:spcPts val="0"/>
              </a:spcAft>
              <a:defRPr/>
            </a:pPr>
            <a:r>
              <a:rPr lang="en-US" sz="3200" dirty="0" smtClean="0"/>
              <a:t>Advancing Glacier</a:t>
            </a:r>
          </a:p>
          <a:p>
            <a:pPr lvl="1" fontAlgn="auto">
              <a:spcAft>
                <a:spcPts val="0"/>
              </a:spcAft>
              <a:defRPr/>
            </a:pPr>
            <a:r>
              <a:rPr lang="en-US" sz="2800" dirty="0" smtClean="0"/>
              <a:t>Accumulation &gt; Ablation</a:t>
            </a:r>
          </a:p>
          <a:p>
            <a:pPr fontAlgn="auto">
              <a:spcAft>
                <a:spcPts val="0"/>
              </a:spcAft>
              <a:defRPr/>
            </a:pPr>
            <a:r>
              <a:rPr lang="en-US" sz="3200" dirty="0" smtClean="0"/>
              <a:t>How can you tell?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429000" y="152400"/>
            <a:ext cx="5486400" cy="1143000"/>
          </a:xfrm>
        </p:spPr>
        <p:txBody>
          <a:bodyPr/>
          <a:lstStyle/>
          <a:p>
            <a:pPr fontAlgn="auto">
              <a:spcAft>
                <a:spcPts val="0"/>
              </a:spcAft>
              <a:defRPr/>
            </a:pPr>
            <a:r>
              <a:rPr lang="en-US" smtClean="0"/>
              <a:t>Measure Them:</a:t>
            </a:r>
          </a:p>
        </p:txBody>
      </p:sp>
      <p:sp>
        <p:nvSpPr>
          <p:cNvPr id="15363" name="Rectangle 3"/>
          <p:cNvSpPr>
            <a:spLocks noGrp="1" noChangeArrowheads="1"/>
          </p:cNvSpPr>
          <p:nvPr>
            <p:ph idx="1"/>
          </p:nvPr>
        </p:nvSpPr>
        <p:spPr/>
        <p:txBody>
          <a:bodyPr/>
          <a:lstStyle/>
          <a:p>
            <a:pPr fontAlgn="auto">
              <a:spcAft>
                <a:spcPts val="0"/>
              </a:spcAft>
              <a:defRPr/>
            </a:pPr>
            <a:endParaRPr lang="en-US" smtClean="0"/>
          </a:p>
        </p:txBody>
      </p:sp>
      <p:pic>
        <p:nvPicPr>
          <p:cNvPr id="13316" name="Picture 4" descr="04_04"/>
          <p:cNvPicPr>
            <a:picLocks noChangeAspect="1" noChangeArrowheads="1"/>
          </p:cNvPicPr>
          <p:nvPr/>
        </p:nvPicPr>
        <p:blipFill>
          <a:blip r:embed="rId2">
            <a:extLst>
              <a:ext uri="{28A0092B-C50C-407E-A947-70E740481C1C}">
                <a14:useLocalDpi xmlns:a14="http://schemas.microsoft.com/office/drawing/2010/main" val="0"/>
              </a:ext>
            </a:extLst>
          </a:blip>
          <a:srcRect l="4523" r="4523" b="3850"/>
          <a:stretch>
            <a:fillRect/>
          </a:stretch>
        </p:blipFill>
        <p:spPr bwMode="auto">
          <a:xfrm>
            <a:off x="2813050" y="2141538"/>
            <a:ext cx="633095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103"/>
          <p:cNvPicPr>
            <a:picLocks noChangeAspect="1" noChangeArrowheads="1"/>
          </p:cNvPicPr>
          <p:nvPr/>
        </p:nvPicPr>
        <p:blipFill>
          <a:blip r:embed="rId3">
            <a:extLst>
              <a:ext uri="{28A0092B-C50C-407E-A947-70E740481C1C}">
                <a14:useLocalDpi xmlns:a14="http://schemas.microsoft.com/office/drawing/2010/main" val="0"/>
              </a:ext>
            </a:extLst>
          </a:blip>
          <a:srcRect b="2657"/>
          <a:stretch>
            <a:fillRect/>
          </a:stretch>
        </p:blipFill>
        <p:spPr bwMode="auto">
          <a:xfrm>
            <a:off x="0" y="0"/>
            <a:ext cx="325755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pPr fontAlgn="auto">
              <a:spcAft>
                <a:spcPts val="0"/>
              </a:spcAft>
              <a:defRPr/>
            </a:pPr>
            <a:r>
              <a:rPr lang="en-US" dirty="0" smtClean="0"/>
              <a:t>Pleistocene Glaciation</a:t>
            </a:r>
            <a:endParaRPr lang="en-US" dirty="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7162"/>
          <a:stretch>
            <a:fillRect/>
          </a:stretch>
        </p:blipFill>
        <p:spPr bwMode="auto">
          <a:xfrm>
            <a:off x="76200" y="1752600"/>
            <a:ext cx="5741988" cy="5029200"/>
          </a:xfrm>
        </p:spPr>
      </p:pic>
      <p:sp>
        <p:nvSpPr>
          <p:cNvPr id="5" name="TextBox 4"/>
          <p:cNvSpPr txBox="1"/>
          <p:nvPr/>
        </p:nvSpPr>
        <p:spPr>
          <a:xfrm>
            <a:off x="5867400" y="1892300"/>
            <a:ext cx="3276600" cy="3278188"/>
          </a:xfrm>
          <a:prstGeom prst="rect">
            <a:avLst/>
          </a:prstGeom>
          <a:noFill/>
        </p:spPr>
        <p:txBody>
          <a:bodyPr>
            <a:spAutoFit/>
          </a:bodyPr>
          <a:lstStyle/>
          <a:p>
            <a:pPr>
              <a:lnSpc>
                <a:spcPct val="150000"/>
              </a:lnSpc>
              <a:defRPr/>
            </a:pPr>
            <a:r>
              <a:rPr lang="en-US" b="1" dirty="0"/>
              <a:t>Note Changes:</a:t>
            </a:r>
          </a:p>
          <a:p>
            <a:pPr marL="285750" indent="-285750">
              <a:lnSpc>
                <a:spcPct val="150000"/>
              </a:lnSpc>
              <a:buFont typeface="Arial" pitchFamily="34" charset="0"/>
              <a:buChar char="•"/>
              <a:defRPr/>
            </a:pPr>
            <a:r>
              <a:rPr lang="en-US" b="1" dirty="0"/>
              <a:t>Soil conditions</a:t>
            </a:r>
          </a:p>
          <a:p>
            <a:pPr marL="285750" indent="-285750">
              <a:lnSpc>
                <a:spcPct val="150000"/>
              </a:lnSpc>
              <a:buFont typeface="Arial" pitchFamily="34" charset="0"/>
              <a:buChar char="•"/>
              <a:defRPr/>
            </a:pPr>
            <a:r>
              <a:rPr lang="en-US" b="1" dirty="0"/>
              <a:t>Local groundwater</a:t>
            </a:r>
          </a:p>
          <a:p>
            <a:pPr marL="285750" indent="-285750">
              <a:buFont typeface="Arial" pitchFamily="34" charset="0"/>
              <a:buChar char="•"/>
              <a:defRPr/>
            </a:pPr>
            <a:r>
              <a:rPr lang="en-US" b="1" dirty="0"/>
              <a:t>Shoreline configuration due to sea-level changes and </a:t>
            </a:r>
            <a:r>
              <a:rPr lang="en-US" b="1" dirty="0" err="1"/>
              <a:t>isostatic</a:t>
            </a:r>
            <a:r>
              <a:rPr lang="en-US" b="1" dirty="0"/>
              <a:t> rebound</a:t>
            </a:r>
          </a:p>
          <a:p>
            <a:pPr marL="285750" indent="-285750">
              <a:lnSpc>
                <a:spcPct val="150000"/>
              </a:lnSpc>
              <a:buFont typeface="Arial" pitchFamily="34" charset="0"/>
              <a:buChar char="•"/>
              <a:defRPr/>
            </a:pPr>
            <a:r>
              <a:rPr lang="en-US" b="1" dirty="0"/>
              <a:t>Human Transport Routes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4191000" y="1676400"/>
            <a:ext cx="4800600" cy="4530725"/>
          </a:xfrm>
        </p:spPr>
        <p:txBody>
          <a:bodyPr/>
          <a:lstStyle/>
          <a:p>
            <a:pPr fontAlgn="auto">
              <a:spcAft>
                <a:spcPts val="0"/>
              </a:spcAft>
              <a:defRPr/>
            </a:pPr>
            <a:r>
              <a:rPr lang="en-US" sz="2800" dirty="0" smtClean="0"/>
              <a:t>Glacial epochs come and go</a:t>
            </a:r>
          </a:p>
          <a:p>
            <a:pPr lvl="1" fontAlgn="auto">
              <a:spcAft>
                <a:spcPts val="0"/>
              </a:spcAft>
              <a:defRPr/>
            </a:pPr>
            <a:r>
              <a:rPr lang="en-US" sz="2400" dirty="0" smtClean="0"/>
              <a:t>Called Glacial and Interglacial periods</a:t>
            </a:r>
          </a:p>
          <a:p>
            <a:pPr lvl="1" fontAlgn="auto">
              <a:spcAft>
                <a:spcPts val="0"/>
              </a:spcAft>
              <a:defRPr/>
            </a:pPr>
            <a:r>
              <a:rPr lang="en-US" sz="2400" dirty="0" smtClean="0"/>
              <a:t>Controlled by Climate</a:t>
            </a:r>
          </a:p>
          <a:p>
            <a:pPr lvl="1" fontAlgn="auto">
              <a:spcAft>
                <a:spcPts val="0"/>
              </a:spcAft>
              <a:defRPr/>
            </a:pPr>
            <a:r>
              <a:rPr lang="en-US" sz="2400" dirty="0" smtClean="0"/>
              <a:t>Shoreline moves!</a:t>
            </a:r>
          </a:p>
          <a:p>
            <a:pPr lvl="1" fontAlgn="auto">
              <a:spcAft>
                <a:spcPts val="0"/>
              </a:spcAft>
              <a:defRPr/>
            </a:pPr>
            <a:endParaRPr lang="en-US" sz="2400" dirty="0"/>
          </a:p>
        </p:txBody>
      </p:sp>
      <p:pic>
        <p:nvPicPr>
          <p:cNvPr id="15364" name="Content Placeholder 3" descr="1020.jpg"/>
          <p:cNvPicPr>
            <a:picLocks noChangeAspect="1"/>
          </p:cNvPicPr>
          <p:nvPr/>
        </p:nvPicPr>
        <p:blipFill>
          <a:blip r:embed="rId2">
            <a:extLst>
              <a:ext uri="{28A0092B-C50C-407E-A947-70E740481C1C}">
                <a14:useLocalDpi xmlns:a14="http://schemas.microsoft.com/office/drawing/2010/main" val="0"/>
              </a:ext>
            </a:extLst>
          </a:blip>
          <a:srcRect b="2667"/>
          <a:stretch>
            <a:fillRect/>
          </a:stretch>
        </p:blipFill>
        <p:spPr bwMode="auto">
          <a:xfrm>
            <a:off x="0" y="14288"/>
            <a:ext cx="4191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195</TotalTime>
  <Words>1287</Words>
  <Application>Microsoft Office PowerPoint</Application>
  <PresentationFormat>On-screen Show (4:3)</PresentationFormat>
  <Paragraphs>192</Paragraphs>
  <Slides>36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Verdana</vt:lpstr>
      <vt:lpstr>Arial</vt:lpstr>
      <vt:lpstr>Corbel</vt:lpstr>
      <vt:lpstr>Calibri</vt:lpstr>
      <vt:lpstr>Depth</vt:lpstr>
      <vt:lpstr>Drawing</vt:lpstr>
      <vt:lpstr>Glaciers, Climate, and  Global Warming</vt:lpstr>
      <vt:lpstr>Glaciers</vt:lpstr>
      <vt:lpstr>Glacial Budget</vt:lpstr>
      <vt:lpstr>Features of Glacial Erosion</vt:lpstr>
      <vt:lpstr>Depositional Features</vt:lpstr>
      <vt:lpstr>Changing Glaciers</vt:lpstr>
      <vt:lpstr>Measure Them:</vt:lpstr>
      <vt:lpstr>Pleistocene Glaciation</vt:lpstr>
      <vt:lpstr>PowerPoint Presentation</vt:lpstr>
      <vt:lpstr>Weather vs.  Climate</vt:lpstr>
      <vt:lpstr>What Do We Measure?</vt:lpstr>
      <vt:lpstr>Atmospheric Pressure “The Weight of the Overlying Molecules”</vt:lpstr>
      <vt:lpstr>Pressure Changes: Altitude</vt:lpstr>
      <vt:lpstr>Composition of Dry Air</vt:lpstr>
      <vt:lpstr>Variable Components: DUST</vt:lpstr>
      <vt:lpstr>Variable Components: Ozone</vt:lpstr>
      <vt:lpstr>The Ozone Hole Problem</vt:lpstr>
      <vt:lpstr>Ozone Hole and CFCs</vt:lpstr>
      <vt:lpstr>Ozone Hole is Seasonal</vt:lpstr>
      <vt:lpstr>Variable Components: CO2 + H2O</vt:lpstr>
      <vt:lpstr>Temperature A Specific Definition</vt:lpstr>
      <vt:lpstr>Heating = Transfer of Thermal Energy</vt:lpstr>
      <vt:lpstr>More Physics</vt:lpstr>
      <vt:lpstr>Heat Transfer: Conduction</vt:lpstr>
      <vt:lpstr>Heat Transfer: Convection</vt:lpstr>
      <vt:lpstr>Heat Transfer: Radiation</vt:lpstr>
      <vt:lpstr>The Nature of Light</vt:lpstr>
      <vt:lpstr>Electromagnetic Spectrum</vt:lpstr>
      <vt:lpstr>PowerPoint Presentation</vt:lpstr>
      <vt:lpstr>Troposphere: Where the Weather Happens</vt:lpstr>
      <vt:lpstr>Albedo</vt:lpstr>
      <vt:lpstr>PowerPoint Presentation</vt:lpstr>
      <vt:lpstr>Greenhouse Effect</vt:lpstr>
      <vt:lpstr>Analogy</vt:lpstr>
      <vt:lpstr>Adding Mitts?</vt:lpstr>
      <vt:lpstr>Predictions of Climate Change</vt:lpstr>
    </vt:vector>
  </TitlesOfParts>
  <Company>Mt. San Antonio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Glaciers, Climates and  Global Warming</dc:title>
  <dc:creator>mboryta</dc:creator>
  <cp:lastModifiedBy>Boryta, Mark</cp:lastModifiedBy>
  <cp:revision>12</cp:revision>
  <cp:lastPrinted>2017-01-11T20:37:30Z</cp:lastPrinted>
  <dcterms:created xsi:type="dcterms:W3CDTF">2008-05-29T14:49:51Z</dcterms:created>
  <dcterms:modified xsi:type="dcterms:W3CDTF">2017-01-11T20:46:55Z</dcterms:modified>
</cp:coreProperties>
</file>