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1"/>
  </p:sldMasterIdLst>
  <p:notesMasterIdLst>
    <p:notesMasterId r:id="rId89"/>
  </p:notesMasterIdLst>
  <p:handoutMasterIdLst>
    <p:handoutMasterId r:id="rId90"/>
  </p:handoutMasterIdLst>
  <p:sldIdLst>
    <p:sldId id="257" r:id="rId2"/>
    <p:sldId id="472" r:id="rId3"/>
    <p:sldId id="361" r:id="rId4"/>
    <p:sldId id="353" r:id="rId5"/>
    <p:sldId id="354" r:id="rId6"/>
    <p:sldId id="285" r:id="rId7"/>
    <p:sldId id="441" r:id="rId8"/>
    <p:sldId id="355" r:id="rId9"/>
    <p:sldId id="262" r:id="rId10"/>
    <p:sldId id="443" r:id="rId11"/>
    <p:sldId id="334" r:id="rId12"/>
    <p:sldId id="449" r:id="rId13"/>
    <p:sldId id="348" r:id="rId14"/>
    <p:sldId id="442" r:id="rId15"/>
    <p:sldId id="444" r:id="rId16"/>
    <p:sldId id="337" r:id="rId17"/>
    <p:sldId id="374" r:id="rId18"/>
    <p:sldId id="375" r:id="rId19"/>
    <p:sldId id="357" r:id="rId20"/>
    <p:sldId id="364" r:id="rId21"/>
    <p:sldId id="338" r:id="rId22"/>
    <p:sldId id="446" r:id="rId23"/>
    <p:sldId id="358" r:id="rId24"/>
    <p:sldId id="264" r:id="rId25"/>
    <p:sldId id="460" r:id="rId26"/>
    <p:sldId id="346" r:id="rId27"/>
    <p:sldId id="451" r:id="rId28"/>
    <p:sldId id="340" r:id="rId29"/>
    <p:sldId id="450" r:id="rId30"/>
    <p:sldId id="341" r:id="rId31"/>
    <p:sldId id="342" r:id="rId32"/>
    <p:sldId id="370" r:id="rId33"/>
    <p:sldId id="343" r:id="rId34"/>
    <p:sldId id="266" r:id="rId35"/>
    <p:sldId id="380" r:id="rId36"/>
    <p:sldId id="347" r:id="rId37"/>
    <p:sldId id="463" r:id="rId38"/>
    <p:sldId id="462" r:id="rId39"/>
    <p:sldId id="464" r:id="rId40"/>
    <p:sldId id="466" r:id="rId41"/>
    <p:sldId id="465" r:id="rId42"/>
    <p:sldId id="467" r:id="rId43"/>
    <p:sldId id="468" r:id="rId44"/>
    <p:sldId id="469" r:id="rId45"/>
    <p:sldId id="390" r:id="rId46"/>
    <p:sldId id="473" r:id="rId47"/>
    <p:sldId id="382" r:id="rId48"/>
    <p:sldId id="391" r:id="rId49"/>
    <p:sldId id="384" r:id="rId50"/>
    <p:sldId id="385" r:id="rId51"/>
    <p:sldId id="386" r:id="rId52"/>
    <p:sldId id="387" r:id="rId53"/>
    <p:sldId id="388" r:id="rId54"/>
    <p:sldId id="423" r:id="rId55"/>
    <p:sldId id="392" r:id="rId56"/>
    <p:sldId id="395" r:id="rId57"/>
    <p:sldId id="402" r:id="rId58"/>
    <p:sldId id="404" r:id="rId59"/>
    <p:sldId id="406" r:id="rId60"/>
    <p:sldId id="408" r:id="rId61"/>
    <p:sldId id="410" r:id="rId62"/>
    <p:sldId id="412" r:id="rId63"/>
    <p:sldId id="413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6" r:id="rId72"/>
    <p:sldId id="424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40" r:id="rId86"/>
    <p:sldId id="439" r:id="rId87"/>
    <p:sldId id="471" r:id="rId88"/>
  </p:sldIdLst>
  <p:sldSz cx="9144000" cy="6858000" type="screen4x3"/>
  <p:notesSz cx="7315200" cy="9601200"/>
  <p:embeddedFontLst>
    <p:embeddedFont>
      <p:font typeface="Tahoma" panose="020B0604030504040204" pitchFamily="34" charset="0"/>
      <p:regular r:id="rId91"/>
      <p:bold r:id="rId92"/>
    </p:embeddedFont>
    <p:embeddedFont>
      <p:font typeface="Verdana" panose="020B0604030504040204" pitchFamily="34" charset="0"/>
      <p:regular r:id="rId93"/>
      <p:bold r:id="rId94"/>
      <p:italic r:id="rId95"/>
      <p:boldItalic r:id="rId9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1C1C1C"/>
    <a:srgbClr val="4D4D4D"/>
    <a:srgbClr val="FFFFCC"/>
    <a:srgbClr val="FF0000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832" autoAdjust="0"/>
    <p:restoredTop sz="94562" autoAdjust="0"/>
  </p:normalViewPr>
  <p:slideViewPr>
    <p:cSldViewPr showGuides="1">
      <p:cViewPr varScale="1">
        <p:scale>
          <a:sx n="101" d="100"/>
          <a:sy n="101" d="100"/>
        </p:scale>
        <p:origin x="7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95" Type="http://schemas.openxmlformats.org/officeDocument/2006/relationships/font" Target="fonts/font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1.fntdata"/><Relationship Id="rId9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4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3.fntdata"/><Relationship Id="rId9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ahoma" panose="020B0604030504040204" pitchFamily="34" charset="0"/>
              </a:defRPr>
            </a:lvl1pPr>
          </a:lstStyle>
          <a:p>
            <a:fld id="{BB1A7CA4-4C97-446A-9026-C71DC634D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91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2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2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fld id="{A55F0C4A-836C-4D4A-9D9F-5C75D1C54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908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7C62E0-D1F8-4135-B67D-9E2BFE1E918E}" type="slidenum">
              <a:rPr lang="en-US" altLang="en-US">
                <a:latin typeface="Tahoma" panose="020B0604030504040204" pitchFamily="34" charset="0"/>
              </a:rPr>
              <a:pPr/>
              <a:t>40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</p:spPr>
        <p:txBody>
          <a:bodyPr lIns="96646" tIns="48324" rIns="96646" bIns="48324"/>
          <a:lstStyle/>
          <a:p>
            <a:r>
              <a:rPr lang="el-GR" altLang="en-US" b="1">
                <a:solidFill>
                  <a:srgbClr val="000000"/>
                </a:solidFill>
                <a:cs typeface="Arial" panose="020B0604020202020204" pitchFamily="34" charset="0"/>
              </a:rPr>
              <a:t>Figure 4.30: </a:t>
            </a:r>
            <a:r>
              <a:rPr lang="el-GR" altLang="en-US">
                <a:solidFill>
                  <a:srgbClr val="000000"/>
                </a:solidFill>
                <a:cs typeface="Arial" panose="020B0604020202020204" pitchFamily="34" charset="0"/>
              </a:rPr>
              <a:t>Mid-continent earthquakes. </a:t>
            </a:r>
          </a:p>
          <a:p>
            <a:r>
              <a:rPr lang="el-GR" altLang="en-US">
                <a:solidFill>
                  <a:srgbClr val="000000"/>
                </a:solidFill>
                <a:cs typeface="Arial" panose="020B0604020202020204" pitchFamily="34" charset="0"/>
              </a:rPr>
              <a:t>(a) Comparison of the effects of two earthquakes of similar magnitude. The 1895 Charleston, Missouri, earthquake impacted a relatively huge area in the central United States, whereas the 1994 Northridge earthquake’s effects were limited to Southern California. Red indicates areas of minor-to-major damage to buildings and their contents. Yellow indicates areas where shaking was felt but there was little or no damage to objects, such as dishes. 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l-GR" altLang="en-US">
                <a:solidFill>
                  <a:srgbClr val="000000"/>
                </a:solidFill>
                <a:cs typeface="Arial" panose="020B0604020202020204" pitchFamily="34" charset="0"/>
              </a:rPr>
              <a:t>Data from USGS.</a:t>
            </a:r>
          </a:p>
        </p:txBody>
      </p:sp>
    </p:spTree>
    <p:extLst>
      <p:ext uri="{BB962C8B-B14F-4D97-AF65-F5344CB8AC3E}">
        <p14:creationId xmlns:p14="http://schemas.microsoft.com/office/powerpoint/2010/main" val="130924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6A83B5-DA31-4599-8908-8786872756D9}" type="slidenum">
              <a:rPr lang="en-US" altLang="en-US">
                <a:latin typeface="Tahoma" panose="020B0604030504040204" pitchFamily="34" charset="0"/>
              </a:rPr>
              <a:pPr/>
              <a:t>43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</p:spPr>
        <p:txBody>
          <a:bodyPr lIns="96646" tIns="48324" rIns="96646" bIns="48324"/>
          <a:lstStyle/>
          <a:p>
            <a:r>
              <a:rPr lang="el-GR" altLang="en-US" b="1">
                <a:solidFill>
                  <a:srgbClr val="000000"/>
                </a:solidFill>
                <a:cs typeface="Arial" panose="020B0604020202020204" pitchFamily="34" charset="0"/>
              </a:rPr>
              <a:t>Figure 4.42a: </a:t>
            </a:r>
            <a:r>
              <a:rPr lang="el-GR" altLang="en-US">
                <a:solidFill>
                  <a:srgbClr val="000000"/>
                </a:solidFill>
                <a:cs typeface="Arial" panose="020B0604020202020204" pitchFamily="34" charset="0"/>
              </a:rPr>
              <a:t>How to minimize earthquake damage in the home in advance.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FEMA.</a:t>
            </a:r>
            <a:endParaRPr lang="el-GR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8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37EEC0-F210-4E26-83C5-A2F1D1762CB8}" type="slidenum">
              <a:rPr lang="en-US" altLang="en-US">
                <a:latin typeface="Tahoma" panose="020B0604030504040204" pitchFamily="34" charset="0"/>
              </a:rPr>
              <a:pPr/>
              <a:t>44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</p:spPr>
        <p:txBody>
          <a:bodyPr lIns="96646" tIns="48324" rIns="96646" bIns="48324"/>
          <a:lstStyle/>
          <a:p>
            <a:r>
              <a:rPr lang="el-GR" altLang="en-US" b="1">
                <a:solidFill>
                  <a:srgbClr val="000000"/>
                </a:solidFill>
                <a:cs typeface="Arial" panose="020B0604020202020204" pitchFamily="34" charset="0"/>
              </a:rPr>
              <a:t>Figure 4.42b:</a:t>
            </a:r>
            <a:r>
              <a:rPr lang="el-GR" altLang="en-US">
                <a:solidFill>
                  <a:srgbClr val="000000"/>
                </a:solidFill>
                <a:cs typeface="Arial" panose="020B0604020202020204" pitchFamily="34" charset="0"/>
              </a:rPr>
              <a:t> Keep a small crescent wrench at the gas meter. Turn off the gas by turning the valve end 90°. 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l-GR" altLang="en-US">
                <a:solidFill>
                  <a:srgbClr val="000000"/>
                </a:solidFill>
                <a:cs typeface="Arial" panose="020B0604020202020204" pitchFamily="34" charset="0"/>
              </a:rPr>
              <a:t>FEMA.</a:t>
            </a:r>
          </a:p>
        </p:txBody>
      </p:sp>
    </p:spTree>
    <p:extLst>
      <p:ext uri="{BB962C8B-B14F-4D97-AF65-F5344CB8AC3E}">
        <p14:creationId xmlns:p14="http://schemas.microsoft.com/office/powerpoint/2010/main" val="342512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800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9800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66D301-A322-47B6-9285-A518C1B489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B058E-1052-4B44-8251-8193FA6FD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55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1F9FB-DE34-4F15-B5E0-8A8D5F7FF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5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CF8BC-0AA5-4837-A744-72E84AD74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0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C7726-0BBF-420C-9136-946C87EA0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45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FA0C3-B294-4C10-B8F4-D070A4063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20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A9B88-91FA-4F6D-B521-55D3BA4FF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0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A6575-8A83-4B21-99F0-30306A344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43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DE785-CEA6-4FFF-9352-FAFAA2124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22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EE27B-082C-4C7C-9C44-92F3A2BC7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25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3F0B0-94F6-499A-B04E-91E6B7F0F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53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1B816-CA24-4DC6-9668-4CBD07E07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76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C2EB3-924C-4A90-9E94-8F0CF90EC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0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509BE-E653-4DD9-B894-9E6F7C07A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35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6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9696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697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698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698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8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8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F434147-8192-4110-A7CC-42215D5624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../G9/08%20-%20pwave.mo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../G9/09%20-%20swave.mo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G9/11%20-%20loveWave.mov" TargetMode="External"/><Relationship Id="rId2" Type="http://schemas.openxmlformats.org/officeDocument/2006/relationships/hyperlink" Target="../G9/10%20-%20rayleighWave.m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4407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   </a:t>
            </a:r>
            <a:r>
              <a:rPr lang="en-US" b="1" i="1"/>
              <a:t>What Is an Earthquake?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650288" cy="410051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An </a:t>
            </a:r>
            <a:r>
              <a:rPr lang="en-US" altLang="en-US" b="1" i="1">
                <a:solidFill>
                  <a:schemeClr val="tx2"/>
                </a:solidFill>
              </a:rPr>
              <a:t>earthquake</a:t>
            </a:r>
            <a:r>
              <a:rPr lang="en-US" altLang="en-US" b="1">
                <a:solidFill>
                  <a:schemeClr val="tx2"/>
                </a:solidFill>
              </a:rPr>
              <a:t> is the vibration of Earth produced by the rapid release of energy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Energy released radiates in all directions from its source, the </a:t>
            </a:r>
            <a:r>
              <a:rPr lang="en-US" altLang="en-US" sz="2800" b="1" i="1">
                <a:solidFill>
                  <a:schemeClr val="tx2"/>
                </a:solidFill>
                <a:cs typeface="Times New Roman" panose="02020603050405020304" pitchFamily="18" charset="0"/>
              </a:rPr>
              <a:t>focus</a:t>
            </a:r>
            <a:r>
              <a:rPr lang="en-US" altLang="en-US" sz="2800" b="1">
                <a:solidFill>
                  <a:schemeClr val="tx2"/>
                </a:solidFill>
              </a:rPr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Energy is in the form of waves</a:t>
            </a:r>
            <a:r>
              <a:rPr lang="en-US" altLang="en-US" sz="2800" b="1"/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Sensitive instruments around the world record the event</a:t>
            </a:r>
            <a:r>
              <a:rPr lang="en-US" altLang="en-US" sz="2800" b="1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Picture 4" descr="06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601" r="620" b="3609"/>
          <a:stretch>
            <a:fillRect/>
          </a:stretch>
        </p:blipFill>
        <p:spPr bwMode="auto">
          <a:xfrm>
            <a:off x="1066800" y="0"/>
            <a:ext cx="6858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0"/>
            <a:ext cx="42672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 Idea of a Seismograph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645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/>
              <a:t>Seismology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30275"/>
            <a:ext cx="8991600" cy="5165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Seismographs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More than one type of seismograph is needed to record both vertical and horizontal ground motion</a:t>
            </a:r>
            <a:r>
              <a:rPr lang="en-US" altLang="en-US" sz="24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Records obtained are called </a:t>
            </a:r>
            <a:r>
              <a:rPr lang="en-US" altLang="en-US" sz="2400" i="1" dirty="0">
                <a:solidFill>
                  <a:schemeClr val="tx2"/>
                </a:solidFill>
                <a:cs typeface="Times New Roman" panose="02020603050405020304" pitchFamily="18" charset="0"/>
              </a:rPr>
              <a:t>seismograms</a:t>
            </a:r>
            <a:r>
              <a:rPr lang="en-US" altLang="en-US" sz="2400" dirty="0"/>
              <a:t> </a:t>
            </a:r>
            <a:br>
              <a:rPr lang="en-US" altLang="en-US" sz="3200" dirty="0"/>
            </a:br>
            <a:endParaRPr lang="en-US" altLang="en-US" sz="32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Two types of seismic waves: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Body waves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Travel through Earth</a:t>
            </a:r>
            <a:r>
              <a:rPr lang="en-US" altLang="en-US" sz="2800" dirty="0">
                <a:latin typeface="Tahoma" panose="020B0604030504040204" pitchFamily="34" charset="0"/>
                <a:cs typeface="Times New Roman" panose="02020603050405020304" pitchFamily="18" charset="0"/>
              </a:rPr>
              <a:t>’</a:t>
            </a:r>
            <a:r>
              <a:rPr lang="en-US" altLang="en-US" sz="2800" dirty="0">
                <a:cs typeface="Times New Roman" panose="02020603050405020304" pitchFamily="18" charset="0"/>
              </a:rPr>
              <a:t>s interior</a:t>
            </a:r>
            <a:r>
              <a:rPr lang="en-US" altLang="en-US" sz="28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Two types based on mode of travel</a:t>
            </a:r>
            <a:br>
              <a:rPr lang="en-US" altLang="en-US" sz="2800" dirty="0">
                <a:cs typeface="Times New Roman" panose="02020603050405020304" pitchFamily="18" charset="0"/>
              </a:rPr>
            </a:br>
            <a:endParaRPr lang="en-US" altLang="en-US" sz="2800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Surface waves (later)</a:t>
            </a: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>
                <a:cs typeface="Times New Roman" pitchFamily="18" charset="0"/>
              </a:rPr>
              <a:t>Primary (P) waves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Push-pull (compress and expand) motion, changing the volume of the intervening material</a:t>
            </a:r>
            <a:r>
              <a:rPr lang="en-US" altLang="en-US" sz="2800" b="1"/>
              <a:t> </a:t>
            </a:r>
          </a:p>
          <a:p>
            <a:pPr lvl="2" eaLnBrk="1" hangingPunct="1"/>
            <a:r>
              <a:rPr lang="en-US" altLang="en-US" sz="2800" b="1"/>
              <a:t>Travel through solids, liquids, and gases</a:t>
            </a:r>
          </a:p>
          <a:p>
            <a:pPr lvl="2" eaLnBrk="1" hangingPunct="1"/>
            <a:r>
              <a:rPr lang="en-US" altLang="en-US" sz="2800" b="1"/>
              <a:t>FASTEST through anything </a:t>
            </a:r>
            <a:r>
              <a:rPr lang="en-US" altLang="en-US" sz="2800" b="1">
                <a:hlinkClick r:id="rId2" action="ppaction://hlinkfile"/>
              </a:rPr>
              <a:t>video</a:t>
            </a:r>
            <a:endParaRPr lang="en-US" altLang="en-US" sz="2800" b="1"/>
          </a:p>
        </p:txBody>
      </p:sp>
      <p:pic>
        <p:nvPicPr>
          <p:cNvPr id="14340" name="Picture 4" descr="06_08A-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6"/>
          <a:stretch>
            <a:fillRect/>
          </a:stretch>
        </p:blipFill>
        <p:spPr bwMode="auto">
          <a:xfrm>
            <a:off x="0" y="3846513"/>
            <a:ext cx="91440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/>
              <a:t>Secondary (S) waves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lvl="2" eaLnBrk="1" hangingPunct="1"/>
            <a:r>
              <a:rPr lang="en-US" altLang="en-US" sz="2800" b="1">
                <a:latin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800" b="1">
                <a:cs typeface="Times New Roman" panose="02020603050405020304" pitchFamily="18" charset="0"/>
              </a:rPr>
              <a:t>Shake</a:t>
            </a:r>
            <a:r>
              <a:rPr lang="en-US" altLang="en-US" sz="2800" b="1">
                <a:latin typeface="Tahoma" panose="020B0604030504040204" pitchFamily="34" charset="0"/>
                <a:cs typeface="Times New Roman" panose="02020603050405020304" pitchFamily="18" charset="0"/>
              </a:rPr>
              <a:t>”</a:t>
            </a:r>
            <a:r>
              <a:rPr lang="en-US" altLang="en-US" sz="2800" b="1">
                <a:cs typeface="Times New Roman" panose="02020603050405020304" pitchFamily="18" charset="0"/>
              </a:rPr>
              <a:t> motion at </a:t>
            </a:r>
            <a:r>
              <a:rPr lang="en-US" altLang="en-US" sz="2800" b="1" i="1">
                <a:cs typeface="Times New Roman" panose="02020603050405020304" pitchFamily="18" charset="0"/>
              </a:rPr>
              <a:t>right angles</a:t>
            </a:r>
            <a:r>
              <a:rPr lang="en-US" altLang="en-US" sz="2800" b="1">
                <a:cs typeface="Times New Roman" panose="02020603050405020304" pitchFamily="18" charset="0"/>
              </a:rPr>
              <a:t> to their direction of travel</a:t>
            </a:r>
            <a:r>
              <a:rPr lang="en-US" altLang="en-US" sz="2800" b="1"/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Travel </a:t>
            </a:r>
            <a:r>
              <a:rPr lang="en-US" altLang="en-US" sz="2800" b="1" i="1">
                <a:cs typeface="Times New Roman" panose="02020603050405020304" pitchFamily="18" charset="0"/>
              </a:rPr>
              <a:t>only through solids</a:t>
            </a:r>
            <a:endParaRPr lang="en-US" altLang="en-US" sz="2800" b="1" i="1"/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Slower velocity than P waves</a:t>
            </a:r>
            <a:r>
              <a:rPr lang="en-US" altLang="en-US" sz="2800" b="1"/>
              <a:t>  </a:t>
            </a:r>
            <a:r>
              <a:rPr lang="en-US" altLang="en-US" sz="2800" b="1">
                <a:hlinkClick r:id="rId2" action="ppaction://hlinkfile"/>
              </a:rPr>
              <a:t>video</a:t>
            </a:r>
            <a:endParaRPr lang="en-US" altLang="en-US" sz="2800" b="1"/>
          </a:p>
          <a:p>
            <a:pPr lvl="3" eaLnBrk="1" hangingPunct="1"/>
            <a:endParaRPr lang="en-US" altLang="en-US" sz="2400" b="1"/>
          </a:p>
        </p:txBody>
      </p:sp>
      <p:pic>
        <p:nvPicPr>
          <p:cNvPr id="15364" name="Picture 5" descr="06_08A-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2" b="3923"/>
          <a:stretch>
            <a:fillRect/>
          </a:stretch>
        </p:blipFill>
        <p:spPr bwMode="auto">
          <a:xfrm>
            <a:off x="0" y="3846513"/>
            <a:ext cx="91440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cs typeface="Times New Roman" pitchFamily="18" charset="0"/>
              </a:rPr>
              <a:t>Types of seismic waves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i="1" dirty="0">
                <a:solidFill>
                  <a:schemeClr val="tx2"/>
                </a:solidFill>
                <a:cs typeface="Times New Roman" panose="02020603050405020304" pitchFamily="18" charset="0"/>
              </a:rPr>
              <a:t>Surface waves</a:t>
            </a:r>
          </a:p>
          <a:p>
            <a:pPr lvl="1" eaLnBrk="1" hangingPunct="1"/>
            <a:r>
              <a:rPr lang="en-US" altLang="en-US" sz="3200" dirty="0">
                <a:cs typeface="Times New Roman" panose="02020603050405020304" pitchFamily="18" charset="0"/>
              </a:rPr>
              <a:t>Travel along outer part of Earth</a:t>
            </a:r>
          </a:p>
          <a:p>
            <a:pPr lvl="1" eaLnBrk="1" hangingPunct="1"/>
            <a:r>
              <a:rPr lang="en-US" altLang="en-US" sz="3200" dirty="0">
                <a:cs typeface="Times New Roman" panose="02020603050405020304" pitchFamily="18" charset="0"/>
              </a:rPr>
              <a:t>Complex motion</a:t>
            </a:r>
            <a:r>
              <a:rPr lang="en-US" altLang="en-US" sz="3200" dirty="0"/>
              <a:t> </a:t>
            </a:r>
          </a:p>
          <a:p>
            <a:pPr lvl="1" eaLnBrk="1" hangingPunct="1"/>
            <a:r>
              <a:rPr lang="en-US" altLang="en-US" sz="3200" dirty="0">
                <a:cs typeface="Times New Roman" panose="02020603050405020304" pitchFamily="18" charset="0"/>
              </a:rPr>
              <a:t>Cause greatest destruction</a:t>
            </a:r>
            <a:r>
              <a:rPr lang="en-US" altLang="en-US" sz="3200" dirty="0"/>
              <a:t> </a:t>
            </a:r>
          </a:p>
          <a:p>
            <a:pPr lvl="1" eaLnBrk="1" hangingPunct="1"/>
            <a:r>
              <a:rPr lang="en-US" altLang="en-US" sz="3200" dirty="0">
                <a:cs typeface="Times New Roman" panose="02020603050405020304" pitchFamily="18" charset="0"/>
              </a:rPr>
              <a:t>Exhibit greatest amplitude and slowest velocity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Surface Waves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Rayleigh Waves</a:t>
            </a:r>
          </a:p>
          <a:p>
            <a:pPr lvl="1" eaLnBrk="1" hangingPunct="1"/>
            <a:r>
              <a:rPr lang="en-US" altLang="en-US"/>
              <a:t>Rolling action </a:t>
            </a:r>
            <a:r>
              <a:rPr lang="en-US" altLang="en-US" sz="3200" b="1"/>
              <a:t> </a:t>
            </a:r>
            <a:r>
              <a:rPr lang="en-US" altLang="en-US" sz="3200" b="1">
                <a:hlinkClick r:id="rId2" action="ppaction://hlinkfile"/>
              </a:rPr>
              <a:t>video</a:t>
            </a:r>
            <a:endParaRPr lang="en-US" altLang="en-US"/>
          </a:p>
          <a:p>
            <a:pPr eaLnBrk="1" hangingPunct="1"/>
            <a:r>
              <a:rPr lang="en-US" altLang="en-US"/>
              <a:t>Love Waves</a:t>
            </a:r>
          </a:p>
          <a:p>
            <a:pPr lvl="1" eaLnBrk="1" hangingPunct="1"/>
            <a:r>
              <a:rPr lang="en-US" altLang="en-US"/>
              <a:t>Shearing action</a:t>
            </a:r>
          </a:p>
          <a:p>
            <a:pPr lvl="1" eaLnBrk="1" hangingPunct="1"/>
            <a:r>
              <a:rPr lang="en-US" altLang="en-US"/>
              <a:t>These are MOST DANGEROUS of all!</a:t>
            </a:r>
          </a:p>
          <a:p>
            <a:pPr lvl="1" eaLnBrk="1" hangingPunct="1"/>
            <a:r>
              <a:rPr lang="en-US" altLang="en-US" sz="3200" b="1"/>
              <a:t> </a:t>
            </a:r>
            <a:r>
              <a:rPr lang="en-US" altLang="en-US" sz="3200" b="1">
                <a:hlinkClick r:id="rId3" action="ppaction://hlinkfile"/>
              </a:rPr>
              <a:t>video</a:t>
            </a:r>
            <a:endParaRPr lang="en-US" altLang="en-US" sz="32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40738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Locating an Earthquake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Locating the epicenter of an earthquake</a:t>
            </a:r>
          </a:p>
          <a:p>
            <a:pPr lvl="2" eaLnBrk="1" hangingPunct="1"/>
            <a:r>
              <a:rPr lang="en-US" altLang="en-US" b="1">
                <a:cs typeface="Times New Roman" panose="02020603050405020304" pitchFamily="18" charset="0"/>
              </a:rPr>
              <a:t>Three station recordings are needed to locate an epicenter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</a:p>
          <a:p>
            <a:pPr lvl="2" eaLnBrk="1" hangingPunct="1"/>
            <a:r>
              <a:rPr lang="en-US" altLang="en-US" b="1">
                <a:cs typeface="Times New Roman" panose="02020603050405020304" pitchFamily="18" charset="0"/>
              </a:rPr>
              <a:t>Each station determines the time interval between the arrival of the first P wave and the first S wave at their location</a:t>
            </a:r>
          </a:p>
          <a:p>
            <a:pPr lvl="2" eaLnBrk="1" hangingPunct="1"/>
            <a:r>
              <a:rPr lang="en-US" altLang="en-US" b="1">
                <a:cs typeface="Times New Roman" panose="02020603050405020304" pitchFamily="18" charset="0"/>
              </a:rPr>
              <a:t>A travel-time graph is used to determine each station</a:t>
            </a:r>
            <a:r>
              <a:rPr lang="en-US" altLang="en-US" b="1">
                <a:latin typeface="Tahoma" panose="020B0604030504040204" pitchFamily="34" charset="0"/>
                <a:cs typeface="Times New Roman" panose="02020603050405020304" pitchFamily="18" charset="0"/>
              </a:rPr>
              <a:t>’</a:t>
            </a:r>
            <a:r>
              <a:rPr lang="en-US" altLang="en-US" b="1">
                <a:cs typeface="Times New Roman" panose="02020603050405020304" pitchFamily="18" charset="0"/>
              </a:rPr>
              <a:t>s distance to the epicenter 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62925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Seismogram Showing P, S, and Surface waves</a:t>
            </a:r>
          </a:p>
        </p:txBody>
      </p:sp>
      <p:graphicFrame>
        <p:nvGraphicFramePr>
          <p:cNvPr id="20483" name="Object 1029"/>
          <p:cNvGraphicFramePr>
            <a:graphicFrameLocks noChangeAspect="1"/>
          </p:cNvGraphicFramePr>
          <p:nvPr/>
        </p:nvGraphicFramePr>
        <p:xfrm>
          <a:off x="1219200" y="1533525"/>
          <a:ext cx="7239000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Photo Editor Photo" r:id="rId3" imgW="15238095" imgH="11209524" progId="MSPhotoEd.3">
                  <p:embed/>
                </p:oleObj>
              </mc:Choice>
              <mc:Fallback>
                <p:oleObj name="Photo Editor Photo" r:id="rId3" imgW="15238095" imgH="11209524" progId="MSPhotoEd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33525"/>
                        <a:ext cx="7239000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1030"/>
          <p:cNvSpPr>
            <a:spLocks noChangeArrowheads="1"/>
          </p:cNvSpPr>
          <p:nvPr/>
        </p:nvSpPr>
        <p:spPr bwMode="auto">
          <a:xfrm>
            <a:off x="0" y="6172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Verdana" panose="020B0604030504040204" pitchFamily="34" charset="0"/>
              </a:rPr>
              <a:t>Figure 6.7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934325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A Travel-Time Graph</a:t>
            </a:r>
          </a:p>
        </p:txBody>
      </p:sp>
      <p:graphicFrame>
        <p:nvGraphicFramePr>
          <p:cNvPr id="21507" name="Object 1031"/>
          <p:cNvGraphicFramePr>
            <a:graphicFrameLocks noChangeAspect="1"/>
          </p:cNvGraphicFramePr>
          <p:nvPr/>
        </p:nvGraphicFramePr>
        <p:xfrm>
          <a:off x="609600" y="720725"/>
          <a:ext cx="7924800" cy="613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Photo Editor Photo" r:id="rId3" imgW="14752381" imgH="11428571" progId="MSPhotoEd.3">
                  <p:embed/>
                </p:oleObj>
              </mc:Choice>
              <mc:Fallback>
                <p:oleObj name="Photo Editor Photo" r:id="rId3" imgW="14752381" imgH="11428571" progId="MSPhotoEd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20725"/>
                        <a:ext cx="7924800" cy="613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1032"/>
          <p:cNvSpPr>
            <a:spLocks noChangeArrowheads="1"/>
          </p:cNvSpPr>
          <p:nvPr/>
        </p:nvSpPr>
        <p:spPr bwMode="auto">
          <a:xfrm>
            <a:off x="304800" y="6096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Verdana" panose="020B0604030504040204" pitchFamily="34" charset="0"/>
              </a:rPr>
              <a:t>Figure 6.9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35938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Locating an Earthquake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Locating the epicenter of an earthquake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A circle with a radius equal to the distance to the epicenter is drawn around each station</a:t>
            </a:r>
            <a:r>
              <a:rPr lang="en-US" altLang="en-US" sz="2800" b="1">
                <a:solidFill>
                  <a:schemeClr val="tx2"/>
                </a:solidFill>
              </a:rPr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The point where all three circles intersect is the earthquake </a:t>
            </a:r>
            <a:r>
              <a:rPr lang="en-US" altLang="en-US" sz="2800" b="1" i="1">
                <a:solidFill>
                  <a:schemeClr val="tx2"/>
                </a:solidFill>
                <a:cs typeface="Times New Roman" panose="02020603050405020304" pitchFamily="18" charset="0"/>
              </a:rPr>
              <a:t>epicenter</a:t>
            </a:r>
            <a:r>
              <a:rPr lang="en-US" altLang="en-US" sz="2800" b="1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40738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Locating an Earthquake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Terms</a:t>
            </a:r>
          </a:p>
          <a:p>
            <a:pPr lvl="2" eaLnBrk="1" hangingPunct="1"/>
            <a:r>
              <a:rPr lang="en-US" altLang="en-US" sz="2800" i="1" dirty="0">
                <a:solidFill>
                  <a:schemeClr val="tx2"/>
                </a:solidFill>
                <a:cs typeface="Times New Roman" panose="02020603050405020304" pitchFamily="18" charset="0"/>
              </a:rPr>
              <a:t>Focus</a:t>
            </a:r>
            <a:r>
              <a:rPr lang="en-US" altLang="en-US" sz="2800" i="1" dirty="0">
                <a:latin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lang="en-US" altLang="en-US" sz="2800" dirty="0">
                <a:cs typeface="Times New Roman" panose="02020603050405020304" pitchFamily="18" charset="0"/>
              </a:rPr>
              <a:t>The place within Earth where earthquake waves originate</a:t>
            </a:r>
            <a:r>
              <a:rPr lang="en-US" altLang="en-US" sz="2800" dirty="0"/>
              <a:t> </a:t>
            </a:r>
          </a:p>
          <a:p>
            <a:pPr lvl="2" eaLnBrk="1" hangingPunct="1"/>
            <a:r>
              <a:rPr lang="en-US" altLang="en-US" sz="2800" i="1" dirty="0">
                <a:solidFill>
                  <a:schemeClr val="tx2"/>
                </a:solidFill>
                <a:cs typeface="Times New Roman" panose="02020603050405020304" pitchFamily="18" charset="0"/>
              </a:rPr>
              <a:t>Epicenter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lang="en-US" altLang="en-US" sz="2800" dirty="0">
                <a:cs typeface="Times New Roman" panose="02020603050405020304" pitchFamily="18" charset="0"/>
              </a:rPr>
              <a:t>Location on the surface directly above the focus</a:t>
            </a:r>
            <a:r>
              <a:rPr lang="en-US" altLang="en-US" sz="2800" dirty="0"/>
              <a:t> </a:t>
            </a: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  <a:cs typeface="Times New Roman" panose="02020603050405020304" pitchFamily="18" charset="0"/>
              </a:rPr>
              <a:t>Epicenter is located using the difference in velocities of P and S waves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7402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Finding an Earthquake Epicenter</a:t>
            </a:r>
          </a:p>
        </p:txBody>
      </p:sp>
      <p:pic>
        <p:nvPicPr>
          <p:cNvPr id="23555" name="Picture 1027" descr="triang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371600"/>
            <a:ext cx="5283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6096000" y="6096000"/>
            <a:ext cx="181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Verdana" panose="020B0604030504040204" pitchFamily="34" charset="0"/>
              </a:rPr>
              <a:t>Figure 6.10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40738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Locating an Earthquake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Earthquake belts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About 95 percent of the energy released by earthquakes originates in a few relatively narrow zones that wind around the globe</a:t>
            </a:r>
            <a:r>
              <a:rPr lang="en-US" altLang="en-US" sz="2800" b="1"/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Major earthquake zones include the Circum-Pacific belt and the Oceanic-Ridge system</a:t>
            </a:r>
            <a:r>
              <a:rPr lang="en-US" altLang="en-US" sz="2800" b="1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Earthquake Belts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4" name="Picture 4" descr="06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t="871" r="452" b="6094"/>
          <a:stretch>
            <a:fillRect/>
          </a:stretch>
        </p:blipFill>
        <p:spPr bwMode="auto">
          <a:xfrm>
            <a:off x="41275" y="2155825"/>
            <a:ext cx="90614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40738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/>
              <a:t>Measuring the Size </a:t>
            </a:r>
            <a:br>
              <a:rPr lang="en-US" b="1" i="1" dirty="0"/>
            </a:br>
            <a:r>
              <a:rPr lang="en-US" b="1" i="1" dirty="0"/>
              <a:t>of Earthquakes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Two measurements that describe “how big” an earthquake is:</a:t>
            </a:r>
            <a:endParaRPr lang="en-US" altLang="en-US" b="1"/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 i="1">
                <a:solidFill>
                  <a:srgbClr val="FFFF00"/>
                </a:solidFill>
                <a:cs typeface="Times New Roman" panose="02020603050405020304" pitchFamily="18" charset="0"/>
              </a:rPr>
              <a:t>Intensity</a:t>
            </a:r>
            <a:r>
              <a:rPr lang="en-US" altLang="en-US" sz="2800" b="1">
                <a:cs typeface="Tahoma" panose="020B0604030504040204" pitchFamily="34" charset="0"/>
              </a:rPr>
              <a:t>—</a:t>
            </a:r>
            <a:r>
              <a:rPr lang="en-US" altLang="en-US" sz="2800" b="1">
                <a:cs typeface="Times New Roman" panose="02020603050405020304" pitchFamily="18" charset="0"/>
              </a:rPr>
              <a:t>A measure of the degree of earthquake shaking at a given locale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b="1">
                <a:cs typeface="Times New Roman" panose="02020603050405020304" pitchFamily="18" charset="0"/>
              </a:rPr>
              <a:t>Based on the </a:t>
            </a:r>
            <a:r>
              <a:rPr lang="en-US" altLang="en-US" b="1" i="1" u="sng">
                <a:cs typeface="Times New Roman" panose="02020603050405020304" pitchFamily="18" charset="0"/>
              </a:rPr>
              <a:t>amount of damage</a:t>
            </a:r>
            <a:r>
              <a:rPr lang="en-US" altLang="en-US" b="1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 i="1">
                <a:solidFill>
                  <a:srgbClr val="FFFF00"/>
                </a:solidFill>
                <a:cs typeface="Times New Roman" panose="02020603050405020304" pitchFamily="18" charset="0"/>
              </a:rPr>
              <a:t>Magnitude</a:t>
            </a:r>
            <a:r>
              <a:rPr lang="en-US" altLang="en-US" sz="2800" b="1">
                <a:cs typeface="Tahoma" panose="020B0604030504040204" pitchFamily="34" charset="0"/>
              </a:rPr>
              <a:t>—</a:t>
            </a:r>
            <a:r>
              <a:rPr lang="en-US" altLang="en-US" sz="2800">
                <a:cs typeface="Tahoma" panose="020B0604030504040204" pitchFamily="34" charset="0"/>
              </a:rPr>
              <a:t>Allows for a comparison</a:t>
            </a:r>
            <a:r>
              <a:rPr lang="en-US" altLang="en-US" sz="2800">
                <a:cs typeface="Times New Roman" panose="02020603050405020304" pitchFamily="18" charset="0"/>
              </a:rPr>
              <a:t> of </a:t>
            </a:r>
            <a:r>
              <a:rPr lang="en-US" altLang="en-US" sz="2800" b="1">
                <a:cs typeface="Times New Roman" panose="02020603050405020304" pitchFamily="18" charset="0"/>
              </a:rPr>
              <a:t>the relative amount of energy released at the source of the earthquake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b="1">
                <a:cs typeface="Times New Roman" panose="02020603050405020304" pitchFamily="18" charset="0"/>
              </a:rPr>
              <a:t>Based on the </a:t>
            </a:r>
            <a:r>
              <a:rPr lang="en-US" altLang="en-US" b="1" i="1" u="sng">
                <a:cs typeface="Times New Roman" panose="02020603050405020304" pitchFamily="18" charset="0"/>
              </a:rPr>
              <a:t>Amplitude of Displacement</a:t>
            </a:r>
            <a:r>
              <a:rPr lang="en-US" altLang="en-US" b="1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Measuring the Size </a:t>
            </a:r>
            <a:br>
              <a:rPr lang="en-US" b="1" i="1"/>
            </a:br>
            <a:r>
              <a:rPr lang="en-US" b="1" i="1"/>
              <a:t>of Earthquakes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Intensity scale</a:t>
            </a:r>
            <a:r>
              <a:rPr lang="en-US" altLang="en-US" b="1"/>
              <a:t> </a:t>
            </a:r>
          </a:p>
          <a:p>
            <a:pPr lvl="2" eaLnBrk="1" hangingPunct="1"/>
            <a:r>
              <a:rPr lang="en-US" altLang="en-US" sz="2800" b="1" i="1">
                <a:solidFill>
                  <a:schemeClr val="tx2"/>
                </a:solidFill>
                <a:cs typeface="Times New Roman" panose="02020603050405020304" pitchFamily="18" charset="0"/>
              </a:rPr>
              <a:t>Modified Mercalli Intensity Scale</a:t>
            </a:r>
            <a:r>
              <a:rPr lang="en-US" altLang="en-US" sz="2800" b="1">
                <a:cs typeface="Times New Roman" panose="02020603050405020304" pitchFamily="18" charset="0"/>
              </a:rPr>
              <a:t> was developed using California buildings as its standard</a:t>
            </a:r>
            <a:r>
              <a:rPr lang="en-US" altLang="en-US" sz="2800" b="1"/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The drawback of intensity scales is that destruction may not be a true measure of the earthquake</a:t>
            </a:r>
            <a:r>
              <a:rPr lang="en-US" altLang="en-US" sz="2800" b="1">
                <a:latin typeface="Tahoma" panose="020B0604030504040204" pitchFamily="34" charset="0"/>
                <a:cs typeface="Times New Roman" panose="02020603050405020304" pitchFamily="18" charset="0"/>
              </a:rPr>
              <a:t>’</a:t>
            </a:r>
            <a:r>
              <a:rPr lang="en-US" altLang="en-US" sz="2800" b="1">
                <a:cs typeface="Times New Roman" panose="02020603050405020304" pitchFamily="18" charset="0"/>
              </a:rPr>
              <a:t>s actual severity</a:t>
            </a:r>
            <a:r>
              <a:rPr lang="en-US" altLang="en-US" sz="2800" b="1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6" name="Picture 4" descr="06_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350"/>
            <a:ext cx="91440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Measuring the Size of Earthquakes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Magnitude scales</a:t>
            </a:r>
            <a:r>
              <a:rPr lang="en-US" altLang="en-US" b="1"/>
              <a:t> </a:t>
            </a:r>
          </a:p>
          <a:p>
            <a:pPr lvl="1" eaLnBrk="1" hangingPunct="1"/>
            <a:r>
              <a:rPr lang="en-US" altLang="en-US" b="1" i="1">
                <a:solidFill>
                  <a:schemeClr val="tx2"/>
                </a:solidFill>
                <a:cs typeface="Times New Roman" panose="02020603050405020304" pitchFamily="18" charset="0"/>
              </a:rPr>
              <a:t>Richter magnitude</a:t>
            </a: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lang="en-US" altLang="en-US" b="1">
                <a:cs typeface="Tahoma" panose="020B0604030504040204" pitchFamily="34" charset="0"/>
              </a:rPr>
              <a:t>C</a:t>
            </a:r>
            <a:r>
              <a:rPr lang="en-US" altLang="en-US" b="1">
                <a:cs typeface="Times New Roman" panose="02020603050405020304" pitchFamily="18" charset="0"/>
              </a:rPr>
              <a:t>oncept introduced by Charles Richter in 1935</a:t>
            </a:r>
            <a:r>
              <a:rPr lang="en-US" altLang="en-US" b="1"/>
              <a:t> </a:t>
            </a:r>
            <a:endParaRPr lang="en-US" altLang="en-US" b="1" i="1">
              <a:solidFill>
                <a:schemeClr val="tx2"/>
              </a:solidFill>
            </a:endParaRPr>
          </a:p>
          <a:p>
            <a:pPr lvl="2" eaLnBrk="1" hangingPunct="1"/>
            <a:r>
              <a:rPr lang="en-US" altLang="en-US" b="1">
                <a:cs typeface="Times New Roman" panose="02020603050405020304" pitchFamily="18" charset="0"/>
              </a:rPr>
              <a:t>Based on the </a:t>
            </a:r>
            <a:r>
              <a:rPr lang="en-US" altLang="en-US" b="1" i="1">
                <a:solidFill>
                  <a:srgbClr val="FFFF00"/>
                </a:solidFill>
                <a:cs typeface="Times New Roman" panose="02020603050405020304" pitchFamily="18" charset="0"/>
              </a:rPr>
              <a:t>amplitude of the largest seismic wave recorded</a:t>
            </a:r>
            <a:r>
              <a:rPr lang="en-US" altLang="en-US" b="1"/>
              <a:t> </a:t>
            </a:r>
          </a:p>
          <a:p>
            <a:pPr lvl="2" eaLnBrk="1" hangingPunct="1"/>
            <a:r>
              <a:rPr lang="en-US" altLang="en-US" b="1">
                <a:cs typeface="Times New Roman" panose="02020603050405020304" pitchFamily="18" charset="0"/>
              </a:rPr>
              <a:t>Accounts for the decrease in wave amplitude with increased distance</a:t>
            </a:r>
            <a:r>
              <a:rPr lang="en-US" altLang="en-US" b="1"/>
              <a:t> </a:t>
            </a:r>
          </a:p>
          <a:p>
            <a:pPr lvl="2" eaLnBrk="1" hangingPunct="1"/>
            <a:r>
              <a:rPr lang="en-US" altLang="en-US" b="1">
                <a:cs typeface="Times New Roman" panose="02020603050405020304" pitchFamily="18" charset="0"/>
              </a:rPr>
              <a:t>Each unit of Richter magnitude increase corresponds to a tenfold increase in wave amplitude and a 32-fold energy increase</a:t>
            </a:r>
            <a:r>
              <a:rPr lang="en-US" altLang="en-US" b="1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                                    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4" name="Picture 8" descr="06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3593" r="3978" b="5991"/>
          <a:stretch>
            <a:fillRect/>
          </a:stretch>
        </p:blipFill>
        <p:spPr bwMode="auto">
          <a:xfrm>
            <a:off x="1581150" y="0"/>
            <a:ext cx="6307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1905000" y="1308100"/>
            <a:ext cx="15398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292929"/>
                </a:solidFill>
              </a:rPr>
              <a:t>(Seismogram)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40738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/>
              <a:t>Other magnitude scales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cs typeface="Times New Roman" panose="02020603050405020304" pitchFamily="18" charset="0"/>
              </a:rPr>
              <a:t>Several </a:t>
            </a:r>
            <a:r>
              <a:rPr lang="en-US" altLang="en-US" sz="3600" b="1">
                <a:latin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>
                <a:cs typeface="Times New Roman" panose="02020603050405020304" pitchFamily="18" charset="0"/>
              </a:rPr>
              <a:t>Richter-like</a:t>
            </a:r>
            <a:r>
              <a:rPr lang="en-US" altLang="en-US" sz="3600" b="1">
                <a:latin typeface="Tahoma" panose="020B0604030504040204" pitchFamily="34" charset="0"/>
                <a:cs typeface="Times New Roman" panose="02020603050405020304" pitchFamily="18" charset="0"/>
              </a:rPr>
              <a:t>”</a:t>
            </a:r>
            <a:r>
              <a:rPr lang="en-US" altLang="en-US" sz="3600" b="1">
                <a:cs typeface="Times New Roman" panose="02020603050405020304" pitchFamily="18" charset="0"/>
              </a:rPr>
              <a:t> magnitude scales have been developed</a:t>
            </a:r>
            <a:r>
              <a:rPr lang="en-US" altLang="en-US" sz="3600" b="1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chemeClr val="tx2"/>
                </a:solidFill>
                <a:cs typeface="Times New Roman" panose="02020603050405020304" pitchFamily="18" charset="0"/>
              </a:rPr>
              <a:t>Moment magnitude</a:t>
            </a:r>
            <a:r>
              <a:rPr lang="en-US" altLang="en-US" sz="2400" b="1">
                <a:cs typeface="Times New Roman" panose="02020603050405020304" pitchFamily="18" charset="0"/>
              </a:rPr>
              <a:t> was developed because none of the </a:t>
            </a:r>
            <a:r>
              <a:rPr lang="en-US" altLang="en-US" sz="2400" b="1">
                <a:latin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>
                <a:cs typeface="Times New Roman" panose="02020603050405020304" pitchFamily="18" charset="0"/>
              </a:rPr>
              <a:t>Richter-like</a:t>
            </a:r>
            <a:r>
              <a:rPr lang="en-US" altLang="en-US" sz="2400" b="1">
                <a:latin typeface="Tahoma" panose="020B0604030504040204" pitchFamily="34" charset="0"/>
                <a:cs typeface="Times New Roman" panose="02020603050405020304" pitchFamily="18" charset="0"/>
              </a:rPr>
              <a:t>”</a:t>
            </a:r>
            <a:r>
              <a:rPr lang="en-US" altLang="en-US" sz="2400" b="1">
                <a:cs typeface="Times New Roman" panose="02020603050405020304" pitchFamily="18" charset="0"/>
              </a:rPr>
              <a:t> magnitude scales adequately estimates very large earthquakes</a:t>
            </a:r>
            <a:r>
              <a:rPr lang="en-US" altLang="en-US" sz="2400" b="1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Derived from the amount of displacement that occurs along a fault</a:t>
            </a:r>
            <a:r>
              <a:rPr lang="en-US" altLang="en-US" sz="3200" b="1"/>
              <a:t> 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8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Moment Magnitude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Most “objective” – it’s the preferred method among seismologists</a:t>
            </a:r>
          </a:p>
          <a:p>
            <a:pPr eaLnBrk="1" hangingPunct="1"/>
            <a:r>
              <a:rPr lang="en-US" altLang="en-US"/>
              <a:t>Measures “leverage of forces” across the area of the fault slip</a:t>
            </a:r>
          </a:p>
          <a:p>
            <a:pPr eaLnBrk="1" hangingPunct="1"/>
            <a:r>
              <a:rPr lang="en-US" altLang="en-US"/>
              <a:t>Mw = </a:t>
            </a:r>
            <a:r>
              <a:rPr lang="en-US" altLang="en-US">
                <a:solidFill>
                  <a:srgbClr val="FFFF00"/>
                </a:solidFill>
              </a:rPr>
              <a:t>rigidity</a:t>
            </a:r>
            <a:r>
              <a:rPr lang="en-US" altLang="en-US"/>
              <a:t> x </a:t>
            </a:r>
            <a:r>
              <a:rPr lang="en-US" altLang="en-US">
                <a:solidFill>
                  <a:srgbClr val="FFFF00"/>
                </a:solidFill>
              </a:rPr>
              <a:t>area</a:t>
            </a:r>
            <a:r>
              <a:rPr lang="en-US" altLang="en-US"/>
              <a:t> of slip x </a:t>
            </a:r>
            <a:r>
              <a:rPr lang="en-US" altLang="en-US">
                <a:solidFill>
                  <a:srgbClr val="FFFF00"/>
                </a:solidFill>
              </a:rPr>
              <a:t>amt</a:t>
            </a:r>
            <a:r>
              <a:rPr lang="en-US" altLang="en-US"/>
              <a:t> of slip</a:t>
            </a:r>
          </a:p>
          <a:p>
            <a:pPr lvl="1" eaLnBrk="1" hangingPunct="1"/>
            <a:r>
              <a:rPr lang="en-US" altLang="en-US"/>
              <a:t>“How strong are rocks”</a:t>
            </a:r>
          </a:p>
          <a:p>
            <a:pPr lvl="1" eaLnBrk="1" hangingPunct="1"/>
            <a:r>
              <a:rPr lang="en-US" altLang="en-US"/>
              <a:t>“How much  of a fault broke”</a:t>
            </a:r>
          </a:p>
          <a:p>
            <a:pPr lvl="1" eaLnBrk="1" hangingPunct="1"/>
            <a:r>
              <a:rPr lang="en-US" altLang="en-US"/>
              <a:t>“How far did they move”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Earthquake Focus and Epicenter</a:t>
            </a:r>
          </a:p>
        </p:txBody>
      </p:sp>
      <p:pic>
        <p:nvPicPr>
          <p:cNvPr id="4099" name="Picture 3" descr="earthquake focus &amp; epi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0013"/>
            <a:ext cx="6724650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645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Earthquake Destruction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738688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Amount of structural damage attributable to earthquake vibrations depends on</a:t>
            </a:r>
            <a:r>
              <a:rPr lang="en-US" altLang="en-US" b="1"/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Intensity and duration of the vibrations</a:t>
            </a:r>
            <a:r>
              <a:rPr lang="en-US" altLang="en-US" sz="2800" b="1"/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Nature of the material upon which the structure rests</a:t>
            </a:r>
            <a:r>
              <a:rPr lang="en-US" altLang="en-US" sz="2800" b="1"/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Design of the structure</a:t>
            </a:r>
            <a:r>
              <a:rPr lang="en-US" altLang="en-US" sz="2800" b="1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645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Earthquake Destruction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Destruction from seismic vibrations</a:t>
            </a:r>
            <a:r>
              <a:rPr lang="en-US" altLang="en-US" b="1"/>
              <a:t> </a:t>
            </a:r>
          </a:p>
          <a:p>
            <a:pPr lvl="2" eaLnBrk="1" hangingPunct="1"/>
            <a:r>
              <a:rPr lang="en-US" altLang="en-US" sz="2800" b="1"/>
              <a:t>Ground shaking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Regions within 20 to 50 kilometers of the epicenter will experience about the same intensity of ground shaking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However, destruction varies considerably mainly due to the nature of the ground on which the structures are built</a:t>
            </a:r>
            <a:r>
              <a:rPr lang="en-US" altLang="en-US" sz="2400" b="1"/>
              <a:t>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Damage Caused by the 1964 Anchorage, Alaska Quake</a:t>
            </a:r>
          </a:p>
        </p:txBody>
      </p:sp>
      <p:pic>
        <p:nvPicPr>
          <p:cNvPr id="35843" name="Picture 3" descr="earthquake damag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905000"/>
            <a:ext cx="741362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400800" y="6172200"/>
            <a:ext cx="181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Verdana" panose="020B0604030504040204" pitchFamily="34" charset="0"/>
              </a:rPr>
              <a:t>Figure 6.13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407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Earthquake Destruction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Liquefaction of the ground</a:t>
            </a:r>
            <a:r>
              <a:rPr lang="en-US" altLang="en-US" sz="3600" b="1">
                <a:cs typeface="Times New Roman" panose="02020603050405020304" pitchFamily="18" charset="0"/>
              </a:rPr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Unconsolidated materials saturated with water turn into a mobile fluid</a:t>
            </a:r>
          </a:p>
          <a:p>
            <a:pPr eaLnBrk="1" hangingPunct="1"/>
            <a:r>
              <a:rPr lang="en-US" altLang="en-US" b="1" i="1">
                <a:solidFill>
                  <a:schemeClr val="tx2"/>
                </a:solidFill>
                <a:cs typeface="Times New Roman" panose="02020603050405020304" pitchFamily="18" charset="0"/>
              </a:rPr>
              <a:t>Tsunamis</a:t>
            </a:r>
            <a:r>
              <a:rPr lang="en-US" altLang="en-US" b="1" i="1">
                <a:cs typeface="Times New Roman" panose="02020603050405020304" pitchFamily="18" charset="0"/>
              </a:rPr>
              <a:t>,</a:t>
            </a:r>
            <a:r>
              <a:rPr lang="en-US" altLang="en-US" b="1">
                <a:cs typeface="Times New Roman" panose="02020603050405020304" pitchFamily="18" charset="0"/>
              </a:rPr>
              <a:t> or seismic sea waves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Destructive waves that are often inappropriately called </a:t>
            </a:r>
            <a:r>
              <a:rPr lang="en-US" altLang="en-US" sz="2800" b="1">
                <a:latin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800" b="1">
                <a:cs typeface="Times New Roman" panose="02020603050405020304" pitchFamily="18" charset="0"/>
              </a:rPr>
              <a:t>tidal waves</a:t>
            </a:r>
            <a:r>
              <a:rPr lang="en-US" altLang="en-US" sz="2800" b="1">
                <a:latin typeface="Tahoma" panose="020B0604030504040204" pitchFamily="34" charset="0"/>
                <a:cs typeface="Times New Roman" panose="02020603050405020304" pitchFamily="18" charset="0"/>
              </a:rPr>
              <a:t>”</a:t>
            </a:r>
            <a:endParaRPr lang="en-US" altLang="en-US" sz="2800" b="1">
              <a:cs typeface="Times New Roman" panose="02020603050405020304" pitchFamily="18" charset="0"/>
            </a:endParaRPr>
          </a:p>
          <a:p>
            <a:pPr lvl="2" eaLnBrk="1" hangingPunct="1"/>
            <a:endParaRPr lang="en-US" altLang="en-US" sz="2800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Earthquake Destruction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i="1">
                <a:solidFill>
                  <a:schemeClr val="tx2"/>
                </a:solidFill>
                <a:cs typeface="Times New Roman" panose="02020603050405020304" pitchFamily="18" charset="0"/>
              </a:rPr>
              <a:t>Tsunamis</a:t>
            </a:r>
            <a:r>
              <a:rPr lang="en-US" altLang="en-US" b="1">
                <a:cs typeface="Times New Roman" panose="02020603050405020304" pitchFamily="18" charset="0"/>
              </a:rPr>
              <a:t>, or seismic sea waves</a:t>
            </a:r>
            <a:r>
              <a:rPr lang="en-US" altLang="en-US" sz="2800" b="1"/>
              <a:t> </a:t>
            </a:r>
            <a:endParaRPr lang="en-US" altLang="en-US" b="1"/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Result from vertical displacement along a fault located on the ocean floor or a large undersea landslide triggered by an earthquake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In the open ocean wave height is usually &lt; 1 meter</a:t>
            </a:r>
            <a:r>
              <a:rPr lang="en-US" altLang="en-US" sz="2800" b="1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In shallower coastal waters the water piles up to heights over 30 meters</a:t>
            </a:r>
            <a:r>
              <a:rPr lang="en-US" altLang="en-US" sz="2800" b="1"/>
              <a:t>!</a:t>
            </a:r>
            <a:endParaRPr lang="en-US" altLang="en-US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Formation of a Tsunami</a:t>
            </a:r>
          </a:p>
        </p:txBody>
      </p:sp>
      <p:pic>
        <p:nvPicPr>
          <p:cNvPr id="38915" name="Picture 3" descr="tsuna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517775"/>
            <a:ext cx="8231187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791200" y="5927725"/>
            <a:ext cx="181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Verdana" panose="020B0604030504040204" pitchFamily="34" charset="0"/>
              </a:rPr>
              <a:t>Figure 6.14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Earthquake Destruction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Landslides and ground subsidence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Fire </a:t>
            </a:r>
          </a:p>
          <a:p>
            <a:pPr lvl="1" eaLnBrk="1" hangingPunct="1"/>
            <a:r>
              <a:rPr lang="en-US" altLang="en-US" b="1">
                <a:solidFill>
                  <a:schemeClr val="tx2"/>
                </a:solidFill>
              </a:rPr>
              <a:t>human influence </a:t>
            </a:r>
            <a:r>
              <a:rPr lang="en-US" altLang="en-US" b="1">
                <a:solidFill>
                  <a:schemeClr val="tx2"/>
                </a:solidFill>
                <a:latin typeface="Tahoma" panose="020B0604030504040204" pitchFamily="34" charset="0"/>
              </a:rPr>
              <a:t>–</a:t>
            </a:r>
            <a:r>
              <a:rPr lang="en-US" altLang="en-US" b="1">
                <a:solidFill>
                  <a:schemeClr val="tx2"/>
                </a:solidFill>
              </a:rPr>
              <a:t> wouldn</a:t>
            </a:r>
            <a:r>
              <a:rPr lang="en-US" altLang="en-US" b="1">
                <a:solidFill>
                  <a:schemeClr val="tx2"/>
                </a:solidFill>
                <a:latin typeface="Tahoma" panose="020B0604030504040204" pitchFamily="34" charset="0"/>
              </a:rPr>
              <a:t>’</a:t>
            </a:r>
            <a:r>
              <a:rPr lang="en-US" altLang="en-US" b="1">
                <a:solidFill>
                  <a:schemeClr val="tx2"/>
                </a:solidFill>
              </a:rPr>
              <a:t>t happen without the presence of gas lines and electrical wires, for example</a:t>
            </a:r>
          </a:p>
          <a:p>
            <a:pPr lvl="3" eaLnBrk="1" hangingPunct="1">
              <a:buFontTx/>
              <a:buNone/>
            </a:pPr>
            <a:endParaRPr lang="en-US" altLang="en-US" sz="2400" b="1"/>
          </a:p>
          <a:p>
            <a:pPr lvl="2" eaLnBrk="1" hangingPunct="1"/>
            <a:endParaRPr lang="en-US" altLang="en-US" sz="2800" b="1"/>
          </a:p>
          <a:p>
            <a:pPr lvl="3" eaLnBrk="1" hangingPunct="1"/>
            <a:endParaRPr lang="en-US" altLang="en-US" sz="2400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It Would Be Nice To Know One Is Coming, Wouldn’t It?!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38600"/>
          </a:xfrm>
        </p:spPr>
        <p:txBody>
          <a:bodyPr/>
          <a:lstStyle/>
          <a:p>
            <a:pPr eaLnBrk="1" hangingPunct="1"/>
            <a:r>
              <a:rPr lang="en-US" altLang="en-US"/>
              <a:t>What Constitutes a Prediction? </a:t>
            </a:r>
          </a:p>
          <a:p>
            <a:pPr eaLnBrk="1" hangingPunct="1"/>
            <a:r>
              <a:rPr lang="en-US" altLang="en-US"/>
              <a:t>Useful data include:</a:t>
            </a:r>
          </a:p>
          <a:p>
            <a:pPr lvl="1" eaLnBrk="1" hangingPunct="1"/>
            <a:r>
              <a:rPr lang="en-US" altLang="en-US"/>
              <a:t>What are the chances? </a:t>
            </a:r>
          </a:p>
          <a:p>
            <a:pPr lvl="1" eaLnBrk="1" hangingPunct="1"/>
            <a:r>
              <a:rPr lang="en-US" altLang="en-US"/>
              <a:t>How big?</a:t>
            </a:r>
          </a:p>
          <a:p>
            <a:pPr lvl="1" eaLnBrk="1" hangingPunct="1"/>
            <a:r>
              <a:rPr lang="en-US" altLang="en-US"/>
              <a:t>Where?</a:t>
            </a:r>
          </a:p>
          <a:p>
            <a:pPr lvl="1" eaLnBrk="1" hangingPunct="1"/>
            <a:r>
              <a:rPr lang="en-US" altLang="en-US"/>
              <a:t>When?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0"/>
            <a:ext cx="4343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Earthquake Prediction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110163" y="1828800"/>
            <a:ext cx="4033837" cy="4495800"/>
          </a:xfrm>
        </p:spPr>
        <p:txBody>
          <a:bodyPr/>
          <a:lstStyle/>
          <a:p>
            <a:pPr eaLnBrk="1" hangingPunct="1"/>
            <a:r>
              <a:rPr lang="en-US" altLang="en-US" sz="2800"/>
              <a:t>Earthquakes cannot be predicted, but seismologists can estimate the chance of an earthquake occurring on a particular fault segment during a given time frame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41989" name="Picture 5" descr="04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4889500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Earthquake Recurrence Intervals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191000" y="1981200"/>
            <a:ext cx="46482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Faults that have not ruptured for a long time and are not creeping are thought to be at high risk for a future earthquake</a:t>
            </a:r>
          </a:p>
          <a:p>
            <a:pPr eaLnBrk="1" hangingPunct="1"/>
            <a:r>
              <a:rPr lang="en-US" altLang="en-US" sz="2800"/>
              <a:t>The last great Cascadia subduction zone quake was January, 1700</a:t>
            </a:r>
          </a:p>
        </p:txBody>
      </p:sp>
      <p:pic>
        <p:nvPicPr>
          <p:cNvPr id="43012" name="Picture 4" descr="lock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350" y="1682750"/>
            <a:ext cx="2806700" cy="43307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4407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   </a:t>
            </a:r>
            <a:r>
              <a:rPr lang="en-US" b="1" i="1"/>
              <a:t>What Is an Earthquake?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7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Earthquakes and faults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Movements that produce earthquakes are usually associated with large fractures in Earth</a:t>
            </a:r>
            <a:r>
              <a:rPr lang="en-US" altLang="en-US" sz="2800" b="1">
                <a:latin typeface="Tahoma" panose="020B0604030504040204" pitchFamily="34" charset="0"/>
                <a:cs typeface="Times New Roman" panose="02020603050405020304" pitchFamily="18" charset="0"/>
              </a:rPr>
              <a:t>’</a:t>
            </a:r>
            <a:r>
              <a:rPr lang="en-US" altLang="en-US" sz="2800" b="1">
                <a:cs typeface="Times New Roman" panose="02020603050405020304" pitchFamily="18" charset="0"/>
              </a:rPr>
              <a:t>s crust called </a:t>
            </a:r>
            <a:r>
              <a:rPr lang="en-US" altLang="en-US" sz="2800" b="1" i="1">
                <a:solidFill>
                  <a:srgbClr val="FFFF00"/>
                </a:solidFill>
                <a:cs typeface="Times New Roman" panose="02020603050405020304" pitchFamily="18" charset="0"/>
              </a:rPr>
              <a:t>faults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Most of the motion along faults can be explained by the plate tectonics theory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43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04825"/>
            <a:ext cx="89408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3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	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662863" y="6562725"/>
            <a:ext cx="14811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00" b="1">
                <a:ea typeface="ＭＳ Ｐゴシック" panose="020B0600070205080204" pitchFamily="34" charset="-128"/>
              </a:rPr>
              <a:t>Fig. 4-30a, p. 93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Seismic Risk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5060" name="Picture 4" descr="04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Can You Prepare?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It’s gonna happen!</a:t>
            </a:r>
          </a:p>
          <a:p>
            <a:pPr lvl="1" eaLnBrk="1" hangingPunct="1"/>
            <a:r>
              <a:rPr lang="en-US" altLang="en-US"/>
              <a:t>99.7% chance of a &gt;6.7 in the next 30 years!</a:t>
            </a:r>
          </a:p>
          <a:p>
            <a:pPr eaLnBrk="1" hangingPunct="1"/>
            <a:r>
              <a:rPr lang="en-US" altLang="en-US"/>
              <a:t>Since you can’t avoid it, you can make the best of it by being prepared…</a:t>
            </a:r>
          </a:p>
          <a:p>
            <a:pPr lvl="1" eaLnBrk="1" hangingPunct="1"/>
            <a:r>
              <a:rPr lang="en-US" altLang="en-US"/>
              <a:t>Install shear walls!</a:t>
            </a:r>
          </a:p>
          <a:p>
            <a:pPr lvl="1" eaLnBrk="1" hangingPunct="1"/>
            <a:r>
              <a:rPr lang="en-US" altLang="en-US"/>
              <a:t>Bold down the foundation of your house!</a:t>
            </a:r>
          </a:p>
          <a:p>
            <a:pPr lvl="1" eaLnBrk="1" hangingPunct="1"/>
            <a:r>
              <a:rPr lang="en-US" altLang="en-US"/>
              <a:t>Make an Earthquake Survival Kit!</a:t>
            </a:r>
          </a:p>
          <a:p>
            <a:pPr lvl="1" eaLnBrk="1" hangingPunct="1"/>
            <a:r>
              <a:rPr lang="en-US" altLang="en-US"/>
              <a:t>What else?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0442a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23813"/>
            <a:ext cx="7391400" cy="690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0995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	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564438" y="6562725"/>
            <a:ext cx="15795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00" b="1">
                <a:ea typeface="ＭＳ Ｐゴシック" panose="020B0600070205080204" pitchFamily="34" charset="-128"/>
              </a:rPr>
              <a:t>Fig. 4-42a, p. 100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044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01600"/>
            <a:ext cx="8402637" cy="665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3043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	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554913" y="6562725"/>
            <a:ext cx="15890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00" b="1">
                <a:ea typeface="ＭＳ Ｐゴシック" panose="020B0600070205080204" pitchFamily="34" charset="-128"/>
              </a:rPr>
              <a:t>Fig. 4-42b, p. 100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59738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Earth</a:t>
            </a:r>
            <a:r>
              <a:rPr lang="en-US" sz="3600" b="1" i="1">
                <a:latin typeface="Tahoma"/>
              </a:rPr>
              <a:t>’</a:t>
            </a:r>
            <a:r>
              <a:rPr lang="en-US" sz="3600" b="1" i="1"/>
              <a:t>s Layered Structure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Layers can be defined by </a:t>
            </a:r>
            <a:r>
              <a:rPr lang="en-US" altLang="en-US" b="1" u="sng">
                <a:solidFill>
                  <a:schemeClr val="tx2"/>
                </a:solidFill>
                <a:cs typeface="Times New Roman" panose="02020603050405020304" pitchFamily="18" charset="0"/>
              </a:rPr>
              <a:t>composition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Three principal compositional layers</a:t>
            </a:r>
            <a:r>
              <a:rPr lang="en-US" altLang="en-US" sz="2800" b="1"/>
              <a:t> </a:t>
            </a:r>
          </a:p>
          <a:p>
            <a:pPr lvl="3" eaLnBrk="1" hangingPunct="1"/>
            <a:r>
              <a:rPr lang="en-US" altLang="en-US" sz="2400" b="1" i="1">
                <a:solidFill>
                  <a:schemeClr val="tx2"/>
                </a:solidFill>
                <a:cs typeface="Times New Roman" panose="02020603050405020304" pitchFamily="18" charset="0"/>
              </a:rPr>
              <a:t>Crust</a:t>
            </a:r>
            <a:r>
              <a:rPr lang="en-US" altLang="en-US" sz="2400" b="1">
                <a:latin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lang="en-US" altLang="en-US" sz="2400" b="1">
                <a:cs typeface="Tahoma" panose="020B0604030504040204" pitchFamily="34" charset="0"/>
              </a:rPr>
              <a:t>T</a:t>
            </a:r>
            <a:r>
              <a:rPr lang="en-US" altLang="en-US" sz="2400" b="1">
                <a:cs typeface="Times New Roman" panose="02020603050405020304" pitchFamily="18" charset="0"/>
              </a:rPr>
              <a:t>he comparatively thin outer skin that ranges from 3 km (2 miles) at the oceanic ridges to 70 km (40 miles in some mountain belts)</a:t>
            </a:r>
            <a:r>
              <a:rPr lang="en-US" altLang="en-US" sz="2400" b="1"/>
              <a:t> </a:t>
            </a:r>
          </a:p>
          <a:p>
            <a:pPr lvl="4" eaLnBrk="1" hangingPunct="1"/>
            <a:r>
              <a:rPr lang="en-US" altLang="en-US" sz="2400" b="1"/>
              <a:t>MOHO separates the two!</a:t>
            </a:r>
          </a:p>
          <a:p>
            <a:pPr lvl="3" eaLnBrk="1" hangingPunct="1"/>
            <a:r>
              <a:rPr lang="en-US" altLang="en-US" sz="2400" b="1" i="1">
                <a:solidFill>
                  <a:schemeClr val="tx2"/>
                </a:solidFill>
                <a:cs typeface="Times New Roman" panose="02020603050405020304" pitchFamily="18" charset="0"/>
              </a:rPr>
              <a:t>Mantle</a:t>
            </a:r>
            <a:r>
              <a:rPr lang="en-US" altLang="en-US" sz="2400" b="1">
                <a:latin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lang="en-US" altLang="en-US" sz="2400" b="1">
                <a:cs typeface="Tahoma" panose="020B0604030504040204" pitchFamily="34" charset="0"/>
              </a:rPr>
              <a:t>A</a:t>
            </a:r>
            <a:r>
              <a:rPr lang="en-US" altLang="en-US" sz="2400" b="1">
                <a:cs typeface="Times New Roman" panose="02020603050405020304" pitchFamily="18" charset="0"/>
              </a:rPr>
              <a:t> solid rocky (silica-rich) shell that extends to a depth of about 2900 km (1800 miles)</a:t>
            </a:r>
            <a:r>
              <a:rPr lang="en-US" altLang="en-US" sz="2400" b="1"/>
              <a:t> </a:t>
            </a:r>
          </a:p>
          <a:p>
            <a:pPr lvl="3" eaLnBrk="1" hangingPunct="1"/>
            <a:r>
              <a:rPr lang="en-US" altLang="en-US" sz="2400" b="1" i="1">
                <a:solidFill>
                  <a:schemeClr val="tx2"/>
                </a:solidFill>
                <a:cs typeface="Times New Roman" panose="02020603050405020304" pitchFamily="18" charset="0"/>
              </a:rPr>
              <a:t>Core</a:t>
            </a:r>
            <a:r>
              <a:rPr lang="en-US" altLang="en-US" sz="2400" b="1">
                <a:latin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lang="en-US" altLang="en-US" sz="2400" b="1">
                <a:cs typeface="Tahoma" panose="020B0604030504040204" pitchFamily="34" charset="0"/>
              </a:rPr>
              <a:t>A</a:t>
            </a:r>
            <a:r>
              <a:rPr lang="en-US" altLang="en-US" sz="2400" b="1">
                <a:cs typeface="Times New Roman" panose="02020603050405020304" pitchFamily="18" charset="0"/>
              </a:rPr>
              <a:t>n iron-rich sphere having a radius of 3486 km (2161 miles)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But We Haven’t BEEN There!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 eaLnBrk="1" hangingPunct="1"/>
            <a:r>
              <a:rPr lang="en-US" altLang="en-US"/>
              <a:t>How do we know the interior structure of Earth?</a:t>
            </a:r>
          </a:p>
          <a:p>
            <a:pPr lvl="1" eaLnBrk="1" hangingPunct="1"/>
            <a:r>
              <a:rPr lang="en-US" altLang="en-US"/>
              <a:t>P-waves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 lvl="1" eaLnBrk="1" hangingPunct="1"/>
            <a:r>
              <a:rPr lang="en-US" altLang="en-US"/>
              <a:t>S-waves: don’t go thru</a:t>
            </a:r>
            <a:br>
              <a:rPr lang="en-US" altLang="en-US"/>
            </a:br>
            <a:r>
              <a:rPr lang="en-US" altLang="en-US"/>
              <a:t>liquids!!</a:t>
            </a:r>
          </a:p>
        </p:txBody>
      </p:sp>
      <p:pic>
        <p:nvPicPr>
          <p:cNvPr id="57348" name="Picture 4" descr="06_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"/>
          <a:stretch>
            <a:fillRect/>
          </a:stretch>
        </p:blipFill>
        <p:spPr bwMode="auto">
          <a:xfrm>
            <a:off x="4738688" y="1828800"/>
            <a:ext cx="440531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3815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183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26670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/>
              <a:t>Earth</a:t>
            </a:r>
            <a:r>
              <a:rPr lang="en-US" sz="3600" b="1" i="1" dirty="0">
                <a:latin typeface="Tahoma"/>
              </a:rPr>
              <a:t>’</a:t>
            </a:r>
            <a:r>
              <a:rPr lang="en-US" sz="3600" b="1" i="1" dirty="0"/>
              <a:t>s Layered Structure:  The </a:t>
            </a:r>
            <a:r>
              <a:rPr lang="en-US" sz="3600" b="1" i="1" dirty="0" err="1"/>
              <a:t>Moho</a:t>
            </a:r>
            <a:r>
              <a:rPr lang="en-US" sz="3600" b="1" i="1" dirty="0"/>
              <a:t> </a:t>
            </a:r>
            <a:r>
              <a:rPr lang="en-US" sz="2400" b="1" i="1" dirty="0"/>
              <a:t>and other discontinuities</a:t>
            </a:r>
            <a:endParaRPr lang="en-US" sz="3600" b="1" i="1" dirty="0"/>
          </a:p>
        </p:txBody>
      </p:sp>
      <p:pic>
        <p:nvPicPr>
          <p:cNvPr id="50179" name="Picture 5" descr="06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" t="600" r="653" b="3593"/>
          <a:stretch>
            <a:fillRect/>
          </a:stretch>
        </p:blipFill>
        <p:spPr bwMode="auto">
          <a:xfrm>
            <a:off x="2667000" y="0"/>
            <a:ext cx="647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9248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Earth</a:t>
            </a:r>
            <a:r>
              <a:rPr lang="en-US" sz="3600" b="1" i="1">
                <a:latin typeface="Tahoma"/>
              </a:rPr>
              <a:t>’</a:t>
            </a:r>
            <a:r>
              <a:rPr lang="en-US" sz="3600" b="1" i="1"/>
              <a:t>s Layered Structure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Layers can ALTERNATIVELY be defined by their </a:t>
            </a:r>
            <a:r>
              <a:rPr lang="en-US" altLang="en-US" b="1" u="sng">
                <a:solidFill>
                  <a:schemeClr val="tx2"/>
                </a:solidFill>
                <a:cs typeface="Times New Roman" panose="02020603050405020304" pitchFamily="18" charset="0"/>
              </a:rPr>
              <a:t>physical properties</a:t>
            </a:r>
            <a:r>
              <a:rPr lang="en-US" altLang="en-US" b="1">
                <a:cs typeface="Times New Roman" panose="02020603050405020304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With increasing depth, Earth</a:t>
            </a:r>
            <a:r>
              <a:rPr lang="en-US" altLang="en-US" sz="2800" b="1">
                <a:latin typeface="Tahoma" panose="020B0604030504040204" pitchFamily="34" charset="0"/>
                <a:cs typeface="Times New Roman" panose="02020603050405020304" pitchFamily="18" charset="0"/>
              </a:rPr>
              <a:t>’</a:t>
            </a:r>
            <a:r>
              <a:rPr lang="en-US" altLang="en-US" sz="2800" b="1">
                <a:cs typeface="Times New Roman" panose="02020603050405020304" pitchFamily="18" charset="0"/>
              </a:rPr>
              <a:t>s interior is characterized by gradual increases</a:t>
            </a:r>
            <a:r>
              <a:rPr lang="en-US" altLang="en-US" b="1"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cs typeface="Times New Roman" panose="02020603050405020304" pitchFamily="18" charset="0"/>
              </a:rPr>
              <a:t>in temperature, pressure, and density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Main layers of Earth</a:t>
            </a:r>
            <a:r>
              <a:rPr lang="en-US" altLang="en-US" sz="2800" b="1">
                <a:latin typeface="Tahoma" panose="020B0604030504040204" pitchFamily="34" charset="0"/>
                <a:cs typeface="Times New Roman" panose="02020603050405020304" pitchFamily="18" charset="0"/>
              </a:rPr>
              <a:t>’</a:t>
            </a:r>
            <a:r>
              <a:rPr lang="en-US" altLang="en-US" sz="2800" b="1">
                <a:cs typeface="Times New Roman" panose="02020603050405020304" pitchFamily="18" charset="0"/>
              </a:rPr>
              <a:t>s interior are based on physical properties and hence mechanical strength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543800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Earth</a:t>
            </a:r>
            <a:r>
              <a:rPr lang="en-US" sz="3600" b="1" i="1">
                <a:latin typeface="Tahoma"/>
              </a:rPr>
              <a:t>’</a:t>
            </a:r>
            <a:r>
              <a:rPr lang="en-US" sz="3600" b="1" i="1"/>
              <a:t>s Layered Structure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Layers defined by physical properties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 i="1">
                <a:solidFill>
                  <a:schemeClr val="tx2"/>
                </a:solidFill>
                <a:cs typeface="Times New Roman" panose="02020603050405020304" pitchFamily="18" charset="0"/>
              </a:rPr>
              <a:t>Lithosphere</a:t>
            </a:r>
            <a:r>
              <a:rPr lang="en-US" altLang="en-US" sz="2800" b="1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cs typeface="Times New Roman" panose="02020603050405020304" pitchFamily="18" charset="0"/>
              </a:rPr>
              <a:t>(sphere of rock)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Consists of the crust and uppermost mantle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Relatively cool, rigid shell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Averages about 100 km in thickness, but may be 250 km or more thick beneath the older portions of the continents</a:t>
            </a:r>
            <a:r>
              <a:rPr lang="en-US" altLang="en-US" b="1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077200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   </a:t>
            </a:r>
            <a:r>
              <a:rPr lang="en-US" b="1" i="1"/>
              <a:t>What Is an earthquake?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799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cs typeface="Times New Roman" panose="02020603050405020304" pitchFamily="18" charset="0"/>
              </a:rPr>
              <a:t>Elastic rebound</a:t>
            </a:r>
          </a:p>
          <a:p>
            <a:pPr lvl="2" eaLnBrk="1" hangingPunct="1"/>
            <a:r>
              <a:rPr lang="en-US" altLang="en-US" sz="2800" b="1" dirty="0">
                <a:cs typeface="Times New Roman" panose="02020603050405020304" pitchFamily="18" charset="0"/>
              </a:rPr>
              <a:t>Mechanism for earthquakes was first explained by H. F. Reid </a:t>
            </a:r>
          </a:p>
          <a:p>
            <a:pPr lvl="3" eaLnBrk="1" hangingPunct="1"/>
            <a:r>
              <a:rPr lang="en-US" altLang="en-US" sz="2400" b="1" dirty="0">
                <a:cs typeface="Times New Roman" panose="02020603050405020304" pitchFamily="18" charset="0"/>
              </a:rPr>
              <a:t>Rocks on both sides of an existing fault are deformed by tectonic forces </a:t>
            </a:r>
          </a:p>
          <a:p>
            <a:pPr lvl="3" eaLnBrk="1" hangingPunct="1"/>
            <a:r>
              <a:rPr lang="en-US" altLang="en-US" sz="2400" b="1" dirty="0">
                <a:cs typeface="Times New Roman" panose="02020603050405020304" pitchFamily="18" charset="0"/>
              </a:rPr>
              <a:t>Rocks bend and store </a:t>
            </a:r>
            <a:r>
              <a:rPr lang="en-US" altLang="en-US" sz="2400" b="1" dirty="0">
                <a:solidFill>
                  <a:srgbClr val="FFC000"/>
                </a:solidFill>
                <a:cs typeface="Times New Roman" panose="02020603050405020304" pitchFamily="18" charset="0"/>
              </a:rPr>
              <a:t>elastic energy </a:t>
            </a:r>
          </a:p>
          <a:p>
            <a:pPr lvl="3" eaLnBrk="1" hangingPunct="1"/>
            <a:r>
              <a:rPr lang="en-US" altLang="en-US" sz="2400" b="1" dirty="0">
                <a:cs typeface="Times New Roman" panose="02020603050405020304" pitchFamily="18" charset="0"/>
              </a:rPr>
              <a:t>Frictional resistance holding the rocks together is overcome </a:t>
            </a:r>
          </a:p>
          <a:p>
            <a:pPr lvl="2" eaLnBrk="1" hangingPunct="1">
              <a:buFontTx/>
              <a:buNone/>
            </a:pPr>
            <a:r>
              <a:rPr lang="en-US" altLang="en-US" sz="2800" b="1" dirty="0"/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848600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Earth</a:t>
            </a:r>
            <a:r>
              <a:rPr lang="en-US" sz="3600" b="1" i="1">
                <a:latin typeface="Tahoma"/>
              </a:rPr>
              <a:t>’</a:t>
            </a:r>
            <a:r>
              <a:rPr lang="en-US" sz="3600" b="1" i="1"/>
              <a:t>s Layered Structure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Layers defined by physical properties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 i="1">
                <a:solidFill>
                  <a:schemeClr val="tx2"/>
                </a:solidFill>
                <a:cs typeface="Times New Roman" panose="02020603050405020304" pitchFamily="18" charset="0"/>
              </a:rPr>
              <a:t>Asthenosphere</a:t>
            </a:r>
            <a:r>
              <a:rPr lang="en-US" altLang="en-US" sz="2800" b="1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cs typeface="Times New Roman" panose="02020603050405020304" pitchFamily="18" charset="0"/>
              </a:rPr>
              <a:t>(weak sphere)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Beneath the lithosphere, in the upper mantle to a depth of about 600 km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Small amount of melting in the upper portion mechanically detaches the lithosphere from the layer below allowing the lithosphere to move independently of the asthenosphere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6200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Earth</a:t>
            </a:r>
            <a:r>
              <a:rPr lang="en-US" sz="3600" b="1" i="1">
                <a:latin typeface="Tahoma"/>
              </a:rPr>
              <a:t>’</a:t>
            </a:r>
            <a:r>
              <a:rPr lang="en-US" sz="3600" b="1" i="1"/>
              <a:t>s Layered Structure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Layers defined by physical properties</a:t>
            </a:r>
          </a:p>
          <a:p>
            <a:pPr lvl="2" eaLnBrk="1" hangingPunct="1"/>
            <a:r>
              <a:rPr lang="en-US" altLang="en-US" sz="2800" b="1" i="1">
                <a:solidFill>
                  <a:schemeClr val="tx2"/>
                </a:solidFill>
                <a:cs typeface="Times New Roman" panose="02020603050405020304" pitchFamily="18" charset="0"/>
              </a:rPr>
              <a:t>Mesosphere</a:t>
            </a:r>
            <a:r>
              <a:rPr lang="en-US" altLang="en-US" sz="2800" b="1">
                <a:solidFill>
                  <a:schemeClr val="tx2"/>
                </a:solidFill>
                <a:cs typeface="Times New Roman" panose="02020603050405020304" pitchFamily="18" charset="0"/>
              </a:rPr>
              <a:t> or lower mantle</a:t>
            </a:r>
            <a:r>
              <a:rPr lang="en-US" altLang="en-US" sz="2800" b="1">
                <a:cs typeface="Times New Roman" panose="02020603050405020304" pitchFamily="18" charset="0"/>
              </a:rPr>
              <a:t> 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Rigid layer between the depths of 660 km and 2900 km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Rocks are very hot and capable of very gradual flow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883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Earth</a:t>
            </a:r>
            <a:r>
              <a:rPr lang="en-US" b="1" i="1">
                <a:latin typeface="Tahoma"/>
              </a:rPr>
              <a:t>’</a:t>
            </a:r>
            <a:r>
              <a:rPr lang="en-US" b="1" i="1"/>
              <a:t>s Layered Structure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Layers defined by physical properties</a:t>
            </a:r>
          </a:p>
          <a:p>
            <a:pPr lvl="2" eaLnBrk="1" hangingPunct="1"/>
            <a:r>
              <a:rPr lang="en-US" altLang="en-US" sz="2800" b="1" i="1">
                <a:solidFill>
                  <a:schemeClr val="tx2"/>
                </a:solidFill>
                <a:cs typeface="Times New Roman" panose="02020603050405020304" pitchFamily="18" charset="0"/>
              </a:rPr>
              <a:t>Outer core</a:t>
            </a:r>
            <a:r>
              <a:rPr lang="en-US" altLang="en-US" sz="2800" b="1">
                <a:cs typeface="Times New Roman" panose="02020603050405020304" pitchFamily="18" charset="0"/>
              </a:rPr>
              <a:t> 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Composed mostly of an iron-nickel alloy 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Liquid layer 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2270 km (1410 miles) thick 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Convective flow within generates Earth</a:t>
            </a:r>
            <a:r>
              <a:rPr lang="en-US" altLang="en-US" sz="2400" b="1">
                <a:latin typeface="Tahoma" panose="020B0604030504040204" pitchFamily="34" charset="0"/>
                <a:cs typeface="Times New Roman" panose="02020603050405020304" pitchFamily="18" charset="0"/>
              </a:rPr>
              <a:t>’</a:t>
            </a:r>
            <a:r>
              <a:rPr lang="en-US" altLang="en-US" sz="2400" b="1">
                <a:cs typeface="Times New Roman" panose="02020603050405020304" pitchFamily="18" charset="0"/>
              </a:rPr>
              <a:t>s magnetic field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88338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Earth</a:t>
            </a:r>
            <a:r>
              <a:rPr lang="en-US" sz="3600" b="1" i="1">
                <a:latin typeface="Tahoma"/>
              </a:rPr>
              <a:t>’</a:t>
            </a:r>
            <a:r>
              <a:rPr lang="en-US" sz="3600" b="1" i="1"/>
              <a:t>s Layered Structure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Layers defined by physical properties</a:t>
            </a:r>
          </a:p>
          <a:p>
            <a:pPr lvl="2" eaLnBrk="1" hangingPunct="1"/>
            <a:r>
              <a:rPr lang="en-US" altLang="en-US" sz="2800" b="1" i="1">
                <a:solidFill>
                  <a:schemeClr val="tx2"/>
                </a:solidFill>
                <a:cs typeface="Times New Roman" panose="02020603050405020304" pitchFamily="18" charset="0"/>
              </a:rPr>
              <a:t>Inner core</a:t>
            </a:r>
            <a:r>
              <a:rPr lang="en-US" altLang="en-US" sz="2800" b="1" i="1">
                <a:cs typeface="Times New Roman" panose="02020603050405020304" pitchFamily="18" charset="0"/>
              </a:rPr>
              <a:t> 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Sphere with a radius of 3486 km (2161 miles) 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Stronger than the outer core 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Behaves like a solid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G17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61214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299200" y="2438400"/>
            <a:ext cx="28733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i="1">
                <a:solidFill>
                  <a:schemeClr val="tx2"/>
                </a:solidFill>
                <a:latin typeface="Verdana" panose="020B0604030504040204" pitchFamily="34" charset="0"/>
              </a:rPr>
              <a:t>Earth’s</a:t>
            </a:r>
          </a:p>
          <a:p>
            <a:pPr algn="ctr" eaLnBrk="1" hangingPunct="1"/>
            <a:r>
              <a:rPr lang="en-US" altLang="en-US" sz="4000" b="1" i="1">
                <a:solidFill>
                  <a:schemeClr val="tx2"/>
                </a:solidFill>
                <a:latin typeface="Verdana" panose="020B0604030504040204" pitchFamily="34" charset="0"/>
              </a:rPr>
              <a:t>Layered </a:t>
            </a:r>
          </a:p>
          <a:p>
            <a:pPr algn="ctr" eaLnBrk="1" hangingPunct="1"/>
            <a:r>
              <a:rPr lang="en-US" altLang="en-US" sz="4000" b="1" i="1">
                <a:solidFill>
                  <a:schemeClr val="tx2"/>
                </a:solidFill>
                <a:latin typeface="Verdana" panose="020B0604030504040204" pitchFamily="34" charset="0"/>
              </a:rPr>
              <a:t>Structure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4407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   </a:t>
            </a:r>
            <a:r>
              <a:rPr lang="en-US" b="1" i="1"/>
              <a:t>Deformation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chemeClr val="tx2"/>
                </a:solidFill>
              </a:rPr>
              <a:t>Deformation</a:t>
            </a:r>
            <a:r>
              <a:rPr lang="en-US" altLang="en-US" b="1"/>
              <a:t> is a general term that refers to all changes in the original form and/or size of a rock body</a:t>
            </a:r>
          </a:p>
          <a:p>
            <a:pPr eaLnBrk="1" hangingPunct="1"/>
            <a:r>
              <a:rPr lang="en-US" altLang="en-US" b="1"/>
              <a:t>Most crustal deformation occurs along plate margins</a:t>
            </a:r>
          </a:p>
          <a:p>
            <a:pPr eaLnBrk="1" hangingPunct="1"/>
            <a:r>
              <a:rPr lang="en-US" altLang="en-US" b="1"/>
              <a:t>Deformation involves</a:t>
            </a:r>
          </a:p>
          <a:p>
            <a:pPr lvl="2" eaLnBrk="1" hangingPunct="1"/>
            <a:r>
              <a:rPr lang="en-US" altLang="en-US" sz="2800" b="1" i="1">
                <a:solidFill>
                  <a:schemeClr val="tx2"/>
                </a:solidFill>
              </a:rPr>
              <a:t>Stress</a:t>
            </a:r>
            <a:r>
              <a:rPr lang="en-US" altLang="en-US" sz="2800" b="1" i="1">
                <a:cs typeface="Tahoma" panose="020B0604030504040204" pitchFamily="34" charset="0"/>
              </a:rPr>
              <a:t>—</a:t>
            </a:r>
            <a:r>
              <a:rPr lang="en-US" altLang="en-US" sz="2800" b="1"/>
              <a:t>Force applied to a given area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121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Deformation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</a:rPr>
              <a:t>How rocks deform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/>
              <a:t>General characteristics of rock deformation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chemeClr val="tx2"/>
                </a:solidFill>
              </a:rPr>
              <a:t>Elastic</a:t>
            </a:r>
            <a:r>
              <a:rPr lang="en-US" altLang="en-US" sz="2400" b="1"/>
              <a:t> deformation</a:t>
            </a:r>
            <a:r>
              <a:rPr lang="en-US" altLang="en-US" sz="2400" b="1">
                <a:cs typeface="Tahoma" panose="020B0604030504040204" pitchFamily="34" charset="0"/>
              </a:rPr>
              <a:t>—T</a:t>
            </a:r>
            <a:r>
              <a:rPr lang="en-US" altLang="en-US" sz="2400" b="1"/>
              <a:t>he rock returns to nearly its original size and shape when the stress is removed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/>
              <a:t>Once the elastic limit (strength) of a rock is surpassed, it either flows </a:t>
            </a:r>
            <a:r>
              <a:rPr lang="en-US" altLang="en-US" sz="2400" b="1" i="1">
                <a:solidFill>
                  <a:schemeClr val="tx2"/>
                </a:solidFill>
              </a:rPr>
              <a:t>(ductile deformation)</a:t>
            </a:r>
            <a:r>
              <a:rPr lang="en-US" altLang="en-US" sz="2400" b="1"/>
              <a:t> or fractures </a:t>
            </a:r>
            <a:r>
              <a:rPr lang="en-US" altLang="en-US" sz="2400" b="1" i="1">
                <a:solidFill>
                  <a:schemeClr val="tx2"/>
                </a:solidFill>
              </a:rPr>
              <a:t>(brittle deformation)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75" y="622300"/>
            <a:ext cx="4916488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Folds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During crustal deformation rocks are often bent into a series of wave-like undulations called </a:t>
            </a:r>
            <a:r>
              <a:rPr lang="en-US" altLang="en-US" b="1" i="1">
                <a:solidFill>
                  <a:schemeClr val="tx2"/>
                </a:solidFill>
              </a:rPr>
              <a:t>folds</a:t>
            </a:r>
          </a:p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Characteristics of folds</a:t>
            </a:r>
          </a:p>
          <a:p>
            <a:pPr lvl="2" eaLnBrk="1" hangingPunct="1"/>
            <a:r>
              <a:rPr lang="en-US" altLang="en-US" sz="2800" b="1"/>
              <a:t>Most folds result from compressional stresses which shorten and thicken the crust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622300"/>
            <a:ext cx="553085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Folds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</a:rPr>
              <a:t>Common types of folds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 i="1">
                <a:solidFill>
                  <a:schemeClr val="tx2"/>
                </a:solidFill>
              </a:rPr>
              <a:t>Anticline</a:t>
            </a:r>
            <a:r>
              <a:rPr lang="en-US" altLang="en-US" sz="2800" b="1">
                <a:cs typeface="Tahoma" panose="020B0604030504040204" pitchFamily="34" charset="0"/>
              </a:rPr>
              <a:t>—U</a:t>
            </a:r>
            <a:r>
              <a:rPr lang="en-US" altLang="en-US" sz="2800" b="1"/>
              <a:t>pfolded or arched rock layers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 i="1">
                <a:solidFill>
                  <a:schemeClr val="tx2"/>
                </a:solidFill>
              </a:rPr>
              <a:t>Syncline</a:t>
            </a:r>
            <a:r>
              <a:rPr lang="en-US" altLang="en-US" sz="2800" b="1">
                <a:cs typeface="Tahoma" panose="020B0604030504040204" pitchFamily="34" charset="0"/>
              </a:rPr>
              <a:t>—D</a:t>
            </a:r>
            <a:r>
              <a:rPr lang="en-US" altLang="en-US" sz="2800" b="1"/>
              <a:t>ownfolds or troughs of rock layers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/>
              <a:t>Depending on their orientation, anticlines and synclines can be described as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chemeClr val="tx2"/>
                </a:solidFill>
              </a:rPr>
              <a:t>Symmetrical, asymmetrical</a:t>
            </a:r>
            <a:r>
              <a:rPr lang="en-US" altLang="en-US" sz="2400" b="1" i="1"/>
              <a:t>,</a:t>
            </a:r>
            <a:r>
              <a:rPr lang="en-US" altLang="en-US" sz="2400" b="1"/>
              <a:t> or </a:t>
            </a:r>
            <a:r>
              <a:rPr lang="en-US" altLang="en-US" sz="2400" b="1" i="1">
                <a:solidFill>
                  <a:schemeClr val="tx2"/>
                </a:solidFill>
              </a:rPr>
              <a:t>recumbent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  <a:r>
              <a:rPr lang="en-US" altLang="en-US" sz="2400" b="1"/>
              <a:t>(an overturned fold)</a:t>
            </a: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i="1"/>
              <a:t>Anticlines and Synclines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733800" y="5715000"/>
            <a:ext cx="181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Verdana" panose="020B0604030504040204" pitchFamily="34" charset="0"/>
              </a:rPr>
              <a:t>Figure 6.20</a:t>
            </a:r>
          </a:p>
        </p:txBody>
      </p:sp>
      <p:pic>
        <p:nvPicPr>
          <p:cNvPr id="63492" name="Picture 4" descr="06_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763" y="2373313"/>
            <a:ext cx="8097837" cy="2808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407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What Is An Earthquake?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Elastic rebound</a:t>
            </a:r>
          </a:p>
          <a:p>
            <a:pPr lvl="2" eaLnBrk="1" hangingPunct="1"/>
            <a:r>
              <a:rPr lang="en-US" altLang="en-US" sz="2800" b="1"/>
              <a:t>Earthquake mechanism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Slippage at the weakest point (the focus) occurs</a:t>
            </a:r>
            <a:r>
              <a:rPr lang="en-US" altLang="en-US" sz="2400" b="1"/>
              <a:t> 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Vibrations (earthquakes) occur as the deformed rock </a:t>
            </a:r>
            <a:r>
              <a:rPr lang="en-US" altLang="en-US" sz="2400" b="1">
                <a:latin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>
                <a:cs typeface="Times New Roman" panose="02020603050405020304" pitchFamily="18" charset="0"/>
              </a:rPr>
              <a:t>springs back</a:t>
            </a:r>
            <a:r>
              <a:rPr lang="en-US" altLang="en-US" sz="2400" b="1">
                <a:latin typeface="Tahoma" panose="020B0604030504040204" pitchFamily="34" charset="0"/>
                <a:cs typeface="Times New Roman" panose="02020603050405020304" pitchFamily="18" charset="0"/>
              </a:rPr>
              <a:t>”</a:t>
            </a:r>
            <a:r>
              <a:rPr lang="en-US" altLang="en-US" sz="2400" b="1">
                <a:cs typeface="Times New Roman" panose="02020603050405020304" pitchFamily="18" charset="0"/>
              </a:rPr>
              <a:t> to its original shape </a:t>
            </a:r>
            <a:r>
              <a:rPr lang="en-US" altLang="en-US" sz="2400" b="1" i="1">
                <a:solidFill>
                  <a:schemeClr val="tx2"/>
                </a:solidFill>
                <a:cs typeface="Times New Roman" panose="02020603050405020304" pitchFamily="18" charset="0"/>
              </a:rPr>
              <a:t>(elastic rebound)</a:t>
            </a:r>
            <a:endParaRPr lang="en-US" altLang="en-US" b="1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213" y="622300"/>
            <a:ext cx="5838825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Folds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Other types of folds</a:t>
            </a:r>
          </a:p>
          <a:p>
            <a:pPr lvl="2" eaLnBrk="1" hangingPunct="1"/>
            <a:r>
              <a:rPr lang="en-US" altLang="en-US" sz="2800" b="1" i="1">
                <a:solidFill>
                  <a:schemeClr val="tx2"/>
                </a:solidFill>
              </a:rPr>
              <a:t>Dome</a:t>
            </a:r>
          </a:p>
          <a:p>
            <a:pPr lvl="3" eaLnBrk="1" hangingPunct="1"/>
            <a:r>
              <a:rPr lang="en-US" altLang="en-US" sz="2400" b="1"/>
              <a:t>Upwarped displacement of rocks</a:t>
            </a:r>
          </a:p>
          <a:p>
            <a:pPr lvl="3" eaLnBrk="1" hangingPunct="1"/>
            <a:r>
              <a:rPr lang="en-US" altLang="en-US" sz="2400" b="1"/>
              <a:t>Circular or slightly elongated structure</a:t>
            </a:r>
          </a:p>
          <a:p>
            <a:pPr lvl="3" eaLnBrk="1" hangingPunct="1"/>
            <a:r>
              <a:rPr lang="en-US" altLang="en-US" sz="2400" b="1"/>
              <a:t>Oldest rocks in center, younger rocks on the flanks</a:t>
            </a:r>
          </a:p>
          <a:p>
            <a:pPr lvl="3" eaLnBrk="1" hangingPunct="1">
              <a:buFontTx/>
              <a:buNone/>
            </a:pPr>
            <a:endParaRPr lang="en-US" altLang="en-US" sz="2400" b="1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622300"/>
            <a:ext cx="5684838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Folds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Other types of folds</a:t>
            </a:r>
          </a:p>
          <a:p>
            <a:pPr lvl="2" eaLnBrk="1" hangingPunct="1"/>
            <a:r>
              <a:rPr lang="en-US" altLang="en-US" sz="2800" b="1" i="1">
                <a:solidFill>
                  <a:schemeClr val="tx2"/>
                </a:solidFill>
              </a:rPr>
              <a:t>Basin</a:t>
            </a:r>
          </a:p>
          <a:p>
            <a:pPr lvl="3" eaLnBrk="1" hangingPunct="1"/>
            <a:r>
              <a:rPr lang="en-US" altLang="en-US" sz="2400" b="1"/>
              <a:t>Circular or slightly elongated structure</a:t>
            </a:r>
          </a:p>
          <a:p>
            <a:pPr lvl="3" eaLnBrk="1" hangingPunct="1"/>
            <a:r>
              <a:rPr lang="en-US" altLang="en-US" sz="2400" b="1"/>
              <a:t>Downwarped displacement of rocks</a:t>
            </a:r>
          </a:p>
          <a:p>
            <a:pPr lvl="3" eaLnBrk="1" hangingPunct="1"/>
            <a:r>
              <a:rPr lang="en-US" altLang="en-US" sz="2400" b="1"/>
              <a:t>Youngest rocks are found near the center, oldest rocks on the flanks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8413" y="622300"/>
            <a:ext cx="5684837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Faults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i="1">
                <a:solidFill>
                  <a:schemeClr val="tx2"/>
                </a:solidFill>
              </a:rPr>
              <a:t>Faults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  <a:r>
              <a:rPr lang="en-US" altLang="en-US" b="1"/>
              <a:t>are fractures in rocks along which appreciable displacement has taken place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Sudden movements along faults are the cause of most earthquakes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Classified by their relative movement which can be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/>
              <a:t>Horizontal, vertical, or oblique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622300"/>
            <a:ext cx="7297737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 Faults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</a:rPr>
              <a:t>Types of faults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 i="1">
                <a:solidFill>
                  <a:schemeClr val="tx2"/>
                </a:solidFill>
              </a:rPr>
              <a:t>Dip-slip faults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/>
              <a:t>Movement is mainly parallel to the dip of the fault surface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/>
              <a:t>May produce long, low cliffs called </a:t>
            </a:r>
            <a:r>
              <a:rPr lang="en-US" altLang="en-US" sz="2400" b="1" i="1">
                <a:solidFill>
                  <a:schemeClr val="tx2"/>
                </a:solidFill>
              </a:rPr>
              <a:t>fault scarps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/>
              <a:t>Parts of a dip-slip fault include the </a:t>
            </a:r>
            <a:r>
              <a:rPr lang="en-US" altLang="en-US" sz="2400" b="1" i="1">
                <a:solidFill>
                  <a:schemeClr val="tx2"/>
                </a:solidFill>
              </a:rPr>
              <a:t>hanging wall</a:t>
            </a:r>
            <a:r>
              <a:rPr lang="en-US" altLang="en-US" sz="2400" b="1"/>
              <a:t> (rock surface above the fault) and the </a:t>
            </a:r>
            <a:r>
              <a:rPr lang="en-US" altLang="en-US" sz="2400" b="1" i="1">
                <a:solidFill>
                  <a:schemeClr val="tx2"/>
                </a:solidFill>
              </a:rPr>
              <a:t>footwall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  <a:r>
              <a:rPr lang="en-US" altLang="en-US" sz="2400" b="1"/>
              <a:t>(rock surface below the fault)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407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Faults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357688"/>
          </a:xfrm>
        </p:spPr>
        <p:txBody>
          <a:bodyPr/>
          <a:lstStyle/>
          <a:p>
            <a:pPr lvl="2" eaLnBrk="1" hangingPunct="1"/>
            <a:r>
              <a:rPr lang="en-US" altLang="en-US" sz="3200" b="1">
                <a:solidFill>
                  <a:schemeClr val="tx2"/>
                </a:solidFill>
              </a:rPr>
              <a:t>Types of dip-slip faults</a:t>
            </a:r>
          </a:p>
          <a:p>
            <a:pPr lvl="3" eaLnBrk="1" hangingPunct="1"/>
            <a:r>
              <a:rPr lang="en-US" altLang="en-US" sz="2800" b="1" i="1">
                <a:solidFill>
                  <a:schemeClr val="tx2"/>
                </a:solidFill>
              </a:rPr>
              <a:t>Normal fault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</a:p>
          <a:p>
            <a:pPr lvl="4" eaLnBrk="1" hangingPunct="1"/>
            <a:r>
              <a:rPr lang="en-US" altLang="en-US" sz="2400" b="1"/>
              <a:t>Hanging wall block moves down relative to the footwall block</a:t>
            </a:r>
          </a:p>
          <a:p>
            <a:pPr lvl="4" eaLnBrk="1" hangingPunct="1"/>
            <a:r>
              <a:rPr lang="en-US" altLang="en-US" sz="2400" b="1"/>
              <a:t>Accommodates lengthening or extension of the crust</a:t>
            </a:r>
          </a:p>
          <a:p>
            <a:pPr lvl="4" eaLnBrk="1" hangingPunct="1"/>
            <a:r>
              <a:rPr lang="en-US" altLang="en-US" sz="2400" b="1"/>
              <a:t>Larger scale normal faults are associated with structures called </a:t>
            </a:r>
            <a:r>
              <a:rPr lang="en-US" altLang="en-US" sz="2400" b="1" i="1">
                <a:solidFill>
                  <a:schemeClr val="tx2"/>
                </a:solidFill>
              </a:rPr>
              <a:t>fault-block mountains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600200" y="304800"/>
            <a:ext cx="6172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i="1">
                <a:solidFill>
                  <a:schemeClr val="tx2"/>
                </a:solidFill>
                <a:latin typeface="Verdana" panose="020B0604030504040204" pitchFamily="34" charset="0"/>
              </a:rPr>
              <a:t>Normal Fault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352800" y="62484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Verdana" panose="020B0604030504040204" pitchFamily="34" charset="0"/>
              </a:rPr>
              <a:t>Figure 6.24 A</a:t>
            </a:r>
          </a:p>
        </p:txBody>
      </p:sp>
      <p:pic>
        <p:nvPicPr>
          <p:cNvPr id="69636" name="Picture 4" descr="06_24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50" y="1600200"/>
            <a:ext cx="7715250" cy="445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9835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Faults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altLang="en-US" sz="3200" b="1">
                <a:solidFill>
                  <a:schemeClr val="tx2"/>
                </a:solidFill>
              </a:rPr>
              <a:t>Types of dip-slip faults</a:t>
            </a:r>
          </a:p>
          <a:p>
            <a:pPr lvl="3" eaLnBrk="1" hangingPunct="1"/>
            <a:r>
              <a:rPr lang="en-US" altLang="en-US" sz="2800" b="1" i="1">
                <a:solidFill>
                  <a:schemeClr val="tx2"/>
                </a:solidFill>
              </a:rPr>
              <a:t>Reverse</a:t>
            </a:r>
            <a:r>
              <a:rPr lang="en-US" altLang="en-US" sz="2800" b="1"/>
              <a:t> and </a:t>
            </a:r>
            <a:r>
              <a:rPr lang="en-US" altLang="en-US" sz="2800" b="1" i="1">
                <a:solidFill>
                  <a:schemeClr val="tx2"/>
                </a:solidFill>
              </a:rPr>
              <a:t>thrust faults</a:t>
            </a:r>
          </a:p>
          <a:p>
            <a:pPr lvl="4" eaLnBrk="1" hangingPunct="1"/>
            <a:r>
              <a:rPr lang="en-US" altLang="en-US" sz="2400" b="1"/>
              <a:t>Hanging wall block moves up relative to the footwall block</a:t>
            </a:r>
          </a:p>
          <a:p>
            <a:pPr lvl="4" eaLnBrk="1" hangingPunct="1"/>
            <a:r>
              <a:rPr lang="en-US" altLang="en-US" sz="2400" b="1"/>
              <a:t>Reverse faults have dips greater than 45</a:t>
            </a:r>
            <a:r>
              <a:rPr lang="en-US" altLang="en-US" sz="2400" b="1" baseline="30000"/>
              <a:t>o </a:t>
            </a:r>
            <a:r>
              <a:rPr lang="en-US" altLang="en-US" sz="2400" b="1"/>
              <a:t>and thrust faults have dips less than 45</a:t>
            </a:r>
            <a:r>
              <a:rPr lang="en-US" altLang="en-US" sz="2400" b="1" baseline="30000"/>
              <a:t>o</a:t>
            </a:r>
            <a:endParaRPr lang="en-US" altLang="en-US" sz="2400" b="1"/>
          </a:p>
          <a:p>
            <a:pPr lvl="4" eaLnBrk="1" hangingPunct="1"/>
            <a:r>
              <a:rPr lang="en-US" altLang="en-US" sz="2400" b="1"/>
              <a:t>Strong compressional forces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93038" cy="6937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Reverse Fault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200400" y="6172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Verdana" panose="020B0604030504040204" pitchFamily="34" charset="0"/>
              </a:rPr>
              <a:t>Figure 6.24 B</a:t>
            </a:r>
          </a:p>
        </p:txBody>
      </p:sp>
      <p:pic>
        <p:nvPicPr>
          <p:cNvPr id="71684" name="Picture 4" descr="06_24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24000"/>
            <a:ext cx="7620000" cy="456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8311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Faults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45928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</a:rPr>
              <a:t>Strike-slip fault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/>
              <a:t>Dominant displacement is horizontal and parallel to the strike of the fault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/>
              <a:t>Types of strike-slip faults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chemeClr val="tx2"/>
                </a:solidFill>
              </a:rPr>
              <a:t>Right-lateral</a:t>
            </a:r>
            <a:r>
              <a:rPr lang="en-US" altLang="en-US" sz="2400" b="1">
                <a:cs typeface="Tahoma" panose="020B0604030504040204" pitchFamily="34" charset="0"/>
              </a:rPr>
              <a:t>—A</a:t>
            </a:r>
            <a:r>
              <a:rPr lang="en-US" altLang="en-US" sz="2400" b="1"/>
              <a:t>s you face the fault, the opposite side of the fault moves to the right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chemeClr val="tx2"/>
                </a:solidFill>
              </a:rPr>
              <a:t>Left-lateral</a:t>
            </a:r>
            <a:r>
              <a:rPr lang="en-US" altLang="en-US" sz="2400" b="1" i="1">
                <a:cs typeface="Tahoma" panose="020B0604030504040204" pitchFamily="34" charset="0"/>
              </a:rPr>
              <a:t>—</a:t>
            </a:r>
            <a:r>
              <a:rPr lang="en-US" altLang="en-US" sz="2400" b="1">
                <a:cs typeface="Tahoma" panose="020B0604030504040204" pitchFamily="34" charset="0"/>
              </a:rPr>
              <a:t>A</a:t>
            </a:r>
            <a:r>
              <a:rPr lang="en-US" altLang="en-US" sz="2400" b="1"/>
              <a:t>s you face the fault, the opposite side of the fault moves to the left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93038" cy="769938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 Strike-Slip fault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200400" y="6172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Verdana" panose="020B0604030504040204" pitchFamily="34" charset="0"/>
              </a:rPr>
              <a:t>Figure 6.24 D</a:t>
            </a:r>
          </a:p>
        </p:txBody>
      </p:sp>
      <p:pic>
        <p:nvPicPr>
          <p:cNvPr id="73732" name="Picture 4" descr="06_24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447800"/>
            <a:ext cx="7543800" cy="463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4" descr="06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600" r="639" b="3593"/>
          <a:stretch>
            <a:fillRect/>
          </a:stretch>
        </p:blipFill>
        <p:spPr bwMode="auto">
          <a:xfrm>
            <a:off x="1482725" y="0"/>
            <a:ext cx="661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359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Faults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440531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Strike-slip fault</a:t>
            </a:r>
          </a:p>
          <a:p>
            <a:pPr lvl="2" eaLnBrk="1" hangingPunct="1"/>
            <a:r>
              <a:rPr lang="en-US" altLang="en-US" sz="2800" b="1" i="1">
                <a:solidFill>
                  <a:schemeClr val="tx2"/>
                </a:solidFill>
              </a:rPr>
              <a:t>Transform fault</a:t>
            </a:r>
          </a:p>
          <a:p>
            <a:pPr lvl="3" eaLnBrk="1" hangingPunct="1"/>
            <a:r>
              <a:rPr lang="en-US" altLang="en-US" sz="2400" b="1"/>
              <a:t>Large strike-slip fault that cuts through the lithosphere</a:t>
            </a:r>
          </a:p>
          <a:p>
            <a:pPr lvl="3" eaLnBrk="1" hangingPunct="1"/>
            <a:r>
              <a:rPr lang="en-US" altLang="en-US" sz="2400" b="1"/>
              <a:t>Accommodates motion between two large crustal plates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6096000" y="1295400"/>
            <a:ext cx="25273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i="1">
                <a:solidFill>
                  <a:schemeClr val="tx2"/>
                </a:solidFill>
                <a:latin typeface="Verdana" panose="020B0604030504040204" pitchFamily="34" charset="0"/>
              </a:rPr>
              <a:t>The San</a:t>
            </a:r>
          </a:p>
          <a:p>
            <a:pPr algn="ctr" eaLnBrk="1" hangingPunct="1"/>
            <a:r>
              <a:rPr lang="en-US" altLang="en-US" sz="4000" b="1" i="1">
                <a:solidFill>
                  <a:schemeClr val="tx2"/>
                </a:solidFill>
                <a:latin typeface="Verdana" panose="020B0604030504040204" pitchFamily="34" charset="0"/>
              </a:rPr>
              <a:t>Andreas</a:t>
            </a:r>
          </a:p>
          <a:p>
            <a:pPr algn="ctr" eaLnBrk="1" hangingPunct="1"/>
            <a:r>
              <a:rPr lang="en-US" altLang="en-US" sz="4000" b="1" i="1">
                <a:solidFill>
                  <a:schemeClr val="tx2"/>
                </a:solidFill>
                <a:latin typeface="Verdana" panose="020B0604030504040204" pitchFamily="34" charset="0"/>
              </a:rPr>
              <a:t>Fault </a:t>
            </a:r>
          </a:p>
          <a:p>
            <a:pPr algn="ctr" eaLnBrk="1" hangingPunct="1"/>
            <a:r>
              <a:rPr lang="en-US" altLang="en-US" sz="4000" b="1" i="1">
                <a:solidFill>
                  <a:schemeClr val="tx2"/>
                </a:solidFill>
                <a:latin typeface="Verdana" panose="020B0604030504040204" pitchFamily="34" charset="0"/>
              </a:rPr>
              <a:t>System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400800" y="39624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Verdana" panose="020B0604030504040204" pitchFamily="34" charset="0"/>
              </a:rPr>
              <a:t>Figure 6.26</a:t>
            </a:r>
          </a:p>
        </p:txBody>
      </p:sp>
      <p:pic>
        <p:nvPicPr>
          <p:cNvPr id="75780" name="Picture 4" descr="06_2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304800"/>
            <a:ext cx="5005388" cy="632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407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   </a:t>
            </a:r>
            <a:r>
              <a:rPr lang="en-US" b="1" i="1"/>
              <a:t>Mountain Building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chemeClr val="tx2"/>
                </a:solidFill>
                <a:cs typeface="Times New Roman" panose="02020603050405020304" pitchFamily="18" charset="0"/>
              </a:rPr>
              <a:t>Orogenesis</a:t>
            </a: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lang="en-US" altLang="en-US" b="1">
                <a:cs typeface="Tahoma" panose="020B0604030504040204" pitchFamily="34" charset="0"/>
              </a:rPr>
              <a:t>T</a:t>
            </a:r>
            <a:r>
              <a:rPr lang="en-US" altLang="en-US" b="1">
                <a:cs typeface="Times New Roman" panose="02020603050405020304" pitchFamily="18" charset="0"/>
              </a:rPr>
              <a:t>he processes that collectively produce a mountain belt</a:t>
            </a:r>
          </a:p>
          <a:p>
            <a:pPr lvl="2" eaLnBrk="1" hangingPunct="1"/>
            <a:r>
              <a:rPr lang="en-US" altLang="en-US" sz="2800" b="1"/>
              <a:t>Include folding, thrust faulting, metamorphism, and igneous activity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Compressional forces producing folding and thrust faulting</a:t>
            </a:r>
            <a:r>
              <a:rPr lang="en-US" altLang="en-US" sz="2800" b="1"/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Metamorphism</a:t>
            </a:r>
            <a:r>
              <a:rPr lang="en-US" altLang="en-US" sz="2800" b="1"/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Igneous activity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16938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cs typeface="Times New Roman" pitchFamily="18" charset="0"/>
              </a:rPr>
              <a:t>Mountain Building</a:t>
            </a:r>
            <a:r>
              <a:rPr lang="en-US" b="1" i="1"/>
              <a:t> at </a:t>
            </a:r>
            <a:br>
              <a:rPr lang="en-US" b="1" i="1"/>
            </a:br>
            <a:r>
              <a:rPr lang="en-US" b="1" i="1"/>
              <a:t>Convergent Boundaries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Island arcs</a:t>
            </a:r>
            <a:endParaRPr lang="en-US" altLang="en-US" b="1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Where two ocean plates converge and one is subducted beneath the other</a:t>
            </a:r>
            <a:r>
              <a:rPr lang="en-US" altLang="en-US" sz="2800" b="1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Volcanic island arcs result from the steady subduction of oceanic lithosphere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Continued development can result in the formation of mountainous topography consisting of igneous and metamorphic rocks</a:t>
            </a:r>
            <a:r>
              <a:rPr lang="en-US" altLang="en-US" sz="2400" b="1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412037" cy="7699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Volcanic Island Arc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352800" y="6096000"/>
            <a:ext cx="259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Verdana" panose="020B0604030504040204" pitchFamily="34" charset="0"/>
              </a:rPr>
              <a:t>Figure 6.28</a:t>
            </a:r>
          </a:p>
        </p:txBody>
      </p:sp>
      <p:pic>
        <p:nvPicPr>
          <p:cNvPr id="78852" name="Picture 4" descr="06_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25" y="1855788"/>
            <a:ext cx="8589963" cy="4316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16938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cs typeface="Times New Roman" pitchFamily="18" charset="0"/>
              </a:rPr>
              <a:t>Mountain Building</a:t>
            </a:r>
            <a:r>
              <a:rPr lang="en-US" b="1" i="1"/>
              <a:t> at </a:t>
            </a:r>
            <a:br>
              <a:rPr lang="en-US" b="1" i="1"/>
            </a:br>
            <a:r>
              <a:rPr lang="en-US" b="1" i="1"/>
              <a:t>Convergent Boundaries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Andean-type mountain building</a:t>
            </a:r>
            <a:r>
              <a:rPr lang="en-US" altLang="en-US" b="1">
                <a:cs typeface="Times New Roman" panose="02020603050405020304" pitchFamily="18" charset="0"/>
              </a:rPr>
              <a:t> </a:t>
            </a:r>
            <a:endParaRPr lang="en-US" altLang="en-US" b="1"/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Mountain building along continental margins </a:t>
            </a:r>
            <a:endParaRPr lang="en-US" altLang="en-US" sz="2800" b="1"/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Involves the convergence of an oceanic plate and a plate whose leading edge contains continental crust 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Exemplified by the Andes Mountains</a:t>
            </a:r>
            <a:r>
              <a:rPr lang="en-US" altLang="en-US" sz="2400" b="1"/>
              <a:t> </a:t>
            </a:r>
            <a:endParaRPr lang="en-US" altLang="en-US" sz="1800" b="1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16938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cs typeface="Times New Roman" pitchFamily="18" charset="0"/>
              </a:rPr>
              <a:t>Mountain Building</a:t>
            </a:r>
            <a:r>
              <a:rPr lang="en-US" b="1" i="1"/>
              <a:t> at </a:t>
            </a:r>
            <a:br>
              <a:rPr lang="en-US" b="1" i="1"/>
            </a:br>
            <a:r>
              <a:rPr lang="en-US" b="1" i="1"/>
              <a:t>Convergent Boundaries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Andean-type mountain building </a:t>
            </a:r>
            <a:endParaRPr lang="en-US" altLang="en-US" b="1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Building a volcanic arc</a:t>
            </a:r>
            <a:r>
              <a:rPr lang="en-US" altLang="en-US" sz="2800" b="1"/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Subduction and partial melting of mantle rock generates primary magmas</a:t>
            </a:r>
            <a:r>
              <a:rPr lang="en-US" altLang="en-US" sz="2400" b="1"/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Differentiation of magma produces andesitic volcanism dominated by pyroclastics and lavas</a:t>
            </a:r>
            <a:endParaRPr lang="en-US" altLang="en-US" sz="2400" b="1"/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>
                <a:cs typeface="Times New Roman" panose="02020603050405020304" pitchFamily="18" charset="0"/>
              </a:rPr>
              <a:t>A large percentage of the magma never reaches the surface and is emplaced as plutons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93038" cy="6937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/>
              <a:t>Andean-Type Plate Margin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124200" y="6096000"/>
            <a:ext cx="259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Verdana" panose="020B0604030504040204" pitchFamily="34" charset="0"/>
              </a:rPr>
              <a:t>Figure 6.29 B</a:t>
            </a:r>
          </a:p>
        </p:txBody>
      </p:sp>
      <p:pic>
        <p:nvPicPr>
          <p:cNvPr id="81924" name="Picture 4" descr="06_29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138" y="1778000"/>
            <a:ext cx="7916862" cy="431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16938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cs typeface="Times New Roman" pitchFamily="18" charset="0"/>
              </a:rPr>
              <a:t>Subduction and </a:t>
            </a:r>
            <a:br>
              <a:rPr lang="en-US" b="1" i="1">
                <a:cs typeface="Times New Roman" pitchFamily="18" charset="0"/>
              </a:rPr>
            </a:br>
            <a:r>
              <a:rPr lang="en-US" b="1" i="1">
                <a:cs typeface="Times New Roman" pitchFamily="18" charset="0"/>
              </a:rPr>
              <a:t>Mountain Building</a:t>
            </a:r>
            <a:r>
              <a:rPr lang="en-US" b="1" i="1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267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Andean-type mountain building</a:t>
            </a:r>
            <a:r>
              <a:rPr lang="en-US" altLang="en-US" b="1">
                <a:cs typeface="Times New Roman" panose="02020603050405020304" pitchFamily="18" charset="0"/>
              </a:rPr>
              <a:t> </a:t>
            </a:r>
            <a:endParaRPr lang="en-US" altLang="en-US" b="1"/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Development of an accretionary wedge </a:t>
            </a:r>
            <a:endParaRPr lang="en-US" altLang="en-US" sz="2800" b="1"/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An </a:t>
            </a:r>
            <a:r>
              <a:rPr lang="en-US" altLang="en-US" sz="2400" b="1" i="1">
                <a:solidFill>
                  <a:schemeClr val="tx2"/>
                </a:solidFill>
                <a:cs typeface="Times New Roman" panose="02020603050405020304" pitchFamily="18" charset="0"/>
              </a:rPr>
              <a:t>accretionary wedge</a:t>
            </a:r>
            <a:r>
              <a:rPr lang="en-US" altLang="en-US" sz="2400" b="1">
                <a:cs typeface="Times New Roman" panose="02020603050405020304" pitchFamily="18" charset="0"/>
              </a:rPr>
              <a:t> is a chaotic accumulation of deformed and thrust-faulted sediments and scraps of oceanic crust</a:t>
            </a:r>
            <a:r>
              <a:rPr lang="en-US" altLang="en-US" sz="2400" b="1"/>
              <a:t> </a:t>
            </a:r>
          </a:p>
          <a:p>
            <a:pPr lvl="3" eaLnBrk="1" hangingPunct="1"/>
            <a:r>
              <a:rPr lang="en-US" altLang="en-US" sz="2400" b="1">
                <a:cs typeface="Times New Roman" panose="02020603050405020304" pitchFamily="18" charset="0"/>
              </a:rPr>
              <a:t>Prolonged subduction may thicken an accretionary wedge enough so it protrudes above sea level</a:t>
            </a:r>
            <a:endParaRPr lang="en-US" altLang="en-US" sz="2400" b="1"/>
          </a:p>
          <a:p>
            <a:pPr eaLnBrk="1" hangingPunct="1"/>
            <a:endParaRPr lang="en-US" altLang="en-US" sz="2800" b="1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359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cs typeface="Times New Roman" pitchFamily="18" charset="0"/>
              </a:rPr>
              <a:t>Continental Collisions</a:t>
            </a:r>
            <a:r>
              <a:rPr lang="en-US" b="1" i="1"/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Two lithospheric plates, both carrying continental crust</a:t>
            </a:r>
            <a:r>
              <a:rPr lang="en-US" altLang="en-US" sz="2800" b="1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endParaRPr lang="en-US" altLang="en-US" sz="2800" b="1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Continental collisions result in the development of compressional mountains that are characterized by shortened and thickened crust </a:t>
            </a:r>
            <a:endParaRPr lang="en-US" altLang="en-US" sz="2800" b="1"/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Most compressional mountains exhibit a region of intense folding and thrust faulting called a fold-and-thrust-belt</a:t>
            </a:r>
            <a:r>
              <a:rPr lang="en-US" altLang="en-US" sz="2800" b="1"/>
              <a:t> </a:t>
            </a:r>
            <a:endParaRPr lang="en-US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407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/>
              <a:t>What Is an earthquake?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Foreshocks and aftershocks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Adjustments that follow a major earthquake often generate smaller earthquakes called </a:t>
            </a:r>
            <a:r>
              <a:rPr lang="en-US" altLang="en-US" sz="2800" b="1" i="1">
                <a:solidFill>
                  <a:schemeClr val="tx2"/>
                </a:solidFill>
                <a:cs typeface="Times New Roman" panose="02020603050405020304" pitchFamily="18" charset="0"/>
              </a:rPr>
              <a:t>aftershocks</a:t>
            </a:r>
            <a:r>
              <a:rPr lang="en-US" altLang="en-US" sz="2800" b="1">
                <a:solidFill>
                  <a:schemeClr val="tx2"/>
                </a:solidFill>
              </a:rPr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Small earthquakes, called </a:t>
            </a:r>
            <a:r>
              <a:rPr lang="en-US" altLang="en-US" sz="2800" b="1" i="1">
                <a:solidFill>
                  <a:schemeClr val="tx2"/>
                </a:solidFill>
                <a:cs typeface="Times New Roman" panose="02020603050405020304" pitchFamily="18" charset="0"/>
              </a:rPr>
              <a:t>foreshocks,</a:t>
            </a:r>
            <a:r>
              <a:rPr lang="en-US" altLang="en-US" sz="2800" b="1">
                <a:cs typeface="Times New Roman" panose="02020603050405020304" pitchFamily="18" charset="0"/>
              </a:rPr>
              <a:t> often precede a major earthquake by days or, in some cases, by as much as several years</a:t>
            </a:r>
            <a:r>
              <a:rPr lang="en-US" altLang="en-US" sz="2800" b="1"/>
              <a:t>  </a:t>
            </a:r>
          </a:p>
          <a:p>
            <a:pPr eaLnBrk="1" hangingPunct="1"/>
            <a:endParaRPr lang="en-US" altLang="en-US" b="1"/>
          </a:p>
          <a:p>
            <a:pPr lvl="3" eaLnBrk="1" hangingPunct="1"/>
            <a:endParaRPr lang="en-US" altLang="en-US" sz="2800" b="1"/>
          </a:p>
          <a:p>
            <a:pPr lvl="3" eaLnBrk="1" hangingPunct="1"/>
            <a:endParaRPr lang="en-US" altLang="en-US" sz="2400" b="1"/>
          </a:p>
          <a:p>
            <a:pPr lvl="2" eaLnBrk="1" hangingPunct="1"/>
            <a:endParaRPr lang="en-US" altLang="en-US" sz="2800" b="1"/>
          </a:p>
          <a:p>
            <a:pPr lvl="2" eaLnBrk="1" hangingPunct="1"/>
            <a:endParaRPr lang="en-US" altLang="en-US" b="1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359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cs typeface="Times New Roman" pitchFamily="18" charset="0"/>
              </a:rPr>
              <a:t>Continental Collisions</a:t>
            </a:r>
            <a:r>
              <a:rPr lang="en-US" b="1" i="1"/>
              <a:t>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57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Himalayan Mountains</a:t>
            </a:r>
            <a:r>
              <a:rPr lang="en-US" altLang="en-US" sz="3600" b="1">
                <a:cs typeface="Times New Roman" panose="02020603050405020304" pitchFamily="18" charset="0"/>
              </a:rPr>
              <a:t> </a:t>
            </a:r>
            <a:endParaRPr lang="en-US" altLang="en-US" b="1"/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Youthful mountains</a:t>
            </a: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lang="en-US" altLang="en-US" sz="2800" b="1">
                <a:cs typeface="Tahoma" panose="020B0604030504040204" pitchFamily="34" charset="0"/>
              </a:rPr>
              <a:t>C</a:t>
            </a:r>
            <a:r>
              <a:rPr lang="en-US" altLang="en-US" sz="2800" b="1">
                <a:cs typeface="Times New Roman" panose="02020603050405020304" pitchFamily="18" charset="0"/>
              </a:rPr>
              <a:t>ollision began about 45 million years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cs typeface="Times New Roman" panose="02020603050405020304" pitchFamily="18" charset="0"/>
              </a:rPr>
              <a:t>ago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India collided with Eurasian plate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Similar but older collision occurred when the European continent collided with the Asian continent to produce the Ural mountains  </a:t>
            </a:r>
          </a:p>
          <a:p>
            <a:pPr lvl="2" eaLnBrk="1" hangingPunct="1"/>
            <a:endParaRPr lang="en-US" altLang="en-US" sz="2800" b="1">
              <a:cs typeface="Times New Roman" panose="02020603050405020304" pitchFamily="18" charset="0"/>
            </a:endParaRPr>
          </a:p>
          <a:p>
            <a:pPr lvl="2" eaLnBrk="1" hangingPunct="1"/>
            <a:endParaRPr lang="en-US" altLang="en-US" sz="3200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359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cs typeface="Times New Roman" pitchFamily="18" charset="0"/>
              </a:rPr>
              <a:t>Continental Collisions</a:t>
            </a:r>
            <a:r>
              <a:rPr lang="en-US" b="1" i="1"/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57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Appalachian Mountains</a:t>
            </a:r>
            <a:r>
              <a:rPr lang="en-US" altLang="en-US" b="1">
                <a:cs typeface="Times New Roman" panose="02020603050405020304" pitchFamily="18" charset="0"/>
              </a:rPr>
              <a:t> </a:t>
            </a:r>
            <a:endParaRPr lang="en-US" altLang="en-US" b="1"/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Formed long ago and substantially lowered by erosion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Resulted from a collision among North America, Europe, and northern Africa </a:t>
            </a:r>
          </a:p>
          <a:p>
            <a:pPr lvl="2" eaLnBrk="1" hangingPunct="1"/>
            <a:endParaRPr lang="en-US" altLang="en-US" sz="2800" b="1">
              <a:cs typeface="Times New Roman" panose="02020603050405020304" pitchFamily="18" charset="0"/>
            </a:endParaRPr>
          </a:p>
          <a:p>
            <a:pPr lvl="2" eaLnBrk="1" hangingPunct="1"/>
            <a:endParaRPr lang="en-US" altLang="en-US" sz="3200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16938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cs typeface="Times New Roman" pitchFamily="18" charset="0"/>
              </a:rPr>
              <a:t>Terranes and </a:t>
            </a:r>
            <a:br>
              <a:rPr lang="en-US" b="1" i="1">
                <a:cs typeface="Times New Roman" pitchFamily="18" charset="0"/>
              </a:rPr>
            </a:br>
            <a:r>
              <a:rPr lang="en-US" b="1" i="1">
                <a:cs typeface="Times New Roman" pitchFamily="18" charset="0"/>
              </a:rPr>
              <a:t>Mountain Building</a:t>
            </a:r>
            <a:r>
              <a:rPr lang="en-US" b="1" i="1"/>
              <a:t>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Another mechanism of orogenesis </a:t>
            </a:r>
          </a:p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The nature of terranes</a:t>
            </a:r>
            <a:r>
              <a:rPr lang="en-US" altLang="en-US" b="1">
                <a:cs typeface="Times New Roman" panose="02020603050405020304" pitchFamily="18" charset="0"/>
              </a:rPr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Small crustal fragments collide and merge with continental margins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Accreted crustal blocks are called </a:t>
            </a:r>
            <a:r>
              <a:rPr lang="en-US" altLang="en-US" sz="2800" b="1" i="1">
                <a:solidFill>
                  <a:schemeClr val="tx2"/>
                </a:solidFill>
                <a:cs typeface="Times New Roman" panose="02020603050405020304" pitchFamily="18" charset="0"/>
              </a:rPr>
              <a:t>terranes</a:t>
            </a:r>
            <a:r>
              <a:rPr lang="en-US" altLang="en-US" sz="2800" b="1">
                <a:cs typeface="Times New Roman" panose="02020603050405020304" pitchFamily="18" charset="0"/>
              </a:rPr>
              <a:t> (any crustal fragments whose geologic history is distinct from that of the adjoining terranes)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16938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cs typeface="Times New Roman" pitchFamily="18" charset="0"/>
              </a:rPr>
              <a:t>Terranes and </a:t>
            </a:r>
            <a:br>
              <a:rPr lang="en-US" b="1" i="1">
                <a:cs typeface="Times New Roman" pitchFamily="18" charset="0"/>
              </a:rPr>
            </a:br>
            <a:r>
              <a:rPr lang="en-US" b="1" i="1">
                <a:cs typeface="Times New Roman" pitchFamily="18" charset="0"/>
              </a:rPr>
              <a:t>Mountain Building</a:t>
            </a:r>
            <a:r>
              <a:rPr lang="en-US" b="1" i="1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The nature of terranes</a:t>
            </a:r>
            <a:r>
              <a:rPr lang="en-US" altLang="en-US" b="1">
                <a:cs typeface="Times New Roman" panose="02020603050405020304" pitchFamily="18" charset="0"/>
              </a:rPr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Prior to accretion some of the fragments may have been microcontinents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Others may have been island arcs, submerged crustal fragments, extinct volcanic islands, or submerged oceanic plateaus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16938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cs typeface="Times New Roman" pitchFamily="18" charset="0"/>
              </a:rPr>
              <a:t>Terranes and </a:t>
            </a:r>
            <a:br>
              <a:rPr lang="en-US" b="1" i="1">
                <a:cs typeface="Times New Roman" pitchFamily="18" charset="0"/>
              </a:rPr>
            </a:br>
            <a:r>
              <a:rPr lang="en-US" b="1" i="1">
                <a:cs typeface="Times New Roman" pitchFamily="18" charset="0"/>
              </a:rPr>
              <a:t>Mountain Building</a:t>
            </a:r>
            <a:r>
              <a:rPr lang="en-US" b="1" i="1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Accretion and orogenesis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As oceanic plates move they carry embedded oceanic plateaus, island arcs, and microcontinents to Andean-type subduction zones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Thick oceanic plates carrying oceanic plateaus or </a:t>
            </a:r>
            <a:r>
              <a:rPr lang="en-US" altLang="en-US" sz="2800" b="1">
                <a:latin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800" b="1">
                <a:cs typeface="Times New Roman" panose="02020603050405020304" pitchFamily="18" charset="0"/>
              </a:rPr>
              <a:t>lighter</a:t>
            </a:r>
            <a:r>
              <a:rPr lang="en-US" altLang="en-US" sz="2800" b="1">
                <a:latin typeface="Tahoma" panose="020B0604030504040204" pitchFamily="34" charset="0"/>
                <a:cs typeface="Times New Roman" panose="02020603050405020304" pitchFamily="18" charset="0"/>
              </a:rPr>
              <a:t>”</a:t>
            </a:r>
            <a:r>
              <a:rPr lang="en-US" altLang="en-US" sz="2800" b="1">
                <a:cs typeface="Times New Roman" panose="02020603050405020304" pitchFamily="18" charset="0"/>
              </a:rPr>
              <a:t> igneous rocks of island arcs may be too buoyant to subduct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" descr="06_32AB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>
          <a:xfrm>
            <a:off x="60325" y="0"/>
            <a:ext cx="37719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5" name="Text Box 8"/>
          <p:cNvSpPr txBox="1">
            <a:spLocks noChangeArrowheads="1"/>
          </p:cNvSpPr>
          <p:nvPr/>
        </p:nvSpPr>
        <p:spPr bwMode="auto">
          <a:xfrm>
            <a:off x="6858000" y="1524000"/>
            <a:ext cx="153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2400">
              <a:latin typeface="Tahoma" panose="020B0604030504040204" pitchFamily="34" charset="0"/>
            </a:endParaRPr>
          </a:p>
        </p:txBody>
      </p:sp>
      <p:sp>
        <p:nvSpPr>
          <p:cNvPr id="90116" name="Text Box 9"/>
          <p:cNvSpPr txBox="1">
            <a:spLocks noChangeArrowheads="1"/>
          </p:cNvSpPr>
          <p:nvPr/>
        </p:nvSpPr>
        <p:spPr bwMode="auto">
          <a:xfrm>
            <a:off x="4953000" y="2133600"/>
            <a:ext cx="36036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i="1">
                <a:solidFill>
                  <a:schemeClr val="tx2"/>
                </a:solidFill>
                <a:latin typeface="Tahoma" panose="020B0604030504040204" pitchFamily="34" charset="0"/>
              </a:rPr>
              <a:t>Collision and </a:t>
            </a:r>
          </a:p>
          <a:p>
            <a:pPr algn="ctr" eaLnBrk="1" hangingPunct="1"/>
            <a:r>
              <a:rPr lang="en-US" altLang="en-US" sz="4000" b="1" i="1">
                <a:solidFill>
                  <a:schemeClr val="tx2"/>
                </a:solidFill>
                <a:latin typeface="Tahoma" panose="020B0604030504040204" pitchFamily="34" charset="0"/>
              </a:rPr>
              <a:t>Accretion </a:t>
            </a:r>
            <a:br>
              <a:rPr lang="en-US" altLang="en-US" sz="4000" b="1" i="1">
                <a:solidFill>
                  <a:schemeClr val="tx2"/>
                </a:solidFill>
                <a:latin typeface="Tahoma" panose="020B0604030504040204" pitchFamily="34" charset="0"/>
              </a:rPr>
            </a:br>
            <a:r>
              <a:rPr lang="en-US" altLang="en-US" sz="4000" b="1" i="1">
                <a:solidFill>
                  <a:schemeClr val="tx2"/>
                </a:solidFill>
                <a:latin typeface="Tahoma" panose="020B0604030504040204" pitchFamily="34" charset="0"/>
              </a:rPr>
              <a:t>of an </a:t>
            </a:r>
          </a:p>
          <a:p>
            <a:pPr algn="ctr" eaLnBrk="1" hangingPunct="1"/>
            <a:r>
              <a:rPr lang="en-US" altLang="en-US" sz="4000" b="1" i="1">
                <a:solidFill>
                  <a:schemeClr val="tx2"/>
                </a:solidFill>
                <a:latin typeface="Tahoma" panose="020B0604030504040204" pitchFamily="34" charset="0"/>
              </a:rPr>
              <a:t>Island Arc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16938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cs typeface="Times New Roman" pitchFamily="18" charset="0"/>
              </a:rPr>
              <a:t>Terranes and </a:t>
            </a:r>
            <a:br>
              <a:rPr lang="en-US" b="1" i="1">
                <a:cs typeface="Times New Roman" pitchFamily="18" charset="0"/>
              </a:rPr>
            </a:br>
            <a:r>
              <a:rPr lang="en-US" b="1" i="1">
                <a:cs typeface="Times New Roman" pitchFamily="18" charset="0"/>
              </a:rPr>
              <a:t>Mountain Building</a:t>
            </a:r>
            <a:r>
              <a:rPr lang="en-US" b="1" i="1"/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cs typeface="Times New Roman" panose="02020603050405020304" pitchFamily="18" charset="0"/>
              </a:rPr>
              <a:t>Accretion and orogenesis</a:t>
            </a:r>
            <a:r>
              <a:rPr lang="en-US" altLang="en-US" b="1">
                <a:cs typeface="Times New Roman" panose="02020603050405020304" pitchFamily="18" charset="0"/>
              </a:rPr>
              <a:t>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Collision of the fragments with the continental margin deforms both blocks adding to the zone of deformation and to the thickness of the continental margin </a:t>
            </a:r>
          </a:p>
          <a:p>
            <a:pPr lvl="2" eaLnBrk="1" hangingPunct="1"/>
            <a:r>
              <a:rPr lang="en-US" altLang="en-US" sz="2800" b="1">
                <a:cs typeface="Times New Roman" panose="02020603050405020304" pitchFamily="18" charset="0"/>
              </a:rPr>
              <a:t>Many of the terranes found in the North American Cordillera were once scattered throughout the eastern Pacific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38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Growth of a Continent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638800" cy="1600200"/>
          </a:xfrm>
        </p:spPr>
        <p:txBody>
          <a:bodyPr/>
          <a:lstStyle/>
          <a:p>
            <a:pPr eaLnBrk="1" hangingPunct="1"/>
            <a:r>
              <a:rPr lang="en-US" altLang="en-US"/>
              <a:t>Accretion occurs when a “block of rock” won’t be subducted</a:t>
            </a:r>
          </a:p>
        </p:txBody>
      </p:sp>
      <p:pic>
        <p:nvPicPr>
          <p:cNvPr id="92164" name="Picture 4" descr="06_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199" r="2380" b="4800"/>
          <a:stretch>
            <a:fillRect/>
          </a:stretch>
        </p:blipFill>
        <p:spPr bwMode="auto">
          <a:xfrm>
            <a:off x="5641975" y="0"/>
            <a:ext cx="3502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06_3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3288"/>
            <a:ext cx="56388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5200" y="854075"/>
            <a:ext cx="5638800" cy="3383280"/>
          </a:xfrm>
          <a:prstGeom prst="rect">
            <a:avLst/>
          </a:prstGeom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531" y="152400"/>
            <a:ext cx="8516938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/>
              <a:t>Seismology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" y="1143000"/>
            <a:ext cx="8754269" cy="495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The study of</a:t>
            </a:r>
            <a:b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earthquake waves</a:t>
            </a:r>
            <a:b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2800" b="1" i="1" dirty="0">
                <a:solidFill>
                  <a:schemeClr val="tx2"/>
                </a:solidFill>
                <a:cs typeface="Times New Roman" panose="02020603050405020304" pitchFamily="18" charset="0"/>
              </a:rPr>
              <a:t>seismology,</a:t>
            </a:r>
            <a: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 dates</a:t>
            </a:r>
            <a:b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back almost 2000</a:t>
            </a:r>
            <a:b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years to the Chinese</a:t>
            </a:r>
            <a:r>
              <a:rPr lang="en-US" altLang="en-US" sz="2800" b="1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en-US" sz="2800" b="1" i="1" dirty="0">
                <a:solidFill>
                  <a:schemeClr val="tx2"/>
                </a:solidFill>
                <a:cs typeface="Times New Roman" panose="02020603050405020304" pitchFamily="18" charset="0"/>
              </a:rPr>
              <a:t>Seismographs</a:t>
            </a:r>
            <a: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 are</a:t>
            </a:r>
            <a:b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instruments that</a:t>
            </a:r>
            <a:b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record seismic waves</a:t>
            </a:r>
            <a:r>
              <a:rPr lang="en-US" altLang="en-US" sz="2800" b="1" dirty="0">
                <a:solidFill>
                  <a:schemeClr val="tx2"/>
                </a:solidFill>
              </a:rPr>
              <a:t> </a:t>
            </a:r>
          </a:p>
          <a:p>
            <a:pPr lvl="2" eaLnBrk="1" hangingPunct="1"/>
            <a:r>
              <a:rPr lang="en-US" altLang="en-US" b="1" dirty="0">
                <a:cs typeface="Times New Roman" panose="02020603050405020304" pitchFamily="18" charset="0"/>
              </a:rPr>
              <a:t>Record the movement of Earth in relation to a stationary mass on a rotating drum or magnetic tape</a:t>
            </a:r>
            <a:r>
              <a:rPr lang="en-US" altLang="en-US" b="1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2993</TotalTime>
  <Words>2781</Words>
  <Application>Microsoft Office PowerPoint</Application>
  <PresentationFormat>On-screen Show (4:3)</PresentationFormat>
  <Paragraphs>378</Paragraphs>
  <Slides>87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Tahoma</vt:lpstr>
      <vt:lpstr>Arial</vt:lpstr>
      <vt:lpstr>Verdana</vt:lpstr>
      <vt:lpstr>Times New Roman</vt:lpstr>
      <vt:lpstr>Mountain Top</vt:lpstr>
      <vt:lpstr>Photo Editor Photo</vt:lpstr>
      <vt:lpstr>   What Is an Earthquake?</vt:lpstr>
      <vt:lpstr>Locating an Earthquake</vt:lpstr>
      <vt:lpstr>Earthquake Focus and Epicenter</vt:lpstr>
      <vt:lpstr>   What Is an Earthquake?</vt:lpstr>
      <vt:lpstr>   What Is an earthquake?</vt:lpstr>
      <vt:lpstr>What Is An Earthquake?</vt:lpstr>
      <vt:lpstr>PowerPoint Presentation</vt:lpstr>
      <vt:lpstr>What Is an earthquake?</vt:lpstr>
      <vt:lpstr>Seismology</vt:lpstr>
      <vt:lpstr>Basic Idea of a Seismograph</vt:lpstr>
      <vt:lpstr>Seismology</vt:lpstr>
      <vt:lpstr>Primary (P) waves</vt:lpstr>
      <vt:lpstr>Secondary (S) waves</vt:lpstr>
      <vt:lpstr>Types of seismic waves</vt:lpstr>
      <vt:lpstr>Surface Waves</vt:lpstr>
      <vt:lpstr>Locating an Earthquake</vt:lpstr>
      <vt:lpstr>Seismogram Showing P, S, and Surface waves</vt:lpstr>
      <vt:lpstr>A Travel-Time Graph</vt:lpstr>
      <vt:lpstr>Locating an Earthquake</vt:lpstr>
      <vt:lpstr>Finding an Earthquake Epicenter</vt:lpstr>
      <vt:lpstr>Locating an Earthquake</vt:lpstr>
      <vt:lpstr>Earthquake Belts</vt:lpstr>
      <vt:lpstr>Measuring the Size  of Earthquakes</vt:lpstr>
      <vt:lpstr>Measuring the Size  of Earthquakes</vt:lpstr>
      <vt:lpstr>PowerPoint Presentation</vt:lpstr>
      <vt:lpstr>Measuring the Size of Earthquakes</vt:lpstr>
      <vt:lpstr>                                       </vt:lpstr>
      <vt:lpstr>Other magnitude scales</vt:lpstr>
      <vt:lpstr>Moment Magnitude</vt:lpstr>
      <vt:lpstr>Earthquake Destruction</vt:lpstr>
      <vt:lpstr>Earthquake Destruction</vt:lpstr>
      <vt:lpstr>Damage Caused by the 1964 Anchorage, Alaska Quake</vt:lpstr>
      <vt:lpstr>Earthquake Destruction</vt:lpstr>
      <vt:lpstr>Earthquake Destruction</vt:lpstr>
      <vt:lpstr>Formation of a Tsunami</vt:lpstr>
      <vt:lpstr>Earthquake Destruction</vt:lpstr>
      <vt:lpstr>It Would Be Nice To Know One Is Coming, Wouldn’t It?!</vt:lpstr>
      <vt:lpstr>Earthquake Prediction</vt:lpstr>
      <vt:lpstr>Earthquake Recurrence Intervals</vt:lpstr>
      <vt:lpstr> </vt:lpstr>
      <vt:lpstr>Seismic Risk</vt:lpstr>
      <vt:lpstr>How Can You Prepare?</vt:lpstr>
      <vt:lpstr> </vt:lpstr>
      <vt:lpstr> </vt:lpstr>
      <vt:lpstr>Earth’s Layered Structure</vt:lpstr>
      <vt:lpstr>But We Haven’t BEEN There!</vt:lpstr>
      <vt:lpstr>Earth’s Layered Structure:  The Moho and other discontinuities</vt:lpstr>
      <vt:lpstr>Earth’s Layered Structure</vt:lpstr>
      <vt:lpstr>Earth’s Layered Structure</vt:lpstr>
      <vt:lpstr>Earth’s Layered Structure</vt:lpstr>
      <vt:lpstr>Earth’s Layered Structure</vt:lpstr>
      <vt:lpstr>Earth’s Layered Structure</vt:lpstr>
      <vt:lpstr>Earth’s Layered Structure</vt:lpstr>
      <vt:lpstr>PowerPoint Presentation</vt:lpstr>
      <vt:lpstr>   Deformation</vt:lpstr>
      <vt:lpstr>Deformation</vt:lpstr>
      <vt:lpstr>Folds</vt:lpstr>
      <vt:lpstr>Folds</vt:lpstr>
      <vt:lpstr>Anticlines and Synclines</vt:lpstr>
      <vt:lpstr>Folds</vt:lpstr>
      <vt:lpstr>Folds</vt:lpstr>
      <vt:lpstr>Faults</vt:lpstr>
      <vt:lpstr> Faults</vt:lpstr>
      <vt:lpstr>Faults</vt:lpstr>
      <vt:lpstr>PowerPoint Presentation</vt:lpstr>
      <vt:lpstr>Faults</vt:lpstr>
      <vt:lpstr>Reverse Fault</vt:lpstr>
      <vt:lpstr>Faults</vt:lpstr>
      <vt:lpstr> Strike-Slip fault</vt:lpstr>
      <vt:lpstr>Faults</vt:lpstr>
      <vt:lpstr>PowerPoint Presentation</vt:lpstr>
      <vt:lpstr>   Mountain Building</vt:lpstr>
      <vt:lpstr>Mountain Building at  Convergent Boundaries</vt:lpstr>
      <vt:lpstr>Volcanic Island Arc</vt:lpstr>
      <vt:lpstr>Mountain Building at  Convergent Boundaries</vt:lpstr>
      <vt:lpstr>Mountain Building at  Convergent Boundaries</vt:lpstr>
      <vt:lpstr>Andean-Type Plate Margin</vt:lpstr>
      <vt:lpstr>Subduction and  Mountain Building </vt:lpstr>
      <vt:lpstr>Continental Collisions </vt:lpstr>
      <vt:lpstr>Continental Collisions </vt:lpstr>
      <vt:lpstr>Continental Collisions </vt:lpstr>
      <vt:lpstr>Terranes and  Mountain Building </vt:lpstr>
      <vt:lpstr>Terranes and  Mountain Building </vt:lpstr>
      <vt:lpstr>Terranes and  Mountain Building </vt:lpstr>
      <vt:lpstr>PowerPoint Presentation</vt:lpstr>
      <vt:lpstr>Terranes and  Mountain Building </vt:lpstr>
      <vt:lpstr>Growth of a Continent</vt:lpstr>
    </vt:vector>
  </TitlesOfParts>
  <Company>MicroTech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 and Igneous Activity  Earth  -  Chapter 4</dc:title>
  <dc:creator>Stan &amp; Cindy Hatfield</dc:creator>
  <cp:lastModifiedBy>Boryta, Mark</cp:lastModifiedBy>
  <cp:revision>256</cp:revision>
  <cp:lastPrinted>1601-01-01T00:00:00Z</cp:lastPrinted>
  <dcterms:created xsi:type="dcterms:W3CDTF">2000-12-18T00:31:17Z</dcterms:created>
  <dcterms:modified xsi:type="dcterms:W3CDTF">2020-05-12T21:44:18Z</dcterms:modified>
</cp:coreProperties>
</file>