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Lst>
  <p:notesMasterIdLst>
    <p:notesMasterId r:id="rId83"/>
  </p:notesMasterIdLst>
  <p:handoutMasterIdLst>
    <p:handoutMasterId r:id="rId84"/>
  </p:handoutMasterIdLst>
  <p:sldIdLst>
    <p:sldId id="323" r:id="rId2"/>
    <p:sldId id="257" r:id="rId3"/>
    <p:sldId id="285" r:id="rId4"/>
    <p:sldId id="327" r:id="rId5"/>
    <p:sldId id="319" r:id="rId6"/>
    <p:sldId id="330" r:id="rId7"/>
    <p:sldId id="261" r:id="rId8"/>
    <p:sldId id="262" r:id="rId9"/>
    <p:sldId id="371" r:id="rId10"/>
    <p:sldId id="308" r:id="rId11"/>
    <p:sldId id="372" r:id="rId12"/>
    <p:sldId id="373" r:id="rId13"/>
    <p:sldId id="374" r:id="rId14"/>
    <p:sldId id="375" r:id="rId15"/>
    <p:sldId id="376" r:id="rId16"/>
    <p:sldId id="377" r:id="rId17"/>
    <p:sldId id="378" r:id="rId18"/>
    <p:sldId id="379" r:id="rId19"/>
    <p:sldId id="380" r:id="rId20"/>
    <p:sldId id="381" r:id="rId21"/>
    <p:sldId id="382" r:id="rId22"/>
    <p:sldId id="383" r:id="rId23"/>
    <p:sldId id="384" r:id="rId24"/>
    <p:sldId id="387" r:id="rId25"/>
    <p:sldId id="388" r:id="rId26"/>
    <p:sldId id="389" r:id="rId27"/>
    <p:sldId id="385" r:id="rId28"/>
    <p:sldId id="386" r:id="rId29"/>
    <p:sldId id="390" r:id="rId30"/>
    <p:sldId id="391" r:id="rId31"/>
    <p:sldId id="392" r:id="rId32"/>
    <p:sldId id="393" r:id="rId33"/>
    <p:sldId id="394" r:id="rId34"/>
    <p:sldId id="395" r:id="rId35"/>
    <p:sldId id="396" r:id="rId36"/>
    <p:sldId id="397" r:id="rId37"/>
    <p:sldId id="398" r:id="rId38"/>
    <p:sldId id="399" r:id="rId39"/>
    <p:sldId id="400" r:id="rId40"/>
    <p:sldId id="401" r:id="rId41"/>
    <p:sldId id="402" r:id="rId42"/>
    <p:sldId id="403" r:id="rId43"/>
    <p:sldId id="404" r:id="rId44"/>
    <p:sldId id="405" r:id="rId45"/>
    <p:sldId id="406" r:id="rId46"/>
    <p:sldId id="407" r:id="rId47"/>
    <p:sldId id="331" r:id="rId48"/>
    <p:sldId id="332" r:id="rId49"/>
    <p:sldId id="333" r:id="rId50"/>
    <p:sldId id="334" r:id="rId51"/>
    <p:sldId id="335" r:id="rId52"/>
    <p:sldId id="336" r:id="rId53"/>
    <p:sldId id="337" r:id="rId54"/>
    <p:sldId id="338" r:id="rId55"/>
    <p:sldId id="339" r:id="rId56"/>
    <p:sldId id="368" r:id="rId57"/>
    <p:sldId id="344" r:id="rId58"/>
    <p:sldId id="345" r:id="rId59"/>
    <p:sldId id="346" r:id="rId60"/>
    <p:sldId id="347" r:id="rId61"/>
    <p:sldId id="348" r:id="rId62"/>
    <p:sldId id="349" r:id="rId63"/>
    <p:sldId id="350" r:id="rId64"/>
    <p:sldId id="351" r:id="rId65"/>
    <p:sldId id="352" r:id="rId66"/>
    <p:sldId id="353" r:id="rId67"/>
    <p:sldId id="354" r:id="rId68"/>
    <p:sldId id="369" r:id="rId69"/>
    <p:sldId id="355" r:id="rId70"/>
    <p:sldId id="370" r:id="rId71"/>
    <p:sldId id="356" r:id="rId72"/>
    <p:sldId id="357" r:id="rId73"/>
    <p:sldId id="359" r:id="rId74"/>
    <p:sldId id="360" r:id="rId75"/>
    <p:sldId id="361" r:id="rId76"/>
    <p:sldId id="362" r:id="rId77"/>
    <p:sldId id="363" r:id="rId78"/>
    <p:sldId id="364" r:id="rId79"/>
    <p:sldId id="365" r:id="rId80"/>
    <p:sldId id="366" r:id="rId81"/>
    <p:sldId id="367" r:id="rId82"/>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78" autoAdjust="0"/>
  </p:normalViewPr>
  <p:slideViewPr>
    <p:cSldViewPr>
      <p:cViewPr>
        <p:scale>
          <a:sx n="80" d="100"/>
          <a:sy n="80" d="100"/>
        </p:scale>
        <p:origin x="-606" y="-6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hdr" sz="quarter"/>
          </p:nvPr>
        </p:nvSpPr>
        <p:spPr bwMode="auto">
          <a:xfrm>
            <a:off x="0"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eaLnBrk="1" hangingPunct="1">
              <a:defRPr sz="1300">
                <a:latin typeface="Tahoma" pitchFamily="34" charset="0"/>
              </a:defRPr>
            </a:lvl1pPr>
          </a:lstStyle>
          <a:p>
            <a:pPr>
              <a:defRPr/>
            </a:pPr>
            <a:endParaRPr lang="en-US"/>
          </a:p>
        </p:txBody>
      </p:sp>
      <p:sp>
        <p:nvSpPr>
          <p:cNvPr id="172035" name="Rectangle 3"/>
          <p:cNvSpPr>
            <a:spLocks noGrp="1" noChangeArrowheads="1"/>
          </p:cNvSpPr>
          <p:nvPr>
            <p:ph type="dt" sz="quarter" idx="1"/>
          </p:nvPr>
        </p:nvSpPr>
        <p:spPr bwMode="auto">
          <a:xfrm>
            <a:off x="4143375" y="0"/>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eaLnBrk="1" hangingPunct="1">
              <a:defRPr sz="1300">
                <a:latin typeface="Tahoma" pitchFamily="34" charset="0"/>
              </a:defRPr>
            </a:lvl1pPr>
          </a:lstStyle>
          <a:p>
            <a:pPr>
              <a:defRPr/>
            </a:pPr>
            <a:endParaRPr lang="en-US"/>
          </a:p>
        </p:txBody>
      </p:sp>
      <p:sp>
        <p:nvSpPr>
          <p:cNvPr id="172036" name="Rectangle 4"/>
          <p:cNvSpPr>
            <a:spLocks noGrp="1" noChangeArrowheads="1"/>
          </p:cNvSpPr>
          <p:nvPr>
            <p:ph type="ftr" sz="quarter" idx="2"/>
          </p:nvPr>
        </p:nvSpPr>
        <p:spPr bwMode="auto">
          <a:xfrm>
            <a:off x="0"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eaLnBrk="1" hangingPunct="1">
              <a:defRPr sz="1300">
                <a:latin typeface="Tahoma" pitchFamily="34" charset="0"/>
              </a:defRPr>
            </a:lvl1pPr>
          </a:lstStyle>
          <a:p>
            <a:pPr>
              <a:defRPr/>
            </a:pPr>
            <a:endParaRPr lang="en-US"/>
          </a:p>
        </p:txBody>
      </p:sp>
      <p:sp>
        <p:nvSpPr>
          <p:cNvPr id="172037" name="Rectangle 5"/>
          <p:cNvSpPr>
            <a:spLocks noGrp="1" noChangeArrowheads="1"/>
          </p:cNvSpPr>
          <p:nvPr>
            <p:ph type="sldNum" sz="quarter" idx="3"/>
          </p:nvPr>
        </p:nvSpPr>
        <p:spPr bwMode="auto">
          <a:xfrm>
            <a:off x="4143375" y="9120188"/>
            <a:ext cx="31702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eaLnBrk="1" hangingPunct="1">
              <a:defRPr sz="1300">
                <a:latin typeface="Tahoma" pitchFamily="34" charset="0"/>
              </a:defRPr>
            </a:lvl1pPr>
          </a:lstStyle>
          <a:p>
            <a:pPr>
              <a:defRPr/>
            </a:pPr>
            <a:fld id="{10B448A1-4B24-452D-8D99-A2D9D0780A00}" type="slidenum">
              <a:rPr lang="en-US"/>
              <a:pPr>
                <a:defRPr/>
              </a:pPr>
              <a:t>‹#›</a:t>
            </a:fld>
            <a:endParaRPr lang="en-US"/>
          </a:p>
        </p:txBody>
      </p:sp>
    </p:spTree>
    <p:extLst>
      <p:ext uri="{BB962C8B-B14F-4D97-AF65-F5344CB8AC3E}">
        <p14:creationId xmlns:p14="http://schemas.microsoft.com/office/powerpoint/2010/main" val="2205939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a:defRPr sz="1300"/>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a:defRPr sz="1300"/>
            </a:lvl1pPr>
          </a:lstStyle>
          <a:p>
            <a:pPr>
              <a:defRPr/>
            </a:pPr>
            <a:fld id="{EF052893-BD82-4B4E-A82C-B4A38C348B2C}" type="datetimeFigureOut">
              <a:rPr lang="en-US"/>
              <a:pPr>
                <a:defRPr/>
              </a:pPr>
              <a:t>1/26/2014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a:defRPr sz="1300"/>
            </a:lvl1pPr>
          </a:lstStyle>
          <a:p>
            <a:pPr>
              <a:defRPr/>
            </a:pPr>
            <a:fld id="{F56F21F2-42EF-449E-9ACE-2CBEC2E0CE76}" type="slidenum">
              <a:rPr lang="en-US"/>
              <a:pPr>
                <a:defRPr/>
              </a:pPr>
              <a:t>‹#›</a:t>
            </a:fld>
            <a:endParaRPr lang="en-US"/>
          </a:p>
        </p:txBody>
      </p:sp>
    </p:spTree>
    <p:extLst>
      <p:ext uri="{BB962C8B-B14F-4D97-AF65-F5344CB8AC3E}">
        <p14:creationId xmlns:p14="http://schemas.microsoft.com/office/powerpoint/2010/main" val="3350321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1B1B29E-30B5-48BB-88AD-DB2F1A5A74BE}" type="slidenum">
              <a:rPr lang="en-US" altLang="en-US" smtClean="0"/>
              <a:pPr/>
              <a:t>21</a:t>
            </a:fld>
            <a:endParaRPr lang="en-US" altLang="en-US" smtClean="0"/>
          </a:p>
        </p:txBody>
      </p:sp>
      <p:sp>
        <p:nvSpPr>
          <p:cNvPr id="9933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6.11 Volcanic ash (horizontal layers) overlying weathered basalt; Pahala, Hawaii. This volcanic soil supports rich crops of sugar cane, pineapple, and macadamia nuts.</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372874E-4F29-416A-9CA0-DBCB8673F91A}" type="slidenum">
              <a:rPr lang="en-US" altLang="en-US" smtClean="0"/>
              <a:pPr/>
              <a:t>37</a:t>
            </a:fld>
            <a:endParaRPr lang="en-US" altLang="en-US" smtClean="0"/>
          </a:p>
        </p:txBody>
      </p:sp>
      <p:sp>
        <p:nvSpPr>
          <p:cNvPr id="10854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872B43F-ACD8-4E57-B607-40158C20F48C}" type="slidenum">
              <a:rPr lang="en-US" altLang="en-US" smtClean="0"/>
              <a:pPr/>
              <a:t>38</a:t>
            </a:fld>
            <a:endParaRPr lang="en-US" altLang="en-US" smtClean="0"/>
          </a:p>
        </p:txBody>
      </p:sp>
      <p:sp>
        <p:nvSpPr>
          <p:cNvPr id="10957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2"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6.28 Utility poles extruded from permafrost ground; Alaska. One solution is to place the poles in tripods on the ground surface.</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AA78D4DC-35F1-45E8-B046-DDAE03C175B1}" type="slidenum">
              <a:rPr lang="en-US" altLang="en-US" smtClean="0"/>
              <a:pPr/>
              <a:t>40</a:t>
            </a:fld>
            <a:endParaRPr lang="en-US" altLang="en-US" smtClean="0"/>
          </a:p>
        </p:txBody>
      </p:sp>
      <p:sp>
        <p:nvSpPr>
          <p:cNvPr id="11059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6.29 Scars made by vehicles on tundra soil remain for many years; Alaska.</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0A610A4-CAB1-47BE-9C84-D9B3435F4BBE}" type="slidenum">
              <a:rPr lang="en-US" altLang="en-US" smtClean="0"/>
              <a:pPr/>
              <a:t>41</a:t>
            </a:fld>
            <a:endParaRPr lang="en-US" altLang="en-US" smtClean="0"/>
          </a:p>
        </p:txBody>
      </p:sp>
      <p:sp>
        <p:nvSpPr>
          <p:cNvPr id="11161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6.30 Differential melting of permafrost caused this cabin to subside at one end. Note that part of the foundation of the cabin is open to the atmosphere, which prevented the permafrost from melting.</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2649FF0-BA65-4592-9150-92E77F3D8322}" type="slidenum">
              <a:rPr lang="en-US" altLang="en-US" smtClean="0"/>
              <a:pPr/>
              <a:t>42</a:t>
            </a:fld>
            <a:endParaRPr lang="en-US" altLang="en-US" smtClean="0"/>
          </a:p>
        </p:txBody>
      </p:sp>
      <p:sp>
        <p:nvSpPr>
          <p:cNvPr id="11264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6.31 Two methods of mitigating permafrost damage: (a) Raised WW-II Quonset hut; Nome, Alaska. (b) Heatdissipating foundation piers on a modern structure; Kotzebue, Alaska</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3BC0288-B4E3-4245-8750-9F81FE3AFEC2}" type="slidenum">
              <a:rPr lang="en-US" altLang="en-US" smtClean="0"/>
              <a:pPr/>
              <a:t>43</a:t>
            </a:fld>
            <a:endParaRPr lang="en-US" altLang="en-US" smtClean="0"/>
          </a:p>
        </p:txBody>
      </p:sp>
      <p:sp>
        <p:nvSpPr>
          <p:cNvPr id="11366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6.31 Two methods of mitigating permafrost damage: (a) Raised WW-II Quonset hut; Nome, Alaska. (b) Heatdissipating foundation piers on a modern structure; Kotzebue, Alaska</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FA2F175-0A8E-4975-9AF9-63D1E5EE31C9}" type="slidenum">
              <a:rPr lang="en-US" altLang="en-US" smtClean="0"/>
              <a:pPr/>
              <a:t>44</a:t>
            </a:fld>
            <a:endParaRPr lang="en-US" altLang="en-US" smtClean="0"/>
          </a:p>
        </p:txBody>
      </p:sp>
      <p:sp>
        <p:nvSpPr>
          <p:cNvPr id="11469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6.32 The 800-mile Alaskan oil pipeline was constructed to accommodate permafrost and wildlife. (a) The meandering pattern allows for expansion and contraction of the pipe and for potential ground movement along the Denali fault, which it crosses. The pipeline supports feature heat-dissipating radiators. (b) Moose and caribou are able to pass beneath the elevated pipeline.</a:t>
            </a:r>
          </a:p>
          <a:p>
            <a:pPr eaLnBrk="1" hangingPunct="1">
              <a:spcBef>
                <a:spcPct val="0"/>
              </a:spcBef>
            </a:pPr>
            <a:r>
              <a:rPr lang="en-US" altLang="en-US" smtClean="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01F7BBC-F436-422C-B542-C21E95B4C403}" type="slidenum">
              <a:rPr lang="en-US" altLang="en-US" smtClean="0"/>
              <a:pPr/>
              <a:t>45</a:t>
            </a:fld>
            <a:endParaRPr lang="en-US" altLang="en-US" smtClean="0"/>
          </a:p>
        </p:txBody>
      </p:sp>
      <p:sp>
        <p:nvSpPr>
          <p:cNvPr id="11571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6.32 The 800-mile Alaskan oil pipeline was constructed to accommodate permafrost and wildlife. (a) The meandering pattern allows for expansion and contraction of the pipe and for potential ground movement along the Denali fault, which it crosses. The pipeline supports feature heat-dissipating radiators. (b) Moose and caribou are able to pass beneath the elevated pipeline.</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5C76430-3C27-4C0E-9FC9-154DF9DF8F67}" type="slidenum">
              <a:rPr lang="en-US" altLang="en-US" smtClean="0"/>
              <a:pPr/>
              <a:t>48</a:t>
            </a:fld>
            <a:endParaRPr lang="en-US" altLang="en-US" smtClean="0"/>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7.1 Severity of landsliding in the United States.  Note that the most serious problems are found in the  Appalachian Mountains, the Rocky Mountains, and the coastal  mountain ranges of the Pacific Rim. J. P. Krohn and J. E. Slosson,  </a:t>
            </a:r>
            <a:r>
              <a:rPr lang="en-US" altLang="en-US" smtClean="0">
                <a:latin typeface="Arial" charset="0"/>
              </a:rPr>
              <a:t>“</a:t>
            </a:r>
            <a:r>
              <a:rPr lang="en-US" altLang="en-US" smtClean="0">
                <a:latin typeface="Times" pitchFamily="18" charset="0"/>
              </a:rPr>
              <a:t>Landslide Potential in the U.S.,</a:t>
            </a:r>
            <a:r>
              <a:rPr lang="en-US" altLang="en-US" smtClean="0">
                <a:latin typeface="Arial" charset="0"/>
              </a:rPr>
              <a:t>”</a:t>
            </a:r>
            <a:r>
              <a:rPr lang="en-US" altLang="en-US" smtClean="0">
                <a:latin typeface="Times" pitchFamily="18" charset="0"/>
              </a:rPr>
              <a:t> California Geology 29, no. 10 (1976)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69E702D-DF1C-431E-9BFF-10D2BA901368}" type="slidenum">
              <a:rPr lang="en-US" altLang="en-US" smtClean="0"/>
              <a:pPr/>
              <a:t>50</a:t>
            </a:fld>
            <a:endParaRPr lang="en-US" altLang="en-US" smtClean="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7.2 Classification of  landslides by mechanism, material,  and velocity.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7FB2EC5-0C92-43F2-9F5F-B03B39D0681C}" type="slidenum">
              <a:rPr lang="en-US" altLang="en-US" smtClean="0"/>
              <a:pPr/>
              <a:t>24</a:t>
            </a:fld>
            <a:endParaRPr lang="en-US" altLang="en-US" smtClean="0"/>
          </a:p>
        </p:txBody>
      </p:sp>
      <p:sp>
        <p:nvSpPr>
          <p:cNvPr id="10035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6.15 The Great Soil Groups and their climatic environments.</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338214E-1CD5-4ACB-8389-9A4015D4CF8C}" type="slidenum">
              <a:rPr lang="en-US" altLang="en-US" smtClean="0"/>
              <a:pPr/>
              <a:t>55</a:t>
            </a:fld>
            <a:endParaRPr lang="en-US" altLang="en-US" smtClean="0"/>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7.3 (a) Diagram and (b) photograph of soil and  rock creep; east slope of the Sierra Nevada, California.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685B4BB-BF82-48C1-9DF0-3A012D52C930}" type="slidenum">
              <a:rPr lang="en-US" altLang="en-US" smtClean="0"/>
              <a:pPr/>
              <a:t>58</a:t>
            </a:fld>
            <a:endParaRPr lang="en-US" altLang="en-US" smtClean="0"/>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7.16 The angle of repose of granular material.  (a) For dry sand the angle is 34°. Coarser material, such as that  found on talus slopes, has a slightly steeper angle of repose.  (b) The angle of repose depends not only upon the size of the  material but also upon its moisture content. If one moistens  beach sand, for example, one may build steep towers and walls  with it. From Thompson and Turk, Modern Physical Geology, 2nd ed., Brooks/Cole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E4E9821-3AD1-4567-8F87-DBE4F04B1B9C}" type="slidenum">
              <a:rPr lang="en-US" altLang="en-US" smtClean="0"/>
              <a:pPr/>
              <a:t>59</a:t>
            </a:fld>
            <a:endParaRPr lang="en-US" altLang="en-US" smtClean="0"/>
          </a:p>
        </p:txBody>
      </p:sp>
      <p:sp>
        <p:nvSpPr>
          <p:cNvPr id="1208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6"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7.14 Resolution of driving forces (d) and resisting  forces (f n) acting on a slide plane inclined at an angle _.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3FF45BA-9735-4F07-87FA-724D332BDD70}" type="slidenum">
              <a:rPr lang="en-US" altLang="en-US" smtClean="0"/>
              <a:pPr/>
              <a:t>61</a:t>
            </a:fld>
            <a:endParaRPr lang="en-US" altLang="en-US" smtClean="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7.6 Rainfall thresholds for debris  avalanches and landslides for two central  California counties and California semiarid  regions in general. For example, a rainfall  intensity of 0.5 inch/hour for 8 hours is sufficient  to initiate flows in Marin County. The  same intensity for 14 hours is the threshold  for Contra Costa County. California Geology data  from CDMG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DC7ECCA-B0EA-4377-83CA-DF27D71E48CC}" type="slidenum">
              <a:rPr lang="en-US" altLang="en-US" smtClean="0"/>
              <a:pPr/>
              <a:t>62</a:t>
            </a:fld>
            <a:endParaRPr lang="en-US" altLang="en-US" smtClean="0"/>
          </a:p>
        </p:txBody>
      </p:sp>
      <p:sp>
        <p:nvSpPr>
          <p:cNvPr id="1228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7.7 Rainfall in excess of normal in the San Francisco  Bay area during El Ni</a:t>
            </a:r>
            <a:r>
              <a:rPr lang="en-US" altLang="en-US" smtClean="0">
                <a:latin typeface="Arial" charset="0"/>
              </a:rPr>
              <a:t>ñ</a:t>
            </a:r>
            <a:r>
              <a:rPr lang="en-US" altLang="en-US" smtClean="0">
                <a:latin typeface="Times" pitchFamily="18" charset="0"/>
              </a:rPr>
              <a:t>o years 1982</a:t>
            </a:r>
            <a:r>
              <a:rPr lang="en-US" altLang="en-US" smtClean="0">
                <a:latin typeface="Arial" charset="0"/>
              </a:rPr>
              <a:t>–</a:t>
            </a:r>
            <a:r>
              <a:rPr lang="en-US" altLang="en-US" smtClean="0">
                <a:latin typeface="Times" pitchFamily="18" charset="0"/>
              </a:rPr>
              <a:t>1983 and 1997</a:t>
            </a:r>
            <a:r>
              <a:rPr lang="en-US" altLang="en-US" smtClean="0">
                <a:latin typeface="Arial" charset="0"/>
              </a:rPr>
              <a:t>–</a:t>
            </a:r>
            <a:r>
              <a:rPr lang="en-US" altLang="en-US" smtClean="0">
                <a:latin typeface="Times" pitchFamily="18" charset="0"/>
              </a:rPr>
              <a:t>1998.  National Weather Service and NOAA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6624B11-CD31-4FAD-9340-0BCC21C7952A}" type="slidenum">
              <a:rPr lang="en-US" altLang="en-US" smtClean="0"/>
              <a:pPr/>
              <a:t>64</a:t>
            </a:fld>
            <a:endParaRPr lang="en-US" altLang="en-US" smtClean="0"/>
          </a:p>
        </p:txBody>
      </p:sp>
      <p:sp>
        <p:nvSpPr>
          <p:cNvPr id="1239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8"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7.11 The Point Fermin landslide  at San Pedro, California, is a rock  block glide that has moved intermittently  since 1929. Damaged homes have been  removed from the slide area in the foreground.  The slide plane emerges just in  front of the houses in the background,  which are on relatively stable ground.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F852DDD-E94C-4132-92A9-724073AD98D5}" type="slidenum">
              <a:rPr lang="en-US" altLang="en-US" smtClean="0"/>
              <a:pPr/>
              <a:t>67</a:t>
            </a:fld>
            <a:endParaRPr lang="en-US" altLang="en-US" smtClean="0"/>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7.10 Cutting a natural slope for homesites can lead to potential landslides on bedding or foliation planes. After cutting a natural slope for a building pad the manufactured slope exposes potential slide planes. </a:t>
            </a:r>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8EB26F2-4715-490D-ACE9-0D67BFB9CEC0}" type="slidenum">
              <a:rPr lang="en-US" altLang="en-US" smtClean="0"/>
              <a:pPr/>
              <a:t>69</a:t>
            </a:fld>
            <a:endParaRPr lang="en-US" altLang="en-US" smtClean="0"/>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7.21 (a)Typical retaining wall with drain (weep)  holes to prevent water retention and the buildup of hydrostatic  pressure behind the wall. The wall is constructed of concrete  blocks with steel reinforcing rods and concrete in their hollow  centers. (b) A steel cage is about to be placed in an 80-foot  hole, which will then be filled with concrete. Thirty nine of  these </a:t>
            </a:r>
            <a:r>
              <a:rPr lang="en-US" altLang="en-US" smtClean="0">
                <a:latin typeface="Arial" charset="0"/>
              </a:rPr>
              <a:t>“</a:t>
            </a:r>
            <a:r>
              <a:rPr lang="en-US" altLang="en-US" smtClean="0">
                <a:latin typeface="Times" pitchFamily="18" charset="0"/>
              </a:rPr>
              <a:t>caissons</a:t>
            </a:r>
            <a:r>
              <a:rPr lang="en-US" altLang="en-US" smtClean="0">
                <a:latin typeface="Arial" charset="0"/>
              </a:rPr>
              <a:t>”</a:t>
            </a:r>
            <a:r>
              <a:rPr lang="en-US" altLang="en-US" smtClean="0">
                <a:latin typeface="Times" pitchFamily="18" charset="0"/>
              </a:rPr>
              <a:t> were installed and tied together with a horizontal  beam to retain ten homes at the top of a landslide.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E5C8E61-E26A-4722-94BB-3F14D3701C08}" type="slidenum">
              <a:rPr lang="en-US" altLang="en-US" smtClean="0"/>
              <a:pPr/>
              <a:t>71</a:t>
            </a:fld>
            <a:endParaRPr lang="en-US" altLang="en-US" smtClean="0"/>
          </a:p>
        </p:txBody>
      </p:sp>
      <p:sp>
        <p:nvSpPr>
          <p:cNvPr id="1269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0"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7.19 Excess water is the culprit in initiating many  landslides. (a) Plastic sheeting placed over the head scarp of a  landslide. This is, perhaps, closing the barn door after the  cow has left but is common practice in landslide prone areas.  (b) Surface-water erosion prevention measures on a graded  slope, San Clemente, California. Whereas slope planting and  terracing have kept the middle slope in good condition, the  slope on the left has gullied badly and will need maintenance  in the future.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2D456EEB-D082-48F5-BC86-033FC02A2CDA}" type="slidenum">
              <a:rPr lang="en-US" altLang="en-US" smtClean="0"/>
              <a:pPr/>
              <a:t>72</a:t>
            </a:fld>
            <a:endParaRPr lang="en-US" altLang="en-US" smtClean="0"/>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7.20 (a) Buttress fill with horizontal drains for removing water and  surface drains for preventing erosion. The fill acts as a retaining wall to hold up  unstable slopes such as those that result from excavation. (b) A slope with  benches and surface drains built according to accepted standards.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C3AE9E9-003C-479F-9AB7-483BD2EC63D2}" type="slidenum">
              <a:rPr lang="en-US" altLang="en-US" smtClean="0"/>
              <a:pPr/>
              <a:t>25</a:t>
            </a:fld>
            <a:endParaRPr lang="en-US" altLang="en-US" smtClean="0"/>
          </a:p>
        </p:txBody>
      </p:sp>
      <p:sp>
        <p:nvSpPr>
          <p:cNvPr id="10137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6.16 (a) Laterite, shown here in Madagascar, is a deep, red soil that forms in response to intense chemical weathering in the tropics. (b) Bauxite, the ore of aluminum, forms in horizon B of laterites derived from aluminum-rich parent materials.</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6051F9AD-DCD8-4A63-8F67-A138E3562F16}" type="slidenum">
              <a:rPr lang="en-US" altLang="en-US" smtClean="0"/>
              <a:pPr/>
              <a:t>73</a:t>
            </a:fld>
            <a:endParaRPr lang="en-US" altLang="en-US" smtClean="0"/>
          </a:p>
        </p:txBody>
      </p:sp>
      <p:sp>
        <p:nvSpPr>
          <p:cNvPr id="129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8"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7.18 Part of a typical  grading ordinance (code) that shows  the limitation of cut-slope steepness,  the required benches on slopes for  collecting rainfall and reducing slopeface  erosion, and an approved  method of constructing a fill slope  with bedrock benches for increased  stability.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51396A3-8422-4921-974C-3F38821606CD}" type="slidenum">
              <a:rPr lang="en-US" altLang="en-US" smtClean="0"/>
              <a:pPr/>
              <a:t>75</a:t>
            </a:fld>
            <a:endParaRPr lang="en-US" altLang="en-US" smtClean="0"/>
          </a:p>
        </p:txBody>
      </p:sp>
      <p:sp>
        <p:nvSpPr>
          <p:cNvPr id="130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7.25 A reduction of pore pressure causes increased  effective stress and rearrangement and compaction of sediment  particles.  </a:t>
            </a: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D7BAEC58-4CCC-472F-A973-14EFBDA21D41}" type="slidenum">
              <a:rPr lang="en-US" altLang="en-US" smtClean="0"/>
              <a:pPr/>
              <a:t>81</a:t>
            </a:fld>
            <a:endParaRPr lang="en-US" altLang="en-US" smtClean="0"/>
          </a:p>
        </p:txBody>
      </p:sp>
      <p:sp>
        <p:nvSpPr>
          <p:cNvPr id="1310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6"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7.28 (a) Location of the San Joaquin Valley.  Collapsible soils occur almost entirely along the western border  of the valley, whereas subsidence due to undergroundwater  withdrawal is found throughout the valley. (b) Watersoaked  test plot in the valley</a:t>
            </a:r>
            <a:r>
              <a:rPr lang="en-US" altLang="en-US" smtClean="0">
                <a:latin typeface="Arial" charset="0"/>
              </a:rPr>
              <a:t>’</a:t>
            </a:r>
            <a:r>
              <a:rPr lang="en-US" altLang="en-US" smtClean="0">
                <a:latin typeface="Times" pitchFamily="18" charset="0"/>
              </a:rPr>
              <a:t>s collapsible soils. Total  subsidence at this plot is on the order of 3 meters (10 ft). State  of Calif. data  </a:t>
            </a:r>
            <a:r>
              <a:rPr lang="en-US" altLang="en-US" smtClean="0"/>
              <a:t>      </a:t>
            </a:r>
          </a:p>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3613" eaLnBrk="1" hangingPunct="1">
              <a:spcBef>
                <a:spcPct val="0"/>
              </a:spcBef>
            </a:pPr>
            <a:r>
              <a:rPr lang="en-US" altLang="en-US" smtClean="0">
                <a:latin typeface="Times" pitchFamily="18" charset="0"/>
              </a:rPr>
              <a:t>FIGURE 6.17 Treeless tundra landscape near Kotzebue, Alaska. Most of the soil in tundra regions is frozen much of the year.</a:t>
            </a:r>
          </a:p>
          <a:p>
            <a:pPr defTabSz="963613" eaLnBrk="1" hangingPunct="1">
              <a:spcBef>
                <a:spcPct val="0"/>
              </a:spcBef>
            </a:pPr>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EFF4FA79-C288-4145-B411-6B608901EAEC}" type="slidenum">
              <a:rPr lang="en-US" altLang="en-US" smtClean="0"/>
              <a:pPr/>
              <a:t>26</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18543DE-2441-4418-B8F4-59865EB85FFA}" type="slidenum">
              <a:rPr lang="en-US" altLang="en-US" smtClean="0"/>
              <a:pPr/>
              <a:t>30</a:t>
            </a:fld>
            <a:endParaRPr lang="en-US" altLang="en-US" smtClean="0"/>
          </a:p>
        </p:txBody>
      </p:sp>
      <p:sp>
        <p:nvSpPr>
          <p:cNvPr id="103427"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Times" pitchFamily="18" charset="0"/>
              </a:rPr>
              <a:t>FIGURE 6.18 World soil degradation, 1945–1991. The areas degraded are given both in percentage of the arable area (pie-shaped areas in orange) and in hectares (a hectare is 10,000 square meters = 2.47 acres). Table 6.3 summarizes the various causes of soil degradation in the world.</a:t>
            </a:r>
          </a:p>
          <a:p>
            <a:pPr eaLnBrk="1" hangingPunct="1">
              <a:spcBef>
                <a:spcPct val="0"/>
              </a:spcBef>
            </a:pPr>
            <a:r>
              <a:rPr lang="en-US" altLang="en-US" dirty="0" smtClean="0"/>
              <a:t> </a:t>
            </a:r>
            <a:endParaRPr lang="en-US" altLang="en-US" dirty="0" smtClean="0">
              <a:latin typeface="Times" pitchFamily="18" charset="0"/>
            </a:endParaRPr>
          </a:p>
          <a:p>
            <a:pPr eaLnBrk="1" hangingPunct="1">
              <a:spcBef>
                <a:spcPct val="0"/>
              </a:spcBef>
            </a:pPr>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5DB54EF8-97E7-4C6D-B2C0-33559F23A147}" type="slidenum">
              <a:rPr lang="en-US" altLang="en-US" smtClean="0"/>
              <a:pPr/>
              <a:t>32</a:t>
            </a:fld>
            <a:endParaRPr lang="en-US" altLang="en-US" smtClean="0"/>
          </a:p>
        </p:txBody>
      </p:sp>
      <p:sp>
        <p:nvSpPr>
          <p:cNvPr id="104451"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6.19 A rill in the middle background becomes a gully in the foreground. Poor agricultural practice like this can lead to deep gullying and with it a loss of soil and productive land. From Gabler et al., Physical Geography, 6th ed., Brooks/Cole, p. 370</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072D4A0-903C-415F-93AC-01905AB97D37}" type="slidenum">
              <a:rPr lang="en-US" altLang="en-US" smtClean="0"/>
              <a:pPr/>
              <a:t>33</a:t>
            </a:fld>
            <a:endParaRPr lang="en-US" altLang="en-US" smtClean="0"/>
          </a:p>
        </p:txBody>
      </p:sp>
      <p:sp>
        <p:nvSpPr>
          <p:cNvPr id="105475"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6.20 Estimated annual rates of cropland soil loss in the United States, 1980. (a) Sheet and rill erosion losses. (b) Wind erosion losses in the Great Plains. (Light green represents _1 ton/acre per year.)</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00A0A0D6-F9DE-4E1C-96E6-BCB211216E63}" type="slidenum">
              <a:rPr lang="en-US" altLang="en-US" smtClean="0"/>
              <a:pPr/>
              <a:t>34</a:t>
            </a:fld>
            <a:endParaRPr lang="en-US" altLang="en-US" smtClean="0"/>
          </a:p>
        </p:txBody>
      </p:sp>
      <p:sp>
        <p:nvSpPr>
          <p:cNvPr id="106499"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6.20 Estimated annual rates of cropland soil loss in the United States, 1980. (a) Sheet and rill erosion losses. (b) Wind erosion losses in the Great Plains. (Light green represents _1 ton/acre per year.)</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descr="06COa"/>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3A3447DB-2617-4A58-BFC3-1A9148390118}" type="slidenum">
              <a:rPr lang="en-US" altLang="en-US" smtClean="0"/>
              <a:pPr/>
              <a:t>36</a:t>
            </a:fld>
            <a:endParaRPr lang="en-US" altLang="en-US" smtClean="0"/>
          </a:p>
        </p:txBody>
      </p:sp>
      <p:sp>
        <p:nvSpPr>
          <p:cNvPr id="107523" name="Rectangle 2"/>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3" descr="06COa"/>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Times" pitchFamily="18" charset="0"/>
              </a:rPr>
              <a:t>FIGURE 6.24 Terracing steep hillsides is an ancient soil conservation practice; China.</a:t>
            </a:r>
          </a:p>
          <a:p>
            <a:pPr eaLnBrk="1" hangingPunct="1">
              <a:spcBef>
                <a:spcPct val="0"/>
              </a:spcBef>
            </a:pPr>
            <a:r>
              <a:rPr lang="en-US" altLang="en-US" smtClean="0"/>
              <a:t> </a:t>
            </a:r>
            <a:endParaRPr lang="en-US" altLang="en-US" smtClean="0">
              <a:latin typeface="Times" pitchFamily="18" charset="0"/>
            </a:endParaRPr>
          </a:p>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gd name="T0" fmla="*/ 5505 w 6027"/>
                <a:gd name="T1" fmla="*/ 678 h 2296"/>
                <a:gd name="T2" fmla="*/ 0 w 6027"/>
                <a:gd name="T3" fmla="*/ 678 h 2296"/>
                <a:gd name="T4" fmla="*/ 0 w 6027"/>
                <a:gd name="T5" fmla="*/ 0 h 2296"/>
                <a:gd name="T6" fmla="*/ 5505 w 6027"/>
                <a:gd name="T7" fmla="*/ 0 h 2296"/>
                <a:gd name="T8" fmla="*/ 5505 w 6027"/>
                <a:gd name="T9" fmla="*/ 678 h 2296"/>
                <a:gd name="T10" fmla="*/ 5505 w 6027"/>
                <a:gd name="T11" fmla="*/ 67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7" name="Freeform 5"/>
          <p:cNvSpPr>
            <a:spLocks/>
          </p:cNvSpPr>
          <p:nvPr/>
        </p:nvSpPr>
        <p:spPr bwMode="hidden">
          <a:xfrm>
            <a:off x="6242050" y="6269038"/>
            <a:ext cx="2895600" cy="609600"/>
          </a:xfrm>
          <a:custGeom>
            <a:avLst/>
            <a:gdLst>
              <a:gd name="T0" fmla="*/ 1458681169 w 5748"/>
              <a:gd name="T1" fmla="*/ 1510618537 h 246"/>
              <a:gd name="T2" fmla="*/ 0 w 5748"/>
              <a:gd name="T3" fmla="*/ 1510618537 h 246"/>
              <a:gd name="T4" fmla="*/ 0 w 5748"/>
              <a:gd name="T5" fmla="*/ 0 h 246"/>
              <a:gd name="T6" fmla="*/ 1458681169 w 5748"/>
              <a:gd name="T7" fmla="*/ 0 h 246"/>
              <a:gd name="T8" fmla="*/ 1458681169 w 5748"/>
              <a:gd name="T9" fmla="*/ 1510618537 h 246"/>
              <a:gd name="T10" fmla="*/ 1458681169 w 5748"/>
              <a:gd name="T11" fmla="*/ 151061853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22 h 353"/>
                  <a:gd name="T4" fmla="*/ 24 w 186"/>
                  <a:gd name="T5" fmla="*/ 38 h 353"/>
                  <a:gd name="T6" fmla="*/ 18 w 186"/>
                  <a:gd name="T7" fmla="*/ 83 h 353"/>
                  <a:gd name="T8" fmla="*/ 42 w 186"/>
                  <a:gd name="T9" fmla="*/ 143 h 353"/>
                  <a:gd name="T10" fmla="*/ 48 w 186"/>
                  <a:gd name="T11" fmla="*/ 203 h 353"/>
                  <a:gd name="T12" fmla="*/ 0 w 186"/>
                  <a:gd name="T13" fmla="*/ 442 h 353"/>
                  <a:gd name="T14" fmla="*/ 54 w 186"/>
                  <a:gd name="T15" fmla="*/ 292 h 353"/>
                  <a:gd name="T16" fmla="*/ 84 w 186"/>
                  <a:gd name="T17" fmla="*/ 271 h 353"/>
                  <a:gd name="T18" fmla="*/ 126 w 186"/>
                  <a:gd name="T19" fmla="*/ 158 h 353"/>
                  <a:gd name="T20" fmla="*/ 144 w 186"/>
                  <a:gd name="T21" fmla="*/ 150 h 353"/>
                  <a:gd name="T22" fmla="*/ 144 w 186"/>
                  <a:gd name="T23" fmla="*/ 113 h 353"/>
                  <a:gd name="T24" fmla="*/ 186 w 186"/>
                  <a:gd name="T25" fmla="*/ 83 h 353"/>
                  <a:gd name="T26" fmla="*/ 162 w 186"/>
                  <a:gd name="T27" fmla="*/ 7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8 h 66"/>
                  <a:gd name="T8" fmla="*/ 6 w 155"/>
                  <a:gd name="T9" fmla="*/ 22 h 66"/>
                  <a:gd name="T10" fmla="*/ 0 w 155"/>
                  <a:gd name="T11" fmla="*/ 30 h 66"/>
                  <a:gd name="T12" fmla="*/ 78 w 155"/>
                  <a:gd name="T13" fmla="*/ 75 h 66"/>
                  <a:gd name="T14" fmla="*/ 96 w 155"/>
                  <a:gd name="T15" fmla="*/ 53 h 66"/>
                  <a:gd name="T16" fmla="*/ 155 w 155"/>
                  <a:gd name="T17" fmla="*/ 83 h 66"/>
                  <a:gd name="T18" fmla="*/ 126 w 155"/>
                  <a:gd name="T19" fmla="*/ 3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3"/>
              <p:cNvSpPr>
                <a:spLocks/>
              </p:cNvSpPr>
              <p:nvPr userDrawn="1"/>
            </p:nvSpPr>
            <p:spPr bwMode="ltGray">
              <a:xfrm>
                <a:off x="2486" y="3859"/>
                <a:ext cx="42" cy="81"/>
              </a:xfrm>
              <a:custGeom>
                <a:avLst/>
                <a:gdLst>
                  <a:gd name="T0" fmla="*/ 6 w 42"/>
                  <a:gd name="T1" fmla="*/ 46 h 72"/>
                  <a:gd name="T2" fmla="*/ 0 w 42"/>
                  <a:gd name="T3" fmla="*/ 23 h 72"/>
                  <a:gd name="T4" fmla="*/ 12 w 42"/>
                  <a:gd name="T5" fmla="*/ 8 h 72"/>
                  <a:gd name="T6" fmla="*/ 0 w 42"/>
                  <a:gd name="T7" fmla="*/ 8 h 72"/>
                  <a:gd name="T8" fmla="*/ 12 w 42"/>
                  <a:gd name="T9" fmla="*/ 8 h 72"/>
                  <a:gd name="T10" fmla="*/ 24 w 42"/>
                  <a:gd name="T11" fmla="*/ 8 h 72"/>
                  <a:gd name="T12" fmla="*/ 36 w 42"/>
                  <a:gd name="T13" fmla="*/ 8 h 72"/>
                  <a:gd name="T14" fmla="*/ 42 w 42"/>
                  <a:gd name="T15" fmla="*/ 0 h 72"/>
                  <a:gd name="T16" fmla="*/ 30 w 42"/>
                  <a:gd name="T17" fmla="*/ 23 h 72"/>
                  <a:gd name="T18" fmla="*/ 42 w 42"/>
                  <a:gd name="T19" fmla="*/ 61 h 72"/>
                  <a:gd name="T20" fmla="*/ 12 w 42"/>
                  <a:gd name="T21" fmla="*/ 91 h 72"/>
                  <a:gd name="T22" fmla="*/ 6 w 42"/>
                  <a:gd name="T23" fmla="*/ 46 h 72"/>
                  <a:gd name="T24" fmla="*/ 6 w 42"/>
                  <a:gd name="T25" fmla="*/ 4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2 h 287"/>
                <a:gd name="T4" fmla="*/ 66 w 365"/>
                <a:gd name="T5" fmla="*/ 112 h 287"/>
                <a:gd name="T6" fmla="*/ 143 w 365"/>
                <a:gd name="T7" fmla="*/ 186 h 287"/>
                <a:gd name="T8" fmla="*/ 191 w 365"/>
                <a:gd name="T9" fmla="*/ 172 h 287"/>
                <a:gd name="T10" fmla="*/ 341 w 365"/>
                <a:gd name="T11" fmla="*/ 295 h 287"/>
                <a:gd name="T12" fmla="*/ 305 w 365"/>
                <a:gd name="T13" fmla="*/ 178 h 287"/>
                <a:gd name="T14" fmla="*/ 365 w 365"/>
                <a:gd name="T15" fmla="*/ 136 h 287"/>
                <a:gd name="T16" fmla="*/ 359 w 365"/>
                <a:gd name="T17" fmla="*/ 130 h 287"/>
                <a:gd name="T18" fmla="*/ 335 w 365"/>
                <a:gd name="T19" fmla="*/ 118 h 287"/>
                <a:gd name="T20" fmla="*/ 299 w 365"/>
                <a:gd name="T21" fmla="*/ 92 h 287"/>
                <a:gd name="T22" fmla="*/ 257 w 365"/>
                <a:gd name="T23" fmla="*/ 74 h 287"/>
                <a:gd name="T24" fmla="*/ 215 w 365"/>
                <a:gd name="T25" fmla="*/ 56 h 287"/>
                <a:gd name="T26" fmla="*/ 173 w 365"/>
                <a:gd name="T27" fmla="*/ 3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2 h 60"/>
                <a:gd name="T16" fmla="*/ 65 w 71"/>
                <a:gd name="T17" fmla="*/ 44 h 60"/>
                <a:gd name="T18" fmla="*/ 71 w 71"/>
                <a:gd name="T19" fmla="*/ 56 h 60"/>
                <a:gd name="T20" fmla="*/ 71 w 71"/>
                <a:gd name="T21" fmla="*/ 62 h 60"/>
                <a:gd name="T22" fmla="*/ 59 w 71"/>
                <a:gd name="T23" fmla="*/ 56 h 60"/>
                <a:gd name="T24" fmla="*/ 47 w 71"/>
                <a:gd name="T25" fmla="*/ 44 h 60"/>
                <a:gd name="T26" fmla="*/ 23 w 71"/>
                <a:gd name="T27" fmla="*/ 32 h 60"/>
                <a:gd name="T28" fmla="*/ 23 w 71"/>
                <a:gd name="T29" fmla="*/ 38 h 60"/>
                <a:gd name="T30" fmla="*/ 18 w 71"/>
                <a:gd name="T31" fmla="*/ 44 h 60"/>
                <a:gd name="T32" fmla="*/ 12 w 71"/>
                <a:gd name="T33" fmla="*/ 50 h 60"/>
                <a:gd name="T34" fmla="*/ 6 w 71"/>
                <a:gd name="T35" fmla="*/ 50 h 60"/>
                <a:gd name="T36" fmla="*/ 6 w 71"/>
                <a:gd name="T37" fmla="*/ 50 h 60"/>
                <a:gd name="T38" fmla="*/ 6 w 71"/>
                <a:gd name="T39" fmla="*/ 3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6 h 162"/>
                <a:gd name="T10" fmla="*/ 96 w 161"/>
                <a:gd name="T11" fmla="*/ 62 h 162"/>
                <a:gd name="T12" fmla="*/ 102 w 161"/>
                <a:gd name="T13" fmla="*/ 74 h 162"/>
                <a:gd name="T14" fmla="*/ 108 w 161"/>
                <a:gd name="T15" fmla="*/ 86 h 162"/>
                <a:gd name="T16" fmla="*/ 120 w 161"/>
                <a:gd name="T17" fmla="*/ 98 h 162"/>
                <a:gd name="T18" fmla="*/ 143 w 161"/>
                <a:gd name="T19" fmla="*/ 116 h 162"/>
                <a:gd name="T20" fmla="*/ 155 w 161"/>
                <a:gd name="T21" fmla="*/ 142 h 162"/>
                <a:gd name="T22" fmla="*/ 161 w 161"/>
                <a:gd name="T23" fmla="*/ 160 h 162"/>
                <a:gd name="T24" fmla="*/ 161 w 161"/>
                <a:gd name="T25" fmla="*/ 166 h 162"/>
                <a:gd name="T26" fmla="*/ 96 w 161"/>
                <a:gd name="T27" fmla="*/ 104 h 162"/>
                <a:gd name="T28" fmla="*/ 30 w 161"/>
                <a:gd name="T29" fmla="*/ 5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2 h 60"/>
                <a:gd name="T4" fmla="*/ 41 w 59"/>
                <a:gd name="T5" fmla="*/ 38 h 60"/>
                <a:gd name="T6" fmla="*/ 47 w 59"/>
                <a:gd name="T7" fmla="*/ 44 h 60"/>
                <a:gd name="T8" fmla="*/ 53 w 59"/>
                <a:gd name="T9" fmla="*/ 56 h 60"/>
                <a:gd name="T10" fmla="*/ 53 w 59"/>
                <a:gd name="T11" fmla="*/ 62 h 60"/>
                <a:gd name="T12" fmla="*/ 47 w 59"/>
                <a:gd name="T13" fmla="*/ 56 h 60"/>
                <a:gd name="T14" fmla="*/ 35 w 59"/>
                <a:gd name="T15" fmla="*/ 50 h 60"/>
                <a:gd name="T16" fmla="*/ 23 w 59"/>
                <a:gd name="T17" fmla="*/ 38 h 60"/>
                <a:gd name="T18" fmla="*/ 17 w 59"/>
                <a:gd name="T19" fmla="*/ 3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1"/>
            <p:cNvSpPr>
              <a:spLocks/>
            </p:cNvSpPr>
            <p:nvPr userDrawn="1"/>
          </p:nvSpPr>
          <p:spPr bwMode="auto">
            <a:xfrm>
              <a:off x="395" y="3811"/>
              <a:ext cx="245" cy="207"/>
            </a:xfrm>
            <a:custGeom>
              <a:avLst/>
              <a:gdLst>
                <a:gd name="T0" fmla="*/ 233 w 245"/>
                <a:gd name="T1" fmla="*/ 38 h 204"/>
                <a:gd name="T2" fmla="*/ 245 w 245"/>
                <a:gd name="T3" fmla="*/ 44 h 204"/>
                <a:gd name="T4" fmla="*/ 209 w 245"/>
                <a:gd name="T5" fmla="*/ 86 h 204"/>
                <a:gd name="T6" fmla="*/ 143 w 245"/>
                <a:gd name="T7" fmla="*/ 136 h 204"/>
                <a:gd name="T8" fmla="*/ 167 w 245"/>
                <a:gd name="T9" fmla="*/ 160 h 204"/>
                <a:gd name="T10" fmla="*/ 179 w 245"/>
                <a:gd name="T11" fmla="*/ 210 h 204"/>
                <a:gd name="T12" fmla="*/ 77 w 245"/>
                <a:gd name="T13" fmla="*/ 136 h 204"/>
                <a:gd name="T14" fmla="*/ 47 w 245"/>
                <a:gd name="T15" fmla="*/ 86 h 204"/>
                <a:gd name="T16" fmla="*/ 89 w 245"/>
                <a:gd name="T17" fmla="*/ 68 h 204"/>
                <a:gd name="T18" fmla="*/ 59 w 245"/>
                <a:gd name="T19" fmla="*/ 3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8 h 204"/>
                <a:gd name="T50" fmla="*/ 233 w 245"/>
                <a:gd name="T51" fmla="*/ 3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7958" name="Rectangle 22"/>
          <p:cNvSpPr>
            <a:spLocks noGrp="1" noChangeArrowheads="1"/>
          </p:cNvSpPr>
          <p:nvPr>
            <p:ph type="ctrTitle" sz="quarter"/>
          </p:nvPr>
        </p:nvSpPr>
        <p:spPr>
          <a:xfrm>
            <a:off x="457200" y="1447800"/>
            <a:ext cx="8229600" cy="1736725"/>
          </a:xfrm>
        </p:spPr>
        <p:txBody>
          <a:bodyPr/>
          <a:lstStyle>
            <a:lvl1pPr>
              <a:defRPr sz="5400"/>
            </a:lvl1pPr>
          </a:lstStyle>
          <a:p>
            <a:pPr lvl="0"/>
            <a:r>
              <a:rPr lang="en-US" noProof="0" smtClean="0"/>
              <a:t>Click to edit Master title style</a:t>
            </a:r>
          </a:p>
        </p:txBody>
      </p:sp>
      <p:sp>
        <p:nvSpPr>
          <p:cNvPr id="167959"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pPr lvl="0"/>
            <a:r>
              <a:rPr lang="en-US" noProof="0" smtClean="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pPr>
              <a:defRPr/>
            </a:pPr>
            <a:fld id="{187ACCC6-A676-4D6D-AFA5-364C3AFAEC06}" type="slidenum">
              <a:rPr lang="en-US"/>
              <a:pPr>
                <a:defRPr/>
              </a:pPr>
              <a:t>‹#›</a:t>
            </a:fld>
            <a:endParaRPr lang="en-US"/>
          </a:p>
        </p:txBody>
      </p:sp>
      <p:sp>
        <p:nvSpPr>
          <p:cNvPr id="26" name="Rectangle 26"/>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236086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7B391A55-823D-4FCB-AC6A-64B314795AA6}" type="slidenum">
              <a:rPr lang="en-US"/>
              <a:pPr>
                <a:defRPr/>
              </a:pPr>
              <a:t>‹#›</a:t>
            </a:fld>
            <a:endParaRPr lang="en-US"/>
          </a:p>
        </p:txBody>
      </p:sp>
    </p:spTree>
    <p:extLst>
      <p:ext uri="{BB962C8B-B14F-4D97-AF65-F5344CB8AC3E}">
        <p14:creationId xmlns:p14="http://schemas.microsoft.com/office/powerpoint/2010/main" val="4051705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2860081F-0D1D-4BB7-AED7-1446C74E133B}" type="slidenum">
              <a:rPr lang="en-US"/>
              <a:pPr>
                <a:defRPr/>
              </a:pPr>
              <a:t>‹#›</a:t>
            </a:fld>
            <a:endParaRPr lang="en-US"/>
          </a:p>
        </p:txBody>
      </p:sp>
    </p:spTree>
    <p:extLst>
      <p:ext uri="{BB962C8B-B14F-4D97-AF65-F5344CB8AC3E}">
        <p14:creationId xmlns:p14="http://schemas.microsoft.com/office/powerpoint/2010/main" val="2997024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4"/>
          <p:cNvSpPr>
            <a:spLocks noGrp="1" noChangeArrowheads="1"/>
          </p:cNvSpPr>
          <p:nvPr>
            <p:ph type="dt" sz="half" idx="10"/>
          </p:nvPr>
        </p:nvSpPr>
        <p:spPr/>
        <p:txBody>
          <a:bodyPr/>
          <a:lstStyle>
            <a:lvl1pPr>
              <a:defRPr/>
            </a:lvl1pPr>
          </a:lstStyle>
          <a:p>
            <a:pPr>
              <a:defRPr/>
            </a:pPr>
            <a:endParaRPr lang="en-US"/>
          </a:p>
        </p:txBody>
      </p:sp>
      <p:sp>
        <p:nvSpPr>
          <p:cNvPr id="4" name="Rectangle 25"/>
          <p:cNvSpPr>
            <a:spLocks noGrp="1" noChangeArrowheads="1"/>
          </p:cNvSpPr>
          <p:nvPr>
            <p:ph type="ftr" sz="quarter" idx="11"/>
          </p:nvPr>
        </p:nvSpPr>
        <p:spPr/>
        <p:txBody>
          <a:bodyPr/>
          <a:lstStyle>
            <a:lvl1pPr>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lvl1pPr>
          </a:lstStyle>
          <a:p>
            <a:pPr>
              <a:defRPr/>
            </a:pPr>
            <a:fld id="{246816C3-BFB7-4D71-86A1-8EB628114115}" type="slidenum">
              <a:rPr lang="en-US"/>
              <a:pPr>
                <a:defRPr/>
              </a:pPr>
              <a:t>‹#›</a:t>
            </a:fld>
            <a:endParaRPr lang="en-US"/>
          </a:p>
        </p:txBody>
      </p:sp>
    </p:spTree>
    <p:extLst>
      <p:ext uri="{BB962C8B-B14F-4D97-AF65-F5344CB8AC3E}">
        <p14:creationId xmlns:p14="http://schemas.microsoft.com/office/powerpoint/2010/main" val="1220683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7" name="Footer Placeholder 6"/>
          <p:cNvSpPr>
            <a:spLocks noGrp="1"/>
          </p:cNvSpPr>
          <p:nvPr>
            <p:ph type="ftr" sz="quarter" idx="11"/>
          </p:nvPr>
        </p:nvSpPr>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pPr>
              <a:defRPr/>
            </a:pPr>
            <a:fld id="{3FD3A2C3-31F8-4B31-A2C9-F61254C039CF}" type="slidenum">
              <a:rPr lang="en-US"/>
              <a:pPr>
                <a:defRPr/>
              </a:pPr>
              <a:t>‹#›</a:t>
            </a:fld>
            <a:endParaRPr lang="en-US"/>
          </a:p>
        </p:txBody>
      </p:sp>
    </p:spTree>
    <p:extLst>
      <p:ext uri="{BB962C8B-B14F-4D97-AF65-F5344CB8AC3E}">
        <p14:creationId xmlns:p14="http://schemas.microsoft.com/office/powerpoint/2010/main" val="2395736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53B2BD19-D563-49D5-8C43-4CEA286292C0}" type="slidenum">
              <a:rPr lang="en-US"/>
              <a:pPr>
                <a:defRPr/>
              </a:pPr>
              <a:t>‹#›</a:t>
            </a:fld>
            <a:endParaRPr lang="en-US"/>
          </a:p>
        </p:txBody>
      </p:sp>
    </p:spTree>
    <p:extLst>
      <p:ext uri="{BB962C8B-B14F-4D97-AF65-F5344CB8AC3E}">
        <p14:creationId xmlns:p14="http://schemas.microsoft.com/office/powerpoint/2010/main" val="3634123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p:txBody>
          <a:bodyPr/>
          <a:lstStyle>
            <a:lvl1pPr>
              <a:defRPr/>
            </a:lvl1pPr>
          </a:lstStyle>
          <a:p>
            <a:pPr>
              <a:defRPr/>
            </a:pPr>
            <a:endParaRPr lang="en-US"/>
          </a:p>
        </p:txBody>
      </p:sp>
      <p:sp>
        <p:nvSpPr>
          <p:cNvPr id="5" name="Rectangle 25"/>
          <p:cNvSpPr>
            <a:spLocks noGrp="1" noChangeArrowheads="1"/>
          </p:cNvSpPr>
          <p:nvPr>
            <p:ph type="ftr" sz="quarter" idx="11"/>
          </p:nvPr>
        </p:nvSpPr>
        <p:spPr/>
        <p:txBody>
          <a:bodyPr/>
          <a:lstStyle>
            <a:lvl1pPr>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lvl1pPr>
          </a:lstStyle>
          <a:p>
            <a:pPr>
              <a:defRPr/>
            </a:pPr>
            <a:fld id="{243F4C08-A39F-4235-83C2-40B33D4AD24B}" type="slidenum">
              <a:rPr lang="en-US"/>
              <a:pPr>
                <a:defRPr/>
              </a:pPr>
              <a:t>‹#›</a:t>
            </a:fld>
            <a:endParaRPr lang="en-US"/>
          </a:p>
        </p:txBody>
      </p:sp>
    </p:spTree>
    <p:extLst>
      <p:ext uri="{BB962C8B-B14F-4D97-AF65-F5344CB8AC3E}">
        <p14:creationId xmlns:p14="http://schemas.microsoft.com/office/powerpoint/2010/main" val="379071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0755F599-B2B5-46B4-A567-7BAA5067D261}" type="slidenum">
              <a:rPr lang="en-US"/>
              <a:pPr>
                <a:defRPr/>
              </a:pPr>
              <a:t>‹#›</a:t>
            </a:fld>
            <a:endParaRPr lang="en-US"/>
          </a:p>
        </p:txBody>
      </p:sp>
    </p:spTree>
    <p:extLst>
      <p:ext uri="{BB962C8B-B14F-4D97-AF65-F5344CB8AC3E}">
        <p14:creationId xmlns:p14="http://schemas.microsoft.com/office/powerpoint/2010/main" val="3703430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p:txBody>
          <a:bodyPr/>
          <a:lstStyle>
            <a:lvl1pPr>
              <a:defRPr/>
            </a:lvl1pPr>
          </a:lstStyle>
          <a:p>
            <a:pPr>
              <a:defRPr/>
            </a:pPr>
            <a:endParaRPr lang="en-US"/>
          </a:p>
        </p:txBody>
      </p:sp>
      <p:sp>
        <p:nvSpPr>
          <p:cNvPr id="8" name="Rectangle 25"/>
          <p:cNvSpPr>
            <a:spLocks noGrp="1" noChangeArrowheads="1"/>
          </p:cNvSpPr>
          <p:nvPr>
            <p:ph type="ftr" sz="quarter" idx="11"/>
          </p:nvPr>
        </p:nvSpPr>
        <p:spPr/>
        <p:txBody>
          <a:bodyPr/>
          <a:lstStyle>
            <a:lvl1pPr>
              <a:defRPr/>
            </a:lvl1pPr>
          </a:lstStyle>
          <a:p>
            <a:pPr>
              <a:defRPr/>
            </a:pPr>
            <a:endParaRPr lang="en-US"/>
          </a:p>
        </p:txBody>
      </p:sp>
      <p:sp>
        <p:nvSpPr>
          <p:cNvPr id="9" name="Rectangle 26"/>
          <p:cNvSpPr>
            <a:spLocks noGrp="1" noChangeArrowheads="1"/>
          </p:cNvSpPr>
          <p:nvPr>
            <p:ph type="sldNum" sz="quarter" idx="12"/>
          </p:nvPr>
        </p:nvSpPr>
        <p:spPr/>
        <p:txBody>
          <a:bodyPr/>
          <a:lstStyle>
            <a:lvl1pPr>
              <a:defRPr/>
            </a:lvl1pPr>
          </a:lstStyle>
          <a:p>
            <a:pPr>
              <a:defRPr/>
            </a:pPr>
            <a:fld id="{A9D0C4AD-EA00-400A-BEB8-4EF303298DF9}" type="slidenum">
              <a:rPr lang="en-US"/>
              <a:pPr>
                <a:defRPr/>
              </a:pPr>
              <a:t>‹#›</a:t>
            </a:fld>
            <a:endParaRPr lang="en-US"/>
          </a:p>
        </p:txBody>
      </p:sp>
    </p:spTree>
    <p:extLst>
      <p:ext uri="{BB962C8B-B14F-4D97-AF65-F5344CB8AC3E}">
        <p14:creationId xmlns:p14="http://schemas.microsoft.com/office/powerpoint/2010/main" val="2774183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p:txBody>
          <a:bodyPr/>
          <a:lstStyle>
            <a:lvl1pPr>
              <a:defRPr/>
            </a:lvl1pPr>
          </a:lstStyle>
          <a:p>
            <a:pPr>
              <a:defRPr/>
            </a:pPr>
            <a:endParaRPr lang="en-US"/>
          </a:p>
        </p:txBody>
      </p:sp>
      <p:sp>
        <p:nvSpPr>
          <p:cNvPr id="4" name="Rectangle 25"/>
          <p:cNvSpPr>
            <a:spLocks noGrp="1" noChangeArrowheads="1"/>
          </p:cNvSpPr>
          <p:nvPr>
            <p:ph type="ftr" sz="quarter" idx="11"/>
          </p:nvPr>
        </p:nvSpPr>
        <p:spPr/>
        <p:txBody>
          <a:bodyPr/>
          <a:lstStyle>
            <a:lvl1pPr>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lvl1pPr>
          </a:lstStyle>
          <a:p>
            <a:pPr>
              <a:defRPr/>
            </a:pPr>
            <a:fld id="{F9AA88A2-98B2-4AE2-9092-BD7F50918E36}" type="slidenum">
              <a:rPr lang="en-US"/>
              <a:pPr>
                <a:defRPr/>
              </a:pPr>
              <a:t>‹#›</a:t>
            </a:fld>
            <a:endParaRPr lang="en-US"/>
          </a:p>
        </p:txBody>
      </p:sp>
    </p:spTree>
    <p:extLst>
      <p:ext uri="{BB962C8B-B14F-4D97-AF65-F5344CB8AC3E}">
        <p14:creationId xmlns:p14="http://schemas.microsoft.com/office/powerpoint/2010/main" val="254188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lvl1pPr>
          </a:lstStyle>
          <a:p>
            <a:pPr>
              <a:defRPr/>
            </a:pPr>
            <a:endParaRPr lang="en-US"/>
          </a:p>
        </p:txBody>
      </p:sp>
      <p:sp>
        <p:nvSpPr>
          <p:cNvPr id="3" name="Rectangle 25"/>
          <p:cNvSpPr>
            <a:spLocks noGrp="1" noChangeArrowheads="1"/>
          </p:cNvSpPr>
          <p:nvPr>
            <p:ph type="ftr" sz="quarter" idx="11"/>
          </p:nvPr>
        </p:nvSpPr>
        <p:spPr/>
        <p:txBody>
          <a:bodyPr/>
          <a:lstStyle>
            <a:lvl1pPr>
              <a:defRPr/>
            </a:lvl1pPr>
          </a:lstStyle>
          <a:p>
            <a:pPr>
              <a:defRPr/>
            </a:pPr>
            <a:endParaRPr lang="en-US"/>
          </a:p>
        </p:txBody>
      </p:sp>
      <p:sp>
        <p:nvSpPr>
          <p:cNvPr id="4" name="Rectangle 26"/>
          <p:cNvSpPr>
            <a:spLocks noGrp="1" noChangeArrowheads="1"/>
          </p:cNvSpPr>
          <p:nvPr>
            <p:ph type="sldNum" sz="quarter" idx="12"/>
          </p:nvPr>
        </p:nvSpPr>
        <p:spPr/>
        <p:txBody>
          <a:bodyPr/>
          <a:lstStyle>
            <a:lvl1pPr>
              <a:defRPr/>
            </a:lvl1pPr>
          </a:lstStyle>
          <a:p>
            <a:pPr>
              <a:defRPr/>
            </a:pPr>
            <a:fld id="{8E6A5BE3-66CB-4976-9516-CF55B9AAA43E}" type="slidenum">
              <a:rPr lang="en-US"/>
              <a:pPr>
                <a:defRPr/>
              </a:pPr>
              <a:t>‹#›</a:t>
            </a:fld>
            <a:endParaRPr lang="en-US"/>
          </a:p>
        </p:txBody>
      </p:sp>
    </p:spTree>
    <p:extLst>
      <p:ext uri="{BB962C8B-B14F-4D97-AF65-F5344CB8AC3E}">
        <p14:creationId xmlns:p14="http://schemas.microsoft.com/office/powerpoint/2010/main" val="419872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A87D1FCB-4829-4B9F-B423-01298A299684}" type="slidenum">
              <a:rPr lang="en-US"/>
              <a:pPr>
                <a:defRPr/>
              </a:pPr>
              <a:t>‹#›</a:t>
            </a:fld>
            <a:endParaRPr lang="en-US"/>
          </a:p>
        </p:txBody>
      </p:sp>
    </p:spTree>
    <p:extLst>
      <p:ext uri="{BB962C8B-B14F-4D97-AF65-F5344CB8AC3E}">
        <p14:creationId xmlns:p14="http://schemas.microsoft.com/office/powerpoint/2010/main" val="4255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p:txBody>
          <a:bodyPr/>
          <a:lstStyle>
            <a:lvl1pPr>
              <a:defRPr/>
            </a:lvl1pPr>
          </a:lstStyle>
          <a:p>
            <a:pPr>
              <a:defRPr/>
            </a:pPr>
            <a:endParaRPr lang="en-US"/>
          </a:p>
        </p:txBody>
      </p:sp>
      <p:sp>
        <p:nvSpPr>
          <p:cNvPr id="6" name="Rectangle 25"/>
          <p:cNvSpPr>
            <a:spLocks noGrp="1" noChangeArrowheads="1"/>
          </p:cNvSpPr>
          <p:nvPr>
            <p:ph type="ftr" sz="quarter" idx="11"/>
          </p:nvPr>
        </p:nvSpPr>
        <p:spPr/>
        <p:txBody>
          <a:bodyPr/>
          <a:lstStyle>
            <a:lvl1pPr>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lvl1pPr>
          </a:lstStyle>
          <a:p>
            <a:pPr>
              <a:defRPr/>
            </a:pPr>
            <a:fld id="{3C043D50-7B8C-45C5-9CA1-17EEED84AA38}" type="slidenum">
              <a:rPr lang="en-US"/>
              <a:pPr>
                <a:defRPr/>
              </a:pPr>
              <a:t>‹#›</a:t>
            </a:fld>
            <a:endParaRPr lang="en-US"/>
          </a:p>
        </p:txBody>
      </p:sp>
    </p:spTree>
    <p:extLst>
      <p:ext uri="{BB962C8B-B14F-4D97-AF65-F5344CB8AC3E}">
        <p14:creationId xmlns:p14="http://schemas.microsoft.com/office/powerpoint/2010/main" val="263618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49" name="Freeform 3"/>
            <p:cNvSpPr>
              <a:spLocks/>
            </p:cNvSpPr>
            <p:nvPr/>
          </p:nvSpPr>
          <p:spPr bwMode="hidden">
            <a:xfrm>
              <a:off x="0" y="3072"/>
              <a:ext cx="5760" cy="1248"/>
            </a:xfrm>
            <a:custGeom>
              <a:avLst/>
              <a:gdLst>
                <a:gd name="T0" fmla="*/ 5505 w 6027"/>
                <a:gd name="T1" fmla="*/ 678 h 2296"/>
                <a:gd name="T2" fmla="*/ 0 w 6027"/>
                <a:gd name="T3" fmla="*/ 678 h 2296"/>
                <a:gd name="T4" fmla="*/ 0 w 6027"/>
                <a:gd name="T5" fmla="*/ 0 h 2296"/>
                <a:gd name="T6" fmla="*/ 5505 w 6027"/>
                <a:gd name="T7" fmla="*/ 0 h 2296"/>
                <a:gd name="T8" fmla="*/ 5505 w 6027"/>
                <a:gd name="T9" fmla="*/ 678 h 2296"/>
                <a:gd name="T10" fmla="*/ 5505 w 6027"/>
                <a:gd name="T11" fmla="*/ 678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691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sp>
        <p:nvSpPr>
          <p:cNvPr id="1027" name="Freeform 5"/>
          <p:cNvSpPr>
            <a:spLocks/>
          </p:cNvSpPr>
          <p:nvPr/>
        </p:nvSpPr>
        <p:spPr bwMode="hidden">
          <a:xfrm>
            <a:off x="6248400" y="6262688"/>
            <a:ext cx="2895600" cy="609600"/>
          </a:xfrm>
          <a:custGeom>
            <a:avLst/>
            <a:gdLst>
              <a:gd name="T0" fmla="*/ 1458681169 w 5748"/>
              <a:gd name="T1" fmla="*/ 1510618537 h 246"/>
              <a:gd name="T2" fmla="*/ 0 w 5748"/>
              <a:gd name="T3" fmla="*/ 1510618537 h 246"/>
              <a:gd name="T4" fmla="*/ 0 w 5748"/>
              <a:gd name="T5" fmla="*/ 0 h 246"/>
              <a:gd name="T6" fmla="*/ 1458681169 w 5748"/>
              <a:gd name="T7" fmla="*/ 0 h 246"/>
              <a:gd name="T8" fmla="*/ 1458681169 w 5748"/>
              <a:gd name="T9" fmla="*/ 1510618537 h 246"/>
              <a:gd name="T10" fmla="*/ 1458681169 w 5748"/>
              <a:gd name="T11" fmla="*/ 151061853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28" name="Group 6"/>
          <p:cNvGrpSpPr>
            <a:grpSpLocks/>
          </p:cNvGrpSpPr>
          <p:nvPr/>
        </p:nvGrpSpPr>
        <p:grpSpPr bwMode="auto">
          <a:xfrm>
            <a:off x="0" y="6019800"/>
            <a:ext cx="7848600" cy="857250"/>
            <a:chOff x="0" y="3792"/>
            <a:chExt cx="4944" cy="540"/>
          </a:xfrm>
        </p:grpSpPr>
        <p:sp>
          <p:nvSpPr>
            <p:cNvPr id="16691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22 h 353"/>
                  <a:gd name="T4" fmla="*/ 24 w 186"/>
                  <a:gd name="T5" fmla="*/ 38 h 353"/>
                  <a:gd name="T6" fmla="*/ 18 w 186"/>
                  <a:gd name="T7" fmla="*/ 83 h 353"/>
                  <a:gd name="T8" fmla="*/ 42 w 186"/>
                  <a:gd name="T9" fmla="*/ 143 h 353"/>
                  <a:gd name="T10" fmla="*/ 48 w 186"/>
                  <a:gd name="T11" fmla="*/ 203 h 353"/>
                  <a:gd name="T12" fmla="*/ 0 w 186"/>
                  <a:gd name="T13" fmla="*/ 442 h 353"/>
                  <a:gd name="T14" fmla="*/ 54 w 186"/>
                  <a:gd name="T15" fmla="*/ 292 h 353"/>
                  <a:gd name="T16" fmla="*/ 84 w 186"/>
                  <a:gd name="T17" fmla="*/ 271 h 353"/>
                  <a:gd name="T18" fmla="*/ 126 w 186"/>
                  <a:gd name="T19" fmla="*/ 158 h 353"/>
                  <a:gd name="T20" fmla="*/ 144 w 186"/>
                  <a:gd name="T21" fmla="*/ 150 h 353"/>
                  <a:gd name="T22" fmla="*/ 144 w 186"/>
                  <a:gd name="T23" fmla="*/ 113 h 353"/>
                  <a:gd name="T24" fmla="*/ 186 w 186"/>
                  <a:gd name="T25" fmla="*/ 83 h 353"/>
                  <a:gd name="T26" fmla="*/ 162 w 186"/>
                  <a:gd name="T27" fmla="*/ 75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8 h 66"/>
                  <a:gd name="T8" fmla="*/ 6 w 155"/>
                  <a:gd name="T9" fmla="*/ 22 h 66"/>
                  <a:gd name="T10" fmla="*/ 0 w 155"/>
                  <a:gd name="T11" fmla="*/ 30 h 66"/>
                  <a:gd name="T12" fmla="*/ 78 w 155"/>
                  <a:gd name="T13" fmla="*/ 75 h 66"/>
                  <a:gd name="T14" fmla="*/ 96 w 155"/>
                  <a:gd name="T15" fmla="*/ 53 h 66"/>
                  <a:gd name="T16" fmla="*/ 155 w 155"/>
                  <a:gd name="T17" fmla="*/ 83 h 66"/>
                  <a:gd name="T18" fmla="*/ 126 w 155"/>
                  <a:gd name="T19" fmla="*/ 30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13"/>
              <p:cNvSpPr>
                <a:spLocks/>
              </p:cNvSpPr>
              <p:nvPr userDrawn="1"/>
            </p:nvSpPr>
            <p:spPr bwMode="ltGray">
              <a:xfrm>
                <a:off x="2486" y="3859"/>
                <a:ext cx="42" cy="81"/>
              </a:xfrm>
              <a:custGeom>
                <a:avLst/>
                <a:gdLst>
                  <a:gd name="T0" fmla="*/ 6 w 42"/>
                  <a:gd name="T1" fmla="*/ 46 h 72"/>
                  <a:gd name="T2" fmla="*/ 0 w 42"/>
                  <a:gd name="T3" fmla="*/ 23 h 72"/>
                  <a:gd name="T4" fmla="*/ 12 w 42"/>
                  <a:gd name="T5" fmla="*/ 8 h 72"/>
                  <a:gd name="T6" fmla="*/ 0 w 42"/>
                  <a:gd name="T7" fmla="*/ 8 h 72"/>
                  <a:gd name="T8" fmla="*/ 12 w 42"/>
                  <a:gd name="T9" fmla="*/ 8 h 72"/>
                  <a:gd name="T10" fmla="*/ 24 w 42"/>
                  <a:gd name="T11" fmla="*/ 8 h 72"/>
                  <a:gd name="T12" fmla="*/ 36 w 42"/>
                  <a:gd name="T13" fmla="*/ 8 h 72"/>
                  <a:gd name="T14" fmla="*/ 42 w 42"/>
                  <a:gd name="T15" fmla="*/ 0 h 72"/>
                  <a:gd name="T16" fmla="*/ 30 w 42"/>
                  <a:gd name="T17" fmla="*/ 23 h 72"/>
                  <a:gd name="T18" fmla="*/ 42 w 42"/>
                  <a:gd name="T19" fmla="*/ 61 h 72"/>
                  <a:gd name="T20" fmla="*/ 12 w 42"/>
                  <a:gd name="T21" fmla="*/ 91 h 72"/>
                  <a:gd name="T22" fmla="*/ 6 w 42"/>
                  <a:gd name="T23" fmla="*/ 46 h 72"/>
                  <a:gd name="T24" fmla="*/ 6 w 42"/>
                  <a:gd name="T25" fmla="*/ 46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6926"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p>
          </p:txBody>
        </p:sp>
      </p:grpSp>
      <p:grpSp>
        <p:nvGrpSpPr>
          <p:cNvPr id="1029" name="Group 15"/>
          <p:cNvGrpSpPr>
            <a:grpSpLocks/>
          </p:cNvGrpSpPr>
          <p:nvPr/>
        </p:nvGrpSpPr>
        <p:grpSpPr bwMode="auto">
          <a:xfrm>
            <a:off x="627063" y="6021388"/>
            <a:ext cx="5684837" cy="849312"/>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2 h 287"/>
                <a:gd name="T4" fmla="*/ 66 w 365"/>
                <a:gd name="T5" fmla="*/ 112 h 287"/>
                <a:gd name="T6" fmla="*/ 143 w 365"/>
                <a:gd name="T7" fmla="*/ 186 h 287"/>
                <a:gd name="T8" fmla="*/ 191 w 365"/>
                <a:gd name="T9" fmla="*/ 172 h 287"/>
                <a:gd name="T10" fmla="*/ 341 w 365"/>
                <a:gd name="T11" fmla="*/ 295 h 287"/>
                <a:gd name="T12" fmla="*/ 305 w 365"/>
                <a:gd name="T13" fmla="*/ 178 h 287"/>
                <a:gd name="T14" fmla="*/ 365 w 365"/>
                <a:gd name="T15" fmla="*/ 136 h 287"/>
                <a:gd name="T16" fmla="*/ 359 w 365"/>
                <a:gd name="T17" fmla="*/ 130 h 287"/>
                <a:gd name="T18" fmla="*/ 335 w 365"/>
                <a:gd name="T19" fmla="*/ 118 h 287"/>
                <a:gd name="T20" fmla="*/ 299 w 365"/>
                <a:gd name="T21" fmla="*/ 92 h 287"/>
                <a:gd name="T22" fmla="*/ 257 w 365"/>
                <a:gd name="T23" fmla="*/ 74 h 287"/>
                <a:gd name="T24" fmla="*/ 215 w 365"/>
                <a:gd name="T25" fmla="*/ 56 h 287"/>
                <a:gd name="T26" fmla="*/ 173 w 365"/>
                <a:gd name="T27" fmla="*/ 38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2 h 60"/>
                <a:gd name="T16" fmla="*/ 65 w 71"/>
                <a:gd name="T17" fmla="*/ 44 h 60"/>
                <a:gd name="T18" fmla="*/ 71 w 71"/>
                <a:gd name="T19" fmla="*/ 56 h 60"/>
                <a:gd name="T20" fmla="*/ 71 w 71"/>
                <a:gd name="T21" fmla="*/ 62 h 60"/>
                <a:gd name="T22" fmla="*/ 59 w 71"/>
                <a:gd name="T23" fmla="*/ 56 h 60"/>
                <a:gd name="T24" fmla="*/ 47 w 71"/>
                <a:gd name="T25" fmla="*/ 44 h 60"/>
                <a:gd name="T26" fmla="*/ 23 w 71"/>
                <a:gd name="T27" fmla="*/ 32 h 60"/>
                <a:gd name="T28" fmla="*/ 23 w 71"/>
                <a:gd name="T29" fmla="*/ 38 h 60"/>
                <a:gd name="T30" fmla="*/ 18 w 71"/>
                <a:gd name="T31" fmla="*/ 44 h 60"/>
                <a:gd name="T32" fmla="*/ 12 w 71"/>
                <a:gd name="T33" fmla="*/ 50 h 60"/>
                <a:gd name="T34" fmla="*/ 6 w 71"/>
                <a:gd name="T35" fmla="*/ 50 h 60"/>
                <a:gd name="T36" fmla="*/ 6 w 71"/>
                <a:gd name="T37" fmla="*/ 50 h 60"/>
                <a:gd name="T38" fmla="*/ 6 w 71"/>
                <a:gd name="T39" fmla="*/ 38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6 h 162"/>
                <a:gd name="T10" fmla="*/ 96 w 161"/>
                <a:gd name="T11" fmla="*/ 62 h 162"/>
                <a:gd name="T12" fmla="*/ 102 w 161"/>
                <a:gd name="T13" fmla="*/ 74 h 162"/>
                <a:gd name="T14" fmla="*/ 108 w 161"/>
                <a:gd name="T15" fmla="*/ 86 h 162"/>
                <a:gd name="T16" fmla="*/ 120 w 161"/>
                <a:gd name="T17" fmla="*/ 98 h 162"/>
                <a:gd name="T18" fmla="*/ 143 w 161"/>
                <a:gd name="T19" fmla="*/ 116 h 162"/>
                <a:gd name="T20" fmla="*/ 155 w 161"/>
                <a:gd name="T21" fmla="*/ 142 h 162"/>
                <a:gd name="T22" fmla="*/ 161 w 161"/>
                <a:gd name="T23" fmla="*/ 160 h 162"/>
                <a:gd name="T24" fmla="*/ 161 w 161"/>
                <a:gd name="T25" fmla="*/ 166 h 162"/>
                <a:gd name="T26" fmla="*/ 96 w 161"/>
                <a:gd name="T27" fmla="*/ 104 h 162"/>
                <a:gd name="T28" fmla="*/ 30 w 161"/>
                <a:gd name="T29" fmla="*/ 56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20"/>
            <p:cNvSpPr>
              <a:spLocks/>
            </p:cNvSpPr>
            <p:nvPr/>
          </p:nvSpPr>
          <p:spPr bwMode="auto">
            <a:xfrm>
              <a:off x="706" y="3854"/>
              <a:ext cx="59" cy="61"/>
            </a:xfrm>
            <a:custGeom>
              <a:avLst/>
              <a:gdLst>
                <a:gd name="T0" fmla="*/ 59 w 59"/>
                <a:gd name="T1" fmla="*/ 6 h 60"/>
                <a:gd name="T2" fmla="*/ 41 w 59"/>
                <a:gd name="T3" fmla="*/ 32 h 60"/>
                <a:gd name="T4" fmla="*/ 41 w 59"/>
                <a:gd name="T5" fmla="*/ 38 h 60"/>
                <a:gd name="T6" fmla="*/ 47 w 59"/>
                <a:gd name="T7" fmla="*/ 44 h 60"/>
                <a:gd name="T8" fmla="*/ 53 w 59"/>
                <a:gd name="T9" fmla="*/ 56 h 60"/>
                <a:gd name="T10" fmla="*/ 53 w 59"/>
                <a:gd name="T11" fmla="*/ 62 h 60"/>
                <a:gd name="T12" fmla="*/ 47 w 59"/>
                <a:gd name="T13" fmla="*/ 56 h 60"/>
                <a:gd name="T14" fmla="*/ 35 w 59"/>
                <a:gd name="T15" fmla="*/ 50 h 60"/>
                <a:gd name="T16" fmla="*/ 23 w 59"/>
                <a:gd name="T17" fmla="*/ 38 h 60"/>
                <a:gd name="T18" fmla="*/ 17 w 59"/>
                <a:gd name="T19" fmla="*/ 32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1"/>
            <p:cNvSpPr>
              <a:spLocks/>
            </p:cNvSpPr>
            <p:nvPr/>
          </p:nvSpPr>
          <p:spPr bwMode="auto">
            <a:xfrm>
              <a:off x="395" y="3811"/>
              <a:ext cx="245" cy="207"/>
            </a:xfrm>
            <a:custGeom>
              <a:avLst/>
              <a:gdLst>
                <a:gd name="T0" fmla="*/ 233 w 245"/>
                <a:gd name="T1" fmla="*/ 38 h 204"/>
                <a:gd name="T2" fmla="*/ 245 w 245"/>
                <a:gd name="T3" fmla="*/ 44 h 204"/>
                <a:gd name="T4" fmla="*/ 209 w 245"/>
                <a:gd name="T5" fmla="*/ 86 h 204"/>
                <a:gd name="T6" fmla="*/ 143 w 245"/>
                <a:gd name="T7" fmla="*/ 136 h 204"/>
                <a:gd name="T8" fmla="*/ 167 w 245"/>
                <a:gd name="T9" fmla="*/ 160 h 204"/>
                <a:gd name="T10" fmla="*/ 179 w 245"/>
                <a:gd name="T11" fmla="*/ 210 h 204"/>
                <a:gd name="T12" fmla="*/ 77 w 245"/>
                <a:gd name="T13" fmla="*/ 136 h 204"/>
                <a:gd name="T14" fmla="*/ 47 w 245"/>
                <a:gd name="T15" fmla="*/ 86 h 204"/>
                <a:gd name="T16" fmla="*/ 89 w 245"/>
                <a:gd name="T17" fmla="*/ 68 h 204"/>
                <a:gd name="T18" fmla="*/ 59 w 245"/>
                <a:gd name="T19" fmla="*/ 38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8 h 204"/>
                <a:gd name="T50" fmla="*/ 233 w 245"/>
                <a:gd name="T51" fmla="*/ 38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6934" name="Rectangle 22"/>
          <p:cNvSpPr>
            <a:spLocks noGrp="1" noChangeArrowheads="1"/>
          </p:cNvSpPr>
          <p:nvPr>
            <p:ph type="title"/>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1" name="Rectangle 23"/>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66936" name="Rectangle 24"/>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166937" name="Rectangle 2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166938" name="Rectangle 26"/>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AF0B44BD-BAE9-438E-BD58-C1948490CE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2819" name="Rectangle 3"/>
          <p:cNvSpPr>
            <a:spLocks noGrp="1" noChangeArrowheads="1"/>
          </p:cNvSpPr>
          <p:nvPr>
            <p:ph type="subTitle" idx="1"/>
          </p:nvPr>
        </p:nvSpPr>
        <p:spPr>
          <a:xfrm>
            <a:off x="457200" y="2286000"/>
            <a:ext cx="8229600" cy="2209800"/>
          </a:xfrm>
        </p:spPr>
        <p:txBody>
          <a:bodyPr/>
          <a:lstStyle/>
          <a:p>
            <a:pPr eaLnBrk="1" hangingPunct="1">
              <a:defRPr/>
            </a:pPr>
            <a:r>
              <a:rPr lang="en-US" sz="5400" b="1" i="1" dirty="0" smtClean="0">
                <a:solidFill>
                  <a:schemeClr val="tx2"/>
                </a:solidFill>
              </a:rPr>
              <a:t>Weathering and</a:t>
            </a:r>
          </a:p>
          <a:p>
            <a:pPr eaLnBrk="1" hangingPunct="1">
              <a:defRPr/>
            </a:pPr>
            <a:r>
              <a:rPr lang="en-US" sz="5400" b="1" i="1" dirty="0" smtClean="0">
                <a:solidFill>
                  <a:schemeClr val="tx2"/>
                </a:solidFill>
              </a:rPr>
              <a:t>Mass Wasting</a:t>
            </a:r>
          </a:p>
        </p:txBody>
      </p:sp>
      <p:sp>
        <p:nvSpPr>
          <p:cNvPr id="162820" name="Rectangle 4"/>
          <p:cNvSpPr>
            <a:spLocks noGrp="1" noChangeArrowheads="1"/>
          </p:cNvSpPr>
          <p:nvPr>
            <p:ph type="ctrTitle"/>
          </p:nvPr>
        </p:nvSpPr>
        <p:spPr/>
        <p:txBody>
          <a:bodyPr/>
          <a:lstStyle/>
          <a:p>
            <a:pPr eaLnBrk="1" hangingPunct="1">
              <a:defRPr/>
            </a:pPr>
            <a:endParaRPr lang="en-US"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Picture 11" descr="05_T01"/>
          <p:cNvPicPr>
            <a:picLocks noChangeAspect="1" noChangeArrowheads="1"/>
          </p:cNvPicPr>
          <p:nvPr>
            <p:ph/>
          </p:nvPr>
        </p:nvPicPr>
        <p:blipFill>
          <a:blip r:embed="rId2">
            <a:extLst>
              <a:ext uri="{28A0092B-C50C-407E-A947-70E740481C1C}">
                <a14:useLocalDpi xmlns:a14="http://schemas.microsoft.com/office/drawing/2010/main" val="0"/>
              </a:ext>
            </a:extLst>
          </a:blip>
          <a:srcRect l="999" t="9418" r="999" b="12317"/>
          <a:stretch>
            <a:fillRect/>
          </a:stretch>
        </p:blipFill>
        <p:spPr>
          <a:xfrm>
            <a:off x="92075" y="1006475"/>
            <a:ext cx="8959850" cy="3290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914400"/>
          </a:xfrm>
        </p:spPr>
        <p:txBody>
          <a:bodyPr/>
          <a:lstStyle/>
          <a:p>
            <a:pPr eaLnBrk="1" hangingPunct="1">
              <a:defRPr/>
            </a:pPr>
            <a:r>
              <a:rPr lang="en-US" b="1" i="1" dirty="0" smtClean="0"/>
              <a:t>Soil</a:t>
            </a:r>
          </a:p>
        </p:txBody>
      </p:sp>
      <p:sp>
        <p:nvSpPr>
          <p:cNvPr id="25603" name="Rectangle 3"/>
          <p:cNvSpPr>
            <a:spLocks noGrp="1" noChangeArrowheads="1"/>
          </p:cNvSpPr>
          <p:nvPr>
            <p:ph type="body" idx="1"/>
          </p:nvPr>
        </p:nvSpPr>
        <p:spPr>
          <a:xfrm>
            <a:off x="0" y="762000"/>
            <a:ext cx="9144000" cy="5029200"/>
          </a:xfrm>
        </p:spPr>
        <p:txBody>
          <a:bodyPr/>
          <a:lstStyle/>
          <a:p>
            <a:pPr eaLnBrk="1" hangingPunct="1"/>
            <a:r>
              <a:rPr lang="en-US" altLang="en-US" b="1" smtClean="0">
                <a:solidFill>
                  <a:schemeClr val="hlink"/>
                </a:solidFill>
              </a:rPr>
              <a:t>Soil</a:t>
            </a:r>
            <a:r>
              <a:rPr lang="en-US" altLang="en-US" b="1" smtClean="0"/>
              <a:t> is a combination of mineral and organic matter, water, and air</a:t>
            </a:r>
          </a:p>
          <a:p>
            <a:pPr lvl="1" eaLnBrk="1" hangingPunct="1"/>
            <a:r>
              <a:rPr lang="en-US" altLang="en-US" b="1" smtClean="0"/>
              <a:t>That portion of the </a:t>
            </a:r>
            <a:r>
              <a:rPr lang="en-US" altLang="en-US" b="1" smtClean="0">
                <a:solidFill>
                  <a:schemeClr val="hlink"/>
                </a:solidFill>
              </a:rPr>
              <a:t>regolith</a:t>
            </a:r>
            <a:r>
              <a:rPr lang="en-US" altLang="en-US" b="1" smtClean="0"/>
              <a:t> (rock and mineral fragments produced by weathering) that supports the growth of </a:t>
            </a:r>
            <a:br>
              <a:rPr lang="en-US" altLang="en-US" b="1" smtClean="0"/>
            </a:br>
            <a:r>
              <a:rPr lang="en-US" altLang="en-US" b="1" smtClean="0"/>
              <a:t>plants</a:t>
            </a:r>
            <a:br>
              <a:rPr lang="en-US" altLang="en-US" b="1" smtClean="0"/>
            </a:br>
            <a:endParaRPr lang="en-US" altLang="en-US" b="1" smtClean="0"/>
          </a:p>
          <a:p>
            <a:pPr lvl="1" eaLnBrk="1" hangingPunct="1"/>
            <a:r>
              <a:rPr lang="en-US" altLang="en-US" b="1" smtClean="0"/>
              <a:t>Who needs it, anyway?</a:t>
            </a:r>
          </a:p>
          <a:p>
            <a:pPr lvl="2" eaLnBrk="1" hangingPunct="1">
              <a:buFontTx/>
              <a:buNone/>
            </a:pPr>
            <a:endParaRPr lang="en-US" altLang="en-US" b="1" smtClean="0"/>
          </a:p>
        </p:txBody>
      </p:sp>
      <p:sp>
        <p:nvSpPr>
          <p:cNvPr id="25604" name="Rectangle 3" descr="0623"/>
          <p:cNvSpPr>
            <a:spLocks noGrp="1" noChangeAspect="1" noChangeArrowheads="1"/>
          </p:cNvSpPr>
          <p:nvPr/>
        </p:nvSpPr>
        <p:spPr bwMode="auto">
          <a:xfrm>
            <a:off x="5073650" y="2936875"/>
            <a:ext cx="4070350" cy="392112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0" y="0"/>
            <a:ext cx="9144000" cy="1676400"/>
          </a:xfrm>
        </p:spPr>
        <p:txBody>
          <a:bodyPr/>
          <a:lstStyle/>
          <a:p>
            <a:pPr eaLnBrk="1" hangingPunct="1">
              <a:defRPr/>
            </a:pPr>
            <a:r>
              <a:rPr lang="en-US" b="1" i="1" dirty="0" smtClean="0"/>
              <a:t>Typical components in a soil that yield good plant growth</a:t>
            </a:r>
          </a:p>
        </p:txBody>
      </p:sp>
      <p:pic>
        <p:nvPicPr>
          <p:cNvPr id="26627" name="Picture 9" descr="05_14"/>
          <p:cNvPicPr>
            <a:picLocks noChangeAspect="1" noChangeArrowheads="1"/>
          </p:cNvPicPr>
          <p:nvPr>
            <p:ph idx="1"/>
          </p:nvPr>
        </p:nvPicPr>
        <p:blipFill>
          <a:blip r:embed="rId2">
            <a:extLst>
              <a:ext uri="{28A0092B-C50C-407E-A947-70E740481C1C}">
                <a14:useLocalDpi xmlns:a14="http://schemas.microsoft.com/office/drawing/2010/main" val="0"/>
              </a:ext>
            </a:extLst>
          </a:blip>
          <a:srcRect b="3600"/>
          <a:stretch>
            <a:fillRect/>
          </a:stretch>
        </p:blipFill>
        <p:spPr>
          <a:xfrm>
            <a:off x="2133600" y="1600200"/>
            <a:ext cx="5791200" cy="5257800"/>
          </a:xfr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0" y="1066800"/>
            <a:ext cx="9144000" cy="5029200"/>
          </a:xfrm>
        </p:spPr>
        <p:txBody>
          <a:bodyPr/>
          <a:lstStyle/>
          <a:p>
            <a:pPr lvl="1" eaLnBrk="1" hangingPunct="1">
              <a:lnSpc>
                <a:spcPct val="90000"/>
              </a:lnSpc>
            </a:pPr>
            <a:r>
              <a:rPr lang="en-US" altLang="en-US" sz="3600" b="1" smtClean="0">
                <a:solidFill>
                  <a:schemeClr val="hlink"/>
                </a:solidFill>
              </a:rPr>
              <a:t>Climate</a:t>
            </a:r>
          </a:p>
          <a:p>
            <a:pPr lvl="3" eaLnBrk="1" hangingPunct="1">
              <a:lnSpc>
                <a:spcPct val="90000"/>
              </a:lnSpc>
            </a:pPr>
            <a:r>
              <a:rPr lang="en-US" altLang="en-US" sz="2400" b="1" smtClean="0"/>
              <a:t>Most influential control of soil formation</a:t>
            </a:r>
          </a:p>
          <a:p>
            <a:pPr lvl="3" eaLnBrk="1" hangingPunct="1">
              <a:lnSpc>
                <a:spcPct val="90000"/>
              </a:lnSpc>
            </a:pPr>
            <a:r>
              <a:rPr lang="en-US" altLang="en-US" sz="2400" b="1" smtClean="0"/>
              <a:t>Key factors are temperature and precipitation</a:t>
            </a:r>
          </a:p>
          <a:p>
            <a:pPr lvl="1" eaLnBrk="1" hangingPunct="1"/>
            <a:r>
              <a:rPr lang="en-US" altLang="en-US" sz="3600" b="1" smtClean="0">
                <a:solidFill>
                  <a:schemeClr val="hlink"/>
                </a:solidFill>
              </a:rPr>
              <a:t>Organic Processes</a:t>
            </a:r>
          </a:p>
          <a:p>
            <a:pPr lvl="2" eaLnBrk="1" hangingPunct="1"/>
            <a:r>
              <a:rPr lang="en-US" altLang="en-US" sz="2800" b="1" smtClean="0">
                <a:solidFill>
                  <a:schemeClr val="hlink"/>
                </a:solidFill>
              </a:rPr>
              <a:t>Plants</a:t>
            </a:r>
            <a:r>
              <a:rPr lang="en-US" altLang="en-US" sz="2800" b="1" smtClean="0"/>
              <a:t> and </a:t>
            </a:r>
            <a:r>
              <a:rPr lang="en-US" altLang="en-US" sz="2800" b="1" smtClean="0">
                <a:solidFill>
                  <a:schemeClr val="hlink"/>
                </a:solidFill>
              </a:rPr>
              <a:t>animals</a:t>
            </a:r>
          </a:p>
          <a:p>
            <a:pPr lvl="3" eaLnBrk="1" hangingPunct="1"/>
            <a:r>
              <a:rPr lang="en-US" altLang="en-US" sz="2400" b="1" smtClean="0"/>
              <a:t>Organisms influence the soil</a:t>
            </a:r>
            <a:r>
              <a:rPr lang="en-US" altLang="en-US" sz="2400" b="1" smtClean="0">
                <a:latin typeface="Times New Roman" pitchFamily="18" charset="0"/>
              </a:rPr>
              <a:t>’</a:t>
            </a:r>
            <a:r>
              <a:rPr lang="en-US" altLang="en-US" sz="2400" b="1" smtClean="0"/>
              <a:t>s physical and chemical properties</a:t>
            </a:r>
          </a:p>
          <a:p>
            <a:pPr lvl="3" eaLnBrk="1" hangingPunct="1"/>
            <a:r>
              <a:rPr lang="en-US" altLang="en-US" sz="2400" b="1" smtClean="0"/>
              <a:t>Also furnish organic matter to the soil</a:t>
            </a:r>
            <a:endParaRPr lang="en-US" altLang="en-US" sz="2800" b="1" smtClean="0"/>
          </a:p>
        </p:txBody>
      </p:sp>
      <p:sp>
        <p:nvSpPr>
          <p:cNvPr id="5" name="Title 4"/>
          <p:cNvSpPr>
            <a:spLocks noGrp="1"/>
          </p:cNvSpPr>
          <p:nvPr>
            <p:ph type="title"/>
          </p:nvPr>
        </p:nvSpPr>
        <p:spPr>
          <a:xfrm>
            <a:off x="0" y="0"/>
            <a:ext cx="9144000" cy="1219200"/>
          </a:xfrm>
        </p:spPr>
        <p:txBody>
          <a:bodyPr/>
          <a:lstStyle/>
          <a:p>
            <a:pPr>
              <a:defRPr/>
            </a:pPr>
            <a:r>
              <a:rPr lang="en-US" b="1" dirty="0" smtClean="0"/>
              <a:t>Factors controlling soil formation</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0"/>
            <a:ext cx="9144000" cy="1371600"/>
          </a:xfrm>
        </p:spPr>
        <p:txBody>
          <a:bodyPr/>
          <a:lstStyle/>
          <a:p>
            <a:pPr eaLnBrk="1" hangingPunct="1">
              <a:defRPr/>
            </a:pPr>
            <a:r>
              <a:rPr lang="en-US" b="1" dirty="0" smtClean="0"/>
              <a:t>Factors controlling soil formation</a:t>
            </a:r>
            <a:endParaRPr lang="en-US" b="1" i="1" dirty="0" smtClean="0"/>
          </a:p>
        </p:txBody>
      </p:sp>
      <p:sp>
        <p:nvSpPr>
          <p:cNvPr id="28675" name="Rectangle 3"/>
          <p:cNvSpPr>
            <a:spLocks noGrp="1" noChangeArrowheads="1"/>
          </p:cNvSpPr>
          <p:nvPr>
            <p:ph type="body" idx="1"/>
          </p:nvPr>
        </p:nvSpPr>
        <p:spPr>
          <a:xfrm>
            <a:off x="0" y="1219200"/>
            <a:ext cx="9144000" cy="5638800"/>
          </a:xfrm>
        </p:spPr>
        <p:txBody>
          <a:bodyPr/>
          <a:lstStyle/>
          <a:p>
            <a:pPr lvl="1" eaLnBrk="1" hangingPunct="1"/>
            <a:r>
              <a:rPr lang="en-US" altLang="en-US" sz="3600" b="1" smtClean="0">
                <a:solidFill>
                  <a:schemeClr val="hlink"/>
                </a:solidFill>
              </a:rPr>
              <a:t>Relief (Slope)</a:t>
            </a:r>
          </a:p>
          <a:p>
            <a:pPr lvl="3" eaLnBrk="1" hangingPunct="1"/>
            <a:r>
              <a:rPr lang="en-US" altLang="en-US" sz="2400" b="1" smtClean="0"/>
              <a:t>Steep slopes often have poorly developed soils</a:t>
            </a:r>
          </a:p>
          <a:p>
            <a:pPr lvl="3" eaLnBrk="1" hangingPunct="1"/>
            <a:r>
              <a:rPr lang="en-US" altLang="en-US" sz="2400" b="1" smtClean="0"/>
              <a:t>Optimum terrain is a flat-to-undulating upland surface</a:t>
            </a:r>
            <a:endParaRPr lang="en-US" altLang="en-US" sz="3600" b="1" smtClean="0">
              <a:solidFill>
                <a:schemeClr val="hlink"/>
              </a:solidFill>
            </a:endParaRPr>
          </a:p>
          <a:p>
            <a:pPr lvl="1" eaLnBrk="1" hangingPunct="1">
              <a:lnSpc>
                <a:spcPct val="90000"/>
              </a:lnSpc>
            </a:pPr>
            <a:r>
              <a:rPr lang="en-US" altLang="en-US" sz="3600" b="1" smtClean="0">
                <a:solidFill>
                  <a:schemeClr val="hlink"/>
                </a:solidFill>
              </a:rPr>
              <a:t>Parent material</a:t>
            </a:r>
          </a:p>
          <a:p>
            <a:pPr lvl="2" eaLnBrk="1" hangingPunct="1"/>
            <a:r>
              <a:rPr lang="en-US" altLang="en-US" sz="2800" b="1" smtClean="0"/>
              <a:t>Residual soil </a:t>
            </a:r>
            <a:r>
              <a:rPr lang="en-US" altLang="en-US" sz="2800" b="1" smtClean="0">
                <a:latin typeface="Times New Roman" pitchFamily="18" charset="0"/>
              </a:rPr>
              <a:t>–</a:t>
            </a:r>
            <a:r>
              <a:rPr lang="en-US" altLang="en-US" sz="2800" b="1" smtClean="0"/>
              <a:t> parent material is the underlying bedrock</a:t>
            </a:r>
          </a:p>
          <a:p>
            <a:pPr lvl="2" eaLnBrk="1" hangingPunct="1"/>
            <a:r>
              <a:rPr lang="en-US" altLang="en-US" sz="2800" b="1" smtClean="0"/>
              <a:t>Transported soil </a:t>
            </a:r>
            <a:r>
              <a:rPr lang="en-US" altLang="en-US" sz="2800" b="1" smtClean="0">
                <a:latin typeface="Times New Roman" pitchFamily="18" charset="0"/>
              </a:rPr>
              <a:t>–</a:t>
            </a:r>
            <a:r>
              <a:rPr lang="en-US" altLang="en-US" sz="2800" b="1" smtClean="0"/>
              <a:t> forms in place on parent material that has been carried from elsewhere and deposited </a:t>
            </a:r>
          </a:p>
          <a:p>
            <a:pPr lvl="2" eaLnBrk="1" hangingPunct="1">
              <a:lnSpc>
                <a:spcPct val="90000"/>
              </a:lnSpc>
            </a:pPr>
            <a:endParaRPr lang="en-US" altLang="en-US" b="1"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0" y="0"/>
            <a:ext cx="9144000" cy="1371600"/>
          </a:xfrm>
        </p:spPr>
        <p:txBody>
          <a:bodyPr/>
          <a:lstStyle/>
          <a:p>
            <a:pPr eaLnBrk="1" hangingPunct="1">
              <a:defRPr/>
            </a:pPr>
            <a:r>
              <a:rPr lang="en-US" b="1" dirty="0" smtClean="0"/>
              <a:t>Factors controlling soil formation</a:t>
            </a:r>
            <a:endParaRPr lang="en-US" b="1" i="1" dirty="0" smtClean="0"/>
          </a:p>
        </p:txBody>
      </p:sp>
      <p:sp>
        <p:nvSpPr>
          <p:cNvPr id="29699" name="Rectangle 3"/>
          <p:cNvSpPr>
            <a:spLocks noGrp="1" noChangeArrowheads="1"/>
          </p:cNvSpPr>
          <p:nvPr>
            <p:ph type="body" idx="1"/>
          </p:nvPr>
        </p:nvSpPr>
        <p:spPr>
          <a:xfrm>
            <a:off x="457200" y="1219200"/>
            <a:ext cx="8229600" cy="5638800"/>
          </a:xfrm>
        </p:spPr>
        <p:txBody>
          <a:bodyPr/>
          <a:lstStyle/>
          <a:p>
            <a:pPr lvl="1" eaLnBrk="1" hangingPunct="1"/>
            <a:r>
              <a:rPr lang="en-US" altLang="en-US" sz="3600" b="1" smtClean="0">
                <a:solidFill>
                  <a:schemeClr val="hlink"/>
                </a:solidFill>
              </a:rPr>
              <a:t>Time</a:t>
            </a:r>
          </a:p>
          <a:p>
            <a:pPr lvl="2" eaLnBrk="1" hangingPunct="1">
              <a:lnSpc>
                <a:spcPct val="90000"/>
              </a:lnSpc>
            </a:pPr>
            <a:r>
              <a:rPr lang="en-US" altLang="en-US" sz="2800" b="1" smtClean="0"/>
              <a:t>Important in all geologic processes</a:t>
            </a:r>
          </a:p>
          <a:p>
            <a:pPr lvl="2" eaLnBrk="1" hangingPunct="1">
              <a:lnSpc>
                <a:spcPct val="90000"/>
              </a:lnSpc>
            </a:pPr>
            <a:r>
              <a:rPr lang="en-US" altLang="en-US" sz="2800" b="1" smtClean="0"/>
              <a:t>Amount of time for soil formation varies for different soils depending on geologic and climatic conditions</a:t>
            </a:r>
            <a:br>
              <a:rPr lang="en-US" altLang="en-US" sz="2800" b="1" smtClean="0"/>
            </a:br>
            <a:endParaRPr lang="en-US" altLang="en-US" sz="2800" b="1" smtClean="0"/>
          </a:p>
          <a:p>
            <a:pPr eaLnBrk="1" hangingPunct="1">
              <a:lnSpc>
                <a:spcPct val="90000"/>
              </a:lnSpc>
            </a:pPr>
            <a:r>
              <a:rPr lang="en-US" altLang="en-US" sz="3600" b="1" smtClean="0"/>
              <a:t>All Together: </a:t>
            </a:r>
            <a:r>
              <a:rPr lang="en-US" altLang="en-US" sz="3600" b="1" smtClean="0">
                <a:solidFill>
                  <a:srgbClr val="FFFF00"/>
                </a:solidFill>
              </a:rPr>
              <a:t>ClORPT</a:t>
            </a:r>
            <a:r>
              <a:rPr lang="en-US" altLang="en-US" sz="3600" b="1" smtClean="0"/>
              <a:t>!</a:t>
            </a:r>
          </a:p>
          <a:p>
            <a:pPr lvl="2" eaLnBrk="1" hangingPunct="1">
              <a:lnSpc>
                <a:spcPct val="90000"/>
              </a:lnSpc>
            </a:pPr>
            <a:r>
              <a:rPr lang="en-US" altLang="en-US" b="1" smtClean="0">
                <a:solidFill>
                  <a:srgbClr val="FFFF00"/>
                </a:solidFill>
              </a:rPr>
              <a:t>Cl</a:t>
            </a:r>
            <a:r>
              <a:rPr lang="en-US" altLang="en-US" b="1" smtClean="0"/>
              <a:t>imate, </a:t>
            </a:r>
            <a:r>
              <a:rPr lang="en-US" altLang="en-US" b="1" smtClean="0">
                <a:solidFill>
                  <a:srgbClr val="FFFF00"/>
                </a:solidFill>
              </a:rPr>
              <a:t>O</a:t>
            </a:r>
            <a:r>
              <a:rPr lang="en-US" altLang="en-US" b="1" smtClean="0"/>
              <a:t>rganics, </a:t>
            </a:r>
            <a:r>
              <a:rPr lang="en-US" altLang="en-US" b="1" smtClean="0">
                <a:solidFill>
                  <a:srgbClr val="FFFF00"/>
                </a:solidFill>
              </a:rPr>
              <a:t>R</a:t>
            </a:r>
            <a:r>
              <a:rPr lang="en-US" altLang="en-US" b="1" smtClean="0"/>
              <a:t>elief, </a:t>
            </a:r>
            <a:r>
              <a:rPr lang="en-US" altLang="en-US" b="1" smtClean="0">
                <a:solidFill>
                  <a:srgbClr val="FFFF00"/>
                </a:solidFill>
              </a:rPr>
              <a:t>P</a:t>
            </a:r>
            <a:r>
              <a:rPr lang="en-US" altLang="en-US" b="1" smtClean="0"/>
              <a:t>arent material, </a:t>
            </a:r>
            <a:r>
              <a:rPr lang="en-US" altLang="en-US" b="1" smtClean="0">
                <a:solidFill>
                  <a:srgbClr val="FFFF00"/>
                </a:solidFill>
              </a:rPr>
              <a:t>T</a:t>
            </a:r>
            <a:r>
              <a:rPr lang="en-US" altLang="en-US" b="1" smtClean="0"/>
              <a:t>ime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990600" y="304800"/>
            <a:ext cx="7772400" cy="762000"/>
          </a:xfrm>
        </p:spPr>
        <p:txBody>
          <a:bodyPr/>
          <a:lstStyle/>
          <a:p>
            <a:pPr eaLnBrk="1" hangingPunct="1">
              <a:defRPr/>
            </a:pPr>
            <a:r>
              <a:rPr lang="en-US" sz="4000" b="1" i="1" dirty="0" smtClean="0"/>
              <a:t>    </a:t>
            </a:r>
            <a:r>
              <a:rPr lang="en-US" b="1" i="1" dirty="0" smtClean="0"/>
              <a:t>Soil development</a:t>
            </a:r>
          </a:p>
        </p:txBody>
      </p:sp>
      <p:pic>
        <p:nvPicPr>
          <p:cNvPr id="30723" name="Picture 10" descr="05_15"/>
          <p:cNvPicPr>
            <a:picLocks noChangeAspect="1" noChangeArrowheads="1"/>
          </p:cNvPicPr>
          <p:nvPr>
            <p:ph idx="1"/>
          </p:nvPr>
        </p:nvPicPr>
        <p:blipFill>
          <a:blip r:embed="rId2">
            <a:extLst>
              <a:ext uri="{28A0092B-C50C-407E-A947-70E740481C1C}">
                <a14:useLocalDpi xmlns:a14="http://schemas.microsoft.com/office/drawing/2010/main" val="0"/>
              </a:ext>
            </a:extLst>
          </a:blip>
          <a:srcRect b="4231"/>
          <a:stretch>
            <a:fillRect/>
          </a:stretch>
        </p:blipFill>
        <p:spPr>
          <a:xfrm>
            <a:off x="304800" y="1295400"/>
            <a:ext cx="8636000" cy="5278438"/>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98500" y="533400"/>
            <a:ext cx="6938963" cy="762000"/>
          </a:xfrm>
        </p:spPr>
        <p:txBody>
          <a:bodyPr/>
          <a:lstStyle/>
          <a:p>
            <a:pPr eaLnBrk="1" hangingPunct="1">
              <a:defRPr/>
            </a:pPr>
            <a:r>
              <a:rPr lang="en-US" b="1" i="1" dirty="0" smtClean="0"/>
              <a:t>Soil</a:t>
            </a:r>
          </a:p>
        </p:txBody>
      </p:sp>
      <p:sp>
        <p:nvSpPr>
          <p:cNvPr id="31747" name="Rectangle 3"/>
          <p:cNvSpPr>
            <a:spLocks noGrp="1" noChangeArrowheads="1"/>
          </p:cNvSpPr>
          <p:nvPr>
            <p:ph type="body" idx="1"/>
          </p:nvPr>
        </p:nvSpPr>
        <p:spPr/>
        <p:txBody>
          <a:bodyPr/>
          <a:lstStyle/>
          <a:p>
            <a:pPr eaLnBrk="1" hangingPunct="1"/>
            <a:r>
              <a:rPr lang="en-US" altLang="en-US" b="1" smtClean="0"/>
              <a:t>The </a:t>
            </a:r>
            <a:r>
              <a:rPr lang="en-US" altLang="en-US" b="1" smtClean="0">
                <a:solidFill>
                  <a:schemeClr val="hlink"/>
                </a:solidFill>
              </a:rPr>
              <a:t>soil profile</a:t>
            </a:r>
          </a:p>
          <a:p>
            <a:pPr lvl="2" eaLnBrk="1" hangingPunct="1"/>
            <a:r>
              <a:rPr lang="en-US" altLang="en-US" sz="2800" b="1" smtClean="0"/>
              <a:t>Soil forming processes operate from the surface downward</a:t>
            </a:r>
          </a:p>
          <a:p>
            <a:pPr lvl="2" eaLnBrk="1" hangingPunct="1"/>
            <a:r>
              <a:rPr lang="en-US" altLang="en-US" sz="2800" b="1" smtClean="0"/>
              <a:t>Vertical differences are called </a:t>
            </a:r>
            <a:r>
              <a:rPr lang="en-US" altLang="en-US" sz="2800" b="1" smtClean="0">
                <a:solidFill>
                  <a:schemeClr val="hlink"/>
                </a:solidFill>
              </a:rPr>
              <a:t>horizons</a:t>
            </a:r>
            <a:r>
              <a:rPr lang="en-US" altLang="en-US" sz="2800" b="1" smtClean="0"/>
              <a:t> </a:t>
            </a:r>
            <a:r>
              <a:rPr lang="en-US" altLang="en-US" sz="2800" b="1" smtClean="0">
                <a:latin typeface="Times New Roman" pitchFamily="18" charset="0"/>
              </a:rPr>
              <a:t>–</a:t>
            </a:r>
            <a:r>
              <a:rPr lang="en-US" altLang="en-US" sz="2800" b="1" smtClean="0"/>
              <a:t> zones or layers of soil</a:t>
            </a:r>
          </a:p>
          <a:p>
            <a:pPr lvl="2" eaLnBrk="1" hangingPunct="1"/>
            <a:endParaRPr lang="en-US" altLang="en-US" sz="2800" b="1" smtClean="0">
              <a:solidFill>
                <a:schemeClr val="tx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62000" y="0"/>
            <a:ext cx="7200900" cy="1066800"/>
          </a:xfrm>
        </p:spPr>
        <p:txBody>
          <a:bodyPr/>
          <a:lstStyle/>
          <a:p>
            <a:pPr eaLnBrk="1" hangingPunct="1">
              <a:defRPr/>
            </a:pPr>
            <a:r>
              <a:rPr lang="en-US" sz="4000" b="1" i="1" dirty="0" smtClean="0"/>
              <a:t>   </a:t>
            </a:r>
            <a:r>
              <a:rPr lang="en-US" b="1" i="1" dirty="0" smtClean="0"/>
              <a:t>Soil</a:t>
            </a:r>
          </a:p>
        </p:txBody>
      </p:sp>
      <p:sp>
        <p:nvSpPr>
          <p:cNvPr id="32771" name="Rectangle 3"/>
          <p:cNvSpPr>
            <a:spLocks noGrp="1" noChangeArrowheads="1"/>
          </p:cNvSpPr>
          <p:nvPr>
            <p:ph type="body" idx="1"/>
          </p:nvPr>
        </p:nvSpPr>
        <p:spPr>
          <a:xfrm>
            <a:off x="0" y="1143000"/>
            <a:ext cx="9144000" cy="4953000"/>
          </a:xfrm>
        </p:spPr>
        <p:txBody>
          <a:bodyPr/>
          <a:lstStyle/>
          <a:p>
            <a:pPr eaLnBrk="1" hangingPunct="1"/>
            <a:r>
              <a:rPr lang="en-US" altLang="en-US" b="1" smtClean="0"/>
              <a:t>The soil profile</a:t>
            </a:r>
          </a:p>
          <a:p>
            <a:pPr lvl="2" eaLnBrk="1" hangingPunct="1"/>
            <a:r>
              <a:rPr lang="en-US" altLang="en-US" sz="2800" b="1" smtClean="0">
                <a:solidFill>
                  <a:schemeClr val="hlink"/>
                </a:solidFill>
              </a:rPr>
              <a:t>O horizon</a:t>
            </a:r>
            <a:r>
              <a:rPr lang="en-US" altLang="en-US" sz="2800" b="1" smtClean="0"/>
              <a:t> </a:t>
            </a:r>
            <a:r>
              <a:rPr lang="en-US" altLang="en-US" sz="2800" b="1" smtClean="0">
                <a:latin typeface="Times New Roman" pitchFamily="18" charset="0"/>
              </a:rPr>
              <a:t>–</a:t>
            </a:r>
            <a:r>
              <a:rPr lang="en-US" altLang="en-US" sz="2800" b="1" smtClean="0"/>
              <a:t> organic matter</a:t>
            </a:r>
          </a:p>
          <a:p>
            <a:pPr lvl="2" eaLnBrk="1" hangingPunct="1"/>
            <a:r>
              <a:rPr lang="en-US" altLang="en-US" sz="2800" b="1" smtClean="0">
                <a:solidFill>
                  <a:schemeClr val="hlink"/>
                </a:solidFill>
              </a:rPr>
              <a:t>A horizon</a:t>
            </a:r>
            <a:r>
              <a:rPr lang="en-US" altLang="en-US" sz="2800" b="1" smtClean="0"/>
              <a:t> </a:t>
            </a:r>
            <a:r>
              <a:rPr lang="en-US" altLang="en-US" sz="2800" b="1" smtClean="0">
                <a:latin typeface="Times New Roman" pitchFamily="18" charset="0"/>
              </a:rPr>
              <a:t>–</a:t>
            </a:r>
            <a:r>
              <a:rPr lang="en-US" altLang="en-US" sz="2800" b="1" smtClean="0"/>
              <a:t> organic and mineral matter</a:t>
            </a:r>
          </a:p>
          <a:p>
            <a:pPr lvl="3" eaLnBrk="1" hangingPunct="1"/>
            <a:r>
              <a:rPr lang="en-US" altLang="en-US" sz="2400" b="1" smtClean="0"/>
              <a:t>High biological activity</a:t>
            </a:r>
          </a:p>
          <a:p>
            <a:pPr lvl="3" eaLnBrk="1" hangingPunct="1"/>
            <a:r>
              <a:rPr lang="en-US" altLang="en-US" sz="2400" b="1" smtClean="0"/>
              <a:t>Together the O and A horizons make up the </a:t>
            </a:r>
            <a:r>
              <a:rPr lang="en-US" altLang="en-US" sz="2400" b="1" smtClean="0">
                <a:solidFill>
                  <a:schemeClr val="hlink"/>
                </a:solidFill>
              </a:rPr>
              <a:t>topsoil</a:t>
            </a:r>
          </a:p>
          <a:p>
            <a:pPr lvl="2" eaLnBrk="1" hangingPunct="1"/>
            <a:r>
              <a:rPr lang="en-US" altLang="en-US" sz="2800" b="1" smtClean="0"/>
              <a:t>Sometimes it’s appropriate to include the </a:t>
            </a:r>
            <a:br>
              <a:rPr lang="en-US" altLang="en-US" sz="2800" b="1" smtClean="0"/>
            </a:br>
            <a:r>
              <a:rPr lang="en-US" altLang="en-US" sz="2800" b="1" smtClean="0">
                <a:solidFill>
                  <a:schemeClr val="hlink"/>
                </a:solidFill>
              </a:rPr>
              <a:t>E horizon</a:t>
            </a:r>
            <a:r>
              <a:rPr lang="en-US" altLang="en-US" sz="2800" b="1" smtClean="0">
                <a:solidFill>
                  <a:schemeClr val="tx2"/>
                </a:solidFill>
              </a:rPr>
              <a:t> </a:t>
            </a:r>
            <a:r>
              <a:rPr lang="en-US" altLang="en-US" sz="2800" b="1" smtClean="0">
                <a:latin typeface="Times New Roman" pitchFamily="18" charset="0"/>
              </a:rPr>
              <a:t>–</a:t>
            </a:r>
            <a:r>
              <a:rPr lang="en-US" altLang="en-US" sz="2800" b="1" smtClean="0"/>
              <a:t> very little organic matter</a:t>
            </a:r>
          </a:p>
          <a:p>
            <a:pPr lvl="3" eaLnBrk="1" hangingPunct="1"/>
            <a:r>
              <a:rPr lang="en-US" altLang="en-US" sz="2400" b="1" smtClean="0"/>
              <a:t>Zone of </a:t>
            </a:r>
            <a:r>
              <a:rPr lang="en-US" altLang="en-US" sz="2400" b="1" smtClean="0">
                <a:solidFill>
                  <a:schemeClr val="hlink"/>
                </a:solidFill>
              </a:rPr>
              <a:t>eluviation</a:t>
            </a:r>
            <a:r>
              <a:rPr lang="en-US" altLang="en-US" sz="2400" b="1" smtClean="0"/>
              <a:t> and</a:t>
            </a:r>
            <a:r>
              <a:rPr lang="en-US" altLang="en-US" sz="2400" b="1" smtClean="0">
                <a:solidFill>
                  <a:schemeClr val="hlink"/>
                </a:solidFill>
              </a:rPr>
              <a:t> leaching</a:t>
            </a:r>
            <a:endParaRPr lang="en-US" altLang="en-US" sz="2400" b="1" smtClean="0"/>
          </a:p>
          <a:p>
            <a:pPr lvl="3" eaLnBrk="1" hangingPunct="1"/>
            <a:r>
              <a:rPr lang="en-US" altLang="en-US" sz="2400" b="1" smtClean="0"/>
              <a:t>Occurs between A and B horizons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1026"/>
          <p:cNvSpPr>
            <a:spLocks noGrp="1" noChangeArrowheads="1"/>
          </p:cNvSpPr>
          <p:nvPr>
            <p:ph type="title"/>
          </p:nvPr>
        </p:nvSpPr>
        <p:spPr>
          <a:xfrm>
            <a:off x="838200" y="685800"/>
            <a:ext cx="7010400" cy="685800"/>
          </a:xfrm>
        </p:spPr>
        <p:txBody>
          <a:bodyPr/>
          <a:lstStyle/>
          <a:p>
            <a:pPr eaLnBrk="1" hangingPunct="1">
              <a:defRPr/>
            </a:pPr>
            <a:r>
              <a:rPr lang="en-US" sz="4000" b="1" i="1" dirty="0" smtClean="0"/>
              <a:t>   </a:t>
            </a:r>
            <a:r>
              <a:rPr lang="en-US" b="1" i="1" dirty="0" smtClean="0"/>
              <a:t>Soil</a:t>
            </a:r>
          </a:p>
        </p:txBody>
      </p:sp>
      <p:sp>
        <p:nvSpPr>
          <p:cNvPr id="33795" name="Rectangle 1027"/>
          <p:cNvSpPr>
            <a:spLocks noGrp="1" noChangeArrowheads="1"/>
          </p:cNvSpPr>
          <p:nvPr>
            <p:ph type="body" idx="1"/>
          </p:nvPr>
        </p:nvSpPr>
        <p:spPr/>
        <p:txBody>
          <a:bodyPr/>
          <a:lstStyle/>
          <a:p>
            <a:pPr eaLnBrk="1" hangingPunct="1"/>
            <a:r>
              <a:rPr lang="en-US" altLang="en-US" b="1" smtClean="0"/>
              <a:t>The soil profile</a:t>
            </a:r>
          </a:p>
          <a:p>
            <a:pPr lvl="2" eaLnBrk="1" hangingPunct="1"/>
            <a:r>
              <a:rPr lang="en-US" altLang="en-US" sz="2800" b="1" smtClean="0">
                <a:solidFill>
                  <a:schemeClr val="hlink"/>
                </a:solidFill>
              </a:rPr>
              <a:t>B horizon</a:t>
            </a:r>
            <a:r>
              <a:rPr lang="en-US" altLang="en-US" sz="2800" b="1" smtClean="0"/>
              <a:t> </a:t>
            </a:r>
            <a:r>
              <a:rPr lang="en-US" altLang="en-US" sz="2800" b="1" smtClean="0">
                <a:latin typeface="Times New Roman" pitchFamily="18" charset="0"/>
              </a:rPr>
              <a:t>–</a:t>
            </a:r>
            <a:r>
              <a:rPr lang="en-US" altLang="en-US" sz="2800" b="1" smtClean="0"/>
              <a:t> zone of accumulation</a:t>
            </a:r>
          </a:p>
          <a:p>
            <a:pPr lvl="2" eaLnBrk="1" hangingPunct="1"/>
            <a:r>
              <a:rPr lang="en-US" altLang="en-US" sz="2800" b="1" smtClean="0">
                <a:solidFill>
                  <a:schemeClr val="hlink"/>
                </a:solidFill>
              </a:rPr>
              <a:t>C horizon</a:t>
            </a:r>
            <a:r>
              <a:rPr lang="en-US" altLang="en-US" sz="2800" b="1" smtClean="0">
                <a:solidFill>
                  <a:schemeClr val="tx2"/>
                </a:solidFill>
              </a:rPr>
              <a:t> </a:t>
            </a:r>
            <a:r>
              <a:rPr lang="en-US" altLang="en-US" sz="2800" b="1" smtClean="0">
                <a:latin typeface="Times New Roman" pitchFamily="18" charset="0"/>
              </a:rPr>
              <a:t>–</a:t>
            </a:r>
            <a:r>
              <a:rPr lang="en-US" altLang="en-US" sz="2800" b="1" smtClean="0"/>
              <a:t> partially altered parent material</a:t>
            </a:r>
          </a:p>
          <a:p>
            <a:pPr eaLnBrk="1" hangingPunct="1"/>
            <a:r>
              <a:rPr lang="en-US" altLang="en-US" b="1" smtClean="0"/>
              <a:t>The O, A, (E) and B horizons together are called the </a:t>
            </a:r>
            <a:r>
              <a:rPr lang="en-US" altLang="en-US" b="1" smtClean="0">
                <a:solidFill>
                  <a:schemeClr val="hlink"/>
                </a:solidFill>
              </a:rPr>
              <a:t>solum</a:t>
            </a:r>
            <a:r>
              <a:rPr lang="en-US" altLang="en-US" b="1" smtClean="0"/>
              <a:t>, or </a:t>
            </a:r>
            <a:r>
              <a:rPr lang="en-US" altLang="en-US" b="1" smtClean="0">
                <a:latin typeface="Times New Roman" pitchFamily="18" charset="0"/>
              </a:rPr>
              <a:t>“</a:t>
            </a:r>
            <a:r>
              <a:rPr lang="en-US" altLang="en-US" b="1" smtClean="0"/>
              <a:t>true soil</a:t>
            </a:r>
            <a:r>
              <a:rPr lang="en-US" altLang="en-US" b="1" smtClean="0">
                <a:latin typeface="Times New Roman" pitchFamily="18" charset="0"/>
              </a:rPr>
              <a:t>”</a:t>
            </a:r>
            <a:endParaRPr lang="en-US" altLang="en-US" b="1" smtClean="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762000" y="0"/>
            <a:ext cx="7772400" cy="1066800"/>
          </a:xfrm>
        </p:spPr>
        <p:txBody>
          <a:bodyPr/>
          <a:lstStyle/>
          <a:p>
            <a:pPr eaLnBrk="1" hangingPunct="1">
              <a:defRPr/>
            </a:pPr>
            <a:r>
              <a:rPr lang="en-US" sz="4000" b="1" smtClean="0"/>
              <a:t> </a:t>
            </a:r>
            <a:r>
              <a:rPr lang="en-US" b="1" i="1" smtClean="0"/>
              <a:t>Earth</a:t>
            </a:r>
            <a:r>
              <a:rPr lang="en-US" b="1" i="1" smtClean="0">
                <a:latin typeface="Times New Roman"/>
              </a:rPr>
              <a:t>’</a:t>
            </a:r>
            <a:r>
              <a:rPr lang="en-US" b="1" i="1" smtClean="0"/>
              <a:t>s external processes</a:t>
            </a:r>
          </a:p>
        </p:txBody>
      </p:sp>
      <p:sp>
        <p:nvSpPr>
          <p:cNvPr id="16387" name="Rectangle 3"/>
          <p:cNvSpPr>
            <a:spLocks noGrp="1" noChangeArrowheads="1"/>
          </p:cNvSpPr>
          <p:nvPr>
            <p:ph type="body" idx="1"/>
          </p:nvPr>
        </p:nvSpPr>
        <p:spPr>
          <a:xfrm>
            <a:off x="381000" y="1219200"/>
            <a:ext cx="8305800" cy="4495800"/>
          </a:xfrm>
        </p:spPr>
        <p:txBody>
          <a:bodyPr/>
          <a:lstStyle/>
          <a:p>
            <a:pPr eaLnBrk="1" hangingPunct="1"/>
            <a:r>
              <a:rPr lang="en-US" altLang="en-US" sz="2800" b="1" smtClean="0">
                <a:solidFill>
                  <a:schemeClr val="hlink"/>
                </a:solidFill>
              </a:rPr>
              <a:t>Weathering</a:t>
            </a:r>
            <a:r>
              <a:rPr lang="en-US" altLang="en-US" sz="2800" b="1" smtClean="0"/>
              <a:t> </a:t>
            </a:r>
            <a:r>
              <a:rPr lang="en-US" altLang="en-US" sz="2800" b="1" smtClean="0">
                <a:latin typeface="Times New Roman" pitchFamily="18" charset="0"/>
              </a:rPr>
              <a:t>–</a:t>
            </a:r>
            <a:r>
              <a:rPr lang="en-US" altLang="en-US" sz="2800" b="1" smtClean="0"/>
              <a:t> the </a:t>
            </a:r>
            <a:r>
              <a:rPr lang="en-US" altLang="en-US" sz="2800" b="1" i="1" smtClean="0"/>
              <a:t>physical breakdown</a:t>
            </a:r>
            <a:r>
              <a:rPr lang="en-US" altLang="en-US" sz="2800" b="1" smtClean="0"/>
              <a:t> and / or </a:t>
            </a:r>
            <a:r>
              <a:rPr lang="en-US" altLang="en-US" sz="2800" b="1" i="1" smtClean="0"/>
              <a:t>chemical alteration</a:t>
            </a:r>
            <a:r>
              <a:rPr lang="en-US" altLang="en-US" sz="2800" b="1" smtClean="0"/>
              <a:t> of rock at or near Earth</a:t>
            </a:r>
            <a:r>
              <a:rPr lang="en-US" altLang="en-US" sz="2800" b="1" smtClean="0">
                <a:latin typeface="Times New Roman" pitchFamily="18" charset="0"/>
              </a:rPr>
              <a:t>’</a:t>
            </a:r>
            <a:r>
              <a:rPr lang="en-US" altLang="en-US" sz="2800" b="1" smtClean="0"/>
              <a:t>s surface</a:t>
            </a:r>
            <a:br>
              <a:rPr lang="en-US" altLang="en-US" sz="2800" b="1" smtClean="0"/>
            </a:br>
            <a:endParaRPr lang="en-US" altLang="en-US" sz="2800" b="1" smtClean="0"/>
          </a:p>
          <a:p>
            <a:pPr eaLnBrk="1" hangingPunct="1"/>
            <a:r>
              <a:rPr lang="en-US" altLang="en-US" sz="2800" b="1" smtClean="0">
                <a:solidFill>
                  <a:schemeClr val="hlink"/>
                </a:solidFill>
              </a:rPr>
              <a:t>Mass wasting</a:t>
            </a:r>
            <a:r>
              <a:rPr lang="en-US" altLang="en-US" sz="2800" b="1" smtClean="0"/>
              <a:t> </a:t>
            </a:r>
            <a:r>
              <a:rPr lang="en-US" altLang="en-US" sz="2800" b="1" smtClean="0">
                <a:latin typeface="Times New Roman" pitchFamily="18" charset="0"/>
              </a:rPr>
              <a:t>–</a:t>
            </a:r>
            <a:r>
              <a:rPr lang="en-US" altLang="en-US" sz="2800" b="1" smtClean="0"/>
              <a:t> the </a:t>
            </a:r>
            <a:r>
              <a:rPr lang="en-US" altLang="en-US" sz="2800" b="1" i="1" smtClean="0"/>
              <a:t>transfer</a:t>
            </a:r>
            <a:r>
              <a:rPr lang="en-US" altLang="en-US" sz="2800" b="1" smtClean="0"/>
              <a:t> of rock and soil </a:t>
            </a:r>
            <a:r>
              <a:rPr lang="en-US" altLang="en-US" sz="2800" b="1" i="1" smtClean="0"/>
              <a:t>downslope</a:t>
            </a:r>
            <a:r>
              <a:rPr lang="en-US" altLang="en-US" sz="2800" b="1" smtClean="0"/>
              <a:t> under the influence of gravity</a:t>
            </a:r>
            <a:br>
              <a:rPr lang="en-US" altLang="en-US" sz="2800" b="1" smtClean="0"/>
            </a:br>
            <a:endParaRPr lang="en-US" altLang="en-US" sz="2800" b="1" smtClean="0"/>
          </a:p>
          <a:p>
            <a:pPr eaLnBrk="1" hangingPunct="1"/>
            <a:r>
              <a:rPr lang="en-US" altLang="en-US" sz="2800" b="1" smtClean="0">
                <a:solidFill>
                  <a:schemeClr val="hlink"/>
                </a:solidFill>
              </a:rPr>
              <a:t>Erosion</a:t>
            </a:r>
            <a:r>
              <a:rPr lang="en-US" altLang="en-US" sz="2800" b="1" smtClean="0"/>
              <a:t> </a:t>
            </a:r>
            <a:r>
              <a:rPr lang="en-US" altLang="en-US" sz="2800" b="1" smtClean="0">
                <a:latin typeface="Times New Roman" pitchFamily="18" charset="0"/>
              </a:rPr>
              <a:t>–</a:t>
            </a:r>
            <a:r>
              <a:rPr lang="en-US" altLang="en-US" sz="2800" b="1" smtClean="0"/>
              <a:t> the </a:t>
            </a:r>
            <a:r>
              <a:rPr lang="en-US" altLang="en-US" sz="2800" b="1" i="1" smtClean="0"/>
              <a:t>physical removal</a:t>
            </a:r>
            <a:r>
              <a:rPr lang="en-US" altLang="en-US" sz="2800" b="1" smtClean="0"/>
              <a:t> of material by mobile agents such as water, wind, ice, or gravity</a:t>
            </a:r>
          </a:p>
          <a:p>
            <a:pPr lvl="2" eaLnBrk="1" hangingPunct="1"/>
            <a:endParaRPr lang="en-US" altLang="en-US" sz="2000" b="1"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0" y="0"/>
            <a:ext cx="4572000" cy="1524000"/>
          </a:xfrm>
        </p:spPr>
        <p:txBody>
          <a:bodyPr/>
          <a:lstStyle/>
          <a:p>
            <a:pPr eaLnBrk="1" hangingPunct="1">
              <a:defRPr/>
            </a:pPr>
            <a:r>
              <a:rPr lang="en-US" b="1" i="1" dirty="0" smtClean="0"/>
              <a:t>Idealized </a:t>
            </a:r>
            <a:br>
              <a:rPr lang="en-US" b="1" i="1" dirty="0" smtClean="0"/>
            </a:br>
            <a:r>
              <a:rPr lang="en-US" b="1" i="1" dirty="0" smtClean="0"/>
              <a:t>soil profiles</a:t>
            </a:r>
          </a:p>
        </p:txBody>
      </p:sp>
      <p:pic>
        <p:nvPicPr>
          <p:cNvPr id="34819" name="Picture 10" descr="05_18"/>
          <p:cNvPicPr>
            <a:picLocks noChangeAspect="1" noChangeArrowheads="1"/>
          </p:cNvPicPr>
          <p:nvPr>
            <p:ph idx="1"/>
          </p:nvPr>
        </p:nvPicPr>
        <p:blipFill>
          <a:blip r:embed="rId2">
            <a:extLst>
              <a:ext uri="{28A0092B-C50C-407E-A947-70E740481C1C}">
                <a14:useLocalDpi xmlns:a14="http://schemas.microsoft.com/office/drawing/2010/main" val="0"/>
              </a:ext>
            </a:extLst>
          </a:blip>
          <a:srcRect b="3600"/>
          <a:stretch>
            <a:fillRect/>
          </a:stretch>
        </p:blipFill>
        <p:spPr>
          <a:xfrm>
            <a:off x="0" y="0"/>
            <a:ext cx="4832350" cy="6858000"/>
          </a:xfrm>
          <a:noFill/>
        </p:spPr>
      </p:pic>
      <p:pic>
        <p:nvPicPr>
          <p:cNvPr id="34820" name="Picture 4" descr="0609.jpg"/>
          <p:cNvPicPr>
            <a:picLocks noChangeAspect="1"/>
          </p:cNvPicPr>
          <p:nvPr/>
        </p:nvPicPr>
        <p:blipFill>
          <a:blip r:embed="rId3">
            <a:extLst>
              <a:ext uri="{28A0092B-C50C-407E-A947-70E740481C1C}">
                <a14:useLocalDpi xmlns:a14="http://schemas.microsoft.com/office/drawing/2010/main" val="0"/>
              </a:ext>
            </a:extLst>
          </a:blip>
          <a:srcRect b="2667"/>
          <a:stretch>
            <a:fillRect/>
          </a:stretch>
        </p:blipFill>
        <p:spPr bwMode="auto">
          <a:xfrm>
            <a:off x="4808538" y="1676400"/>
            <a:ext cx="43354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10" descr="0609.jpg"/>
          <p:cNvPicPr>
            <a:picLocks noChangeAspect="1"/>
          </p:cNvPicPr>
          <p:nvPr/>
        </p:nvPicPr>
        <p:blipFill>
          <a:blip r:embed="rId3">
            <a:extLst>
              <a:ext uri="{28A0092B-C50C-407E-A947-70E740481C1C}">
                <a14:useLocalDpi xmlns:a14="http://schemas.microsoft.com/office/drawing/2010/main" val="0"/>
              </a:ext>
            </a:extLst>
          </a:blip>
          <a:srcRect b="2667"/>
          <a:stretch>
            <a:fillRect/>
          </a:stretch>
        </p:blipFill>
        <p:spPr bwMode="auto">
          <a:xfrm>
            <a:off x="4808538" y="533400"/>
            <a:ext cx="43354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9" descr="0611.jpg"/>
          <p:cNvPicPr>
            <a:picLocks noChangeAspect="1"/>
          </p:cNvPicPr>
          <p:nvPr/>
        </p:nvPicPr>
        <p:blipFill>
          <a:blip r:embed="rId4">
            <a:extLst>
              <a:ext uri="{28A0092B-C50C-407E-A947-70E740481C1C}">
                <a14:useLocalDpi xmlns:a14="http://schemas.microsoft.com/office/drawing/2010/main" val="0"/>
              </a:ext>
            </a:extLst>
          </a:blip>
          <a:srcRect b="2657"/>
          <a:stretch>
            <a:fillRect/>
          </a:stretch>
        </p:blipFill>
        <p:spPr bwMode="auto">
          <a:xfrm>
            <a:off x="0" y="0"/>
            <a:ext cx="4429125" cy="667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hidden="1"/>
          <p:cNvSpPr>
            <a:spLocks noGrp="1" noChangeArrowheads="1"/>
          </p:cNvSpPr>
          <p:nvPr>
            <p:ph type="title"/>
          </p:nvPr>
        </p:nvSpPr>
        <p:spPr/>
        <p:txBody>
          <a:bodyPr/>
          <a:lstStyle/>
          <a:p>
            <a:pPr>
              <a:defRPr/>
            </a:pPr>
            <a:endParaRPr lang="en-US" dirty="0"/>
          </a:p>
        </p:txBody>
      </p:sp>
      <p:sp>
        <p:nvSpPr>
          <p:cNvPr id="35845" name="Line 8"/>
          <p:cNvSpPr>
            <a:spLocks noChangeShapeType="1"/>
          </p:cNvSpPr>
          <p:nvPr/>
        </p:nvSpPr>
        <p:spPr bwMode="auto">
          <a:xfrm flipH="1" flipV="1">
            <a:off x="1752600" y="304800"/>
            <a:ext cx="32766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6" name="Line 9"/>
          <p:cNvSpPr>
            <a:spLocks noChangeShapeType="1"/>
          </p:cNvSpPr>
          <p:nvPr/>
        </p:nvSpPr>
        <p:spPr bwMode="auto">
          <a:xfrm flipH="1" flipV="1">
            <a:off x="1752600" y="1524000"/>
            <a:ext cx="3276600" cy="38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7" name="Line 10"/>
          <p:cNvSpPr>
            <a:spLocks noChangeShapeType="1"/>
          </p:cNvSpPr>
          <p:nvPr/>
        </p:nvSpPr>
        <p:spPr bwMode="auto">
          <a:xfrm flipH="1" flipV="1">
            <a:off x="1752600" y="2514600"/>
            <a:ext cx="3276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48" name="Line 11"/>
          <p:cNvSpPr>
            <a:spLocks noChangeShapeType="1"/>
          </p:cNvSpPr>
          <p:nvPr/>
        </p:nvSpPr>
        <p:spPr bwMode="auto">
          <a:xfrm flipH="1" flipV="1">
            <a:off x="1752600" y="5181600"/>
            <a:ext cx="3276600" cy="304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457200"/>
            <a:ext cx="7423150" cy="838200"/>
          </a:xfrm>
        </p:spPr>
        <p:txBody>
          <a:bodyPr/>
          <a:lstStyle/>
          <a:p>
            <a:pPr eaLnBrk="1" hangingPunct="1">
              <a:defRPr/>
            </a:pPr>
            <a:r>
              <a:rPr lang="en-US" b="1" i="1" dirty="0" smtClean="0"/>
              <a:t>Soil</a:t>
            </a:r>
          </a:p>
        </p:txBody>
      </p:sp>
      <p:sp>
        <p:nvSpPr>
          <p:cNvPr id="36867" name="Rectangle 3"/>
          <p:cNvSpPr>
            <a:spLocks noGrp="1" noChangeArrowheads="1"/>
          </p:cNvSpPr>
          <p:nvPr>
            <p:ph type="body" idx="1"/>
          </p:nvPr>
        </p:nvSpPr>
        <p:spPr/>
        <p:txBody>
          <a:bodyPr/>
          <a:lstStyle/>
          <a:p>
            <a:pPr eaLnBrk="1" hangingPunct="1"/>
            <a:r>
              <a:rPr lang="en-US" altLang="en-US" b="1" smtClean="0"/>
              <a:t>Soil types</a:t>
            </a:r>
          </a:p>
          <a:p>
            <a:pPr lvl="2" eaLnBrk="1" hangingPunct="1"/>
            <a:r>
              <a:rPr lang="en-US" altLang="en-US" sz="2800" b="1" smtClean="0"/>
              <a:t>Groups consist of items that have certain important characteristics in common</a:t>
            </a:r>
          </a:p>
          <a:p>
            <a:pPr eaLnBrk="1" hangingPunct="1"/>
            <a:r>
              <a:rPr lang="en-US" altLang="en-US" b="1" smtClean="0"/>
              <a:t>Soils are classified using a system known as the </a:t>
            </a:r>
            <a:r>
              <a:rPr lang="en-US" altLang="en-US" b="1" smtClean="0">
                <a:solidFill>
                  <a:schemeClr val="hlink"/>
                </a:solidFill>
              </a:rPr>
              <a:t>Soil Taxonomy</a:t>
            </a:r>
          </a:p>
          <a:p>
            <a:pPr lvl="2" eaLnBrk="1" hangingPunct="1"/>
            <a:r>
              <a:rPr lang="en-US" altLang="en-US" sz="2800" b="1" smtClean="0"/>
              <a:t>Based on physical and chemical properties of the soil profile</a:t>
            </a:r>
          </a:p>
          <a:p>
            <a:pPr lvl="2" eaLnBrk="1" hangingPunct="1">
              <a:buFontTx/>
              <a:buNone/>
            </a:pPr>
            <a:endParaRPr lang="en-US" altLang="en-US" sz="2800" b="1"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pPr>
              <a:defRPr/>
            </a:pPr>
            <a:r>
              <a:rPr lang="en-US" dirty="0"/>
              <a:t>Soil Classification</a:t>
            </a:r>
          </a:p>
        </p:txBody>
      </p:sp>
      <p:sp>
        <p:nvSpPr>
          <p:cNvPr id="37891" name="Rectangle 3"/>
          <p:cNvSpPr>
            <a:spLocks noGrp="1" noChangeArrowheads="1"/>
          </p:cNvSpPr>
          <p:nvPr>
            <p:ph type="body" idx="1"/>
          </p:nvPr>
        </p:nvSpPr>
        <p:spPr/>
        <p:txBody>
          <a:bodyPr/>
          <a:lstStyle/>
          <a:p>
            <a:r>
              <a:rPr lang="en-US" altLang="en-US" smtClean="0"/>
              <a:t>Many schemes…</a:t>
            </a:r>
          </a:p>
        </p:txBody>
      </p:sp>
      <p:pic>
        <p:nvPicPr>
          <p:cNvPr id="37892" name="Picture 4" descr="0614"/>
          <p:cNvPicPr>
            <a:picLocks noChangeAspect="1" noChangeArrowheads="1"/>
          </p:cNvPicPr>
          <p:nvPr/>
        </p:nvPicPr>
        <p:blipFill>
          <a:blip r:embed="rId2">
            <a:extLst>
              <a:ext uri="{28A0092B-C50C-407E-A947-70E740481C1C}">
                <a14:useLocalDpi xmlns:a14="http://schemas.microsoft.com/office/drawing/2010/main" val="0"/>
              </a:ext>
            </a:extLst>
          </a:blip>
          <a:srcRect b="6133"/>
          <a:stretch>
            <a:fillRect/>
          </a:stretch>
        </p:blipFill>
        <p:spPr bwMode="auto">
          <a:xfrm>
            <a:off x="0" y="2574925"/>
            <a:ext cx="9144000"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hidden="1"/>
          <p:cNvSpPr>
            <a:spLocks noGrp="1" noChangeArrowheads="1"/>
          </p:cNvSpPr>
          <p:nvPr>
            <p:ph type="title"/>
          </p:nvPr>
        </p:nvSpPr>
        <p:spPr/>
        <p:txBody>
          <a:bodyPr/>
          <a:lstStyle/>
          <a:p>
            <a:pPr>
              <a:defRPr/>
            </a:pPr>
            <a:endParaRPr lang="en-US" dirty="0"/>
          </a:p>
        </p:txBody>
      </p:sp>
      <p:sp>
        <p:nvSpPr>
          <p:cNvPr id="5" name="Rectangle 2"/>
          <p:cNvSpPr txBox="1">
            <a:spLocks noChangeArrowheads="1"/>
          </p:cNvSpPr>
          <p:nvPr/>
        </p:nvSpPr>
        <p:spPr bwMode="auto">
          <a:xfrm>
            <a:off x="609600" y="381000"/>
            <a:ext cx="8229600" cy="1143000"/>
          </a:xfrm>
          <a:prstGeom prst="rect">
            <a:avLst/>
          </a:prstGeom>
          <a:noFill/>
          <a:ln w="9525">
            <a:noFill/>
            <a:miter lim="800000"/>
            <a:headEnd/>
            <a:tailEnd/>
          </a:ln>
          <a:effectLst/>
        </p:spPr>
        <p:txBody>
          <a:bodyPr anchor="ctr"/>
          <a:lstStyle/>
          <a:p>
            <a:pPr algn="ctr">
              <a:defRPr/>
            </a:pPr>
            <a:r>
              <a:rPr lang="en-US" sz="4400" b="1" kern="0" dirty="0">
                <a:latin typeface="+mj-lt"/>
                <a:ea typeface="+mj-ea"/>
                <a:cs typeface="+mj-cs"/>
              </a:rPr>
              <a:t>Soil Classification</a:t>
            </a:r>
          </a:p>
        </p:txBody>
      </p:sp>
      <p:sp>
        <p:nvSpPr>
          <p:cNvPr id="6" name="Rectangle 3"/>
          <p:cNvSpPr txBox="1">
            <a:spLocks noChangeArrowheads="1"/>
          </p:cNvSpPr>
          <p:nvPr/>
        </p:nvSpPr>
        <p:spPr>
          <a:xfrm>
            <a:off x="990600" y="5105400"/>
            <a:ext cx="7086600" cy="1219200"/>
          </a:xfrm>
          <a:prstGeom prst="rect">
            <a:avLst/>
          </a:prstGeom>
          <a:solidFill>
            <a:schemeClr val="tx1"/>
          </a:solidFill>
        </p:spPr>
        <p:txBody>
          <a:bodyPr/>
          <a:lstStyle/>
          <a:p>
            <a:pPr marL="342900" indent="-342900">
              <a:spcBef>
                <a:spcPct val="20000"/>
              </a:spcBef>
              <a:buClr>
                <a:schemeClr val="tx2"/>
              </a:buClr>
              <a:buFontTx/>
              <a:buChar char="•"/>
              <a:defRPr/>
            </a:pPr>
            <a:r>
              <a:rPr lang="en-US" sz="3200" kern="0" dirty="0">
                <a:solidFill>
                  <a:schemeClr val="bg2"/>
                </a:solidFill>
                <a:latin typeface="+mn-lt"/>
              </a:rPr>
              <a:t>Here’s one based on Climate</a:t>
            </a:r>
          </a:p>
          <a:p>
            <a:pPr marL="342900" indent="-342900">
              <a:spcBef>
                <a:spcPct val="20000"/>
              </a:spcBef>
              <a:buClr>
                <a:schemeClr val="tx2"/>
              </a:buClr>
              <a:buFontTx/>
              <a:buChar char="•"/>
              <a:defRPr/>
            </a:pPr>
            <a:r>
              <a:rPr lang="en-US" sz="3200" kern="0" dirty="0">
                <a:solidFill>
                  <a:schemeClr val="bg2"/>
                </a:solidFill>
                <a:latin typeface="+mn-lt"/>
              </a:rPr>
              <a:t>Where are WE?</a:t>
            </a:r>
          </a:p>
        </p:txBody>
      </p:sp>
      <p:pic>
        <p:nvPicPr>
          <p:cNvPr id="40965" name="Picture 7" descr="6-15.jpg"/>
          <p:cNvPicPr>
            <a:picLocks noChangeAspect="1"/>
          </p:cNvPicPr>
          <p:nvPr/>
        </p:nvPicPr>
        <p:blipFill>
          <a:blip r:embed="rId3">
            <a:extLst>
              <a:ext uri="{28A0092B-C50C-407E-A947-70E740481C1C}">
                <a14:useLocalDpi xmlns:a14="http://schemas.microsoft.com/office/drawing/2010/main" val="0"/>
              </a:ext>
            </a:extLst>
          </a:blip>
          <a:srcRect l="12984" r="12984" b="6224"/>
          <a:stretch>
            <a:fillRect/>
          </a:stretch>
        </p:blipFill>
        <p:spPr bwMode="auto">
          <a:xfrm>
            <a:off x="1187450" y="1962150"/>
            <a:ext cx="67691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hidden="1"/>
          <p:cNvSpPr>
            <a:spLocks noGrp="1" noChangeArrowheads="1"/>
          </p:cNvSpPr>
          <p:nvPr>
            <p:ph type="title"/>
          </p:nvPr>
        </p:nvSpPr>
        <p:spPr/>
        <p:txBody>
          <a:bodyPr/>
          <a:lstStyle/>
          <a:p>
            <a:pPr>
              <a:defRPr/>
            </a:pPr>
            <a:endParaRPr lang="en-US" dirty="0"/>
          </a:p>
        </p:txBody>
      </p:sp>
      <p:sp>
        <p:nvSpPr>
          <p:cNvPr id="41987" name="Text Box 5" descr="06COa"/>
          <p:cNvSpPr txBox="1">
            <a:spLocks noChangeArrowheads="1"/>
          </p:cNvSpPr>
          <p:nvPr/>
        </p:nvSpPr>
        <p:spPr bwMode="auto">
          <a:xfrm>
            <a:off x="3657600" y="304800"/>
            <a:ext cx="2209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4000" b="1"/>
              <a:t>Laterite</a:t>
            </a:r>
          </a:p>
        </p:txBody>
      </p:sp>
      <p:pic>
        <p:nvPicPr>
          <p:cNvPr id="41988" name="Picture 5" descr="0616.jpg"/>
          <p:cNvPicPr>
            <a:picLocks noChangeAspect="1"/>
          </p:cNvPicPr>
          <p:nvPr/>
        </p:nvPicPr>
        <p:blipFill>
          <a:blip r:embed="rId3">
            <a:extLst>
              <a:ext uri="{28A0092B-C50C-407E-A947-70E740481C1C}">
                <a14:useLocalDpi xmlns:a14="http://schemas.microsoft.com/office/drawing/2010/main" val="0"/>
              </a:ext>
            </a:extLst>
          </a:blip>
          <a:srcRect b="3348"/>
          <a:stretch>
            <a:fillRect/>
          </a:stretch>
        </p:blipFill>
        <p:spPr bwMode="auto">
          <a:xfrm>
            <a:off x="0" y="1493838"/>
            <a:ext cx="9144000" cy="536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3" descr="6-17.jpg"/>
          <p:cNvPicPr>
            <a:picLocks noChangeAspect="1"/>
          </p:cNvPicPr>
          <p:nvPr/>
        </p:nvPicPr>
        <p:blipFill>
          <a:blip r:embed="rId3">
            <a:extLst>
              <a:ext uri="{28A0092B-C50C-407E-A947-70E740481C1C}">
                <a14:useLocalDpi xmlns:a14="http://schemas.microsoft.com/office/drawing/2010/main" val="0"/>
              </a:ext>
            </a:extLst>
          </a:blip>
          <a:srcRect b="5571"/>
          <a:stretch>
            <a:fillRect/>
          </a:stretch>
        </p:blipFill>
        <p:spPr bwMode="auto">
          <a:xfrm>
            <a:off x="0" y="666750"/>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title"/>
          </p:nvPr>
        </p:nvSpPr>
        <p:spPr>
          <a:xfrm>
            <a:off x="457200" y="457200"/>
            <a:ext cx="8229600" cy="1143000"/>
          </a:xfrm>
        </p:spPr>
        <p:txBody>
          <a:bodyPr/>
          <a:lstStyle/>
          <a:p>
            <a:r>
              <a:rPr lang="en-US" altLang="en-US" b="1" smtClean="0">
                <a:solidFill>
                  <a:schemeClr val="bg2"/>
                </a:solidFill>
                <a:effectLst/>
              </a:rPr>
              <a:t>Tundra </a:t>
            </a:r>
            <a:r>
              <a:rPr lang="en-US" altLang="en-US" sz="3600" b="1" smtClean="0">
                <a:solidFill>
                  <a:schemeClr val="bg2"/>
                </a:solidFill>
                <a:effectLst/>
              </a:rPr>
              <a:t>(See Permafrost below)</a:t>
            </a:r>
            <a:endParaRPr lang="en-US" altLang="en-US" b="1" smtClean="0">
              <a:solidFill>
                <a:schemeClr val="bg2"/>
              </a:solidFill>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pPr>
              <a:defRPr/>
            </a:pPr>
            <a:r>
              <a:rPr lang="en-US" dirty="0" smtClean="0"/>
              <a:t>Loess</a:t>
            </a:r>
            <a:endParaRPr lang="en-US" dirty="0"/>
          </a:p>
        </p:txBody>
      </p:sp>
      <p:sp>
        <p:nvSpPr>
          <p:cNvPr id="38915" name="Content Placeholder 2"/>
          <p:cNvSpPr>
            <a:spLocks noGrp="1"/>
          </p:cNvSpPr>
          <p:nvPr>
            <p:ph idx="1"/>
          </p:nvPr>
        </p:nvSpPr>
        <p:spPr>
          <a:xfrm>
            <a:off x="0" y="1066800"/>
            <a:ext cx="8686800" cy="5029200"/>
          </a:xfrm>
        </p:spPr>
        <p:txBody>
          <a:bodyPr/>
          <a:lstStyle/>
          <a:p>
            <a:r>
              <a:rPr lang="en-US" altLang="en-US" smtClean="0"/>
              <a:t>Wind-laid soils of the world</a:t>
            </a:r>
          </a:p>
          <a:p>
            <a:pPr lvl="1"/>
            <a:r>
              <a:rPr lang="en-US" altLang="en-US" smtClean="0"/>
              <a:t>Fertile</a:t>
            </a:r>
          </a:p>
          <a:p>
            <a:pPr lvl="1"/>
            <a:r>
              <a:rPr lang="en-US" altLang="en-US" smtClean="0"/>
              <a:t>“Strong”</a:t>
            </a:r>
          </a:p>
          <a:p>
            <a:pPr lvl="2"/>
            <a:r>
              <a:rPr lang="en-US" altLang="en-US" smtClean="0"/>
              <a:t>Or…?</a:t>
            </a:r>
          </a:p>
        </p:txBody>
      </p:sp>
      <p:pic>
        <p:nvPicPr>
          <p:cNvPr id="38916" name="Picture 4" descr="6-13.jpg"/>
          <p:cNvPicPr>
            <a:picLocks noChangeAspect="1"/>
          </p:cNvPicPr>
          <p:nvPr/>
        </p:nvPicPr>
        <p:blipFill>
          <a:blip r:embed="rId2">
            <a:extLst>
              <a:ext uri="{28A0092B-C50C-407E-A947-70E740481C1C}">
                <a14:useLocalDpi xmlns:a14="http://schemas.microsoft.com/office/drawing/2010/main" val="0"/>
              </a:ext>
            </a:extLst>
          </a:blip>
          <a:srcRect b="9351"/>
          <a:stretch>
            <a:fillRect/>
          </a:stretch>
        </p:blipFill>
        <p:spPr bwMode="auto">
          <a:xfrm>
            <a:off x="2193925" y="2147888"/>
            <a:ext cx="6950075"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Loess Distribution</a:t>
            </a:r>
            <a:endParaRPr lang="en-US" dirty="0"/>
          </a:p>
        </p:txBody>
      </p:sp>
      <p:pic>
        <p:nvPicPr>
          <p:cNvPr id="39939" name="Content Placeholder 3" descr="6-12.jpg"/>
          <p:cNvPicPr>
            <a:picLocks noGrp="1" noChangeAspect="1"/>
          </p:cNvPicPr>
          <p:nvPr>
            <p:ph idx="1"/>
          </p:nvPr>
        </p:nvPicPr>
        <p:blipFill>
          <a:blip r:embed="rId2">
            <a:extLst>
              <a:ext uri="{28A0092B-C50C-407E-A947-70E740481C1C}">
                <a14:useLocalDpi xmlns:a14="http://schemas.microsoft.com/office/drawing/2010/main" val="0"/>
              </a:ext>
            </a:extLst>
          </a:blip>
          <a:srcRect b="9793"/>
          <a:stretch>
            <a:fillRect/>
          </a:stretch>
        </p:blipFill>
        <p:spPr>
          <a:xfrm>
            <a:off x="0" y="1804988"/>
            <a:ext cx="9156700" cy="5053012"/>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0" y="990600"/>
            <a:ext cx="9144000" cy="5105400"/>
          </a:xfrm>
        </p:spPr>
        <p:txBody>
          <a:bodyPr/>
          <a:lstStyle/>
          <a:p>
            <a:r>
              <a:rPr lang="en-US" altLang="en-US" b="1" smtClean="0"/>
              <a:t>Erosion</a:t>
            </a:r>
          </a:p>
          <a:p>
            <a:pPr lvl="1"/>
            <a:r>
              <a:rPr lang="en-US" altLang="en-US" b="1" smtClean="0"/>
              <a:t>Wind (opening picture)</a:t>
            </a:r>
          </a:p>
          <a:p>
            <a:pPr lvl="1"/>
            <a:r>
              <a:rPr lang="en-US" altLang="en-US" b="1" smtClean="0"/>
              <a:t>Sheet (a.k.a. sheet wash)</a:t>
            </a:r>
          </a:p>
          <a:p>
            <a:pPr lvl="2"/>
            <a:r>
              <a:rPr lang="en-US" altLang="en-US" b="1" smtClean="0"/>
              <a:t>Where water erosion starts</a:t>
            </a:r>
          </a:p>
          <a:p>
            <a:pPr lvl="1"/>
            <a:r>
              <a:rPr lang="en-US" altLang="en-US" b="1" smtClean="0"/>
              <a:t>Rill</a:t>
            </a:r>
          </a:p>
          <a:p>
            <a:pPr lvl="2"/>
            <a:r>
              <a:rPr lang="en-US" altLang="en-US" b="1" smtClean="0"/>
              <a:t>Water collects, runs faster, deeper</a:t>
            </a:r>
          </a:p>
          <a:p>
            <a:pPr lvl="1"/>
            <a:r>
              <a:rPr lang="en-US" altLang="en-US" b="1" smtClean="0"/>
              <a:t>Gullying</a:t>
            </a:r>
          </a:p>
          <a:p>
            <a:pPr lvl="2"/>
            <a:r>
              <a:rPr lang="en-US" altLang="en-US" b="1" smtClean="0"/>
              <a:t>Deep, wide</a:t>
            </a:r>
          </a:p>
          <a:p>
            <a:r>
              <a:rPr lang="en-US" altLang="en-US" b="1" smtClean="0"/>
              <a:t>Can be facilitated by grazers</a:t>
            </a:r>
            <a:r>
              <a:rPr lang="en-US" altLang="en-US" sz="2400" b="1" smtClean="0"/>
              <a:t> (see future slide)</a:t>
            </a:r>
            <a:endParaRPr lang="en-US" altLang="en-US" b="1" smtClean="0"/>
          </a:p>
        </p:txBody>
      </p:sp>
      <p:sp>
        <p:nvSpPr>
          <p:cNvPr id="98308" name="Text Box 4" descr="06COa"/>
          <p:cNvSpPr txBox="1">
            <a:spLocks noGrp="1" noChangeArrowheads="1"/>
          </p:cNvSpPr>
          <p:nvPr>
            <p:ph type="title"/>
          </p:nvPr>
        </p:nvSpPr>
        <p:spPr/>
        <p:txBody>
          <a:bodyPr/>
          <a:lstStyle/>
          <a:p>
            <a:pPr>
              <a:defRPr/>
            </a:pPr>
            <a:r>
              <a:rPr lang="en-US" b="1" dirty="0"/>
              <a:t>Soil Degradation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1027"/>
          <p:cNvSpPr>
            <a:spLocks noGrp="1" noChangeArrowheads="1"/>
          </p:cNvSpPr>
          <p:nvPr>
            <p:ph type="body" idx="1"/>
          </p:nvPr>
        </p:nvSpPr>
        <p:spPr>
          <a:xfrm>
            <a:off x="419100" y="609600"/>
            <a:ext cx="8229600" cy="3886200"/>
          </a:xfrm>
        </p:spPr>
        <p:txBody>
          <a:bodyPr/>
          <a:lstStyle/>
          <a:p>
            <a:pPr eaLnBrk="1" hangingPunct="1"/>
            <a:r>
              <a:rPr lang="en-US" altLang="en-US" b="1" smtClean="0"/>
              <a:t>Two types of Weathering</a:t>
            </a:r>
          </a:p>
          <a:p>
            <a:pPr lvl="2" eaLnBrk="1" hangingPunct="1"/>
            <a:r>
              <a:rPr lang="en-US" altLang="en-US" sz="2800" b="1" smtClean="0">
                <a:solidFill>
                  <a:schemeClr val="hlink"/>
                </a:solidFill>
              </a:rPr>
              <a:t>Mechanical weathering</a:t>
            </a:r>
            <a:r>
              <a:rPr lang="en-US" altLang="en-US" sz="2800" b="1" smtClean="0"/>
              <a:t> </a:t>
            </a:r>
            <a:r>
              <a:rPr lang="en-US" altLang="en-US" sz="2800" b="1" smtClean="0">
                <a:latin typeface="Times New Roman" pitchFamily="18" charset="0"/>
              </a:rPr>
              <a:t>–</a:t>
            </a:r>
            <a:r>
              <a:rPr lang="en-US" altLang="en-US" sz="2800" b="1" smtClean="0"/>
              <a:t> breaking of rocks into smaller pieces</a:t>
            </a:r>
          </a:p>
          <a:p>
            <a:pPr lvl="2" eaLnBrk="1" hangingPunct="1"/>
            <a:r>
              <a:rPr lang="en-US" altLang="en-US" sz="2800" b="1" smtClean="0">
                <a:solidFill>
                  <a:srgbClr val="00FFCC"/>
                </a:solidFill>
                <a:cs typeface="Times New Roman" pitchFamily="18" charset="0"/>
              </a:rPr>
              <a:t>Chemical weathering</a:t>
            </a:r>
            <a:r>
              <a:rPr lang="en-US" altLang="en-US" sz="2800" b="1" smtClean="0">
                <a:cs typeface="Times New Roman" pitchFamily="18" charset="0"/>
              </a:rPr>
              <a:t> - alters the internal structure of minerals by removing and/or adding elements</a:t>
            </a:r>
            <a:endParaRPr lang="en-US" altLang="en-US" sz="2800" b="1" smtClean="0"/>
          </a:p>
          <a:p>
            <a:pPr lvl="2" eaLnBrk="1" hangingPunct="1"/>
            <a:endParaRPr lang="en-US" altLang="en-US" b="1" smtClean="0"/>
          </a:p>
        </p:txBody>
      </p:sp>
      <p:pic>
        <p:nvPicPr>
          <p:cNvPr id="17411" name="Picture 4" descr="02_11"/>
          <p:cNvPicPr>
            <a:picLocks noChangeAspect="1" noChangeArrowheads="1"/>
          </p:cNvPicPr>
          <p:nvPr/>
        </p:nvPicPr>
        <p:blipFill>
          <a:blip r:embed="rId2">
            <a:extLst>
              <a:ext uri="{28A0092B-C50C-407E-A947-70E740481C1C}">
                <a14:useLocalDpi xmlns:a14="http://schemas.microsoft.com/office/drawing/2010/main" val="0"/>
              </a:ext>
            </a:extLst>
          </a:blip>
          <a:srcRect b="6110"/>
          <a:stretch>
            <a:fillRect/>
          </a:stretch>
        </p:blipFill>
        <p:spPr bwMode="auto">
          <a:xfrm>
            <a:off x="838200" y="3784600"/>
            <a:ext cx="73914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6" descr="6-18.jpg"/>
          <p:cNvPicPr>
            <a:picLocks noChangeAspect="1"/>
          </p:cNvPicPr>
          <p:nvPr/>
        </p:nvPicPr>
        <p:blipFill>
          <a:blip r:embed="rId3">
            <a:extLst>
              <a:ext uri="{28A0092B-C50C-407E-A947-70E740481C1C}">
                <a14:useLocalDpi xmlns:a14="http://schemas.microsoft.com/office/drawing/2010/main" val="0"/>
              </a:ext>
            </a:extLst>
          </a:blip>
          <a:srcRect b="9468"/>
          <a:stretch>
            <a:fillRect/>
          </a:stretch>
        </p:blipFill>
        <p:spPr bwMode="auto">
          <a:xfrm>
            <a:off x="0" y="53975"/>
            <a:ext cx="9144000"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hidden="1"/>
          <p:cNvSpPr>
            <a:spLocks noGrp="1" noChangeArrowheads="1"/>
          </p:cNvSpPr>
          <p:nvPr>
            <p:ph type="title"/>
          </p:nvPr>
        </p:nvSpPr>
        <p:spPr/>
        <p:txBody>
          <a:bodyPr/>
          <a:lstStyle/>
          <a:p>
            <a:pPr>
              <a:defRPr/>
            </a:pPr>
            <a:endParaRPr lang="en-US" dirty="0"/>
          </a:p>
        </p:txBody>
      </p:sp>
      <p:sp>
        <p:nvSpPr>
          <p:cNvPr id="45060" name="Text Box 5" descr="06COa"/>
          <p:cNvSpPr txBox="1">
            <a:spLocks noChangeArrowheads="1"/>
          </p:cNvSpPr>
          <p:nvPr/>
        </p:nvSpPr>
        <p:spPr bwMode="auto">
          <a:xfrm>
            <a:off x="0" y="6149975"/>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a:t>Soil Degradation – a worldwide problem!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a:defRPr/>
            </a:pPr>
            <a:endParaRPr lang="en-US" dirty="0"/>
          </a:p>
        </p:txBody>
      </p:sp>
      <p:sp>
        <p:nvSpPr>
          <p:cNvPr id="46083" name="Text Box 4" descr="06COa"/>
          <p:cNvSpPr txBox="1">
            <a:spLocks noChangeArrowheads="1"/>
          </p:cNvSpPr>
          <p:nvPr/>
        </p:nvSpPr>
        <p:spPr bwMode="auto">
          <a:xfrm>
            <a:off x="0" y="6096000"/>
            <a:ext cx="9144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a:solidFill>
                  <a:schemeClr val="bg2"/>
                </a:solidFill>
              </a:rPr>
              <a:t>Sheet Wash forming </a:t>
            </a:r>
            <a:r>
              <a:rPr lang="en-US" altLang="en-US" sz="3600" b="1" i="1">
                <a:solidFill>
                  <a:schemeClr val="bg2"/>
                </a:solidFill>
              </a:rPr>
              <a:t>Rills</a:t>
            </a:r>
            <a:r>
              <a:rPr lang="en-US" altLang="en-US" sz="3600">
                <a:solidFill>
                  <a:schemeClr val="bg2"/>
                </a:solidFill>
              </a:rPr>
              <a:t> (GA)</a:t>
            </a:r>
          </a:p>
        </p:txBody>
      </p:sp>
      <p:pic>
        <p:nvPicPr>
          <p:cNvPr id="46084" name="Picture 4" descr="Rill.jpg"/>
          <p:cNvPicPr>
            <a:picLocks noChangeAspect="1"/>
          </p:cNvPicPr>
          <p:nvPr/>
        </p:nvPicPr>
        <p:blipFill>
          <a:blip r:embed="rId2">
            <a:extLst>
              <a:ext uri="{28A0092B-C50C-407E-A947-70E740481C1C}">
                <a14:useLocalDpi xmlns:a14="http://schemas.microsoft.com/office/drawing/2010/main" val="0"/>
              </a:ext>
            </a:extLst>
          </a:blip>
          <a:srcRect b="5644"/>
          <a:stretch>
            <a:fillRect/>
          </a:stretch>
        </p:blipFill>
        <p:spPr bwMode="auto">
          <a:xfrm>
            <a:off x="0" y="0"/>
            <a:ext cx="9144000" cy="61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6" name="Picture 6" descr="6-19.jpg"/>
          <p:cNvPicPr>
            <a:picLocks noChangeAspect="1"/>
          </p:cNvPicPr>
          <p:nvPr/>
        </p:nvPicPr>
        <p:blipFill>
          <a:blip r:embed="rId3">
            <a:extLst>
              <a:ext uri="{28A0092B-C50C-407E-A947-70E740481C1C}">
                <a14:useLocalDpi xmlns:a14="http://schemas.microsoft.com/office/drawing/2010/main" val="0"/>
              </a:ext>
            </a:extLst>
          </a:blip>
          <a:srcRect t="2663" b="5324"/>
          <a:stretch>
            <a:fillRect/>
          </a:stretch>
        </p:blipFill>
        <p:spPr bwMode="auto">
          <a:xfrm>
            <a:off x="0" y="0"/>
            <a:ext cx="9144000" cy="677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hidden="1"/>
          <p:cNvSpPr>
            <a:spLocks noGrp="1" noChangeArrowheads="1"/>
          </p:cNvSpPr>
          <p:nvPr>
            <p:ph type="title"/>
          </p:nvPr>
        </p:nvSpPr>
        <p:spPr/>
        <p:txBody>
          <a:bodyPr/>
          <a:lstStyle/>
          <a:p>
            <a:pPr>
              <a:defRPr/>
            </a:pPr>
            <a:endParaRPr lang="en-US" dirty="0"/>
          </a:p>
        </p:txBody>
      </p:sp>
      <p:sp>
        <p:nvSpPr>
          <p:cNvPr id="47108" name="Text Box 4" descr="01CO"/>
          <p:cNvSpPr txBox="1">
            <a:spLocks noChangeArrowheads="1"/>
          </p:cNvSpPr>
          <p:nvPr/>
        </p:nvSpPr>
        <p:spPr bwMode="auto">
          <a:xfrm>
            <a:off x="7639050" y="6550025"/>
            <a:ext cx="1501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en-US" sz="1400"/>
              <a:t>Fig. 6-19, p. 160</a:t>
            </a:r>
          </a:p>
        </p:txBody>
      </p:sp>
      <p:sp>
        <p:nvSpPr>
          <p:cNvPr id="47109" name="Text Box 5" descr="06COa"/>
          <p:cNvSpPr txBox="1">
            <a:spLocks noChangeArrowheads="1"/>
          </p:cNvSpPr>
          <p:nvPr/>
        </p:nvSpPr>
        <p:spPr bwMode="auto">
          <a:xfrm>
            <a:off x="3733800" y="64008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a:t>Gullies (GA)</a:t>
            </a:r>
          </a:p>
        </p:txBody>
      </p:sp>
      <p:sp>
        <p:nvSpPr>
          <p:cNvPr id="47110" name="Text Box 4" descr="06COa"/>
          <p:cNvSpPr txBox="1">
            <a:spLocks noChangeArrowheads="1"/>
          </p:cNvSpPr>
          <p:nvPr/>
        </p:nvSpPr>
        <p:spPr bwMode="auto">
          <a:xfrm>
            <a:off x="0" y="5965825"/>
            <a:ext cx="9144000" cy="892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600">
                <a:solidFill>
                  <a:schemeClr val="bg2"/>
                </a:solidFill>
              </a:rPr>
              <a:t>Rill in the middle background becomes </a:t>
            </a:r>
            <a:br>
              <a:rPr lang="en-US" altLang="en-US" sz="2600">
                <a:solidFill>
                  <a:schemeClr val="bg2"/>
                </a:solidFill>
              </a:rPr>
            </a:br>
            <a:r>
              <a:rPr lang="en-US" altLang="en-US" sz="2600">
                <a:solidFill>
                  <a:schemeClr val="bg2"/>
                </a:solidFill>
              </a:rPr>
              <a:t>a </a:t>
            </a:r>
            <a:r>
              <a:rPr lang="en-US" altLang="en-US" sz="2600" b="1" i="1">
                <a:solidFill>
                  <a:schemeClr val="bg2"/>
                </a:solidFill>
              </a:rPr>
              <a:t>Gully</a:t>
            </a:r>
            <a:r>
              <a:rPr lang="en-US" altLang="en-US" sz="2600">
                <a:solidFill>
                  <a:schemeClr val="bg2"/>
                </a:solidFill>
              </a:rPr>
              <a:t> in the foreground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hidden="1"/>
          <p:cNvSpPr>
            <a:spLocks noGrp="1" noChangeArrowheads="1"/>
          </p:cNvSpPr>
          <p:nvPr>
            <p:ph type="title"/>
          </p:nvPr>
        </p:nvSpPr>
        <p:spPr/>
        <p:txBody>
          <a:bodyPr/>
          <a:lstStyle/>
          <a:p>
            <a:pPr>
              <a:defRPr/>
            </a:pPr>
            <a:endParaRPr lang="en-US" dirty="0"/>
          </a:p>
        </p:txBody>
      </p:sp>
      <p:sp>
        <p:nvSpPr>
          <p:cNvPr id="48131" name="Rectangle 3" descr="0620a"/>
          <p:cNvSpPr>
            <a:spLocks noGrp="1" noChangeAspect="1" noChangeArrowheads="1"/>
          </p:cNvSpPr>
          <p:nvPr/>
        </p:nvSpPr>
        <p:spPr bwMode="auto">
          <a:xfrm>
            <a:off x="852488" y="0"/>
            <a:ext cx="7439025"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lstStyle/>
          <a:p>
            <a:pPr>
              <a:defRPr/>
            </a:pPr>
            <a:endParaRPr lang="en-US" dirty="0"/>
          </a:p>
        </p:txBody>
      </p:sp>
      <p:sp>
        <p:nvSpPr>
          <p:cNvPr id="49155" name="Rectangle 3" descr="0620b"/>
          <p:cNvSpPr>
            <a:spLocks noGrp="1" noChangeAspect="1" noChangeArrowheads="1"/>
          </p:cNvSpPr>
          <p:nvPr/>
        </p:nvSpPr>
        <p:spPr bwMode="auto">
          <a:xfrm>
            <a:off x="901700" y="0"/>
            <a:ext cx="734060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defRPr/>
            </a:pPr>
            <a:r>
              <a:rPr lang="en-US" dirty="0"/>
              <a:t>Mitigation of Soil Erosion</a:t>
            </a:r>
          </a:p>
        </p:txBody>
      </p:sp>
      <p:sp>
        <p:nvSpPr>
          <p:cNvPr id="50179" name="Rectangle 3"/>
          <p:cNvSpPr>
            <a:spLocks noGrp="1" noChangeArrowheads="1"/>
          </p:cNvSpPr>
          <p:nvPr>
            <p:ph type="body" idx="1"/>
          </p:nvPr>
        </p:nvSpPr>
        <p:spPr/>
        <p:txBody>
          <a:bodyPr/>
          <a:lstStyle/>
          <a:p>
            <a:r>
              <a:rPr lang="en-US" altLang="en-US" smtClean="0"/>
              <a:t>Terracing</a:t>
            </a:r>
          </a:p>
          <a:p>
            <a:r>
              <a:rPr lang="en-US" altLang="en-US" smtClean="0"/>
              <a:t>Strip-cropping</a:t>
            </a:r>
          </a:p>
          <a:p>
            <a:r>
              <a:rPr lang="en-US" altLang="en-US" smtClean="0"/>
              <a:t>Crop Rotation</a:t>
            </a:r>
          </a:p>
          <a:p>
            <a:r>
              <a:rPr lang="en-US" altLang="en-US" smtClean="0"/>
              <a:t>Conservation-tillage</a:t>
            </a:r>
          </a:p>
          <a:p>
            <a:r>
              <a:rPr lang="en-US" altLang="en-US" smtClean="0"/>
              <a:t>No-till or minimum-till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Rectangle 2" hidden="1"/>
          <p:cNvSpPr>
            <a:spLocks noGrp="1" noChangeArrowheads="1"/>
          </p:cNvSpPr>
          <p:nvPr>
            <p:ph type="title"/>
          </p:nvPr>
        </p:nvSpPr>
        <p:spPr/>
        <p:txBody>
          <a:bodyPr/>
          <a:lstStyle/>
          <a:p>
            <a:pPr>
              <a:defRPr/>
            </a:pPr>
            <a:endParaRPr lang="en-US" dirty="0"/>
          </a:p>
        </p:txBody>
      </p:sp>
      <p:pic>
        <p:nvPicPr>
          <p:cNvPr id="51203" name="Picture 4" descr="6-24.jpg"/>
          <p:cNvPicPr>
            <a:picLocks/>
          </p:cNvPicPr>
          <p:nvPr/>
        </p:nvPicPr>
        <p:blipFill>
          <a:blip r:embed="rId3">
            <a:extLst>
              <a:ext uri="{28A0092B-C50C-407E-A947-70E740481C1C}">
                <a14:useLocalDpi xmlns:a14="http://schemas.microsoft.com/office/drawing/2010/main" val="0"/>
              </a:ext>
            </a:extLst>
          </a:blip>
          <a:srcRect b="665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Remediation of Expansive Soils</a:t>
            </a:r>
            <a:endParaRPr lang="en-US" dirty="0"/>
          </a:p>
        </p:txBody>
      </p:sp>
      <p:sp>
        <p:nvSpPr>
          <p:cNvPr id="52227" name="Content Placeholder 4"/>
          <p:cNvSpPr>
            <a:spLocks noGrp="1"/>
          </p:cNvSpPr>
          <p:nvPr>
            <p:ph idx="1"/>
          </p:nvPr>
        </p:nvSpPr>
        <p:spPr/>
        <p:txBody>
          <a:bodyPr/>
          <a:lstStyle/>
          <a:p>
            <a:r>
              <a:rPr lang="en-US" altLang="en-US" smtClean="0"/>
              <a:t>Problem: Expandable Clays</a:t>
            </a:r>
          </a:p>
          <a:p>
            <a:pPr lvl="1"/>
            <a:r>
              <a:rPr lang="en-US" altLang="en-US" smtClean="0"/>
              <a:t>crush the foundation!</a:t>
            </a:r>
          </a:p>
          <a:p>
            <a:r>
              <a:rPr lang="en-US" altLang="en-US" smtClean="0"/>
              <a:t>Fix:</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hidden="1"/>
          <p:cNvSpPr>
            <a:spLocks noGrp="1" noChangeArrowheads="1"/>
          </p:cNvSpPr>
          <p:nvPr>
            <p:ph type="title"/>
          </p:nvPr>
        </p:nvSpPr>
        <p:spPr/>
        <p:txBody>
          <a:bodyPr/>
          <a:lstStyle/>
          <a:p>
            <a:pPr>
              <a:defRPr/>
            </a:pPr>
            <a:endParaRPr lang="en-US" dirty="0"/>
          </a:p>
        </p:txBody>
      </p:sp>
      <p:sp>
        <p:nvSpPr>
          <p:cNvPr id="53251" name="Rectangle 3" descr="0628"/>
          <p:cNvSpPr>
            <a:spLocks noGrp="1" noChangeAspect="1" noChangeArrowheads="1"/>
          </p:cNvSpPr>
          <p:nvPr/>
        </p:nvSpPr>
        <p:spPr bwMode="auto">
          <a:xfrm>
            <a:off x="0" y="0"/>
            <a:ext cx="9144000" cy="65119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53252" name="Text Box 5" descr="06COa"/>
          <p:cNvSpPr txBox="1">
            <a:spLocks noChangeArrowheads="1"/>
          </p:cNvSpPr>
          <p:nvPr/>
        </p:nvSpPr>
        <p:spPr bwMode="auto">
          <a:xfrm>
            <a:off x="0" y="6088063"/>
            <a:ext cx="9144000" cy="7699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4400" b="1" dirty="0" smtClean="0">
                <a:solidFill>
                  <a:schemeClr val="bg2"/>
                </a:solidFill>
              </a:rPr>
              <a:t>Tundra and Permafrost</a:t>
            </a:r>
            <a:endParaRPr lang="en-US" altLang="en-US" sz="2400" b="1" dirty="0">
              <a:solidFill>
                <a:schemeClr val="bg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3" descr="0627"/>
          <p:cNvSpPr>
            <a:spLocks noGrp="1" noChangeAspect="1" noChangeArrowheads="1"/>
          </p:cNvSpPr>
          <p:nvPr/>
        </p:nvSpPr>
        <p:spPr bwMode="auto">
          <a:xfrm>
            <a:off x="0" y="0"/>
            <a:ext cx="8199438"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46082" name="Rectangle 2" hidden="1"/>
          <p:cNvSpPr>
            <a:spLocks noGrp="1" noChangeArrowheads="1"/>
          </p:cNvSpPr>
          <p:nvPr>
            <p:ph type="title"/>
          </p:nvPr>
        </p:nvSpPr>
        <p:spPr/>
        <p:txBody>
          <a:bodyPr/>
          <a:lstStyle/>
          <a:p>
            <a:pPr>
              <a:defRPr/>
            </a:pPr>
            <a:endParaRPr lang="en-US" dirty="0"/>
          </a:p>
        </p:txBody>
      </p:sp>
      <p:sp>
        <p:nvSpPr>
          <p:cNvPr id="54276" name="Text Box 5" descr="06COa"/>
          <p:cNvSpPr txBox="1">
            <a:spLocks noChangeArrowheads="1"/>
          </p:cNvSpPr>
          <p:nvPr/>
        </p:nvSpPr>
        <p:spPr bwMode="auto">
          <a:xfrm>
            <a:off x="7467600" y="2514600"/>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200">
                <a:solidFill>
                  <a:schemeClr val="bg2"/>
                </a:solidFill>
              </a:rPr>
              <a:t>(unfrozen layers)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19125" y="152400"/>
            <a:ext cx="7381875" cy="838200"/>
          </a:xfrm>
        </p:spPr>
        <p:txBody>
          <a:bodyPr/>
          <a:lstStyle/>
          <a:p>
            <a:pPr eaLnBrk="1" hangingPunct="1">
              <a:defRPr/>
            </a:pPr>
            <a:r>
              <a:rPr lang="en-US" sz="4000" b="1" dirty="0" smtClean="0"/>
              <a:t>  Mechanical </a:t>
            </a:r>
            <a:r>
              <a:rPr lang="en-US" b="1" dirty="0" smtClean="0"/>
              <a:t>Weathering</a:t>
            </a:r>
          </a:p>
        </p:txBody>
      </p:sp>
      <p:sp>
        <p:nvSpPr>
          <p:cNvPr id="18435" name="Rectangle 3"/>
          <p:cNvSpPr>
            <a:spLocks noGrp="1" noChangeArrowheads="1"/>
          </p:cNvSpPr>
          <p:nvPr>
            <p:ph type="body" idx="1"/>
          </p:nvPr>
        </p:nvSpPr>
        <p:spPr>
          <a:xfrm>
            <a:off x="152400" y="914400"/>
            <a:ext cx="5297488" cy="2895600"/>
          </a:xfrm>
        </p:spPr>
        <p:txBody>
          <a:bodyPr/>
          <a:lstStyle/>
          <a:p>
            <a:pPr eaLnBrk="1" hangingPunct="1"/>
            <a:r>
              <a:rPr lang="en-US" altLang="en-US" sz="2400" b="1" smtClean="0">
                <a:solidFill>
                  <a:schemeClr val="hlink"/>
                </a:solidFill>
              </a:rPr>
              <a:t>Unloading</a:t>
            </a:r>
            <a:r>
              <a:rPr lang="en-US" altLang="en-US" sz="2400" b="1" smtClean="0"/>
              <a:t> </a:t>
            </a:r>
          </a:p>
          <a:p>
            <a:pPr lvl="1" eaLnBrk="1" hangingPunct="1"/>
            <a:r>
              <a:rPr lang="en-US" altLang="en-US" sz="2000" b="1" i="1" smtClean="0">
                <a:solidFill>
                  <a:srgbClr val="00FFCC"/>
                </a:solidFill>
              </a:rPr>
              <a:t>Jointing</a:t>
            </a:r>
            <a:r>
              <a:rPr lang="en-US" altLang="en-US" sz="2000" b="1" smtClean="0"/>
              <a:t> of igneous and metamorphic rocks at the Earth</a:t>
            </a:r>
            <a:r>
              <a:rPr lang="en-US" altLang="en-US" sz="2000" b="1" smtClean="0">
                <a:latin typeface="Times New Roman" pitchFamily="18" charset="0"/>
              </a:rPr>
              <a:t>’</a:t>
            </a:r>
            <a:r>
              <a:rPr lang="en-US" altLang="en-US" sz="2000" b="1" smtClean="0"/>
              <a:t>s surface due to a gradual reduction in confining pressure</a:t>
            </a:r>
          </a:p>
          <a:p>
            <a:pPr lvl="1" eaLnBrk="1" hangingPunct="1"/>
            <a:r>
              <a:rPr lang="en-US" altLang="en-US" sz="2000" b="1" i="1" smtClean="0">
                <a:solidFill>
                  <a:srgbClr val="00FFCC"/>
                </a:solidFill>
              </a:rPr>
              <a:t>Exfoliation</a:t>
            </a:r>
            <a:r>
              <a:rPr lang="en-US" altLang="en-US" sz="2000" b="1" smtClean="0"/>
              <a:t> due to a reduction in confining pressure at the surface</a:t>
            </a:r>
          </a:p>
          <a:p>
            <a:pPr lvl="2" eaLnBrk="1" hangingPunct="1">
              <a:buFontTx/>
              <a:buNone/>
            </a:pPr>
            <a:endParaRPr lang="en-US" altLang="en-US" sz="1800" b="1" smtClean="0"/>
          </a:p>
        </p:txBody>
      </p:sp>
      <p:pic>
        <p:nvPicPr>
          <p:cNvPr id="18436" name="Picture 4" descr="02_13AB"/>
          <p:cNvPicPr>
            <a:picLocks noChangeAspect="1" noChangeArrowheads="1"/>
          </p:cNvPicPr>
          <p:nvPr/>
        </p:nvPicPr>
        <p:blipFill>
          <a:blip r:embed="rId2">
            <a:extLst>
              <a:ext uri="{28A0092B-C50C-407E-A947-70E740481C1C}">
                <a14:useLocalDpi xmlns:a14="http://schemas.microsoft.com/office/drawing/2010/main" val="0"/>
              </a:ext>
            </a:extLst>
          </a:blip>
          <a:srcRect b="3600"/>
          <a:stretch>
            <a:fillRect/>
          </a:stretch>
        </p:blipFill>
        <p:spPr bwMode="auto">
          <a:xfrm>
            <a:off x="5449888" y="1447800"/>
            <a:ext cx="3694112"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05_05C"/>
          <p:cNvPicPr>
            <a:picLocks noChangeAspect="1" noChangeArrowheads="1"/>
          </p:cNvPicPr>
          <p:nvPr/>
        </p:nvPicPr>
        <p:blipFill>
          <a:blip r:embed="rId3">
            <a:extLst>
              <a:ext uri="{28A0092B-C50C-407E-A947-70E740481C1C}">
                <a14:useLocalDpi xmlns:a14="http://schemas.microsoft.com/office/drawing/2010/main" val="0"/>
              </a:ext>
            </a:extLst>
          </a:blip>
          <a:srcRect l="1039" t="1250" r="5194" b="5000"/>
          <a:stretch>
            <a:fillRect/>
          </a:stretch>
        </p:blipFill>
        <p:spPr bwMode="auto">
          <a:xfrm>
            <a:off x="228600" y="3373438"/>
            <a:ext cx="4683125" cy="353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hidden="1"/>
          <p:cNvSpPr>
            <a:spLocks noGrp="1" noChangeArrowheads="1"/>
          </p:cNvSpPr>
          <p:nvPr>
            <p:ph type="title"/>
          </p:nvPr>
        </p:nvSpPr>
        <p:spPr/>
        <p:txBody>
          <a:bodyPr/>
          <a:lstStyle/>
          <a:p>
            <a:pPr>
              <a:defRPr/>
            </a:pPr>
            <a:endParaRPr lang="en-US" dirty="0"/>
          </a:p>
        </p:txBody>
      </p:sp>
      <p:sp>
        <p:nvSpPr>
          <p:cNvPr id="55299" name="Rectangle 3" descr="0629"/>
          <p:cNvSpPr>
            <a:spLocks noGrp="1" noChangeAspect="1" noChangeArrowheads="1"/>
          </p:cNvSpPr>
          <p:nvPr/>
        </p:nvSpPr>
        <p:spPr bwMode="auto">
          <a:xfrm>
            <a:off x="0" y="98425"/>
            <a:ext cx="9144000" cy="665956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55300" name="Text Box 5" descr="06COa"/>
          <p:cNvSpPr txBox="1">
            <a:spLocks noChangeArrowheads="1"/>
          </p:cNvSpPr>
          <p:nvPr/>
        </p:nvSpPr>
        <p:spPr bwMode="auto">
          <a:xfrm>
            <a:off x="2667000" y="6400800"/>
            <a:ext cx="426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400"/>
              <a:t>Vehicle scars on Tundra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hidden="1"/>
          <p:cNvSpPr>
            <a:spLocks noGrp="1" noChangeArrowheads="1"/>
          </p:cNvSpPr>
          <p:nvPr>
            <p:ph type="title"/>
          </p:nvPr>
        </p:nvSpPr>
        <p:spPr/>
        <p:txBody>
          <a:bodyPr/>
          <a:lstStyle/>
          <a:p>
            <a:pPr>
              <a:defRPr/>
            </a:pPr>
            <a:endParaRPr lang="en-US" dirty="0"/>
          </a:p>
        </p:txBody>
      </p:sp>
      <p:sp>
        <p:nvSpPr>
          <p:cNvPr id="56323" name="Rectangle 3" descr="0630"/>
          <p:cNvSpPr>
            <a:spLocks noGrp="1" noChangeAspect="1" noChangeArrowheads="1"/>
          </p:cNvSpPr>
          <p:nvPr/>
        </p:nvSpPr>
        <p:spPr bwMode="auto">
          <a:xfrm>
            <a:off x="0" y="182563"/>
            <a:ext cx="9144000" cy="64912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hidden="1"/>
          <p:cNvSpPr>
            <a:spLocks noGrp="1" noChangeArrowheads="1"/>
          </p:cNvSpPr>
          <p:nvPr>
            <p:ph type="title"/>
          </p:nvPr>
        </p:nvSpPr>
        <p:spPr/>
        <p:txBody>
          <a:bodyPr/>
          <a:lstStyle/>
          <a:p>
            <a:pPr>
              <a:defRPr/>
            </a:pPr>
            <a:endParaRPr lang="en-US" dirty="0"/>
          </a:p>
        </p:txBody>
      </p:sp>
      <p:sp>
        <p:nvSpPr>
          <p:cNvPr id="57347" name="Rectangle 3" descr="0631a"/>
          <p:cNvSpPr>
            <a:spLocks noGrp="1" noChangeAspect="1" noChangeArrowheads="1"/>
          </p:cNvSpPr>
          <p:nvPr/>
        </p:nvSpPr>
        <p:spPr bwMode="auto">
          <a:xfrm>
            <a:off x="0" y="228600"/>
            <a:ext cx="9144000" cy="64008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hidden="1"/>
          <p:cNvSpPr>
            <a:spLocks noGrp="1" noChangeArrowheads="1"/>
          </p:cNvSpPr>
          <p:nvPr>
            <p:ph type="title"/>
          </p:nvPr>
        </p:nvSpPr>
        <p:spPr/>
        <p:txBody>
          <a:bodyPr/>
          <a:lstStyle/>
          <a:p>
            <a:pPr>
              <a:defRPr/>
            </a:pPr>
            <a:endParaRPr lang="en-US" dirty="0"/>
          </a:p>
        </p:txBody>
      </p:sp>
      <p:sp>
        <p:nvSpPr>
          <p:cNvPr id="58371" name="Rectangle 3" descr="0631b"/>
          <p:cNvSpPr>
            <a:spLocks noGrp="1" noChangeAspect="1" noChangeArrowheads="1"/>
          </p:cNvSpPr>
          <p:nvPr/>
        </p:nvSpPr>
        <p:spPr bwMode="auto">
          <a:xfrm>
            <a:off x="1889125" y="0"/>
            <a:ext cx="536575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hidden="1"/>
          <p:cNvSpPr>
            <a:spLocks noGrp="1" noChangeArrowheads="1"/>
          </p:cNvSpPr>
          <p:nvPr>
            <p:ph type="title"/>
          </p:nvPr>
        </p:nvSpPr>
        <p:spPr/>
        <p:txBody>
          <a:bodyPr/>
          <a:lstStyle/>
          <a:p>
            <a:pPr>
              <a:defRPr/>
            </a:pPr>
            <a:endParaRPr lang="en-US" dirty="0"/>
          </a:p>
        </p:txBody>
      </p:sp>
      <p:sp>
        <p:nvSpPr>
          <p:cNvPr id="59395" name="Rectangle 3" descr="0632"/>
          <p:cNvSpPr>
            <a:spLocks noGrp="1" noChangeAspect="1" noChangeArrowheads="1"/>
          </p:cNvSpPr>
          <p:nvPr/>
        </p:nvSpPr>
        <p:spPr bwMode="auto">
          <a:xfrm>
            <a:off x="203200" y="0"/>
            <a:ext cx="8736013"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hidden="1"/>
          <p:cNvSpPr>
            <a:spLocks noGrp="1" noChangeArrowheads="1"/>
          </p:cNvSpPr>
          <p:nvPr>
            <p:ph type="title"/>
          </p:nvPr>
        </p:nvSpPr>
        <p:spPr/>
        <p:txBody>
          <a:bodyPr/>
          <a:lstStyle/>
          <a:p>
            <a:pPr>
              <a:defRPr/>
            </a:pPr>
            <a:endParaRPr lang="en-US" dirty="0"/>
          </a:p>
        </p:txBody>
      </p:sp>
      <p:sp>
        <p:nvSpPr>
          <p:cNvPr id="60419" name="Rectangle 3" descr="0632b"/>
          <p:cNvSpPr>
            <a:spLocks noGrp="1" noChangeAspect="1" noChangeArrowheads="1"/>
          </p:cNvSpPr>
          <p:nvPr/>
        </p:nvSpPr>
        <p:spPr bwMode="auto">
          <a:xfrm>
            <a:off x="727075" y="0"/>
            <a:ext cx="768985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4495800" cy="1371600"/>
          </a:xfrm>
        </p:spPr>
        <p:txBody>
          <a:bodyPr/>
          <a:lstStyle/>
          <a:p>
            <a:pPr>
              <a:defRPr/>
            </a:pPr>
            <a:r>
              <a:rPr lang="en-US" sz="3600" b="1" dirty="0">
                <a:solidFill>
                  <a:schemeClr val="tx1"/>
                </a:solidFill>
              </a:rPr>
              <a:t>Settlement</a:t>
            </a:r>
            <a:r>
              <a:rPr lang="en-US" sz="3200" b="1" dirty="0">
                <a:solidFill>
                  <a:schemeClr val="tx1"/>
                </a:solidFill>
              </a:rPr>
              <a:t/>
            </a:r>
            <a:br>
              <a:rPr lang="en-US" sz="3200" b="1" dirty="0">
                <a:solidFill>
                  <a:schemeClr val="tx1"/>
                </a:solidFill>
              </a:rPr>
            </a:br>
            <a:r>
              <a:rPr lang="en-US" sz="2400" b="1" dirty="0">
                <a:solidFill>
                  <a:schemeClr val="tx1"/>
                </a:solidFill>
              </a:rPr>
              <a:t>(not </a:t>
            </a:r>
            <a:r>
              <a:rPr lang="en-US" sz="2400" b="1" dirty="0" smtClean="0">
                <a:solidFill>
                  <a:schemeClr val="tx1"/>
                </a:solidFill>
              </a:rPr>
              <a:t>the same as Subsidence)</a:t>
            </a:r>
            <a:endParaRPr lang="en-US" sz="2400" b="1" dirty="0">
              <a:solidFill>
                <a:schemeClr val="tx1"/>
              </a:solidFill>
            </a:endParaRPr>
          </a:p>
        </p:txBody>
      </p:sp>
      <p:sp>
        <p:nvSpPr>
          <p:cNvPr id="61443" name="Rectangle 3"/>
          <p:cNvSpPr>
            <a:spLocks noGrp="1" noChangeArrowheads="1"/>
          </p:cNvSpPr>
          <p:nvPr>
            <p:ph type="body" idx="1"/>
          </p:nvPr>
        </p:nvSpPr>
        <p:spPr>
          <a:xfrm>
            <a:off x="0" y="1600200"/>
            <a:ext cx="4495800" cy="5029200"/>
          </a:xfrm>
        </p:spPr>
        <p:txBody>
          <a:bodyPr/>
          <a:lstStyle/>
          <a:p>
            <a:r>
              <a:rPr lang="en-US" altLang="en-US" smtClean="0"/>
              <a:t>Ground lacks sufficient strength to support the structure</a:t>
            </a:r>
          </a:p>
        </p:txBody>
      </p:sp>
      <p:sp>
        <p:nvSpPr>
          <p:cNvPr id="61444" name="Rectangle 4" descr="0633"/>
          <p:cNvSpPr>
            <a:spLocks noGrp="1" noChangeAspect="1" noChangeArrowheads="1"/>
          </p:cNvSpPr>
          <p:nvPr/>
        </p:nvSpPr>
        <p:spPr bwMode="auto">
          <a:xfrm>
            <a:off x="4465638" y="0"/>
            <a:ext cx="4678362"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defRPr/>
            </a:pPr>
            <a:r>
              <a:rPr lang="en-US"/>
              <a:t>Chapter 7</a:t>
            </a:r>
          </a:p>
        </p:txBody>
      </p:sp>
      <p:sp>
        <p:nvSpPr>
          <p:cNvPr id="2051" name="Rectangle 3"/>
          <p:cNvSpPr>
            <a:spLocks noGrp="1" noChangeArrowheads="1"/>
          </p:cNvSpPr>
          <p:nvPr>
            <p:ph type="subTitle" idx="1"/>
          </p:nvPr>
        </p:nvSpPr>
        <p:spPr/>
        <p:txBody>
          <a:bodyPr/>
          <a:lstStyle/>
          <a:p>
            <a:pPr eaLnBrk="1" hangingPunct="1">
              <a:defRPr/>
            </a:pPr>
            <a:r>
              <a:rPr lang="en-US"/>
              <a:t>Mass Wasting and Subsidence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hidden="1"/>
          <p:cNvSpPr>
            <a:spLocks noGrp="1" noChangeArrowheads="1"/>
          </p:cNvSpPr>
          <p:nvPr>
            <p:ph type="title"/>
          </p:nvPr>
        </p:nvSpPr>
        <p:spPr/>
        <p:txBody>
          <a:bodyPr/>
          <a:lstStyle/>
          <a:p>
            <a:pPr eaLnBrk="1" hangingPunct="1">
              <a:defRPr/>
            </a:pPr>
            <a:endParaRPr lang="en-US"/>
          </a:p>
        </p:txBody>
      </p:sp>
      <p:sp>
        <p:nvSpPr>
          <p:cNvPr id="63491" name="Rectangle 3" descr="0701"/>
          <p:cNvSpPr>
            <a:spLocks noGrp="1" noChangeAspect="1" noChangeArrowheads="1"/>
          </p:cNvSpPr>
          <p:nvPr/>
        </p:nvSpPr>
        <p:spPr bwMode="auto">
          <a:xfrm>
            <a:off x="719138" y="0"/>
            <a:ext cx="7705725"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63492" name="Text Box 4" descr="01CO"/>
          <p:cNvSpPr txBox="1">
            <a:spLocks noChangeArrowheads="1"/>
          </p:cNvSpPr>
          <p:nvPr/>
        </p:nvSpPr>
        <p:spPr bwMode="auto">
          <a:xfrm>
            <a:off x="7737475" y="6550025"/>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400" b="1"/>
              <a:t>Fig. 7-1, p. 176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p:txBody>
          <a:bodyPr/>
          <a:lstStyle/>
          <a:p>
            <a:pPr eaLnBrk="1" hangingPunct="1">
              <a:defRPr/>
            </a:pPr>
            <a:r>
              <a:rPr lang="en-US"/>
              <a:t>Mass Wasting</a:t>
            </a:r>
          </a:p>
        </p:txBody>
      </p:sp>
      <p:sp>
        <p:nvSpPr>
          <p:cNvPr id="64515" name="Rectangle 3"/>
          <p:cNvSpPr>
            <a:spLocks noGrp="1" noChangeArrowheads="1"/>
          </p:cNvSpPr>
          <p:nvPr>
            <p:ph type="body" sz="half" idx="3"/>
          </p:nvPr>
        </p:nvSpPr>
        <p:spPr>
          <a:xfrm>
            <a:off x="5257800" y="1981200"/>
            <a:ext cx="3810000" cy="4114800"/>
          </a:xfrm>
        </p:spPr>
        <p:txBody>
          <a:bodyPr/>
          <a:lstStyle/>
          <a:p>
            <a:pPr eaLnBrk="1" hangingPunct="1">
              <a:buFont typeface="Wingdings" pitchFamily="2" charset="2"/>
              <a:buNone/>
            </a:pPr>
            <a:r>
              <a:rPr lang="en-US" altLang="en-US" sz="2400" dirty="0" smtClean="0"/>
              <a:t>Downslope movement of rock and soil under the direct influence of gravity</a:t>
            </a:r>
          </a:p>
          <a:p>
            <a:pPr eaLnBrk="1" hangingPunct="1"/>
            <a:r>
              <a:rPr lang="en-US" altLang="en-US" sz="2400" dirty="0" smtClean="0"/>
              <a:t>Classified by:</a:t>
            </a:r>
          </a:p>
          <a:p>
            <a:pPr eaLnBrk="1" hangingPunct="1"/>
            <a:r>
              <a:rPr lang="en-US" altLang="en-US" sz="2400" dirty="0" smtClean="0"/>
              <a:t>Type of material</a:t>
            </a:r>
          </a:p>
          <a:p>
            <a:pPr eaLnBrk="1" hangingPunct="1"/>
            <a:r>
              <a:rPr lang="en-US" altLang="en-US" sz="2400" dirty="0" smtClean="0"/>
              <a:t>Type of movement</a:t>
            </a:r>
          </a:p>
          <a:p>
            <a:pPr eaLnBrk="1" hangingPunct="1"/>
            <a:r>
              <a:rPr lang="en-US" altLang="en-US" sz="2400" dirty="0" smtClean="0"/>
              <a:t>Moisture content</a:t>
            </a:r>
          </a:p>
          <a:p>
            <a:pPr eaLnBrk="1" hangingPunct="1"/>
            <a:r>
              <a:rPr lang="en-US" altLang="en-US" sz="2400" dirty="0" smtClean="0"/>
              <a:t>Velocity of movement</a:t>
            </a:r>
          </a:p>
        </p:txBody>
      </p:sp>
      <p:pic>
        <p:nvPicPr>
          <p:cNvPr id="64516" name="Picture 6" descr="rock slid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92340" y="2057400"/>
            <a:ext cx="5104728" cy="3733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8" name="Rectangle 2050"/>
          <p:cNvSpPr>
            <a:spLocks noGrp="1" noChangeArrowheads="1"/>
          </p:cNvSpPr>
          <p:nvPr>
            <p:ph type="title"/>
          </p:nvPr>
        </p:nvSpPr>
        <p:spPr>
          <a:xfrm>
            <a:off x="1066800" y="0"/>
            <a:ext cx="7772400" cy="762000"/>
          </a:xfrm>
        </p:spPr>
        <p:txBody>
          <a:bodyPr/>
          <a:lstStyle/>
          <a:p>
            <a:pPr eaLnBrk="1" hangingPunct="1">
              <a:defRPr/>
            </a:pPr>
            <a:r>
              <a:rPr lang="en-US" b="1" dirty="0" smtClean="0"/>
              <a:t>Mechanical Weathering</a:t>
            </a:r>
          </a:p>
        </p:txBody>
      </p:sp>
      <p:sp>
        <p:nvSpPr>
          <p:cNvPr id="19459" name="Text Box 2052"/>
          <p:cNvSpPr txBox="1">
            <a:spLocks noChangeArrowheads="1"/>
          </p:cNvSpPr>
          <p:nvPr/>
        </p:nvSpPr>
        <p:spPr bwMode="auto">
          <a:xfrm>
            <a:off x="207963" y="2590800"/>
            <a:ext cx="2667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00" b="1">
                <a:latin typeface="Verdana" pitchFamily="1" charset="0"/>
              </a:rPr>
              <a:t>3 Requirements:</a:t>
            </a:r>
          </a:p>
        </p:txBody>
      </p:sp>
      <p:pic>
        <p:nvPicPr>
          <p:cNvPr id="19460" name="Picture 2057" descr="05_04l"/>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87813" y="914400"/>
            <a:ext cx="5056187"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61" name="Rectangle 1"/>
          <p:cNvSpPr>
            <a:spLocks noChangeArrowheads="1"/>
          </p:cNvSpPr>
          <p:nvPr/>
        </p:nvSpPr>
        <p:spPr bwMode="auto">
          <a:xfrm>
            <a:off x="30163" y="1219200"/>
            <a:ext cx="302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3600" b="1" i="1"/>
              <a:t>Frost wedging</a:t>
            </a:r>
            <a:endParaRPr lang="en-US" altLang="en-US" sz="360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hidden="1"/>
          <p:cNvSpPr>
            <a:spLocks noGrp="1" noChangeArrowheads="1"/>
          </p:cNvSpPr>
          <p:nvPr>
            <p:ph type="title"/>
          </p:nvPr>
        </p:nvSpPr>
        <p:spPr/>
        <p:txBody>
          <a:bodyPr/>
          <a:lstStyle/>
          <a:p>
            <a:pPr eaLnBrk="1" hangingPunct="1">
              <a:defRPr/>
            </a:pPr>
            <a:endParaRPr lang="en-US"/>
          </a:p>
        </p:txBody>
      </p:sp>
      <p:sp>
        <p:nvSpPr>
          <p:cNvPr id="65539" name="Rectangle 3" descr="0702"/>
          <p:cNvSpPr>
            <a:spLocks noGrp="1" noChangeAspect="1" noChangeArrowheads="1"/>
          </p:cNvSpPr>
          <p:nvPr/>
        </p:nvSpPr>
        <p:spPr bwMode="auto">
          <a:xfrm>
            <a:off x="0" y="0"/>
            <a:ext cx="9144000"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65540" name="Text Box 4" descr="01CO"/>
          <p:cNvSpPr txBox="1">
            <a:spLocks noChangeArrowheads="1"/>
          </p:cNvSpPr>
          <p:nvPr/>
        </p:nvSpPr>
        <p:spPr bwMode="auto">
          <a:xfrm>
            <a:off x="7737475" y="6550025"/>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400" b="1"/>
              <a:t>Fig. 7-2, p. 177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en-US"/>
              <a:t>Rock Falls</a:t>
            </a:r>
          </a:p>
        </p:txBody>
      </p:sp>
      <p:sp>
        <p:nvSpPr>
          <p:cNvPr id="66563" name="Rectangle 5"/>
          <p:cNvSpPr>
            <a:spLocks noGrp="1" noChangeArrowheads="1"/>
          </p:cNvSpPr>
          <p:nvPr>
            <p:ph type="body" sz="half" idx="3"/>
          </p:nvPr>
        </p:nvSpPr>
        <p:spPr/>
        <p:txBody>
          <a:bodyPr/>
          <a:lstStyle/>
          <a:p>
            <a:pPr eaLnBrk="1" hangingPunct="1"/>
            <a:r>
              <a:rPr lang="en-US" altLang="en-US" sz="2800" smtClean="0"/>
              <a:t>Free fall of hard bedrock of any size  from a steep slope or cliff</a:t>
            </a:r>
          </a:p>
          <a:p>
            <a:pPr eaLnBrk="1" hangingPunct="1"/>
            <a:r>
              <a:rPr lang="en-US" altLang="en-US" sz="2800" smtClean="0"/>
              <a:t>Yosemite Valley</a:t>
            </a:r>
          </a:p>
        </p:txBody>
      </p:sp>
      <p:pic>
        <p:nvPicPr>
          <p:cNvPr id="66564" name="Picture 6" descr="talus slop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81000" y="1981200"/>
            <a:ext cx="4191000" cy="314325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defRPr/>
            </a:pPr>
            <a:r>
              <a:rPr lang="en-US"/>
              <a:t>Debris Fall</a:t>
            </a:r>
          </a:p>
        </p:txBody>
      </p:sp>
      <p:sp>
        <p:nvSpPr>
          <p:cNvPr id="67587" name="Rectangle 5"/>
          <p:cNvSpPr>
            <a:spLocks noGrp="1" noChangeArrowheads="1"/>
          </p:cNvSpPr>
          <p:nvPr>
            <p:ph type="body" sz="half" idx="3"/>
          </p:nvPr>
        </p:nvSpPr>
        <p:spPr>
          <a:xfrm>
            <a:off x="5257800" y="1981200"/>
            <a:ext cx="3810000" cy="4114800"/>
          </a:xfrm>
        </p:spPr>
        <p:txBody>
          <a:bodyPr/>
          <a:lstStyle/>
          <a:p>
            <a:pPr eaLnBrk="1" hangingPunct="1"/>
            <a:r>
              <a:rPr lang="en-US" altLang="en-US" sz="2800" dirty="0" smtClean="0"/>
              <a:t>Collapse of weathered rock material and/or soil from a steep slope or cliff</a:t>
            </a:r>
          </a:p>
        </p:txBody>
      </p:sp>
      <p:pic>
        <p:nvPicPr>
          <p:cNvPr id="67588" name="Picture 6" descr="debris fall"/>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76200" y="1981199"/>
            <a:ext cx="5257800" cy="4541593"/>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800600" y="228600"/>
            <a:ext cx="4191000" cy="1371600"/>
          </a:xfrm>
        </p:spPr>
        <p:txBody>
          <a:bodyPr/>
          <a:lstStyle/>
          <a:p>
            <a:pPr eaLnBrk="1" hangingPunct="1">
              <a:defRPr/>
            </a:pPr>
            <a:r>
              <a:rPr lang="en-US" dirty="0"/>
              <a:t>Debris Flows</a:t>
            </a:r>
          </a:p>
        </p:txBody>
      </p:sp>
      <p:sp>
        <p:nvSpPr>
          <p:cNvPr id="68611" name="Rectangle 5"/>
          <p:cNvSpPr>
            <a:spLocks noGrp="1" noChangeArrowheads="1"/>
          </p:cNvSpPr>
          <p:nvPr>
            <p:ph type="body" sz="half" idx="3"/>
          </p:nvPr>
        </p:nvSpPr>
        <p:spPr>
          <a:xfrm>
            <a:off x="5257800" y="1981200"/>
            <a:ext cx="3810000" cy="4114800"/>
          </a:xfrm>
        </p:spPr>
        <p:txBody>
          <a:bodyPr/>
          <a:lstStyle/>
          <a:p>
            <a:pPr eaLnBrk="1" hangingPunct="1">
              <a:lnSpc>
                <a:spcPct val="90000"/>
              </a:lnSpc>
            </a:pPr>
            <a:r>
              <a:rPr lang="en-US" altLang="en-US" sz="2800" dirty="0" smtClean="0"/>
              <a:t>Mass movement of unconsolidated material in a plastic or semi-fluid state</a:t>
            </a:r>
          </a:p>
          <a:p>
            <a:pPr eaLnBrk="1" hangingPunct="1">
              <a:lnSpc>
                <a:spcPct val="90000"/>
              </a:lnSpc>
            </a:pPr>
            <a:r>
              <a:rPr lang="en-US" altLang="en-US" sz="2800" dirty="0" smtClean="0"/>
              <a:t>Debris flow - dense fluid mixture of rock, sand, mud, and water that is fast-moving and destructive</a:t>
            </a:r>
          </a:p>
        </p:txBody>
      </p:sp>
      <p:pic>
        <p:nvPicPr>
          <p:cNvPr id="68612" name="Picture 6" descr="debris flow to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304800" y="90487"/>
            <a:ext cx="4114800" cy="3518086"/>
          </a:xfrm>
        </p:spPr>
      </p:pic>
      <p:pic>
        <p:nvPicPr>
          <p:cNvPr id="68613" name="Picture 7" descr="debris flow deposit"/>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6200" y="3657600"/>
            <a:ext cx="4581159" cy="31242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702175" y="-22225"/>
            <a:ext cx="4419600" cy="990600"/>
          </a:xfrm>
        </p:spPr>
        <p:txBody>
          <a:bodyPr/>
          <a:lstStyle/>
          <a:p>
            <a:pPr eaLnBrk="1" hangingPunct="1">
              <a:defRPr/>
            </a:pPr>
            <a:r>
              <a:rPr lang="en-US" dirty="0"/>
              <a:t>Creep</a:t>
            </a:r>
          </a:p>
        </p:txBody>
      </p:sp>
      <p:sp>
        <p:nvSpPr>
          <p:cNvPr id="69635" name="Rectangle 5"/>
          <p:cNvSpPr>
            <a:spLocks noGrp="1" noChangeArrowheads="1"/>
          </p:cNvSpPr>
          <p:nvPr>
            <p:ph type="body" sz="half" idx="3"/>
          </p:nvPr>
        </p:nvSpPr>
        <p:spPr>
          <a:xfrm>
            <a:off x="4702175" y="838200"/>
            <a:ext cx="4441825" cy="4114800"/>
          </a:xfrm>
        </p:spPr>
        <p:txBody>
          <a:bodyPr/>
          <a:lstStyle/>
          <a:p>
            <a:pPr eaLnBrk="1" hangingPunct="1"/>
            <a:r>
              <a:rPr lang="en-US" altLang="en-US" sz="2400" smtClean="0"/>
              <a:t>Slow downslope movement of rock and soil particles</a:t>
            </a:r>
          </a:p>
          <a:p>
            <a:pPr eaLnBrk="1" hangingPunct="1"/>
            <a:r>
              <a:rPr lang="en-US" altLang="en-US" sz="2400" smtClean="0"/>
              <a:t>Caused by heavy rainfall on steep slopes with loose soil and sparse vegetation</a:t>
            </a:r>
          </a:p>
          <a:p>
            <a:pPr eaLnBrk="1" hangingPunct="1"/>
            <a:r>
              <a:rPr lang="en-US" altLang="en-US" sz="2400" smtClean="0"/>
              <a:t>Most common in arid, semiarid, and alpine climates, and soil exposed by forest fires</a:t>
            </a:r>
          </a:p>
          <a:p>
            <a:pPr eaLnBrk="1" hangingPunct="1"/>
            <a:r>
              <a:rPr lang="en-US" altLang="en-US" sz="2400" smtClean="0"/>
              <a:t>MOST EXPENSIVE!!</a:t>
            </a:r>
          </a:p>
        </p:txBody>
      </p:sp>
      <p:sp>
        <p:nvSpPr>
          <p:cNvPr id="9224" name="Rectangle 8"/>
          <p:cNvSpPr>
            <a:spLocks noGrp="1" noChangeAspect="1" noChangeArrowheads="1"/>
          </p:cNvSpPr>
          <p:nvPr/>
        </p:nvSpPr>
        <p:spPr bwMode="auto">
          <a:xfrm>
            <a:off x="-1" y="228600"/>
            <a:ext cx="4702175" cy="6400800"/>
          </a:xfrm>
          <a:prstGeom prst="rect">
            <a:avLst/>
          </a:prstGeom>
          <a:blipFill dpi="0" rotWithShape="1">
            <a:blip r:embed="rId2" cstate="print"/>
            <a:srcRect/>
            <a:stretch>
              <a:fillRect t="3" r="-21" b="-7143"/>
            </a:stretch>
          </a:blipFill>
          <a:ln w="9525">
            <a:noFill/>
            <a:miter lim="800000"/>
            <a:headEnd/>
            <a:tailEnd/>
          </a:ln>
          <a:effectLst/>
        </p:spPr>
        <p:txBody>
          <a:bodyPr/>
          <a:lstStyle/>
          <a:p>
            <a:pPr>
              <a:defRPr/>
            </a:pP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hidden="1"/>
          <p:cNvSpPr>
            <a:spLocks noGrp="1" noChangeArrowheads="1"/>
          </p:cNvSpPr>
          <p:nvPr>
            <p:ph type="title"/>
          </p:nvPr>
        </p:nvSpPr>
        <p:spPr/>
        <p:txBody>
          <a:bodyPr/>
          <a:lstStyle/>
          <a:p>
            <a:pPr eaLnBrk="1" hangingPunct="1">
              <a:defRPr/>
            </a:pPr>
            <a:endParaRPr lang="en-US"/>
          </a:p>
        </p:txBody>
      </p:sp>
      <p:sp>
        <p:nvSpPr>
          <p:cNvPr id="28675" name="Rectangle 3"/>
          <p:cNvSpPr>
            <a:spLocks noGrp="1" noChangeAspect="1" noChangeArrowheads="1"/>
          </p:cNvSpPr>
          <p:nvPr/>
        </p:nvSpPr>
        <p:spPr bwMode="auto">
          <a:xfrm>
            <a:off x="609600" y="478938"/>
            <a:ext cx="7692081" cy="6362586"/>
          </a:xfrm>
          <a:prstGeom prst="rect">
            <a:avLst/>
          </a:prstGeom>
          <a:blipFill dpi="0" rotWithShape="1">
            <a:blip r:embed="rId3" cstate="print"/>
            <a:srcRect/>
            <a:stretch>
              <a:fillRect l="3" t="2" r="-1770" b="-11942"/>
            </a:stretch>
          </a:blipFill>
          <a:ln w="9525">
            <a:noFill/>
            <a:miter lim="800000"/>
            <a:headEnd/>
            <a:tailEnd/>
          </a:ln>
          <a:effectLst/>
        </p:spPr>
        <p:txBody>
          <a:bodyPr/>
          <a:lstStyle/>
          <a:p>
            <a:pPr>
              <a:defRPr/>
            </a:pP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“Landslides”</a:t>
            </a:r>
          </a:p>
        </p:txBody>
      </p:sp>
      <p:sp>
        <p:nvSpPr>
          <p:cNvPr id="71683" name="Rectangle 5"/>
          <p:cNvSpPr>
            <a:spLocks noGrp="1" noChangeArrowheads="1"/>
          </p:cNvSpPr>
          <p:nvPr>
            <p:ph idx="1"/>
          </p:nvPr>
        </p:nvSpPr>
        <p:spPr>
          <a:xfrm>
            <a:off x="457200" y="990600"/>
            <a:ext cx="8229600" cy="2987675"/>
          </a:xfrm>
        </p:spPr>
        <p:txBody>
          <a:bodyPr/>
          <a:lstStyle/>
          <a:p>
            <a:pPr eaLnBrk="1" hangingPunct="1"/>
            <a:r>
              <a:rPr lang="en-US" altLang="en-US" sz="2800" smtClean="0"/>
              <a:t>Landslides are movements of rock or soil as a unit on a discrete failure surface or slide plane</a:t>
            </a:r>
          </a:p>
          <a:p>
            <a:pPr lvl="1" eaLnBrk="1" hangingPunct="1"/>
            <a:r>
              <a:rPr lang="en-US" altLang="en-US" sz="2400" b="1" smtClean="0">
                <a:solidFill>
                  <a:srgbClr val="00FFCC"/>
                </a:solidFill>
              </a:rPr>
              <a:t>Rotational</a:t>
            </a:r>
            <a:r>
              <a:rPr lang="en-US" altLang="en-US" sz="2400" smtClean="0"/>
              <a:t> landslides occur by movement on a curved, concave-upward surface</a:t>
            </a:r>
          </a:p>
          <a:p>
            <a:pPr lvl="1" eaLnBrk="1" hangingPunct="1"/>
            <a:r>
              <a:rPr lang="en-US" altLang="en-US" sz="2400" b="1" smtClean="0">
                <a:solidFill>
                  <a:srgbClr val="00FFCC"/>
                </a:solidFill>
              </a:rPr>
              <a:t>Translational</a:t>
            </a:r>
            <a:r>
              <a:rPr lang="en-US" altLang="en-US" sz="2400" smtClean="0"/>
              <a:t> landslides (block glide) occur on inclined planar surfaces</a:t>
            </a:r>
          </a:p>
        </p:txBody>
      </p:sp>
      <p:sp>
        <p:nvSpPr>
          <p:cNvPr id="5" name="Rectangle 9"/>
          <p:cNvSpPr>
            <a:spLocks noGrp="1" noChangeAspect="1" noChangeArrowheads="1"/>
          </p:cNvSpPr>
          <p:nvPr/>
        </p:nvSpPr>
        <p:spPr bwMode="auto">
          <a:xfrm>
            <a:off x="4953000" y="3634155"/>
            <a:ext cx="4191000" cy="3223846"/>
          </a:xfrm>
          <a:prstGeom prst="rect">
            <a:avLst/>
          </a:prstGeom>
          <a:blipFill dpi="0" rotWithShape="1">
            <a:blip r:embed="rId2" cstate="print"/>
            <a:srcRect/>
            <a:stretch>
              <a:fillRect l="-112809" t="885" r="-19" b="-17550"/>
            </a:stretch>
          </a:blipFill>
          <a:ln w="9525">
            <a:noFill/>
            <a:miter lim="800000"/>
            <a:headEnd/>
            <a:tailEnd/>
          </a:ln>
          <a:effectLst/>
        </p:spPr>
        <p:txBody>
          <a:bodyPr/>
          <a:lstStyle/>
          <a:p>
            <a:pPr>
              <a:defRPr/>
            </a:pPr>
            <a:endParaRPr lang="en-US"/>
          </a:p>
        </p:txBody>
      </p:sp>
      <p:pic>
        <p:nvPicPr>
          <p:cNvPr id="71687" name="Picture 5"/>
          <p:cNvPicPr>
            <a:picLocks noChangeAspect="1"/>
          </p:cNvPicPr>
          <p:nvPr/>
        </p:nvPicPr>
        <p:blipFill>
          <a:blip r:embed="rId3">
            <a:extLst>
              <a:ext uri="{28A0092B-C50C-407E-A947-70E740481C1C}">
                <a14:useLocalDpi xmlns:a14="http://schemas.microsoft.com/office/drawing/2010/main" val="0"/>
              </a:ext>
            </a:extLst>
          </a:blip>
          <a:srcRect b="9331"/>
          <a:stretch>
            <a:fillRect/>
          </a:stretch>
        </p:blipFill>
        <p:spPr bwMode="auto">
          <a:xfrm>
            <a:off x="0" y="3697288"/>
            <a:ext cx="464820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267200" y="0"/>
            <a:ext cx="4876800" cy="1905000"/>
          </a:xfrm>
        </p:spPr>
        <p:txBody>
          <a:bodyPr/>
          <a:lstStyle/>
          <a:p>
            <a:pPr eaLnBrk="1" hangingPunct="1">
              <a:defRPr/>
            </a:pPr>
            <a:r>
              <a:rPr lang="en-US" b="1" dirty="0"/>
              <a:t>Landslide Mechanics</a:t>
            </a:r>
          </a:p>
        </p:txBody>
      </p:sp>
      <p:sp>
        <p:nvSpPr>
          <p:cNvPr id="72707" name="Rectangle 5"/>
          <p:cNvSpPr>
            <a:spLocks noGrp="1" noChangeArrowheads="1"/>
          </p:cNvSpPr>
          <p:nvPr>
            <p:ph type="body" sz="half" idx="3"/>
          </p:nvPr>
        </p:nvSpPr>
        <p:spPr>
          <a:xfrm>
            <a:off x="4648200" y="1981200"/>
            <a:ext cx="4114800" cy="4114800"/>
          </a:xfrm>
        </p:spPr>
        <p:txBody>
          <a:bodyPr/>
          <a:lstStyle/>
          <a:p>
            <a:pPr eaLnBrk="1" hangingPunct="1"/>
            <a:r>
              <a:rPr lang="en-US" altLang="en-US" smtClean="0"/>
              <a:t>Landslides occur when the driving force (gravity) exceeds resisting forces (friction and cohesion)</a:t>
            </a:r>
          </a:p>
        </p:txBody>
      </p:sp>
      <p:pic>
        <p:nvPicPr>
          <p:cNvPr id="72708" name="Picture 6" descr="landslide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2" r="4103" b="7692"/>
          <a:stretch>
            <a:fillRect/>
          </a:stretch>
        </p:blipFill>
        <p:spPr>
          <a:xfrm>
            <a:off x="76200" y="152400"/>
            <a:ext cx="4038600" cy="2605088"/>
          </a:xfrm>
        </p:spPr>
      </p:pic>
      <p:pic>
        <p:nvPicPr>
          <p:cNvPr id="72709" name="Picture 7" descr="LaConchia0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6200" y="2881313"/>
            <a:ext cx="3962400" cy="3946525"/>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smtClean="0"/>
              <a:t>Angle of Repose</a:t>
            </a:r>
          </a:p>
        </p:txBody>
      </p:sp>
      <p:sp>
        <p:nvSpPr>
          <p:cNvPr id="48131" name="Rectangle 3"/>
          <p:cNvSpPr>
            <a:spLocks noGrp="1" noChangeAspect="1" noChangeArrowheads="1"/>
          </p:cNvSpPr>
          <p:nvPr/>
        </p:nvSpPr>
        <p:spPr bwMode="auto">
          <a:xfrm>
            <a:off x="0" y="1219200"/>
            <a:ext cx="9144000" cy="5029200"/>
          </a:xfrm>
          <a:prstGeom prst="rect">
            <a:avLst/>
          </a:prstGeom>
          <a:blipFill dpi="0" rotWithShape="1">
            <a:blip r:embed="rId3" cstate="print"/>
            <a:srcRect/>
            <a:stretch>
              <a:fillRect l="-1" t="3" r="-2" b="-11459"/>
            </a:stretch>
          </a:blipFill>
          <a:ln w="9525">
            <a:noFill/>
            <a:miter lim="800000"/>
            <a:headEnd/>
            <a:tailEnd/>
          </a:ln>
          <a:effectLst/>
        </p:spPr>
        <p:txBody>
          <a:bodyPr/>
          <a:lstStyle/>
          <a:p>
            <a:pPr>
              <a:defRPr/>
            </a:pP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hidden="1"/>
          <p:cNvSpPr>
            <a:spLocks noGrp="1" noChangeArrowheads="1"/>
          </p:cNvSpPr>
          <p:nvPr>
            <p:ph type="title"/>
          </p:nvPr>
        </p:nvSpPr>
        <p:spPr/>
        <p:txBody>
          <a:bodyPr/>
          <a:lstStyle/>
          <a:p>
            <a:pPr eaLnBrk="1" hangingPunct="1">
              <a:defRPr/>
            </a:pPr>
            <a:endParaRPr lang="en-US"/>
          </a:p>
        </p:txBody>
      </p:sp>
      <p:grpSp>
        <p:nvGrpSpPr>
          <p:cNvPr id="74755" name="Group 12"/>
          <p:cNvGrpSpPr>
            <a:grpSpLocks/>
          </p:cNvGrpSpPr>
          <p:nvPr/>
        </p:nvGrpSpPr>
        <p:grpSpPr bwMode="auto">
          <a:xfrm>
            <a:off x="30163" y="642938"/>
            <a:ext cx="9113837" cy="6092825"/>
            <a:chOff x="30480" y="642939"/>
            <a:chExt cx="9113520" cy="6093141"/>
          </a:xfrm>
        </p:grpSpPr>
        <p:pic>
          <p:nvPicPr>
            <p:cNvPr id="74757" name="Picture 13" descr="MWForces.jpg"/>
            <p:cNvPicPr>
              <a:picLocks noChangeAspect="1"/>
            </p:cNvPicPr>
            <p:nvPr/>
          </p:nvPicPr>
          <p:blipFill>
            <a:blip r:embed="rId3">
              <a:extLst>
                <a:ext uri="{28A0092B-C50C-407E-A947-70E740481C1C}">
                  <a14:useLocalDpi xmlns:a14="http://schemas.microsoft.com/office/drawing/2010/main" val="0"/>
                </a:ext>
              </a:extLst>
            </a:blip>
            <a:srcRect b="6061"/>
            <a:stretch>
              <a:fillRect/>
            </a:stretch>
          </p:blipFill>
          <p:spPr bwMode="auto">
            <a:xfrm>
              <a:off x="30480" y="1066800"/>
              <a:ext cx="9113520"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58" name="Group 14"/>
            <p:cNvGrpSpPr>
              <a:grpSpLocks/>
            </p:cNvGrpSpPr>
            <p:nvPr/>
          </p:nvGrpSpPr>
          <p:grpSpPr bwMode="auto">
            <a:xfrm>
              <a:off x="6609634" y="5048581"/>
              <a:ext cx="1668531" cy="736578"/>
              <a:chOff x="6606134" y="4390881"/>
              <a:chExt cx="1668531" cy="736578"/>
            </a:xfrm>
          </p:grpSpPr>
          <p:sp>
            <p:nvSpPr>
              <p:cNvPr id="19" name="TextBox 18"/>
              <p:cNvSpPr txBox="1"/>
              <p:nvPr/>
            </p:nvSpPr>
            <p:spPr>
              <a:xfrm>
                <a:off x="6605351" y="4390779"/>
                <a:ext cx="1654118" cy="400071"/>
              </a:xfrm>
              <a:prstGeom prst="rect">
                <a:avLst/>
              </a:prstGeom>
              <a:noFill/>
            </p:spPr>
            <p:txBody>
              <a:bodyPr wrap="none" lIns="0" tIns="0" rIns="0" bIns="0">
                <a:spAutoFit/>
              </a:bodyPr>
              <a:lstStyle/>
              <a:p>
                <a:pPr>
                  <a:defRPr/>
                </a:pPr>
                <a:r>
                  <a:rPr lang="en-US" sz="2600" dirty="0">
                    <a:solidFill>
                      <a:schemeClr val="accent4">
                        <a:lumMod val="10000"/>
                      </a:schemeClr>
                    </a:solidFill>
                  </a:rPr>
                  <a:t>component</a:t>
                </a:r>
              </a:p>
            </p:txBody>
          </p:sp>
          <p:sp>
            <p:nvSpPr>
              <p:cNvPr id="20" name="TextBox 19"/>
              <p:cNvSpPr txBox="1"/>
              <p:nvPr/>
            </p:nvSpPr>
            <p:spPr>
              <a:xfrm>
                <a:off x="6621225" y="4727346"/>
                <a:ext cx="1654118" cy="400071"/>
              </a:xfrm>
              <a:prstGeom prst="rect">
                <a:avLst/>
              </a:prstGeom>
              <a:noFill/>
            </p:spPr>
            <p:txBody>
              <a:bodyPr wrap="none" lIns="0" tIns="0" rIns="0" bIns="0">
                <a:spAutoFit/>
              </a:bodyPr>
              <a:lstStyle/>
              <a:p>
                <a:pPr>
                  <a:defRPr/>
                </a:pPr>
                <a:r>
                  <a:rPr lang="en-US" sz="2600" dirty="0">
                    <a:solidFill>
                      <a:schemeClr val="accent4">
                        <a:lumMod val="10000"/>
                      </a:schemeClr>
                    </a:solidFill>
                  </a:rPr>
                  <a:t>component</a:t>
                </a:r>
              </a:p>
            </p:txBody>
          </p:sp>
        </p:grpSp>
        <p:cxnSp>
          <p:nvCxnSpPr>
            <p:cNvPr id="16" name="Straight Arrow Connector 15"/>
            <p:cNvCxnSpPr/>
            <p:nvPr/>
          </p:nvCxnSpPr>
          <p:spPr bwMode="auto">
            <a:xfrm rot="5400000" flipH="1" flipV="1">
              <a:off x="2400459" y="1028767"/>
              <a:ext cx="1752691" cy="1066763"/>
            </a:xfrm>
            <a:prstGeom prst="straightConnector1">
              <a:avLst/>
            </a:prstGeom>
            <a:solidFill>
              <a:schemeClr val="accent1"/>
            </a:solidFill>
            <a:ln w="50800" cap="flat" cmpd="sng" algn="ctr">
              <a:solidFill>
                <a:schemeClr val="accent4">
                  <a:lumMod val="10000"/>
                </a:schemeClr>
              </a:solidFill>
              <a:prstDash val="solid"/>
              <a:round/>
              <a:headEnd type="none" w="med" len="med"/>
              <a:tailEnd type="stealth" w="lg" len="lg"/>
            </a:ln>
            <a:effectLst/>
          </p:spPr>
        </p:cxnSp>
        <p:sp>
          <p:nvSpPr>
            <p:cNvPr id="17" name="TextBox 16"/>
            <p:cNvSpPr txBox="1"/>
            <p:nvPr/>
          </p:nvSpPr>
          <p:spPr>
            <a:xfrm>
              <a:off x="3833998" y="642939"/>
              <a:ext cx="369874" cy="400071"/>
            </a:xfrm>
            <a:prstGeom prst="rect">
              <a:avLst/>
            </a:prstGeom>
            <a:noFill/>
          </p:spPr>
          <p:txBody>
            <a:bodyPr wrap="none">
              <a:spAutoFit/>
            </a:bodyPr>
            <a:lstStyle/>
            <a:p>
              <a:pPr>
                <a:defRPr/>
              </a:pPr>
              <a:r>
                <a:rPr lang="en-US" sz="2000" i="1" dirty="0">
                  <a:solidFill>
                    <a:schemeClr val="accent4">
                      <a:lumMod val="10000"/>
                    </a:schemeClr>
                  </a:solidFill>
                </a:rPr>
                <a:t>N</a:t>
              </a:r>
            </a:p>
          </p:txBody>
        </p:sp>
        <p:sp>
          <p:nvSpPr>
            <p:cNvPr id="18" name="TextBox 17"/>
            <p:cNvSpPr txBox="1"/>
            <p:nvPr/>
          </p:nvSpPr>
          <p:spPr>
            <a:xfrm>
              <a:off x="4184822" y="6096284"/>
              <a:ext cx="4841707" cy="430235"/>
            </a:xfrm>
            <a:prstGeom prst="rect">
              <a:avLst/>
            </a:prstGeom>
            <a:noFill/>
          </p:spPr>
          <p:txBody>
            <a:bodyPr wrap="none">
              <a:spAutoFit/>
            </a:bodyPr>
            <a:lstStyle/>
            <a:p>
              <a:pPr>
                <a:defRPr/>
              </a:pPr>
              <a:r>
                <a:rPr lang="en-US" sz="2200" i="1" dirty="0">
                  <a:solidFill>
                    <a:schemeClr val="accent4">
                      <a:lumMod val="10000"/>
                    </a:schemeClr>
                  </a:solidFill>
                </a:rPr>
                <a:t>N</a:t>
              </a:r>
              <a:r>
                <a:rPr lang="en-US" sz="2200" dirty="0">
                  <a:solidFill>
                    <a:schemeClr val="accent4">
                      <a:lumMod val="10000"/>
                    </a:schemeClr>
                  </a:solidFill>
                </a:rPr>
                <a:t>  =  Normal force (strength of slope)</a:t>
              </a:r>
              <a:endParaRPr lang="en-US" sz="2200" i="1" dirty="0">
                <a:solidFill>
                  <a:schemeClr val="accent4">
                    <a:lumMod val="10000"/>
                  </a:schemeClr>
                </a:solidFill>
              </a:endParaRPr>
            </a:p>
          </p:txBody>
        </p:sp>
      </p:grpSp>
      <p:pic>
        <p:nvPicPr>
          <p:cNvPr id="74756" name="Picture 3"/>
          <p:cNvPicPr>
            <a:picLocks noChangeAspect="1"/>
          </p:cNvPicPr>
          <p:nvPr/>
        </p:nvPicPr>
        <p:blipFill>
          <a:blip r:embed="rId4">
            <a:extLst>
              <a:ext uri="{28A0092B-C50C-407E-A947-70E740481C1C}">
                <a14:useLocalDpi xmlns:a14="http://schemas.microsoft.com/office/drawing/2010/main" val="0"/>
              </a:ext>
            </a:extLst>
          </a:blip>
          <a:srcRect l="12804" t="1332" r="4222" b="3996"/>
          <a:stretch>
            <a:fillRect/>
          </a:stretch>
        </p:blipFill>
        <p:spPr bwMode="auto">
          <a:xfrm>
            <a:off x="7158038" y="39688"/>
            <a:ext cx="1985962"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Mechanical Weathering</a:t>
            </a:r>
          </a:p>
        </p:txBody>
      </p:sp>
      <p:sp>
        <p:nvSpPr>
          <p:cNvPr id="20483" name="Content Placeholder 2"/>
          <p:cNvSpPr>
            <a:spLocks noGrp="1"/>
          </p:cNvSpPr>
          <p:nvPr>
            <p:ph idx="1"/>
          </p:nvPr>
        </p:nvSpPr>
        <p:spPr>
          <a:xfrm>
            <a:off x="76200" y="1219200"/>
            <a:ext cx="5867400" cy="4876800"/>
          </a:xfrm>
        </p:spPr>
        <p:txBody>
          <a:bodyPr/>
          <a:lstStyle/>
          <a:p>
            <a:pPr lvl="1" eaLnBrk="1" hangingPunct="1"/>
            <a:r>
              <a:rPr lang="en-US" altLang="en-US" sz="2400" b="1" smtClean="0">
                <a:solidFill>
                  <a:schemeClr val="hlink"/>
                </a:solidFill>
              </a:rPr>
              <a:t>Abrasion</a:t>
            </a:r>
            <a:r>
              <a:rPr lang="en-US" altLang="en-US" sz="2400" b="1" smtClean="0"/>
              <a:t> – rocks hit each other!</a:t>
            </a:r>
            <a:br>
              <a:rPr lang="en-US" altLang="en-US" sz="2400" b="1" smtClean="0"/>
            </a:br>
            <a:endParaRPr lang="en-US" altLang="en-US" sz="2400" b="1" smtClean="0">
              <a:solidFill>
                <a:schemeClr val="hlink"/>
              </a:solidFill>
            </a:endParaRPr>
          </a:p>
          <a:p>
            <a:pPr lvl="1" eaLnBrk="1" hangingPunct="1"/>
            <a:r>
              <a:rPr lang="en-US" altLang="en-US" sz="2400" b="1" smtClean="0">
                <a:solidFill>
                  <a:schemeClr val="hlink"/>
                </a:solidFill>
              </a:rPr>
              <a:t>Thermal expansion</a:t>
            </a:r>
            <a:r>
              <a:rPr lang="en-US" altLang="en-US" sz="2400" b="1" smtClean="0"/>
              <a:t> – alternate expansion and contraction due to heating and cooling</a:t>
            </a:r>
            <a:br>
              <a:rPr lang="en-US" altLang="en-US" sz="2400" b="1" smtClean="0"/>
            </a:br>
            <a:endParaRPr lang="en-US" altLang="en-US" sz="2400" b="1" smtClean="0"/>
          </a:p>
          <a:p>
            <a:pPr lvl="1" eaLnBrk="1" hangingPunct="1"/>
            <a:r>
              <a:rPr lang="en-US" altLang="en-US" sz="2400" b="1" smtClean="0">
                <a:solidFill>
                  <a:schemeClr val="hlink"/>
                </a:solidFill>
              </a:rPr>
              <a:t>Biological activity</a:t>
            </a:r>
            <a:r>
              <a:rPr lang="en-US" altLang="en-US" sz="2400" b="1" smtClean="0"/>
              <a:t> – disintegration resulting from plants and animals</a:t>
            </a:r>
          </a:p>
          <a:p>
            <a:pPr lvl="2" eaLnBrk="1" hangingPunct="1"/>
            <a:endParaRPr lang="en-US" altLang="en-US" sz="2800" b="1" smtClean="0"/>
          </a:p>
          <a:p>
            <a:pPr eaLnBrk="1" hangingPunct="1"/>
            <a:endParaRPr lang="en-US" altLang="en-US" smtClean="0"/>
          </a:p>
        </p:txBody>
      </p:sp>
      <p:pic>
        <p:nvPicPr>
          <p:cNvPr id="20484" name="Picture 4" descr="0603d"/>
          <p:cNvPicPr>
            <a:picLocks noChangeAspect="1" noChangeArrowheads="1"/>
          </p:cNvPicPr>
          <p:nvPr/>
        </p:nvPicPr>
        <p:blipFill>
          <a:blip r:embed="rId2">
            <a:extLst>
              <a:ext uri="{28A0092B-C50C-407E-A947-70E740481C1C}">
                <a14:useLocalDpi xmlns:a14="http://schemas.microsoft.com/office/drawing/2010/main" val="0"/>
              </a:ext>
            </a:extLst>
          </a:blip>
          <a:srcRect b="2667"/>
          <a:stretch>
            <a:fillRect/>
          </a:stretch>
        </p:blipFill>
        <p:spPr bwMode="auto">
          <a:xfrm>
            <a:off x="5894388" y="1981200"/>
            <a:ext cx="324961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a:t>Causes of Landslides</a:t>
            </a:r>
          </a:p>
        </p:txBody>
      </p:sp>
      <p:sp>
        <p:nvSpPr>
          <p:cNvPr id="75779" name="Rectangle 5"/>
          <p:cNvSpPr>
            <a:spLocks noGrp="1" noChangeArrowheads="1"/>
          </p:cNvSpPr>
          <p:nvPr>
            <p:ph type="body" sz="half" idx="3"/>
          </p:nvPr>
        </p:nvSpPr>
        <p:spPr>
          <a:xfrm>
            <a:off x="685800" y="1981200"/>
            <a:ext cx="7772400" cy="4114800"/>
          </a:xfrm>
        </p:spPr>
        <p:txBody>
          <a:bodyPr/>
          <a:lstStyle/>
          <a:p>
            <a:pPr eaLnBrk="1" hangingPunct="1"/>
            <a:r>
              <a:rPr lang="en-US" altLang="en-US" sz="2800" smtClean="0"/>
              <a:t>Weakening of slope material by saturation by water and weather if rock and soil</a:t>
            </a:r>
          </a:p>
          <a:p>
            <a:pPr eaLnBrk="1" hangingPunct="1"/>
            <a:r>
              <a:rPr lang="en-US" altLang="en-US" sz="2800" smtClean="0"/>
              <a:t>Steepening of the slope by artificial or natural undercutting of toe of slope</a:t>
            </a:r>
          </a:p>
          <a:p>
            <a:pPr eaLnBrk="1" hangingPunct="1"/>
            <a:r>
              <a:rPr lang="en-US" altLang="en-US" sz="2800" smtClean="0"/>
              <a:t>Addition of weight at top of slope</a:t>
            </a:r>
          </a:p>
          <a:p>
            <a:pPr eaLnBrk="1" hangingPunct="1"/>
            <a:r>
              <a:rPr lang="en-US" altLang="en-US" sz="2800" smtClean="0"/>
              <a:t>Change in the effective gravitational loading provided by earthquake shaking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Rectangle 2" hidden="1"/>
          <p:cNvSpPr>
            <a:spLocks noGrp="1" noChangeArrowheads="1"/>
          </p:cNvSpPr>
          <p:nvPr>
            <p:ph type="title"/>
          </p:nvPr>
        </p:nvSpPr>
        <p:spPr/>
        <p:txBody>
          <a:bodyPr/>
          <a:lstStyle/>
          <a:p>
            <a:pPr eaLnBrk="1" hangingPunct="1">
              <a:defRPr/>
            </a:pPr>
            <a:endParaRPr lang="en-US"/>
          </a:p>
        </p:txBody>
      </p:sp>
      <p:sp>
        <p:nvSpPr>
          <p:cNvPr id="76803" name="Rectangle 3" descr="0706"/>
          <p:cNvSpPr>
            <a:spLocks noGrp="1" noChangeAspect="1" noChangeArrowheads="1"/>
          </p:cNvSpPr>
          <p:nvPr/>
        </p:nvSpPr>
        <p:spPr bwMode="auto">
          <a:xfrm>
            <a:off x="0" y="617538"/>
            <a:ext cx="9144000" cy="56229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76804" name="Text Box 4" descr="01CO"/>
          <p:cNvSpPr txBox="1">
            <a:spLocks noChangeArrowheads="1"/>
          </p:cNvSpPr>
          <p:nvPr/>
        </p:nvSpPr>
        <p:spPr bwMode="auto">
          <a:xfrm>
            <a:off x="7737475" y="6550025"/>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400" b="1"/>
              <a:t>Fig. 7-6, p. 180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Rectangle 2" hidden="1"/>
          <p:cNvSpPr>
            <a:spLocks noGrp="1" noChangeArrowheads="1"/>
          </p:cNvSpPr>
          <p:nvPr>
            <p:ph type="title"/>
          </p:nvPr>
        </p:nvSpPr>
        <p:spPr/>
        <p:txBody>
          <a:bodyPr/>
          <a:lstStyle/>
          <a:p>
            <a:pPr eaLnBrk="1" hangingPunct="1">
              <a:defRPr/>
            </a:pPr>
            <a:endParaRPr lang="en-US"/>
          </a:p>
        </p:txBody>
      </p:sp>
      <p:sp>
        <p:nvSpPr>
          <p:cNvPr id="77827" name="Rectangle 3" descr="0707"/>
          <p:cNvSpPr>
            <a:spLocks noGrp="1" noChangeAspect="1" noChangeArrowheads="1"/>
          </p:cNvSpPr>
          <p:nvPr/>
        </p:nvSpPr>
        <p:spPr bwMode="auto">
          <a:xfrm>
            <a:off x="169863" y="0"/>
            <a:ext cx="8804275"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77828" name="Text Box 4" descr="01CO"/>
          <p:cNvSpPr txBox="1">
            <a:spLocks noChangeArrowheads="1"/>
          </p:cNvSpPr>
          <p:nvPr/>
        </p:nvSpPr>
        <p:spPr bwMode="auto">
          <a:xfrm>
            <a:off x="7737475" y="6550025"/>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400" b="1"/>
              <a:t>Fig. 7-7, p. 180</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hidden="1"/>
          <p:cNvSpPr>
            <a:spLocks noGrp="1" noChangeArrowheads="1"/>
          </p:cNvSpPr>
          <p:nvPr>
            <p:ph type="title"/>
          </p:nvPr>
        </p:nvSpPr>
        <p:spPr/>
        <p:txBody>
          <a:bodyPr/>
          <a:lstStyle/>
          <a:p>
            <a:pPr eaLnBrk="1" hangingPunct="1">
              <a:defRPr/>
            </a:pPr>
            <a:endParaRPr lang="en-US"/>
          </a:p>
        </p:txBody>
      </p:sp>
      <p:sp>
        <p:nvSpPr>
          <p:cNvPr id="40963" name="Rectangle 3"/>
          <p:cNvSpPr>
            <a:spLocks noGrp="1" noChangeAspect="1" noChangeArrowheads="1"/>
          </p:cNvSpPr>
          <p:nvPr/>
        </p:nvSpPr>
        <p:spPr bwMode="auto">
          <a:xfrm>
            <a:off x="-3175" y="166048"/>
            <a:ext cx="9144000" cy="6035040"/>
          </a:xfrm>
          <a:prstGeom prst="rect">
            <a:avLst/>
          </a:prstGeom>
          <a:blipFill dpi="0" rotWithShape="1">
            <a:blip r:embed="rId2" cstate="print"/>
            <a:srcRect/>
            <a:stretch>
              <a:fillRect b="-6062"/>
            </a:stretch>
          </a:blipFill>
          <a:ln w="9525">
            <a:noFill/>
            <a:miter lim="800000"/>
            <a:headEnd/>
            <a:tailEnd/>
          </a:ln>
          <a:effectLst/>
        </p:spPr>
        <p:txBody>
          <a:bodyPr/>
          <a:lstStyle/>
          <a:p>
            <a:pPr>
              <a:defRPr/>
            </a:pP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hidden="1"/>
          <p:cNvSpPr>
            <a:spLocks noGrp="1" noChangeArrowheads="1"/>
          </p:cNvSpPr>
          <p:nvPr>
            <p:ph type="title"/>
          </p:nvPr>
        </p:nvSpPr>
        <p:spPr/>
        <p:txBody>
          <a:bodyPr/>
          <a:lstStyle/>
          <a:p>
            <a:pPr eaLnBrk="1" hangingPunct="1">
              <a:defRPr/>
            </a:pPr>
            <a:endParaRPr lang="en-US"/>
          </a:p>
        </p:txBody>
      </p:sp>
      <p:sp>
        <p:nvSpPr>
          <p:cNvPr id="79875" name="Rectangle 3" descr="0711"/>
          <p:cNvSpPr>
            <a:spLocks noGrp="1" noChangeAspect="1" noChangeArrowheads="1"/>
          </p:cNvSpPr>
          <p:nvPr/>
        </p:nvSpPr>
        <p:spPr bwMode="auto">
          <a:xfrm>
            <a:off x="0" y="150813"/>
            <a:ext cx="9144000" cy="65563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79876" name="Text Box 4" descr="01CO"/>
          <p:cNvSpPr txBox="1">
            <a:spLocks noChangeArrowheads="1"/>
          </p:cNvSpPr>
          <p:nvPr/>
        </p:nvSpPr>
        <p:spPr bwMode="auto">
          <a:xfrm>
            <a:off x="7639050" y="6550025"/>
            <a:ext cx="1501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400" b="1"/>
              <a:t>Fig. 7-11, p. 183</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143000"/>
          </a:xfrm>
        </p:spPr>
        <p:txBody>
          <a:bodyPr/>
          <a:lstStyle/>
          <a:p>
            <a:pPr eaLnBrk="1" hangingPunct="1">
              <a:defRPr/>
            </a:pPr>
            <a:r>
              <a:rPr lang="en-US"/>
              <a:t>Mitigation of Landslide Damage</a:t>
            </a:r>
          </a:p>
        </p:txBody>
      </p:sp>
      <p:sp>
        <p:nvSpPr>
          <p:cNvPr id="80899" name="Rectangle 5"/>
          <p:cNvSpPr>
            <a:spLocks noGrp="1" noChangeArrowheads="1"/>
          </p:cNvSpPr>
          <p:nvPr>
            <p:ph type="body" sz="half" idx="3"/>
          </p:nvPr>
        </p:nvSpPr>
        <p:spPr>
          <a:xfrm>
            <a:off x="4648200" y="1676400"/>
            <a:ext cx="4495800" cy="4419600"/>
          </a:xfrm>
        </p:spPr>
        <p:txBody>
          <a:bodyPr/>
          <a:lstStyle/>
          <a:p>
            <a:pPr eaLnBrk="1" hangingPunct="1"/>
            <a:r>
              <a:rPr lang="en-US" altLang="en-US" sz="2800" dirty="0" smtClean="0"/>
              <a:t>Geologic mapping to identify active and ancient landslide areas</a:t>
            </a:r>
          </a:p>
          <a:p>
            <a:pPr eaLnBrk="1" hangingPunct="1"/>
            <a:r>
              <a:rPr lang="en-US" altLang="en-US" sz="2800" dirty="0" smtClean="0"/>
              <a:t>Building codes that control steepness of slopes and surface-water drainage from site</a:t>
            </a:r>
          </a:p>
        </p:txBody>
      </p:sp>
      <p:pic>
        <p:nvPicPr>
          <p:cNvPr id="80900" name="Picture 6" descr="landslide map"/>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1752600"/>
            <a:ext cx="4648200" cy="3277449"/>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181600" y="0"/>
            <a:ext cx="3962400" cy="1905000"/>
          </a:xfrm>
        </p:spPr>
        <p:txBody>
          <a:bodyPr/>
          <a:lstStyle/>
          <a:p>
            <a:pPr eaLnBrk="1" hangingPunct="1">
              <a:defRPr/>
            </a:pPr>
            <a:r>
              <a:rPr lang="en-US" dirty="0"/>
              <a:t>Landslide Stabilization</a:t>
            </a:r>
          </a:p>
        </p:txBody>
      </p:sp>
      <p:sp>
        <p:nvSpPr>
          <p:cNvPr id="81923" name="Rectangle 5"/>
          <p:cNvSpPr>
            <a:spLocks noGrp="1" noChangeArrowheads="1"/>
          </p:cNvSpPr>
          <p:nvPr>
            <p:ph type="body" sz="half" idx="3"/>
          </p:nvPr>
        </p:nvSpPr>
        <p:spPr>
          <a:xfrm>
            <a:off x="5257800" y="1981200"/>
            <a:ext cx="3810000" cy="4114800"/>
          </a:xfrm>
        </p:spPr>
        <p:txBody>
          <a:bodyPr/>
          <a:lstStyle/>
          <a:p>
            <a:pPr eaLnBrk="1" hangingPunct="1"/>
            <a:r>
              <a:rPr lang="en-US" altLang="en-US" sz="2800" dirty="0" smtClean="0"/>
              <a:t>Buttress fills and retaining devices</a:t>
            </a:r>
          </a:p>
          <a:p>
            <a:pPr eaLnBrk="1" hangingPunct="1"/>
            <a:r>
              <a:rPr lang="en-US" altLang="en-US" sz="2800" dirty="0" smtClean="0"/>
              <a:t>Drainpipes to de-water slide</a:t>
            </a:r>
          </a:p>
          <a:p>
            <a:pPr eaLnBrk="1" hangingPunct="1"/>
            <a:r>
              <a:rPr lang="en-US" altLang="en-US" sz="2800" dirty="0" smtClean="0"/>
              <a:t>Excavation</a:t>
            </a:r>
          </a:p>
          <a:p>
            <a:pPr eaLnBrk="1" hangingPunct="1"/>
            <a:r>
              <a:rPr lang="en-US" altLang="en-US" sz="2800" dirty="0" smtClean="0"/>
              <a:t>Rock bolts</a:t>
            </a:r>
          </a:p>
          <a:p>
            <a:pPr eaLnBrk="1" hangingPunct="1"/>
            <a:r>
              <a:rPr lang="en-US" altLang="en-US" sz="2800" dirty="0" smtClean="0"/>
              <a:t>Deflection devices</a:t>
            </a:r>
          </a:p>
        </p:txBody>
      </p:sp>
      <p:pic>
        <p:nvPicPr>
          <p:cNvPr id="81924" name="Picture 6" descr="landslide stabilization #1"/>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22748" y="76200"/>
            <a:ext cx="4525452" cy="6705851"/>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hidden="1"/>
          <p:cNvSpPr>
            <a:spLocks noGrp="1" noChangeArrowheads="1"/>
          </p:cNvSpPr>
          <p:nvPr>
            <p:ph type="title"/>
          </p:nvPr>
        </p:nvSpPr>
        <p:spPr/>
        <p:txBody>
          <a:bodyPr/>
          <a:lstStyle/>
          <a:p>
            <a:pPr eaLnBrk="1" hangingPunct="1">
              <a:defRPr/>
            </a:pPr>
            <a:endParaRPr lang="en-US"/>
          </a:p>
        </p:txBody>
      </p:sp>
      <p:sp>
        <p:nvSpPr>
          <p:cNvPr id="36867" name="Rectangle 3"/>
          <p:cNvSpPr>
            <a:spLocks noGrp="1" noChangeAspect="1" noChangeArrowheads="1"/>
          </p:cNvSpPr>
          <p:nvPr/>
        </p:nvSpPr>
        <p:spPr bwMode="auto">
          <a:xfrm>
            <a:off x="0" y="163513"/>
            <a:ext cx="9144000" cy="6217920"/>
          </a:xfrm>
          <a:prstGeom prst="rect">
            <a:avLst/>
          </a:prstGeom>
          <a:blipFill dpi="0" rotWithShape="1">
            <a:blip r:embed="rId3" cstate="print"/>
            <a:srcRect/>
            <a:stretch>
              <a:fillRect b="-5022"/>
            </a:stretch>
          </a:blipFill>
          <a:ln w="9525">
            <a:noFill/>
            <a:miter lim="800000"/>
            <a:headEnd/>
            <a:tailEnd/>
          </a:ln>
          <a:effectLst/>
        </p:spPr>
        <p:txBody>
          <a:bodyPr/>
          <a:lstStyle/>
          <a:p>
            <a:pPr>
              <a:defRPr/>
            </a:pP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Grout</a:t>
            </a:r>
          </a:p>
        </p:txBody>
      </p:sp>
      <p:pic>
        <p:nvPicPr>
          <p:cNvPr id="8397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900" y="833438"/>
            <a:ext cx="89662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850" name="Rectangle 2" hidden="1"/>
          <p:cNvSpPr>
            <a:spLocks noGrp="1" noChangeArrowheads="1"/>
          </p:cNvSpPr>
          <p:nvPr>
            <p:ph type="title"/>
          </p:nvPr>
        </p:nvSpPr>
        <p:spPr/>
        <p:txBody>
          <a:bodyPr/>
          <a:lstStyle/>
          <a:p>
            <a:pPr eaLnBrk="1" hangingPunct="1">
              <a:defRPr/>
            </a:pPr>
            <a:endParaRPr lang="en-US"/>
          </a:p>
        </p:txBody>
      </p:sp>
      <p:sp>
        <p:nvSpPr>
          <p:cNvPr id="78851" name="Rectangle 3"/>
          <p:cNvSpPr>
            <a:spLocks noGrp="1" noChangeAspect="1" noChangeArrowheads="1"/>
          </p:cNvSpPr>
          <p:nvPr/>
        </p:nvSpPr>
        <p:spPr bwMode="auto">
          <a:xfrm>
            <a:off x="0" y="493713"/>
            <a:ext cx="9144000" cy="5303520"/>
          </a:xfrm>
          <a:prstGeom prst="rect">
            <a:avLst/>
          </a:prstGeom>
          <a:blipFill dpi="0" rotWithShape="1">
            <a:blip r:embed="rId3" cstate="print"/>
            <a:srcRect/>
            <a:stretch>
              <a:fillRect r="-2" b="-10692"/>
            </a:stretch>
          </a:blipFill>
          <a:ln w="9525">
            <a:noFill/>
            <a:miter lim="800000"/>
            <a:headEnd/>
            <a:tailEnd/>
          </a:ln>
          <a:effectLst/>
        </p:spPr>
        <p:txBody>
          <a:bodyPr/>
          <a:lstStyle/>
          <a:p>
            <a:pPr>
              <a:defRPr/>
            </a:pP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762000" y="381000"/>
            <a:ext cx="7696200" cy="762000"/>
          </a:xfrm>
        </p:spPr>
        <p:txBody>
          <a:bodyPr/>
          <a:lstStyle/>
          <a:p>
            <a:pPr eaLnBrk="1" hangingPunct="1">
              <a:defRPr/>
            </a:pPr>
            <a:r>
              <a:rPr lang="en-US" b="1" dirty="0" smtClean="0"/>
              <a:t>Chemical Weathering</a:t>
            </a:r>
          </a:p>
        </p:txBody>
      </p:sp>
      <p:sp>
        <p:nvSpPr>
          <p:cNvPr id="72707" name="Rectangle 3"/>
          <p:cNvSpPr>
            <a:spLocks noGrp="1" noChangeArrowheads="1"/>
          </p:cNvSpPr>
          <p:nvPr>
            <p:ph type="body" idx="1"/>
          </p:nvPr>
        </p:nvSpPr>
        <p:spPr/>
        <p:txBody>
          <a:bodyPr/>
          <a:lstStyle/>
          <a:p>
            <a:pPr eaLnBrk="1" hangingPunct="1">
              <a:defRPr/>
            </a:pPr>
            <a:r>
              <a:rPr lang="en-US" b="1" dirty="0" smtClean="0">
                <a:solidFill>
                  <a:schemeClr val="hlink"/>
                </a:solidFill>
              </a:rPr>
              <a:t>Chemical Weathering</a:t>
            </a:r>
          </a:p>
          <a:p>
            <a:pPr lvl="2" eaLnBrk="1" hangingPunct="1">
              <a:defRPr/>
            </a:pPr>
            <a:r>
              <a:rPr lang="en-US" sz="2800" b="1" dirty="0" smtClean="0"/>
              <a:t>Breaks down rock components and the internal structures of minerals</a:t>
            </a:r>
          </a:p>
          <a:p>
            <a:pPr lvl="2" eaLnBrk="1" hangingPunct="1">
              <a:defRPr/>
            </a:pPr>
            <a:r>
              <a:rPr lang="en-US" sz="2800" b="1" dirty="0" smtClean="0"/>
              <a:t>Most important agent involved in chemical weathering is </a:t>
            </a:r>
            <a:r>
              <a:rPr lang="en-US" sz="3600" b="1" i="1" dirty="0" smtClean="0">
                <a:solidFill>
                  <a:srgbClr val="FF0000"/>
                </a:solidFill>
                <a:effectLst>
                  <a:outerShdw blurRad="38100" dist="38100" dir="2700000" algn="tl">
                    <a:srgbClr val="000000">
                      <a:alpha val="43137"/>
                    </a:srgbClr>
                  </a:outerShdw>
                </a:effectLst>
              </a:rPr>
              <a:t>water</a:t>
            </a:r>
            <a:r>
              <a:rPr lang="en-US" sz="2800" b="1" dirty="0" smtClean="0"/>
              <a:t> (responsible for transport of ions and molecules involved in chemical processes)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Roof Problems</a:t>
            </a:r>
          </a:p>
        </p:txBody>
      </p:sp>
      <p:pic>
        <p:nvPicPr>
          <p:cNvPr id="86019" name="Picture 2"/>
          <p:cNvPicPr>
            <a:picLocks noChangeAspect="1"/>
          </p:cNvPicPr>
          <p:nvPr/>
        </p:nvPicPr>
        <p:blipFill>
          <a:blip r:embed="rId2">
            <a:extLst>
              <a:ext uri="{28A0092B-C50C-407E-A947-70E740481C1C}">
                <a14:useLocalDpi xmlns:a14="http://schemas.microsoft.com/office/drawing/2010/main" val="0"/>
              </a:ext>
            </a:extLst>
          </a:blip>
          <a:srcRect b="4762"/>
          <a:stretch>
            <a:fillRect/>
          </a:stretch>
        </p:blipFill>
        <p:spPr bwMode="auto">
          <a:xfrm>
            <a:off x="152400" y="989013"/>
            <a:ext cx="8915400"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Rectangle 2" hidden="1"/>
          <p:cNvSpPr>
            <a:spLocks noGrp="1" noChangeArrowheads="1"/>
          </p:cNvSpPr>
          <p:nvPr>
            <p:ph type="title"/>
          </p:nvPr>
        </p:nvSpPr>
        <p:spPr/>
        <p:txBody>
          <a:bodyPr/>
          <a:lstStyle/>
          <a:p>
            <a:pPr eaLnBrk="1" hangingPunct="1">
              <a:defRPr/>
            </a:pPr>
            <a:endParaRPr lang="en-US"/>
          </a:p>
        </p:txBody>
      </p:sp>
      <p:sp>
        <p:nvSpPr>
          <p:cNvPr id="58371" name="Rectangle 3"/>
          <p:cNvSpPr>
            <a:spLocks noGrp="1" noChangeAspect="1" noChangeArrowheads="1"/>
          </p:cNvSpPr>
          <p:nvPr/>
        </p:nvSpPr>
        <p:spPr bwMode="auto">
          <a:xfrm>
            <a:off x="0" y="153988"/>
            <a:ext cx="9144000" cy="6217920"/>
          </a:xfrm>
          <a:prstGeom prst="rect">
            <a:avLst/>
          </a:prstGeom>
          <a:blipFill dpi="0" rotWithShape="1">
            <a:blip r:embed="rId3" cstate="print"/>
            <a:srcRect/>
            <a:stretch>
              <a:fillRect t="-1" r="-20" b="-5313"/>
            </a:stretch>
          </a:blipFill>
          <a:ln w="9525">
            <a:noFill/>
            <a:miter lim="800000"/>
            <a:headEnd/>
            <a:tailEnd/>
          </a:ln>
          <a:effectLst/>
        </p:spPr>
        <p:txBody>
          <a:bodyPr/>
          <a:lstStyle/>
          <a:p>
            <a:pPr>
              <a:defRPr/>
            </a:pP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hidden="1"/>
          <p:cNvSpPr>
            <a:spLocks noGrp="1" noChangeArrowheads="1"/>
          </p:cNvSpPr>
          <p:nvPr>
            <p:ph type="title"/>
          </p:nvPr>
        </p:nvSpPr>
        <p:spPr/>
        <p:txBody>
          <a:bodyPr/>
          <a:lstStyle/>
          <a:p>
            <a:pPr eaLnBrk="1" hangingPunct="1">
              <a:defRPr/>
            </a:pPr>
            <a:endParaRPr lang="en-US"/>
          </a:p>
        </p:txBody>
      </p:sp>
      <p:sp>
        <p:nvSpPr>
          <p:cNvPr id="5" name="Rectangle 3"/>
          <p:cNvSpPr>
            <a:spLocks noGrp="1" noChangeAspect="1" noChangeArrowheads="1"/>
          </p:cNvSpPr>
          <p:nvPr/>
        </p:nvSpPr>
        <p:spPr bwMode="auto">
          <a:xfrm>
            <a:off x="0" y="838200"/>
            <a:ext cx="3803699" cy="6031642"/>
          </a:xfrm>
          <a:prstGeom prst="rect">
            <a:avLst/>
          </a:prstGeom>
          <a:blipFill dpi="0" rotWithShape="1">
            <a:blip r:embed="rId3" cstate="print"/>
            <a:srcRect/>
            <a:stretch>
              <a:fillRect t="2" r="-24" b="-5633"/>
            </a:stretch>
          </a:blipFill>
          <a:ln w="9525">
            <a:noFill/>
            <a:miter lim="800000"/>
            <a:headEnd/>
            <a:tailEnd/>
          </a:ln>
          <a:effectLst/>
        </p:spPr>
        <p:txBody>
          <a:bodyPr/>
          <a:lstStyle/>
          <a:p>
            <a:pPr>
              <a:defRPr/>
            </a:pPr>
            <a:endParaRPr lang="en-US"/>
          </a:p>
        </p:txBody>
      </p:sp>
      <p:sp>
        <p:nvSpPr>
          <p:cNvPr id="60419" name="Rectangle 3"/>
          <p:cNvSpPr>
            <a:spLocks noGrp="1" noChangeAspect="1" noChangeArrowheads="1"/>
          </p:cNvSpPr>
          <p:nvPr/>
        </p:nvSpPr>
        <p:spPr bwMode="auto">
          <a:xfrm>
            <a:off x="2902527" y="76200"/>
            <a:ext cx="6238504" cy="3867872"/>
          </a:xfrm>
          <a:prstGeom prst="rect">
            <a:avLst/>
          </a:prstGeom>
          <a:blipFill dpi="0" rotWithShape="1">
            <a:blip r:embed="rId4" cstate="print"/>
            <a:srcRect/>
            <a:stretch>
              <a:fillRect b="-8870"/>
            </a:stretch>
          </a:blipFill>
          <a:ln w="9525">
            <a:noFill/>
            <a:miter lim="800000"/>
            <a:headEnd/>
            <a:tailEnd/>
          </a:ln>
          <a:effectLst/>
        </p:spPr>
        <p:txBody>
          <a:bodyPr/>
          <a:lstStyle/>
          <a:p>
            <a:pPr>
              <a:defRPr/>
            </a:pP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hidden="1"/>
          <p:cNvSpPr>
            <a:spLocks noGrp="1" noChangeArrowheads="1"/>
          </p:cNvSpPr>
          <p:nvPr>
            <p:ph type="title"/>
          </p:nvPr>
        </p:nvSpPr>
        <p:spPr/>
        <p:txBody>
          <a:bodyPr/>
          <a:lstStyle/>
          <a:p>
            <a:pPr eaLnBrk="1" hangingPunct="1">
              <a:defRPr/>
            </a:pPr>
            <a:endParaRPr lang="en-US"/>
          </a:p>
        </p:txBody>
      </p:sp>
      <p:sp>
        <p:nvSpPr>
          <p:cNvPr id="89091" name="Rectangle 3" descr="0718"/>
          <p:cNvSpPr>
            <a:spLocks noGrp="1" noChangeAspect="1" noChangeArrowheads="1"/>
          </p:cNvSpPr>
          <p:nvPr/>
        </p:nvSpPr>
        <p:spPr bwMode="auto">
          <a:xfrm>
            <a:off x="279400" y="0"/>
            <a:ext cx="8583613" cy="6858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a:p>
        </p:txBody>
      </p:sp>
      <p:sp>
        <p:nvSpPr>
          <p:cNvPr id="89092" name="Text Box 4" descr="01CO"/>
          <p:cNvSpPr txBox="1">
            <a:spLocks noChangeArrowheads="1"/>
          </p:cNvSpPr>
          <p:nvPr/>
        </p:nvSpPr>
        <p:spPr bwMode="auto">
          <a:xfrm>
            <a:off x="7639050" y="6550025"/>
            <a:ext cx="1501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sz="1400" b="1"/>
              <a:t>Fig. 7-18, p. 188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038600" y="152400"/>
            <a:ext cx="4876800" cy="1524000"/>
          </a:xfrm>
        </p:spPr>
        <p:txBody>
          <a:bodyPr/>
          <a:lstStyle/>
          <a:p>
            <a:pPr eaLnBrk="1" hangingPunct="1">
              <a:defRPr/>
            </a:pPr>
            <a:r>
              <a:rPr lang="en-US" dirty="0"/>
              <a:t>Subsidence</a:t>
            </a:r>
          </a:p>
        </p:txBody>
      </p:sp>
      <p:sp>
        <p:nvSpPr>
          <p:cNvPr id="90115" name="Rectangle 5"/>
          <p:cNvSpPr>
            <a:spLocks noGrp="1" noChangeArrowheads="1"/>
          </p:cNvSpPr>
          <p:nvPr>
            <p:ph type="body" sz="half" idx="3"/>
          </p:nvPr>
        </p:nvSpPr>
        <p:spPr/>
        <p:txBody>
          <a:bodyPr/>
          <a:lstStyle/>
          <a:p>
            <a:pPr eaLnBrk="1" hangingPunct="1"/>
            <a:r>
              <a:rPr lang="en-US" altLang="en-US" sz="2800" smtClean="0"/>
              <a:t>Sinking of earth’s surface caused by natural geologic processes or by human activity such as mining or pumping oil or water from the ground</a:t>
            </a:r>
          </a:p>
        </p:txBody>
      </p:sp>
      <p:pic>
        <p:nvPicPr>
          <p:cNvPr id="90116" name="Picture 6" descr="subsidence_poland_usgs"/>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4288" y="112713"/>
            <a:ext cx="4405312" cy="6696075"/>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Rectangle 2" hidden="1"/>
          <p:cNvSpPr>
            <a:spLocks noGrp="1" noChangeArrowheads="1"/>
          </p:cNvSpPr>
          <p:nvPr>
            <p:ph type="title"/>
          </p:nvPr>
        </p:nvSpPr>
        <p:spPr/>
        <p:txBody>
          <a:bodyPr/>
          <a:lstStyle/>
          <a:p>
            <a:pPr eaLnBrk="1" hangingPunct="1">
              <a:defRPr/>
            </a:pPr>
            <a:endParaRPr lang="en-US"/>
          </a:p>
        </p:txBody>
      </p:sp>
      <p:sp>
        <p:nvSpPr>
          <p:cNvPr id="67587" name="Rectangle 3"/>
          <p:cNvSpPr>
            <a:spLocks noGrp="1" noChangeAspect="1" noChangeArrowheads="1"/>
          </p:cNvSpPr>
          <p:nvPr/>
        </p:nvSpPr>
        <p:spPr bwMode="auto">
          <a:xfrm>
            <a:off x="152400" y="0"/>
            <a:ext cx="8837613" cy="6400800"/>
          </a:xfrm>
          <a:prstGeom prst="rect">
            <a:avLst/>
          </a:prstGeom>
          <a:blipFill dpi="0" rotWithShape="1">
            <a:blip r:embed="rId3" cstate="print"/>
            <a:srcRect/>
            <a:stretch>
              <a:fillRect t="3" b="-7143"/>
            </a:stretch>
          </a:blipFill>
          <a:ln w="9525">
            <a:noFill/>
            <a:miter lim="800000"/>
            <a:headEnd/>
            <a:tailEnd/>
          </a:ln>
          <a:effectLst/>
        </p:spPr>
        <p:txBody>
          <a:bodyPr/>
          <a:lstStyle/>
          <a:p>
            <a:pPr>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a:t>Deep Subsidence</a:t>
            </a:r>
          </a:p>
        </p:txBody>
      </p:sp>
      <p:sp>
        <p:nvSpPr>
          <p:cNvPr id="92163" name="Rectangle 5"/>
          <p:cNvSpPr>
            <a:spLocks noGrp="1" noChangeArrowheads="1"/>
          </p:cNvSpPr>
          <p:nvPr>
            <p:ph type="body" sz="half" idx="3"/>
          </p:nvPr>
        </p:nvSpPr>
        <p:spPr/>
        <p:txBody>
          <a:bodyPr/>
          <a:lstStyle/>
          <a:p>
            <a:pPr eaLnBrk="1" hangingPunct="1"/>
            <a:r>
              <a:rPr lang="en-US" altLang="en-US" sz="2800" smtClean="0"/>
              <a:t>Extraction of fluids from confined pore spaces at depth transfers the weight of the overburden to grain boundaries, causing grains to become more closely packed</a:t>
            </a:r>
          </a:p>
        </p:txBody>
      </p:sp>
      <p:pic>
        <p:nvPicPr>
          <p:cNvPr id="92164" name="Picture 6" descr="fire hydrant"/>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566738" y="1981200"/>
            <a:ext cx="3541712" cy="4267200"/>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724400" y="0"/>
            <a:ext cx="4267200" cy="1981200"/>
          </a:xfrm>
        </p:spPr>
        <p:txBody>
          <a:bodyPr/>
          <a:lstStyle/>
          <a:p>
            <a:pPr eaLnBrk="1" hangingPunct="1">
              <a:defRPr/>
            </a:pPr>
            <a:r>
              <a:rPr lang="en-US" dirty="0"/>
              <a:t>Shallow Subsidence</a:t>
            </a:r>
          </a:p>
        </p:txBody>
      </p:sp>
      <p:sp>
        <p:nvSpPr>
          <p:cNvPr id="93187" name="Rectangle 5"/>
          <p:cNvSpPr>
            <a:spLocks noGrp="1" noChangeArrowheads="1"/>
          </p:cNvSpPr>
          <p:nvPr>
            <p:ph type="body" sz="half" idx="3"/>
          </p:nvPr>
        </p:nvSpPr>
        <p:spPr>
          <a:xfrm>
            <a:off x="5105400" y="1981200"/>
            <a:ext cx="3810000" cy="4114800"/>
          </a:xfrm>
        </p:spPr>
        <p:txBody>
          <a:bodyPr/>
          <a:lstStyle/>
          <a:p>
            <a:pPr eaLnBrk="1" hangingPunct="1"/>
            <a:r>
              <a:rPr lang="en-US" altLang="en-US" sz="2800" smtClean="0"/>
              <a:t>Ground surface may collapse into mines or shallow caves (sinkholes) due to lowering of water table</a:t>
            </a:r>
          </a:p>
          <a:p>
            <a:pPr eaLnBrk="1" hangingPunct="1"/>
            <a:r>
              <a:rPr lang="en-US" altLang="en-US" sz="2800" smtClean="0"/>
              <a:t>Hydrocompaction</a:t>
            </a:r>
          </a:p>
        </p:txBody>
      </p:sp>
      <p:pic>
        <p:nvPicPr>
          <p:cNvPr id="93188" name="Picture 6" descr="RingScarpSinkhol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46038" y="1447800"/>
            <a:ext cx="5059362" cy="4465638"/>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724400" y="0"/>
            <a:ext cx="4191000" cy="1295400"/>
          </a:xfrm>
        </p:spPr>
        <p:txBody>
          <a:bodyPr/>
          <a:lstStyle/>
          <a:p>
            <a:pPr eaLnBrk="1" hangingPunct="1">
              <a:defRPr/>
            </a:pPr>
            <a:r>
              <a:rPr lang="en-US" dirty="0"/>
              <a:t>Shallow Subsidence</a:t>
            </a:r>
          </a:p>
        </p:txBody>
      </p:sp>
      <p:sp>
        <p:nvSpPr>
          <p:cNvPr id="94211" name="Rectangle 5"/>
          <p:cNvSpPr>
            <a:spLocks noGrp="1" noChangeArrowheads="1"/>
          </p:cNvSpPr>
          <p:nvPr>
            <p:ph type="body" sz="half" idx="3"/>
          </p:nvPr>
        </p:nvSpPr>
        <p:spPr>
          <a:xfrm>
            <a:off x="4953000" y="1371600"/>
            <a:ext cx="3810000" cy="4648200"/>
          </a:xfrm>
        </p:spPr>
        <p:txBody>
          <a:bodyPr/>
          <a:lstStyle/>
          <a:p>
            <a:pPr eaLnBrk="1" hangingPunct="1"/>
            <a:r>
              <a:rPr lang="en-US" altLang="en-US" sz="2800" smtClean="0"/>
              <a:t>Compaction due to dewatering</a:t>
            </a:r>
          </a:p>
          <a:p>
            <a:pPr eaLnBrk="1" hangingPunct="1"/>
            <a:r>
              <a:rPr lang="en-US" altLang="en-US" sz="2800" smtClean="0"/>
              <a:t>New Orleans</a:t>
            </a:r>
          </a:p>
        </p:txBody>
      </p:sp>
      <p:pic>
        <p:nvPicPr>
          <p:cNvPr id="94212" name="Picture 7" descr="subsidence Mexico City"/>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578475" y="2835275"/>
            <a:ext cx="3590925" cy="4037013"/>
          </a:xfrm>
        </p:spPr>
      </p:pic>
      <p:pic>
        <p:nvPicPr>
          <p:cNvPr id="94213" name="Content Placeholder 2"/>
          <p:cNvPicPr>
            <a:picLocks noGrp="1" noChangeAspect="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42875" y="38100"/>
            <a:ext cx="4581525" cy="4706938"/>
          </a:xfrm>
        </p:spPr>
      </p:pic>
      <p:sp>
        <p:nvSpPr>
          <p:cNvPr id="94214" name="Rectangle 3"/>
          <p:cNvSpPr>
            <a:spLocks noChangeArrowheads="1"/>
          </p:cNvSpPr>
          <p:nvPr/>
        </p:nvSpPr>
        <p:spPr bwMode="auto">
          <a:xfrm>
            <a:off x="3505200" y="5562600"/>
            <a:ext cx="2043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a:t>Mexico City</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267200" y="0"/>
            <a:ext cx="4495800" cy="1905000"/>
          </a:xfrm>
        </p:spPr>
        <p:txBody>
          <a:bodyPr/>
          <a:lstStyle/>
          <a:p>
            <a:pPr eaLnBrk="1" hangingPunct="1">
              <a:defRPr/>
            </a:pPr>
            <a:r>
              <a:rPr lang="en-US" dirty="0"/>
              <a:t>Subsidence Problems</a:t>
            </a:r>
          </a:p>
        </p:txBody>
      </p:sp>
      <p:sp>
        <p:nvSpPr>
          <p:cNvPr id="95235" name="Rectangle 5"/>
          <p:cNvSpPr>
            <a:spLocks noGrp="1" noChangeArrowheads="1"/>
          </p:cNvSpPr>
          <p:nvPr>
            <p:ph type="body" sz="half" idx="3"/>
          </p:nvPr>
        </p:nvSpPr>
        <p:spPr/>
        <p:txBody>
          <a:bodyPr/>
          <a:lstStyle/>
          <a:p>
            <a:pPr eaLnBrk="1" hangingPunct="1"/>
            <a:r>
              <a:rPr lang="en-US" altLang="en-US" sz="2800" smtClean="0"/>
              <a:t>Ground cracking</a:t>
            </a:r>
          </a:p>
          <a:p>
            <a:pPr eaLnBrk="1" hangingPunct="1"/>
            <a:r>
              <a:rPr lang="en-US" altLang="en-US" sz="2800" smtClean="0"/>
              <a:t>Coastal Flooding</a:t>
            </a:r>
          </a:p>
          <a:p>
            <a:pPr eaLnBrk="1" hangingPunct="1"/>
            <a:r>
              <a:rPr lang="en-US" altLang="en-US" sz="2800" smtClean="0"/>
              <a:t>Pipelines, sewers, etc.</a:t>
            </a:r>
          </a:p>
        </p:txBody>
      </p:sp>
      <p:pic>
        <p:nvPicPr>
          <p:cNvPr id="95236" name="Picture 6" descr="Moss Landing bridge"/>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0" y="1217613"/>
            <a:ext cx="4052888" cy="2744787"/>
          </a:xfrm>
        </p:spPr>
      </p:pic>
      <p:pic>
        <p:nvPicPr>
          <p:cNvPr id="95237" name="Picture 7" descr="coastal flooding Moss landin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4114800"/>
            <a:ext cx="4071938" cy="2722563"/>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8163" y="0"/>
            <a:ext cx="7745412" cy="990600"/>
          </a:xfrm>
        </p:spPr>
        <p:txBody>
          <a:bodyPr/>
          <a:lstStyle/>
          <a:p>
            <a:pPr eaLnBrk="1" hangingPunct="1">
              <a:defRPr/>
            </a:pPr>
            <a:r>
              <a:rPr lang="en-US" b="1" dirty="0" smtClean="0"/>
              <a:t>Chemical Weathering</a:t>
            </a:r>
          </a:p>
        </p:txBody>
      </p:sp>
      <p:sp>
        <p:nvSpPr>
          <p:cNvPr id="22531" name="Rectangle 3"/>
          <p:cNvSpPr>
            <a:spLocks noGrp="1" noChangeArrowheads="1"/>
          </p:cNvSpPr>
          <p:nvPr>
            <p:ph type="body" idx="1"/>
          </p:nvPr>
        </p:nvSpPr>
        <p:spPr>
          <a:xfrm>
            <a:off x="0" y="914400"/>
            <a:ext cx="9144000" cy="5181600"/>
          </a:xfrm>
        </p:spPr>
        <p:txBody>
          <a:bodyPr/>
          <a:lstStyle/>
          <a:p>
            <a:pPr eaLnBrk="1" hangingPunct="1"/>
            <a:r>
              <a:rPr lang="en-US" altLang="en-US" sz="2800" b="1" smtClean="0">
                <a:solidFill>
                  <a:schemeClr val="hlink"/>
                </a:solidFill>
              </a:rPr>
              <a:t>Dissolution</a:t>
            </a:r>
          </a:p>
          <a:p>
            <a:pPr lvl="1" eaLnBrk="1" hangingPunct="1"/>
            <a:r>
              <a:rPr lang="en-US" altLang="en-US" sz="2400" b="1" smtClean="0"/>
              <a:t>Aided by small amounts of acid in the water</a:t>
            </a:r>
          </a:p>
          <a:p>
            <a:pPr lvl="1" eaLnBrk="1" hangingPunct="1"/>
            <a:r>
              <a:rPr lang="en-US" altLang="en-US" sz="2400" b="1" smtClean="0"/>
              <a:t>Soluble ions are retained in the groundwater</a:t>
            </a:r>
          </a:p>
          <a:p>
            <a:pPr eaLnBrk="1" hangingPunct="1"/>
            <a:r>
              <a:rPr lang="en-US" altLang="en-US" sz="2800" b="1" smtClean="0">
                <a:solidFill>
                  <a:schemeClr val="hlink"/>
                </a:solidFill>
              </a:rPr>
              <a:t>Oxidation</a:t>
            </a:r>
          </a:p>
          <a:p>
            <a:pPr lvl="1" eaLnBrk="1" hangingPunct="1"/>
            <a:r>
              <a:rPr lang="en-US" altLang="en-US" sz="2400" b="1" smtClean="0"/>
              <a:t>Any chemical reaction in which a compound or radical loses electrons</a:t>
            </a:r>
          </a:p>
          <a:p>
            <a:pPr lvl="2" eaLnBrk="1" hangingPunct="1"/>
            <a:r>
              <a:rPr lang="en-US" altLang="en-US" sz="2000" b="1" smtClean="0"/>
              <a:t>Important in decomposing ferromagnesian minerals</a:t>
            </a:r>
          </a:p>
          <a:p>
            <a:pPr eaLnBrk="1" hangingPunct="1"/>
            <a:r>
              <a:rPr lang="en-US" altLang="en-US" sz="2800" b="1" smtClean="0">
                <a:solidFill>
                  <a:schemeClr val="hlink"/>
                </a:solidFill>
              </a:rPr>
              <a:t>Hydrolysis</a:t>
            </a:r>
          </a:p>
          <a:p>
            <a:pPr lvl="1" eaLnBrk="1" hangingPunct="1"/>
            <a:r>
              <a:rPr lang="en-US" altLang="en-US" sz="2400" b="1" smtClean="0"/>
              <a:t>The reaction of any substance with water</a:t>
            </a:r>
          </a:p>
          <a:p>
            <a:pPr lvl="2" eaLnBrk="1" hangingPunct="1"/>
            <a:r>
              <a:rPr lang="en-US" altLang="en-US" sz="2000" b="1" smtClean="0"/>
              <a:t>Hydrogen ion attacks and replaces other positive ions</a:t>
            </a:r>
          </a:p>
          <a:p>
            <a:pPr lvl="1" eaLnBrk="1" hangingPunct="1"/>
            <a:r>
              <a:rPr lang="en-US" altLang="en-US" sz="2400" b="1" smtClean="0"/>
              <a:t>Feldspar turns to Clay</a:t>
            </a:r>
          </a:p>
          <a:p>
            <a:pPr lvl="2" eaLnBrk="1" hangingPunct="1"/>
            <a:endParaRPr lang="en-US" altLang="en-US" b="1" smtClean="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hidden="1"/>
          <p:cNvSpPr>
            <a:spLocks noGrp="1" noChangeArrowheads="1"/>
          </p:cNvSpPr>
          <p:nvPr>
            <p:ph type="title"/>
          </p:nvPr>
        </p:nvSpPr>
        <p:spPr/>
        <p:txBody>
          <a:bodyPr/>
          <a:lstStyle/>
          <a:p>
            <a:pPr eaLnBrk="1" hangingPunct="1">
              <a:defRPr/>
            </a:pPr>
            <a:endParaRPr lang="en-US"/>
          </a:p>
        </p:txBody>
      </p:sp>
      <p:sp>
        <p:nvSpPr>
          <p:cNvPr id="66563" name="Rectangle 3"/>
          <p:cNvSpPr>
            <a:spLocks noGrp="1" noChangeAspect="1" noChangeArrowheads="1"/>
          </p:cNvSpPr>
          <p:nvPr/>
        </p:nvSpPr>
        <p:spPr bwMode="auto">
          <a:xfrm>
            <a:off x="1063625" y="0"/>
            <a:ext cx="7015163" cy="6492240"/>
          </a:xfrm>
          <a:prstGeom prst="rect">
            <a:avLst/>
          </a:prstGeom>
          <a:blipFill dpi="0" rotWithShape="1">
            <a:blip r:embed="rId2" cstate="print"/>
            <a:srcRect/>
            <a:stretch>
              <a:fillRect t="3" b="-5637"/>
            </a:stretch>
          </a:blipFill>
          <a:ln w="9525">
            <a:noFill/>
            <a:miter lim="800000"/>
            <a:headEnd/>
            <a:tailEnd/>
          </a:ln>
          <a:effectLst/>
        </p:spPr>
        <p:txBody>
          <a:bodyPr/>
          <a:lstStyle/>
          <a:p>
            <a:pPr>
              <a:defRPr/>
            </a:pP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0" name="Rectangle 2" hidden="1"/>
          <p:cNvSpPr>
            <a:spLocks noGrp="1" noChangeArrowheads="1"/>
          </p:cNvSpPr>
          <p:nvPr>
            <p:ph type="title"/>
          </p:nvPr>
        </p:nvSpPr>
        <p:spPr/>
        <p:txBody>
          <a:bodyPr/>
          <a:lstStyle/>
          <a:p>
            <a:pPr eaLnBrk="1" hangingPunct="1">
              <a:defRPr/>
            </a:pPr>
            <a:endParaRPr lang="en-US"/>
          </a:p>
        </p:txBody>
      </p:sp>
      <p:sp>
        <p:nvSpPr>
          <p:cNvPr id="73731" name="Rectangle 3"/>
          <p:cNvSpPr>
            <a:spLocks noGrp="1" noChangeAspect="1" noChangeArrowheads="1"/>
          </p:cNvSpPr>
          <p:nvPr/>
        </p:nvSpPr>
        <p:spPr bwMode="auto">
          <a:xfrm>
            <a:off x="1630920" y="-1"/>
            <a:ext cx="5912880" cy="6858001"/>
          </a:xfrm>
          <a:prstGeom prst="rect">
            <a:avLst/>
          </a:prstGeom>
          <a:blipFill dpi="0" rotWithShape="1">
            <a:blip r:embed="rId3" cstate="print"/>
            <a:srcRect/>
            <a:stretch>
              <a:fillRect t="-1" b="-5636"/>
            </a:stretch>
          </a:blipFill>
          <a:ln w="9525">
            <a:noFill/>
            <a:miter lim="800000"/>
            <a:headEnd/>
            <a:tailEnd/>
          </a:ln>
          <a:effectLst/>
        </p:spPr>
        <p:txBody>
          <a:bodyPr/>
          <a:lstStyle/>
          <a:p>
            <a:pP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Examples</a:t>
            </a:r>
            <a:endParaRPr lang="en-US" dirty="0"/>
          </a:p>
        </p:txBody>
      </p:sp>
      <p:pic>
        <p:nvPicPr>
          <p:cNvPr id="23555" name="Content Placeholder 3" descr="Table 6-1.jpg"/>
          <p:cNvPicPr>
            <a:picLocks noGrp="1" noChangeAspect="1"/>
          </p:cNvPicPr>
          <p:nvPr>
            <p:ph idx="1"/>
          </p:nvPr>
        </p:nvPicPr>
        <p:blipFill>
          <a:blip r:embed="rId2">
            <a:extLst>
              <a:ext uri="{28A0092B-C50C-407E-A947-70E740481C1C}">
                <a14:useLocalDpi xmlns:a14="http://schemas.microsoft.com/office/drawing/2010/main" val="0"/>
              </a:ext>
            </a:extLst>
          </a:blip>
          <a:srcRect l="999" t="2092" r="999" b="6276"/>
          <a:stretch>
            <a:fillRect/>
          </a:stretch>
        </p:blipFill>
        <p:spPr>
          <a:xfrm>
            <a:off x="69850" y="1976438"/>
            <a:ext cx="9024938" cy="4027487"/>
          </a:xfrm>
        </p:spPr>
      </p:pic>
    </p:spTree>
  </p:cSld>
  <p:clrMapOvr>
    <a:masterClrMapping/>
  </p:clrMapOvr>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1685</TotalTime>
  <Words>2539</Words>
  <Application>Microsoft Office PowerPoint</Application>
  <PresentationFormat>On-screen Show (4:3)</PresentationFormat>
  <Paragraphs>279</Paragraphs>
  <Slides>81</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81</vt:i4>
      </vt:variant>
    </vt:vector>
  </HeadingPairs>
  <TitlesOfParts>
    <vt:vector size="89" baseType="lpstr">
      <vt:lpstr>Arial</vt:lpstr>
      <vt:lpstr>Calibri</vt:lpstr>
      <vt:lpstr>Tahoma</vt:lpstr>
      <vt:lpstr>Times New Roman</vt:lpstr>
      <vt:lpstr>Verdana</vt:lpstr>
      <vt:lpstr>Wingdings</vt:lpstr>
      <vt:lpstr>Times</vt:lpstr>
      <vt:lpstr>Mountain Top</vt:lpstr>
      <vt:lpstr>PowerPoint Presentation</vt:lpstr>
      <vt:lpstr> Earth’s external processes</vt:lpstr>
      <vt:lpstr>PowerPoint Presentation</vt:lpstr>
      <vt:lpstr>  Mechanical Weathering</vt:lpstr>
      <vt:lpstr>Mechanical Weathering</vt:lpstr>
      <vt:lpstr>Mechanical Weathering</vt:lpstr>
      <vt:lpstr>Chemical Weathering</vt:lpstr>
      <vt:lpstr>Chemical Weathering</vt:lpstr>
      <vt:lpstr>Examples</vt:lpstr>
      <vt:lpstr>PowerPoint Presentation</vt:lpstr>
      <vt:lpstr>Soil</vt:lpstr>
      <vt:lpstr>Typical components in a soil that yield good plant growth</vt:lpstr>
      <vt:lpstr>Factors controlling soil formation</vt:lpstr>
      <vt:lpstr>Factors controlling soil formation</vt:lpstr>
      <vt:lpstr>Factors controlling soil formation</vt:lpstr>
      <vt:lpstr>    Soil development</vt:lpstr>
      <vt:lpstr>Soil</vt:lpstr>
      <vt:lpstr>   Soil</vt:lpstr>
      <vt:lpstr>   Soil</vt:lpstr>
      <vt:lpstr>Idealized  soil profiles</vt:lpstr>
      <vt:lpstr>PowerPoint Presentation</vt:lpstr>
      <vt:lpstr>Soil</vt:lpstr>
      <vt:lpstr>Soil Classification</vt:lpstr>
      <vt:lpstr>PowerPoint Presentation</vt:lpstr>
      <vt:lpstr>PowerPoint Presentation</vt:lpstr>
      <vt:lpstr>Tundra (See Permafrost below)</vt:lpstr>
      <vt:lpstr>Loess</vt:lpstr>
      <vt:lpstr>Loess Distribution</vt:lpstr>
      <vt:lpstr>Soil Degradation</vt:lpstr>
      <vt:lpstr>PowerPoint Presentation</vt:lpstr>
      <vt:lpstr>PowerPoint Presentation</vt:lpstr>
      <vt:lpstr>PowerPoint Presentation</vt:lpstr>
      <vt:lpstr>PowerPoint Presentation</vt:lpstr>
      <vt:lpstr>PowerPoint Presentation</vt:lpstr>
      <vt:lpstr>Mitigation of Soil Erosion</vt:lpstr>
      <vt:lpstr>PowerPoint Presentation</vt:lpstr>
      <vt:lpstr>Remediation of Expansive Soils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Settlement (not the same as Subsidence)</vt:lpstr>
      <vt:lpstr>Chapter 7</vt:lpstr>
      <vt:lpstr>PowerPoint Presentation</vt:lpstr>
      <vt:lpstr>Mass Wasting</vt:lpstr>
      <vt:lpstr>PowerPoint Presentation</vt:lpstr>
      <vt:lpstr>Rock Falls</vt:lpstr>
      <vt:lpstr>Debris Fall</vt:lpstr>
      <vt:lpstr>Debris Flows</vt:lpstr>
      <vt:lpstr>Creep</vt:lpstr>
      <vt:lpstr>PowerPoint Presentation</vt:lpstr>
      <vt:lpstr>“Landslides”</vt:lpstr>
      <vt:lpstr>Landslide Mechanics</vt:lpstr>
      <vt:lpstr>Angle of Repose</vt:lpstr>
      <vt:lpstr>PowerPoint Presentation</vt:lpstr>
      <vt:lpstr>Causes of Landslides</vt:lpstr>
      <vt:lpstr>PowerPoint Presentation</vt:lpstr>
      <vt:lpstr>PowerPoint Presentation</vt:lpstr>
      <vt:lpstr>PowerPoint Presentation</vt:lpstr>
      <vt:lpstr>PowerPoint Presentation</vt:lpstr>
      <vt:lpstr>Mitigation of Landslide Damage</vt:lpstr>
      <vt:lpstr>Landslide Stabilization</vt:lpstr>
      <vt:lpstr>PowerPoint Presentation</vt:lpstr>
      <vt:lpstr>Grout</vt:lpstr>
      <vt:lpstr>PowerPoint Presentation</vt:lpstr>
      <vt:lpstr>Roof Problems</vt:lpstr>
      <vt:lpstr>PowerPoint Presentation</vt:lpstr>
      <vt:lpstr>PowerPoint Presentation</vt:lpstr>
      <vt:lpstr>PowerPoint Presentation</vt:lpstr>
      <vt:lpstr>Subsidence</vt:lpstr>
      <vt:lpstr>PowerPoint Presentation</vt:lpstr>
      <vt:lpstr>Deep Subsidence</vt:lpstr>
      <vt:lpstr>Shallow Subsidence</vt:lpstr>
      <vt:lpstr>Shallow Subsidence</vt:lpstr>
      <vt:lpstr>Subsidence Problems</vt:lpstr>
      <vt:lpstr>PowerPoint Presentation</vt:lpstr>
      <vt:lpstr>PowerPoint Presentation</vt:lpstr>
    </vt:vector>
  </TitlesOfParts>
  <Company>MicroTech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Weathering, Soils &amp; Mass Wasting</dc:title>
  <dc:creator>Mark Boryta</dc:creator>
  <cp:lastModifiedBy>Mark</cp:lastModifiedBy>
  <cp:revision>135</cp:revision>
  <cp:lastPrinted>2012-01-30T20:28:41Z</cp:lastPrinted>
  <dcterms:created xsi:type="dcterms:W3CDTF">2000-12-18T00:31:17Z</dcterms:created>
  <dcterms:modified xsi:type="dcterms:W3CDTF">2014-01-26T23:43:59Z</dcterms:modified>
</cp:coreProperties>
</file>