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4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7402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016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244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968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208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305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878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923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455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455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899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4300-7BB1-E74B-9E13-19EC84C3424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21629-20A8-0C49-A757-B084C8743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950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 and Mating!!!!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Tim Revell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12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Honest signals?</a:t>
            </a:r>
            <a:endParaRPr lang="en-US" dirty="0"/>
          </a:p>
        </p:txBody>
      </p:sp>
      <p:pic>
        <p:nvPicPr>
          <p:cNvPr id="4" name="Picture 3" descr="Alcock8e-Fig-10-43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20" y="1252521"/>
            <a:ext cx="7286779" cy="54650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not always the female…</a:t>
            </a:r>
            <a:endParaRPr lang="en-US" dirty="0"/>
          </a:p>
        </p:txBody>
      </p:sp>
      <p:pic>
        <p:nvPicPr>
          <p:cNvPr id="4" name="Picture 3" descr="Alcock8e-Fig-10-07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4" y="1417638"/>
            <a:ext cx="6949016" cy="521176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072372"/>
            <a:ext cx="3271868" cy="1008051"/>
          </a:xfrm>
        </p:spPr>
        <p:txBody>
          <a:bodyPr/>
          <a:lstStyle/>
          <a:p>
            <a:r>
              <a:rPr lang="en-US" dirty="0" smtClean="0"/>
              <a:t>Male Frog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72132" y="1072372"/>
            <a:ext cx="3271868" cy="10080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Male Katydid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spermatophore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621349"/>
            <a:ext cx="3271868" cy="1008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Females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rot="5400000" flipH="1" flipV="1">
            <a:off x="1443176" y="5091735"/>
            <a:ext cx="722373" cy="3368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879038" y="5051377"/>
            <a:ext cx="2043868" cy="722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can things get out of control?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17638"/>
            <a:ext cx="8128000" cy="5422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8"/>
            <a:ext cx="8229600" cy="1143000"/>
          </a:xfrm>
        </p:spPr>
        <p:txBody>
          <a:bodyPr/>
          <a:lstStyle/>
          <a:p>
            <a:r>
              <a:rPr lang="en-US" dirty="0" smtClean="0"/>
              <a:t>Theories to explain extreme traits..</a:t>
            </a:r>
            <a:endParaRPr lang="en-US" dirty="0"/>
          </a:p>
        </p:txBody>
      </p:sp>
      <p:pic>
        <p:nvPicPr>
          <p:cNvPr id="6" name="Picture 5" descr="Alcock8e-Table-10-04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46124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89" y="1417638"/>
            <a:ext cx="3916022" cy="47843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 from the strategies that males should do vs. those females should do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Mating Systems (Basics)..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Monogamy</a:t>
            </a:r>
            <a:r>
              <a:rPr lang="en-US" dirty="0" smtClean="0"/>
              <a:t> = Basically one male with one one female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Polygamy</a:t>
            </a:r>
            <a:r>
              <a:rPr lang="en-US" dirty="0" smtClean="0"/>
              <a:t>: Multiple mates….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Polygyny</a:t>
            </a:r>
            <a:r>
              <a:rPr lang="en-US" dirty="0" smtClean="0"/>
              <a:t> = One male tries to mate with multiple females (males generally compete for access to females).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Polyandry</a:t>
            </a:r>
            <a:r>
              <a:rPr lang="en-US" dirty="0" smtClean="0"/>
              <a:t> = One female attempts to mate with multiple males (females generally compete for access to males).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53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Monogamy-Mate-</a:t>
            </a:r>
            <a:r>
              <a:rPr lang="en-US" dirty="0" smtClean="0">
                <a:solidFill>
                  <a:srgbClr val="FF0000"/>
                </a:solidFill>
              </a:rPr>
              <a:t>guarding </a:t>
            </a:r>
            <a:r>
              <a:rPr lang="en-US" dirty="0" smtClean="0"/>
              <a:t>= rare to find a mate (Clown Shrimp)</a:t>
            </a:r>
            <a:endParaRPr lang="en-US" dirty="0"/>
          </a:p>
        </p:txBody>
      </p:sp>
      <p:pic>
        <p:nvPicPr>
          <p:cNvPr id="4" name="Picture 3" descr="Alcock8e-Fig-11-03-0.jpg"/>
          <p:cNvPicPr>
            <a:picLocks noChangeAspect="1"/>
          </p:cNvPicPr>
          <p:nvPr/>
        </p:nvPicPr>
        <p:blipFill>
          <a:blip r:embed="rId2"/>
          <a:srcRect t="10000" b="10000"/>
          <a:stretch>
            <a:fillRect/>
          </a:stretch>
        </p:blipFill>
        <p:spPr>
          <a:xfrm>
            <a:off x="410640" y="2169866"/>
            <a:ext cx="7842991" cy="47057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893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Monogamy</a:t>
            </a:r>
            <a:r>
              <a:rPr lang="en-US" dirty="0" smtClean="0">
                <a:solidFill>
                  <a:srgbClr val="FF0000"/>
                </a:solidFill>
              </a:rPr>
              <a:t> – Female </a:t>
            </a:r>
            <a:r>
              <a:rPr lang="en-US" dirty="0" smtClean="0">
                <a:solidFill>
                  <a:srgbClr val="FF0000"/>
                </a:solidFill>
              </a:rPr>
              <a:t>assistance </a:t>
            </a:r>
            <a:r>
              <a:rPr lang="en-US" dirty="0" smtClean="0"/>
              <a:t>(California mouse</a:t>
            </a:r>
            <a:r>
              <a:rPr lang="en-US" dirty="0" smtClean="0"/>
              <a:t>) helps keep the pups warm  </a:t>
            </a:r>
            <a:endParaRPr lang="en-US" dirty="0"/>
          </a:p>
        </p:txBody>
      </p:sp>
      <p:pic>
        <p:nvPicPr>
          <p:cNvPr id="4" name="Picture 3" descr="Alcock8e-Fig-11-08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00" y="2134580"/>
            <a:ext cx="6204784" cy="465358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68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Polyandry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Good Genes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Fertility Insurance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EPC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Male Yellow Toothed Cavy)</a:t>
            </a:r>
            <a:endParaRPr lang="en-US" dirty="0"/>
          </a:p>
        </p:txBody>
      </p:sp>
      <p:pic>
        <p:nvPicPr>
          <p:cNvPr id="4" name="Picture 3" descr="Alcock8e-Fig-11-16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21" y="2306947"/>
            <a:ext cx="5763270" cy="43224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an Animal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32813"/>
            <a:ext cx="5473700" cy="48133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7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Polyandry</a:t>
            </a:r>
            <a:r>
              <a:rPr lang="en-US" dirty="0" smtClean="0"/>
              <a:t> –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Good Genes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Fertility Insurance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EPC</a:t>
            </a:r>
            <a:r>
              <a:rPr lang="en-US" dirty="0" smtClean="0"/>
              <a:t> (</a:t>
            </a:r>
            <a:r>
              <a:rPr lang="en-US" dirty="0" smtClean="0"/>
              <a:t>blue throat)</a:t>
            </a:r>
            <a:endParaRPr lang="en-US" dirty="0"/>
          </a:p>
        </p:txBody>
      </p:sp>
      <p:pic>
        <p:nvPicPr>
          <p:cNvPr id="4" name="Picture 3" descr="Alcock8e-Fig-11-18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43" y="2721654"/>
            <a:ext cx="5351456" cy="40135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Polygyny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Female</a:t>
            </a:r>
            <a:r>
              <a:rPr lang="en-US" dirty="0" smtClean="0">
                <a:solidFill>
                  <a:srgbClr val="FF0000"/>
                </a:solidFill>
              </a:rPr>
              <a:t> Defense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/>
              <a:t>Marine </a:t>
            </a:r>
            <a:r>
              <a:rPr lang="en-US" dirty="0" smtClean="0"/>
              <a:t>amphipod</a:t>
            </a:r>
            <a:r>
              <a:rPr lang="en-US" dirty="0" smtClean="0"/>
              <a:t>) – “</a:t>
            </a:r>
            <a:r>
              <a:rPr lang="en-US" dirty="0" smtClean="0"/>
              <a:t>apartment complex” of females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Alcock8e-Fig-11-25-0.jpg"/>
          <p:cNvPicPr>
            <a:picLocks noChangeAspect="1"/>
          </p:cNvPicPr>
          <p:nvPr/>
        </p:nvPicPr>
        <p:blipFill>
          <a:blip r:embed="rId2"/>
          <a:srcRect t="7143" b="14286"/>
          <a:stretch>
            <a:fillRect/>
          </a:stretch>
        </p:blipFill>
        <p:spPr>
          <a:xfrm>
            <a:off x="1080960" y="2832651"/>
            <a:ext cx="7058779" cy="41596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Polygyny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</a:rPr>
              <a:t>Resource </a:t>
            </a:r>
            <a:r>
              <a:rPr lang="en-US" dirty="0" smtClean="0">
                <a:solidFill>
                  <a:srgbClr val="FF0000"/>
                </a:solidFill>
              </a:rPr>
              <a:t>Defense </a:t>
            </a:r>
            <a:r>
              <a:rPr lang="en-US" dirty="0" smtClean="0"/>
              <a:t>(African cichlid)</a:t>
            </a:r>
            <a:endParaRPr lang="en-US" dirty="0"/>
          </a:p>
        </p:txBody>
      </p:sp>
      <p:pic>
        <p:nvPicPr>
          <p:cNvPr id="5" name="Picture 4" descr="Alcock8e-Fig-11-28-0.jpg"/>
          <p:cNvPicPr>
            <a:picLocks noChangeAspect="1"/>
          </p:cNvPicPr>
          <p:nvPr/>
        </p:nvPicPr>
        <p:blipFill>
          <a:blip r:embed="rId2"/>
          <a:srcRect t="14286" b="14286"/>
          <a:stretch>
            <a:fillRect/>
          </a:stretch>
        </p:blipFill>
        <p:spPr>
          <a:xfrm>
            <a:off x="304800" y="2286003"/>
            <a:ext cx="8534400" cy="45719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Mating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Polygyny</a:t>
            </a:r>
            <a:r>
              <a:rPr lang="en-US" dirty="0" smtClean="0"/>
              <a:t> - </a:t>
            </a:r>
            <a:r>
              <a:rPr lang="en-US" dirty="0" err="1" smtClean="0">
                <a:solidFill>
                  <a:srgbClr val="FF0000"/>
                </a:solidFill>
              </a:rPr>
              <a:t>Lek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(No Resources = Marine Iguana and Sage Grouse)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34" y="2210964"/>
            <a:ext cx="3370666" cy="2436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" y="3340795"/>
            <a:ext cx="3905108" cy="31240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562"/>
            <a:ext cx="8229600" cy="1143000"/>
          </a:xfrm>
        </p:spPr>
        <p:txBody>
          <a:bodyPr/>
          <a:lstStyle/>
          <a:p>
            <a:r>
              <a:rPr lang="en-US" dirty="0" smtClean="0"/>
              <a:t>But What if you are not the best…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85" y="1191960"/>
            <a:ext cx="4469579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Sperm Competition</a:t>
            </a:r>
            <a:r>
              <a:rPr lang="en-US" dirty="0" smtClean="0"/>
              <a:t>…</a:t>
            </a:r>
            <a:r>
              <a:rPr lang="en-US" dirty="0" err="1" smtClean="0">
                <a:solidFill>
                  <a:srgbClr val="FF0000"/>
                </a:solidFill>
              </a:rPr>
              <a:t>Satelite</a:t>
            </a:r>
            <a:r>
              <a:rPr lang="en-US" dirty="0" smtClean="0">
                <a:solidFill>
                  <a:srgbClr val="FF0000"/>
                </a:solidFill>
              </a:rPr>
              <a:t> males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female mimicry</a:t>
            </a:r>
          </a:p>
          <a:p>
            <a:r>
              <a:rPr lang="en-US" dirty="0" smtClean="0"/>
              <a:t>Bluegill sunfish – 3 different egg fertilization behaviors</a:t>
            </a:r>
            <a:endParaRPr lang="en-US" dirty="0"/>
          </a:p>
        </p:txBody>
      </p:sp>
      <p:pic>
        <p:nvPicPr>
          <p:cNvPr id="4" name="Picture 3" descr="Alcock8e-Fig-10-25-0.jpg"/>
          <p:cNvPicPr>
            <a:picLocks noChangeAspect="1"/>
          </p:cNvPicPr>
          <p:nvPr/>
        </p:nvPicPr>
        <p:blipFill>
          <a:blip r:embed="rId2"/>
          <a:srcRect l="21444" r="21444"/>
          <a:stretch>
            <a:fillRect/>
          </a:stretch>
        </p:blipFill>
        <p:spPr>
          <a:xfrm>
            <a:off x="4563964" y="839176"/>
            <a:ext cx="4580036" cy="601882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you are not the best…</a:t>
            </a:r>
            <a:endParaRPr lang="en-US" dirty="0"/>
          </a:p>
        </p:txBody>
      </p:sp>
      <p:pic>
        <p:nvPicPr>
          <p:cNvPr id="4" name="Picture 3" descr="Alcock8e-Fig-10-26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76" y="1882476"/>
            <a:ext cx="6390615" cy="479296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4386" y="1191960"/>
            <a:ext cx="3579088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Sperm Competition…sperm removal</a:t>
            </a:r>
          </a:p>
          <a:p>
            <a:r>
              <a:rPr lang="en-US" dirty="0" smtClean="0"/>
              <a:t>Black-winged damsel fly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you are not the best…</a:t>
            </a:r>
            <a:endParaRPr lang="en-US" dirty="0"/>
          </a:p>
        </p:txBody>
      </p:sp>
      <p:pic>
        <p:nvPicPr>
          <p:cNvPr id="5" name="Picture 4" descr="Alcock8e-Fig-10-27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804" y="1417638"/>
            <a:ext cx="6949016" cy="52117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you are not the best…</a:t>
            </a:r>
            <a:endParaRPr lang="en-US" dirty="0"/>
          </a:p>
        </p:txBody>
      </p:sp>
      <p:pic>
        <p:nvPicPr>
          <p:cNvPr id="4" name="Picture 3" descr="Alcock8e-Fig-10-48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44" y="1701032"/>
            <a:ext cx="6571156" cy="49283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386" y="1191960"/>
            <a:ext cx="3579088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Sperm Competition…Sperm injection</a:t>
            </a:r>
          </a:p>
          <a:p>
            <a:r>
              <a:rPr lang="en-US" dirty="0" smtClean="0"/>
              <a:t>Bed Bugs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one….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75" y="1576626"/>
            <a:ext cx="50038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885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Decision?</a:t>
            </a:r>
            <a:endParaRPr lang="en-US" dirty="0"/>
          </a:p>
        </p:txBody>
      </p:sp>
      <p:pic>
        <p:nvPicPr>
          <p:cNvPr id="4" name="Picture 3" descr="waist to hip rat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2743200" y="1295400"/>
            <a:ext cx="35115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8" y="301860"/>
            <a:ext cx="5994727" cy="3596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111500"/>
            <a:ext cx="5080000" cy="3746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Honest Signals?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32" y="1417638"/>
            <a:ext cx="5980535" cy="41773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to choose??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Robert </a:t>
            </a:r>
            <a:r>
              <a:rPr lang="en-US" dirty="0" err="1" smtClean="0">
                <a:solidFill>
                  <a:srgbClr val="FF0000"/>
                </a:solidFill>
              </a:rPr>
              <a:t>Trivers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Parental investment </a:t>
            </a:r>
            <a:r>
              <a:rPr lang="en-US" dirty="0" smtClean="0"/>
              <a:t>= higher, the more “choosier” </a:t>
            </a:r>
            <a:r>
              <a:rPr lang="en-US" dirty="0" smtClean="0"/>
              <a:t>sex</a:t>
            </a:r>
          </a:p>
          <a:p>
            <a:r>
              <a:rPr lang="en-US" dirty="0" smtClean="0"/>
              <a:t>The other hypothesis?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Sex Ratio </a:t>
            </a:r>
            <a:r>
              <a:rPr lang="en-US" dirty="0" smtClean="0"/>
              <a:t>1:1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Operational Sex Ratio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0" y="2134580"/>
            <a:ext cx="4228398" cy="2653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76" y="407667"/>
            <a:ext cx="8302602" cy="59165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cock8e-Fig-10-01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355</Words>
  <Application>Microsoft Macintosh PowerPoint</Application>
  <PresentationFormat>On-screen Show (4:3)</PresentationFormat>
  <Paragraphs>51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Sex and Mating!!!!</vt:lpstr>
      <vt:lpstr>Life Cycle of an Animal</vt:lpstr>
      <vt:lpstr>Another one….</vt:lpstr>
      <vt:lpstr>Decision?</vt:lpstr>
      <vt:lpstr>Slide 5</vt:lpstr>
      <vt:lpstr>Honest Signals?</vt:lpstr>
      <vt:lpstr>Who gets to choose??</vt:lpstr>
      <vt:lpstr>Slide 8</vt:lpstr>
      <vt:lpstr>Slide 9</vt:lpstr>
      <vt:lpstr>Honest signals?</vt:lpstr>
      <vt:lpstr>But not always the female…</vt:lpstr>
      <vt:lpstr>But can things get out of control?</vt:lpstr>
      <vt:lpstr>Theories to explain extreme traits..</vt:lpstr>
      <vt:lpstr>Sexual Selection</vt:lpstr>
      <vt:lpstr>Mating Systems</vt:lpstr>
      <vt:lpstr>Mating Systems (Basics)..</vt:lpstr>
      <vt:lpstr>Examples of Mating Systems</vt:lpstr>
      <vt:lpstr>Examples of Mating Systems</vt:lpstr>
      <vt:lpstr>Examples of Mating Systems</vt:lpstr>
      <vt:lpstr>Examples of Mating Systems</vt:lpstr>
      <vt:lpstr>Examples of Mating Systems</vt:lpstr>
      <vt:lpstr>Examples of Mating Systems</vt:lpstr>
      <vt:lpstr>Examples of Mating Systems</vt:lpstr>
      <vt:lpstr>But What if you are not the best…</vt:lpstr>
      <vt:lpstr>But what if you are not the best…</vt:lpstr>
      <vt:lpstr>But what if you are not the best…</vt:lpstr>
      <vt:lpstr>But what if you are not the best…</vt:lpstr>
    </vt:vector>
  </TitlesOfParts>
  <Company>Mt. SAC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 and Mating!!!!</dc:title>
  <dc:creator>Tim Revell</dc:creator>
  <cp:lastModifiedBy>Tim Revell</cp:lastModifiedBy>
  <cp:revision>7</cp:revision>
  <dcterms:created xsi:type="dcterms:W3CDTF">2012-10-02T20:49:11Z</dcterms:created>
  <dcterms:modified xsi:type="dcterms:W3CDTF">2012-10-02T21:17:53Z</dcterms:modified>
</cp:coreProperties>
</file>