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60" r:id="rId6"/>
    <p:sldId id="259" r:id="rId7"/>
    <p:sldId id="264" r:id="rId8"/>
    <p:sldId id="265" r:id="rId9"/>
    <p:sldId id="266" r:id="rId10"/>
    <p:sldId id="268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9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3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5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04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5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FBF59-612C-5643-8627-54B65025DCCD}" type="datetimeFigureOut">
              <a:rPr lang="en-US" smtClean="0"/>
              <a:t>3/25/15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B56C0-91C3-CC40-89CC-16F8C79FC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 2 Plant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Greenhouse is dedicated to the teaching of common plant families.</a:t>
            </a:r>
          </a:p>
          <a:p>
            <a:r>
              <a:rPr lang="en-US" dirty="0" smtClean="0"/>
              <a:t>Twelve</a:t>
            </a:r>
            <a:r>
              <a:rPr lang="en-US" dirty="0" smtClean="0"/>
              <a:t> </a:t>
            </a:r>
            <a:r>
              <a:rPr lang="en-US" dirty="0" smtClean="0"/>
              <a:t>families are represented in this collection.</a:t>
            </a:r>
          </a:p>
          <a:p>
            <a:r>
              <a:rPr lang="en-US" dirty="0" smtClean="0"/>
              <a:t>These </a:t>
            </a:r>
            <a:r>
              <a:rPr lang="en-US" dirty="0" smtClean="0"/>
              <a:t>twelve</a:t>
            </a:r>
            <a:r>
              <a:rPr lang="en-US" dirty="0" smtClean="0"/>
              <a:t> </a:t>
            </a:r>
            <a:r>
              <a:rPr lang="en-US" dirty="0" smtClean="0"/>
              <a:t>families represent approximately </a:t>
            </a:r>
            <a:r>
              <a:rPr lang="en-US" dirty="0" smtClean="0"/>
              <a:t>151,000 </a:t>
            </a:r>
            <a:r>
              <a:rPr lang="en-US" dirty="0" smtClean="0"/>
              <a:t>species of plants with similar characteristics.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2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Bromeliaceae</a:t>
            </a:r>
            <a:r>
              <a:rPr lang="en-US" dirty="0" smtClean="0"/>
              <a:t> (Bromeliad</a:t>
            </a:r>
            <a:r>
              <a:rPr lang="en-US" dirty="0" smtClean="0"/>
              <a:t> Family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" y="19050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Leaves simple, alternate, </a:t>
            </a:r>
            <a:r>
              <a:rPr lang="en-US" sz="2800" dirty="0" smtClean="0">
                <a:solidFill>
                  <a:srgbClr val="FF0000"/>
                </a:solidFill>
              </a:rPr>
              <a:t>and sheathing as base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Inflorescence a raceme or terminal spike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Tepals</a:t>
            </a:r>
            <a:r>
              <a:rPr lang="en-US" sz="2800" dirty="0" smtClean="0">
                <a:solidFill>
                  <a:schemeClr val="tx1"/>
                </a:solidFill>
              </a:rPr>
              <a:t> 6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Monocots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</a:t>
            </a:r>
            <a:r>
              <a:rPr lang="en-US" sz="2800" dirty="0" smtClean="0"/>
              <a:t>3,100 </a:t>
            </a:r>
            <a:r>
              <a:rPr lang="en-US" sz="2800" dirty="0" smtClean="0"/>
              <a:t>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about #25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0" y="1905000"/>
            <a:ext cx="371475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Cactaceae</a:t>
            </a:r>
            <a:r>
              <a:rPr lang="en-US" dirty="0" smtClean="0"/>
              <a:t> (Cactus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Leaves </a:t>
            </a:r>
            <a:r>
              <a:rPr lang="en-US" sz="2800" dirty="0" smtClean="0">
                <a:solidFill>
                  <a:srgbClr val="FF0000"/>
                </a:solidFill>
              </a:rPr>
              <a:t>highly reduced or absent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usually solitary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Tepals</a:t>
            </a:r>
            <a:r>
              <a:rPr lang="en-US" sz="2800" dirty="0" smtClean="0">
                <a:solidFill>
                  <a:schemeClr val="tx1"/>
                </a:solidFill>
              </a:rPr>
              <a:t> many, anthers many, Stigma often multi lobed.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</a:t>
            </a:r>
            <a:r>
              <a:rPr lang="en-US" sz="2800" dirty="0" smtClean="0"/>
              <a:t>3,300 </a:t>
            </a:r>
            <a:r>
              <a:rPr lang="en-US" sz="2800" dirty="0" smtClean="0"/>
              <a:t>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about #19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565" r="26522"/>
          <a:stretch/>
        </p:blipFill>
        <p:spPr>
          <a:xfrm>
            <a:off x="6324600" y="2252661"/>
            <a:ext cx="1919867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Euphorbiaceae</a:t>
            </a:r>
            <a:r>
              <a:rPr lang="en-US" dirty="0" smtClean="0"/>
              <a:t> (Spurge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Leaves </a:t>
            </a:r>
            <a:r>
              <a:rPr lang="en-US" sz="2800" dirty="0" smtClean="0">
                <a:solidFill>
                  <a:srgbClr val="FF0000"/>
                </a:solidFill>
              </a:rPr>
              <a:t>simple, two stipules often present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Stems often </a:t>
            </a:r>
            <a:r>
              <a:rPr lang="en-US" sz="2800" dirty="0" smtClean="0">
                <a:solidFill>
                  <a:srgbClr val="FF0000"/>
                </a:solidFill>
              </a:rPr>
              <a:t>succulent</a:t>
            </a:r>
            <a:r>
              <a:rPr lang="en-US" sz="2800" dirty="0" smtClean="0">
                <a:solidFill>
                  <a:schemeClr val="tx1"/>
                </a:solidFill>
              </a:rPr>
              <a:t> and fleshy.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unisexual, inflorescence cyme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7,500 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#7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117" y="2768600"/>
            <a:ext cx="3934883" cy="29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2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Crassulaceae</a:t>
            </a:r>
            <a:r>
              <a:rPr lang="en-US" dirty="0" smtClean="0"/>
              <a:t> (Stonecrop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Succulent leaves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often in cymes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</a:p>
          <a:p>
            <a:pPr marL="457200" lvl="0" indent="-457200" algn="l">
              <a:buFont typeface="Arial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</a:t>
            </a:r>
            <a:r>
              <a:rPr lang="en-US" sz="2800" dirty="0" smtClean="0"/>
              <a:t>1,500 </a:t>
            </a:r>
            <a:r>
              <a:rPr lang="en-US" sz="2800" dirty="0" smtClean="0"/>
              <a:t>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about #30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2919412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5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Asteraceae</a:t>
            </a:r>
            <a:r>
              <a:rPr lang="en-US" dirty="0" smtClean="0"/>
              <a:t> (Composite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Leaves variable with </a:t>
            </a:r>
            <a:r>
              <a:rPr lang="en-US" sz="2800" dirty="0" smtClean="0">
                <a:solidFill>
                  <a:srgbClr val="FF0000"/>
                </a:solidFill>
              </a:rPr>
              <a:t>pinnate venation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“</a:t>
            </a:r>
            <a:r>
              <a:rPr lang="en-US" sz="2800" dirty="0" smtClean="0">
                <a:solidFill>
                  <a:schemeClr val="tx1"/>
                </a:solidFill>
              </a:rPr>
              <a:t>Flowers” are actually an </a:t>
            </a:r>
            <a:r>
              <a:rPr lang="en-US" sz="2800" dirty="0" err="1" smtClean="0">
                <a:solidFill>
                  <a:srgbClr val="FF0000"/>
                </a:solidFill>
              </a:rPr>
              <a:t>inflouresence</a:t>
            </a:r>
            <a:r>
              <a:rPr lang="en-US" sz="2800" dirty="0" smtClean="0">
                <a:solidFill>
                  <a:schemeClr val="tx1"/>
                </a:solidFill>
              </a:rPr>
              <a:t> (group) of smaller flowers.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Contains </a:t>
            </a:r>
            <a:r>
              <a:rPr lang="en-US" sz="2800" dirty="0" smtClean="0">
                <a:solidFill>
                  <a:srgbClr val="FF0000"/>
                </a:solidFill>
              </a:rPr>
              <a:t>“Ray” Flowers </a:t>
            </a:r>
            <a:r>
              <a:rPr lang="en-US" sz="2800" dirty="0" smtClean="0">
                <a:solidFill>
                  <a:schemeClr val="tx1"/>
                </a:solidFill>
              </a:rPr>
              <a:t>and “</a:t>
            </a:r>
            <a:r>
              <a:rPr lang="en-US" sz="2800" dirty="0" smtClean="0">
                <a:solidFill>
                  <a:srgbClr val="FF0000"/>
                </a:solidFill>
              </a:rPr>
              <a:t>Disk Flowers.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27,700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#1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1854200"/>
            <a:ext cx="3644900" cy="48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6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Orchidaceae</a:t>
            </a:r>
            <a:r>
              <a:rPr lang="en-US" dirty="0" smtClean="0"/>
              <a:t> (Orchid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Leaves</a:t>
            </a:r>
            <a:r>
              <a:rPr lang="en-US" sz="2800" dirty="0" smtClean="0">
                <a:solidFill>
                  <a:srgbClr val="FF0000"/>
                </a:solidFill>
              </a:rPr>
              <a:t> alternate or whorled, often sheathing at based, simple with parallel </a:t>
            </a:r>
            <a:r>
              <a:rPr lang="en-US" sz="2800" dirty="0" err="1" smtClean="0">
                <a:solidFill>
                  <a:srgbClr val="FF0000"/>
                </a:solidFill>
              </a:rPr>
              <a:t>veination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Zygomorphic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Flowers (Bilaterally Symmetrical)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3 </a:t>
            </a:r>
            <a:r>
              <a:rPr lang="en-US" sz="2800" dirty="0" smtClean="0">
                <a:solidFill>
                  <a:srgbClr val="FF0000"/>
                </a:solidFill>
              </a:rPr>
              <a:t>Sepals</a:t>
            </a:r>
            <a:r>
              <a:rPr lang="en-US" sz="2800" dirty="0" smtClean="0">
                <a:solidFill>
                  <a:schemeClr val="tx1"/>
                </a:solidFill>
              </a:rPr>
              <a:t> and 3 </a:t>
            </a:r>
            <a:r>
              <a:rPr lang="en-US" sz="2800" dirty="0" smtClean="0">
                <a:solidFill>
                  <a:srgbClr val="FF0000"/>
                </a:solidFill>
              </a:rPr>
              <a:t>Petals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Monocots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27,100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#2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69" y="1960761"/>
            <a:ext cx="4594631" cy="45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8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Fabaceae</a:t>
            </a:r>
            <a:r>
              <a:rPr lang="en-US" dirty="0" smtClean="0"/>
              <a:t> (Pea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Leaves are usually </a:t>
            </a:r>
            <a:r>
              <a:rPr lang="en-US" sz="2800" dirty="0">
                <a:solidFill>
                  <a:srgbClr val="FF0000"/>
                </a:solidFill>
              </a:rPr>
              <a:t>alternate</a:t>
            </a:r>
            <a:r>
              <a:rPr lang="en-US" sz="2800" dirty="0">
                <a:solidFill>
                  <a:schemeClr val="tx1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compound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Fruit </a:t>
            </a:r>
            <a:r>
              <a:rPr lang="en-US" sz="2800" dirty="0" smtClean="0">
                <a:solidFill>
                  <a:schemeClr val="tx1"/>
                </a:solidFill>
              </a:rPr>
              <a:t>is in the form of a </a:t>
            </a:r>
            <a:r>
              <a:rPr lang="en-US" sz="2800" dirty="0" smtClean="0">
                <a:solidFill>
                  <a:srgbClr val="FF0000"/>
                </a:solidFill>
              </a:rPr>
              <a:t>Legume</a:t>
            </a:r>
            <a:r>
              <a:rPr lang="en-US" sz="2800" dirty="0" smtClean="0">
                <a:solidFill>
                  <a:schemeClr val="tx1"/>
                </a:solidFill>
              </a:rPr>
              <a:t> (pea pod)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</a:t>
            </a:r>
            <a:r>
              <a:rPr lang="en-US" sz="2800" dirty="0" smtClean="0">
                <a:solidFill>
                  <a:schemeClr val="tx1"/>
                </a:solidFill>
              </a:rPr>
              <a:t>are Zygomorphic with </a:t>
            </a:r>
            <a:r>
              <a:rPr lang="en-US" sz="2800" dirty="0" smtClean="0">
                <a:solidFill>
                  <a:srgbClr val="FF0000"/>
                </a:solidFill>
              </a:rPr>
              <a:t>5 petals </a:t>
            </a:r>
            <a:r>
              <a:rPr lang="en-US" sz="2800" dirty="0" smtClean="0">
                <a:solidFill>
                  <a:schemeClr val="tx1"/>
                </a:solidFill>
              </a:rPr>
              <a:t>and </a:t>
            </a:r>
            <a:r>
              <a:rPr lang="en-US" sz="2800" dirty="0" smtClean="0">
                <a:solidFill>
                  <a:srgbClr val="FF0000"/>
                </a:solidFill>
              </a:rPr>
              <a:t>5 sepals.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18,800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#3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267" y="1879600"/>
            <a:ext cx="3293533" cy="2470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7" y="4384266"/>
            <a:ext cx="2429933" cy="239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7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Rubiaceae</a:t>
            </a:r>
            <a:r>
              <a:rPr lang="en-US" dirty="0" smtClean="0"/>
              <a:t> (Coffee or Madder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 fontScale="92500" lnSpcReduction="20000"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Leaves opposite, simple, with entire margin.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Inflorescences </a:t>
            </a:r>
            <a:r>
              <a:rPr lang="en-US" sz="2800" dirty="0" smtClean="0">
                <a:solidFill>
                  <a:schemeClr val="tx1"/>
                </a:solidFill>
              </a:rPr>
              <a:t>is a </a:t>
            </a:r>
            <a:r>
              <a:rPr lang="en-US" sz="2800" dirty="0" smtClean="0">
                <a:solidFill>
                  <a:srgbClr val="FF0000"/>
                </a:solidFill>
              </a:rPr>
              <a:t>cyme</a:t>
            </a:r>
            <a:r>
              <a:rPr lang="en-US" sz="2800" dirty="0" smtClean="0">
                <a:solidFill>
                  <a:schemeClr val="tx1"/>
                </a:solidFill>
              </a:rPr>
              <a:t> (pronounced “</a:t>
            </a:r>
            <a:r>
              <a:rPr lang="en-US" sz="2800" dirty="0" err="1" smtClean="0">
                <a:solidFill>
                  <a:schemeClr val="tx1"/>
                </a:solidFill>
              </a:rPr>
              <a:t>saim</a:t>
            </a:r>
            <a:r>
              <a:rPr lang="en-US" sz="2800" dirty="0" smtClean="0">
                <a:solidFill>
                  <a:schemeClr val="tx1"/>
                </a:solidFill>
              </a:rPr>
              <a:t>”).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Corolla is </a:t>
            </a:r>
            <a:r>
              <a:rPr lang="en-US" sz="2800" dirty="0" err="1" smtClean="0">
                <a:solidFill>
                  <a:srgbClr val="FF0000"/>
                </a:solidFill>
              </a:rPr>
              <a:t>sympetalous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with 4-5 lobes (petals are fused to form a “tube”).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Contains the </a:t>
            </a:r>
            <a:r>
              <a:rPr lang="en-US" sz="2800" i="1" dirty="0" smtClean="0">
                <a:solidFill>
                  <a:srgbClr val="FF0000"/>
                </a:solidFill>
              </a:rPr>
              <a:t>Cinchona</a:t>
            </a:r>
            <a:r>
              <a:rPr lang="en-US" sz="2800" dirty="0" smtClean="0">
                <a:solidFill>
                  <a:schemeClr val="tx1"/>
                </a:solidFill>
              </a:rPr>
              <a:t> plant known for Malaria treatment.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</a:p>
          <a:p>
            <a:pPr lvl="0" algn="l"/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13,000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#4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80" y="2226970"/>
            <a:ext cx="4126800" cy="30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7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Poaceae</a:t>
            </a:r>
            <a:r>
              <a:rPr lang="en-US" dirty="0" smtClean="0"/>
              <a:t> (Grass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Leaves linear with parallel venation.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Hollow </a:t>
            </a:r>
            <a:r>
              <a:rPr lang="en-US" sz="2800" dirty="0" smtClean="0">
                <a:solidFill>
                  <a:schemeClr val="tx1"/>
                </a:solidFill>
              </a:rPr>
              <a:t>stems called </a:t>
            </a:r>
            <a:r>
              <a:rPr lang="en-US" sz="2800" dirty="0" smtClean="0">
                <a:solidFill>
                  <a:srgbClr val="FF0000"/>
                </a:solidFill>
              </a:rPr>
              <a:t>culms</a:t>
            </a:r>
            <a:r>
              <a:rPr lang="en-US" sz="2800" dirty="0" smtClean="0">
                <a:solidFill>
                  <a:schemeClr val="tx1"/>
                </a:solidFill>
              </a:rPr>
              <a:t> plugged at intervals plugged by leaf bearing nodes.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are arranged in </a:t>
            </a:r>
            <a:r>
              <a:rPr lang="en-US" sz="2800" dirty="0" err="1" smtClean="0">
                <a:solidFill>
                  <a:srgbClr val="FF0000"/>
                </a:solidFill>
              </a:rPr>
              <a:t>spikelets</a:t>
            </a:r>
            <a:r>
              <a:rPr lang="en-US" sz="2800" dirty="0" smtClean="0">
                <a:solidFill>
                  <a:srgbClr val="FF0000"/>
                </a:solidFill>
              </a:rPr>
              <a:t>.  </a:t>
            </a:r>
            <a:r>
              <a:rPr lang="en-US" sz="2800" dirty="0" smtClean="0">
                <a:solidFill>
                  <a:schemeClr val="tx1"/>
                </a:solidFill>
              </a:rPr>
              <a:t>Each spikelet often has one or more </a:t>
            </a:r>
            <a:r>
              <a:rPr lang="en-US" sz="2800" dirty="0" smtClean="0">
                <a:solidFill>
                  <a:srgbClr val="FF0000"/>
                </a:solidFill>
              </a:rPr>
              <a:t>florets.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Monocots</a:t>
            </a:r>
          </a:p>
          <a:p>
            <a:pPr lvl="0" algn="l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10,000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#5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296" y="1896727"/>
            <a:ext cx="2799788" cy="2846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721" y="3555049"/>
            <a:ext cx="2131012" cy="337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6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Lamiaceae</a:t>
            </a:r>
            <a:r>
              <a:rPr lang="en-US" dirty="0" smtClean="0"/>
              <a:t> (Mint Family)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Leaves are </a:t>
            </a:r>
            <a:r>
              <a:rPr lang="en-US" sz="2800" dirty="0" smtClean="0">
                <a:solidFill>
                  <a:schemeClr val="tx1"/>
                </a:solidFill>
              </a:rPr>
              <a:t>simple &amp; opposite</a:t>
            </a:r>
            <a:endParaRPr lang="en-US" sz="2800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</a:t>
            </a:r>
            <a:r>
              <a:rPr lang="en-US" sz="2800" dirty="0" smtClean="0">
                <a:solidFill>
                  <a:schemeClr val="tx1"/>
                </a:solidFill>
              </a:rPr>
              <a:t>are </a:t>
            </a:r>
            <a:r>
              <a:rPr lang="en-US" sz="2800" dirty="0" smtClean="0">
                <a:solidFill>
                  <a:srgbClr val="FF0000"/>
                </a:solidFill>
              </a:rPr>
              <a:t>bilaterally symmetrical </a:t>
            </a:r>
            <a:r>
              <a:rPr lang="en-US" sz="2800" dirty="0" smtClean="0">
                <a:solidFill>
                  <a:schemeClr val="tx1"/>
                </a:solidFill>
              </a:rPr>
              <a:t>with 5 united </a:t>
            </a:r>
            <a:r>
              <a:rPr lang="en-US" sz="2800" dirty="0" smtClean="0">
                <a:solidFill>
                  <a:srgbClr val="FF0000"/>
                </a:solidFill>
              </a:rPr>
              <a:t>petals</a:t>
            </a:r>
            <a:r>
              <a:rPr lang="en-US" sz="2800" dirty="0" smtClean="0">
                <a:solidFill>
                  <a:schemeClr val="tx1"/>
                </a:solidFill>
              </a:rPr>
              <a:t> and 5 united </a:t>
            </a:r>
            <a:r>
              <a:rPr lang="en-US" sz="2800" dirty="0" smtClean="0">
                <a:solidFill>
                  <a:srgbClr val="FF0000"/>
                </a:solidFill>
              </a:rPr>
              <a:t>sepals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Stems of flowers are </a:t>
            </a:r>
            <a:r>
              <a:rPr lang="en-US" sz="2800" dirty="0" smtClean="0">
                <a:solidFill>
                  <a:srgbClr val="FF0000"/>
                </a:solidFill>
              </a:rPr>
              <a:t>square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Dicots.</a:t>
            </a:r>
          </a:p>
          <a:p>
            <a:pPr marL="457200" lvl="0" indent="-457200" algn="l">
              <a:buFont typeface="Arial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7,500 Rank (based on # of </a:t>
            </a:r>
            <a:r>
              <a:rPr lang="en-US" sz="2800" dirty="0" smtClean="0"/>
              <a:t>species):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#6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2133600"/>
            <a:ext cx="4502182" cy="34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0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Apocynaceae</a:t>
            </a:r>
            <a:r>
              <a:rPr lang="en-US" dirty="0" smtClean="0"/>
              <a:t> (</a:t>
            </a:r>
            <a:r>
              <a:rPr lang="en-US" dirty="0" smtClean="0"/>
              <a:t>Dog Bane Family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600"/>
            <a:ext cx="4546600" cy="4724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.Leaves </a:t>
            </a:r>
            <a:r>
              <a:rPr lang="en-US" sz="2800" dirty="0" smtClean="0">
                <a:solidFill>
                  <a:schemeClr val="tx1"/>
                </a:solidFill>
              </a:rPr>
              <a:t>opposite, simple and pinnate venation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5 Sepals, 5 Petals, often “whirled”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Latex (milky sap) in all branches and leaves.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Dicots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</a:t>
            </a:r>
            <a:r>
              <a:rPr lang="en-US" sz="2800" dirty="0" smtClean="0"/>
              <a:t>5,100 </a:t>
            </a:r>
            <a:r>
              <a:rPr lang="en-US" sz="2800" dirty="0" smtClean="0"/>
              <a:t>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#9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505" y="2540000"/>
            <a:ext cx="4629695" cy="308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425"/>
            <a:ext cx="87122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rgbClr val="FF0000"/>
                </a:solidFill>
              </a:rPr>
              <a:t>Xanthorrhoeaceae</a:t>
            </a:r>
            <a:r>
              <a:rPr lang="en-US" dirty="0" smtClean="0"/>
              <a:t> (Aloe</a:t>
            </a:r>
            <a:r>
              <a:rPr lang="en-US" dirty="0" smtClean="0"/>
              <a:t> Family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5800"/>
            <a:ext cx="4546600" cy="4902200"/>
          </a:xfrm>
        </p:spPr>
        <p:txBody>
          <a:bodyPr>
            <a:normAutofit fontScale="92500"/>
          </a:bodyPr>
          <a:lstStyle/>
          <a:p>
            <a:pPr lvl="0" algn="l"/>
            <a:r>
              <a:rPr lang="en-US" sz="2800" dirty="0" smtClean="0">
                <a:solidFill>
                  <a:schemeClr val="tx1"/>
                </a:solidFill>
              </a:rPr>
              <a:t>Characteristics: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.</a:t>
            </a:r>
            <a:r>
              <a:rPr lang="en-US" sz="2800" dirty="0" smtClean="0">
                <a:solidFill>
                  <a:srgbClr val="FF0000"/>
                </a:solidFill>
              </a:rPr>
              <a:t>Leaves simple, alternate, </a:t>
            </a:r>
            <a:r>
              <a:rPr lang="en-US" sz="2800" dirty="0" err="1" smtClean="0">
                <a:solidFill>
                  <a:srgbClr val="FF0000"/>
                </a:solidFill>
              </a:rPr>
              <a:t>parellel</a:t>
            </a:r>
            <a:r>
              <a:rPr lang="en-US" sz="2800" dirty="0" smtClean="0">
                <a:solidFill>
                  <a:srgbClr val="FF0000"/>
                </a:solidFill>
              </a:rPr>
              <a:t>-veined, often with a spiny or dentate margin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Inflorescence a</a:t>
            </a:r>
            <a:r>
              <a:rPr lang="en-US" sz="2800" dirty="0" smtClean="0">
                <a:solidFill>
                  <a:srgbClr val="FF0000"/>
                </a:solidFill>
              </a:rPr>
              <a:t> raceme or panicle.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Flowers are </a:t>
            </a:r>
            <a:r>
              <a:rPr lang="en-US" sz="2800" dirty="0" err="1" smtClean="0">
                <a:solidFill>
                  <a:srgbClr val="FF0000"/>
                </a:solidFill>
              </a:rPr>
              <a:t>actinophorphic</a:t>
            </a:r>
            <a:r>
              <a:rPr lang="en-US" sz="2800" dirty="0" smtClean="0">
                <a:solidFill>
                  <a:srgbClr val="FF0000"/>
                </a:solidFill>
              </a:rPr>
              <a:t> or zygomorphic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Tepals</a:t>
            </a:r>
            <a:r>
              <a:rPr lang="en-US" sz="2800" dirty="0" smtClean="0">
                <a:solidFill>
                  <a:schemeClr val="tx1"/>
                </a:solidFill>
              </a:rPr>
              <a:t> 3+3, sometimes fused</a:t>
            </a:r>
          </a:p>
          <a:p>
            <a:pPr marL="457200" lvl="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Monocots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7800" y="782637"/>
            <a:ext cx="8712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Species: </a:t>
            </a:r>
            <a:r>
              <a:rPr lang="en-US" sz="2800" dirty="0" smtClean="0"/>
              <a:t>3</a:t>
            </a:r>
            <a:r>
              <a:rPr lang="en-US" sz="2800" dirty="0" smtClean="0"/>
              <a:t>,300 </a:t>
            </a:r>
            <a:r>
              <a:rPr lang="en-US" sz="2800" dirty="0" smtClean="0"/>
              <a:t>Rank (based on # of species:</a:t>
            </a:r>
            <a:r>
              <a:rPr lang="en-US" sz="2800" b="1" u="sng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about #</a:t>
            </a:r>
            <a:r>
              <a:rPr lang="en-US" sz="2800" b="1" u="sng" dirty="0" smtClean="0">
                <a:solidFill>
                  <a:srgbClr val="FF0000"/>
                </a:solidFill>
              </a:rPr>
              <a:t>20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00" y="2743200"/>
            <a:ext cx="4358799" cy="31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620</Words>
  <Application>Microsoft Macintosh PowerPoint</Application>
  <PresentationFormat>On-screen Show (4:3)</PresentationFormat>
  <Paragraphs>89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Bio 2 Plant Families</vt:lpstr>
      <vt:lpstr>Asteraceae (Composite Family)</vt:lpstr>
      <vt:lpstr>Orchidaceae (Orchid Family)</vt:lpstr>
      <vt:lpstr>Fabaceae (Pea Family)</vt:lpstr>
      <vt:lpstr>Rubiaceae (Coffee or Madder Family)</vt:lpstr>
      <vt:lpstr>Poaceae (Grass Family)</vt:lpstr>
      <vt:lpstr>Lamiaceae (Mint Family)</vt:lpstr>
      <vt:lpstr>Apocynaceae (Dog Bane Family)</vt:lpstr>
      <vt:lpstr>Xanthorrhoeaceae (Aloe Family)</vt:lpstr>
      <vt:lpstr>Bromeliaceae (Bromeliad Family)</vt:lpstr>
      <vt:lpstr>Cactaceae (Cactus Family)</vt:lpstr>
      <vt:lpstr>Euphorbiaceae (Spurge Family)</vt:lpstr>
      <vt:lpstr>Crassulaceae (Stonecrop Family)</vt:lpstr>
    </vt:vector>
  </TitlesOfParts>
  <Company>Mt San Antonio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Revell, Timothy</dc:creator>
  <cp:lastModifiedBy>Revell, Timothy</cp:lastModifiedBy>
  <cp:revision>20</cp:revision>
  <cp:lastPrinted>2015-03-23T20:36:43Z</cp:lastPrinted>
  <dcterms:created xsi:type="dcterms:W3CDTF">2015-03-20T04:42:28Z</dcterms:created>
  <dcterms:modified xsi:type="dcterms:W3CDTF">2015-03-26T05:51:22Z</dcterms:modified>
</cp:coreProperties>
</file>