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7" r:id="rId2"/>
    <p:sldId id="258" r:id="rId3"/>
    <p:sldId id="259" r:id="rId4"/>
    <p:sldId id="260" r:id="rId5"/>
    <p:sldId id="261" r:id="rId6"/>
    <p:sldId id="328" r:id="rId7"/>
    <p:sldId id="266" r:id="rId8"/>
    <p:sldId id="325" r:id="rId9"/>
    <p:sldId id="262" r:id="rId10"/>
    <p:sldId id="263" r:id="rId11"/>
    <p:sldId id="264" r:id="rId12"/>
    <p:sldId id="265" r:id="rId13"/>
    <p:sldId id="267" r:id="rId14"/>
    <p:sldId id="270" r:id="rId15"/>
    <p:sldId id="268" r:id="rId16"/>
    <p:sldId id="269" r:id="rId17"/>
    <p:sldId id="271" r:id="rId18"/>
    <p:sldId id="272" r:id="rId19"/>
    <p:sldId id="274" r:id="rId20"/>
    <p:sldId id="326" r:id="rId21"/>
    <p:sldId id="327" r:id="rId22"/>
    <p:sldId id="273" r:id="rId23"/>
    <p:sldId id="275" r:id="rId24"/>
    <p:sldId id="276" r:id="rId25"/>
    <p:sldId id="277" r:id="rId26"/>
    <p:sldId id="278" r:id="rId27"/>
    <p:sldId id="330" r:id="rId28"/>
    <p:sldId id="342" r:id="rId29"/>
    <p:sldId id="279" r:id="rId30"/>
    <p:sldId id="280" r:id="rId31"/>
    <p:sldId id="281" r:id="rId32"/>
    <p:sldId id="282" r:id="rId33"/>
    <p:sldId id="283" r:id="rId34"/>
    <p:sldId id="284" r:id="rId35"/>
    <p:sldId id="331" r:id="rId36"/>
    <p:sldId id="332" r:id="rId37"/>
    <p:sldId id="333" r:id="rId38"/>
    <p:sldId id="289" r:id="rId39"/>
    <p:sldId id="290" r:id="rId40"/>
    <p:sldId id="291" r:id="rId41"/>
    <p:sldId id="294" r:id="rId42"/>
    <p:sldId id="293" r:id="rId43"/>
    <p:sldId id="295" r:id="rId44"/>
    <p:sldId id="296" r:id="rId45"/>
    <p:sldId id="297" r:id="rId46"/>
    <p:sldId id="298" r:id="rId47"/>
    <p:sldId id="299" r:id="rId48"/>
    <p:sldId id="334" r:id="rId49"/>
    <p:sldId id="300" r:id="rId50"/>
    <p:sldId id="292" r:id="rId51"/>
    <p:sldId id="301" r:id="rId52"/>
    <p:sldId id="344" r:id="rId53"/>
    <p:sldId id="345" r:id="rId54"/>
    <p:sldId id="303" r:id="rId55"/>
    <p:sldId id="305" r:id="rId56"/>
    <p:sldId id="306" r:id="rId57"/>
    <p:sldId id="343" r:id="rId58"/>
    <p:sldId id="307" r:id="rId59"/>
    <p:sldId id="308" r:id="rId60"/>
    <p:sldId id="309" r:id="rId61"/>
    <p:sldId id="311" r:id="rId62"/>
    <p:sldId id="314" r:id="rId63"/>
    <p:sldId id="336" r:id="rId64"/>
    <p:sldId id="315" r:id="rId65"/>
    <p:sldId id="337" r:id="rId66"/>
    <p:sldId id="310" r:id="rId67"/>
    <p:sldId id="340" r:id="rId68"/>
    <p:sldId id="338" r:id="rId69"/>
    <p:sldId id="320" r:id="rId70"/>
    <p:sldId id="339" r:id="rId71"/>
    <p:sldId id="312" r:id="rId72"/>
    <p:sldId id="313" r:id="rId73"/>
    <p:sldId id="319" r:id="rId74"/>
    <p:sldId id="321" r:id="rId75"/>
    <p:sldId id="346" r:id="rId76"/>
    <p:sldId id="322" r:id="rId77"/>
    <p:sldId id="323" r:id="rId78"/>
    <p:sldId id="347" r:id="rId79"/>
    <p:sldId id="324" r:id="rId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663300"/>
    <a:srgbClr val="CC0066"/>
    <a:srgbClr val="FF3300"/>
    <a:srgbClr val="FF6600"/>
    <a:srgbClr val="009900"/>
    <a:srgbClr val="CC3399"/>
    <a:srgbClr val="6666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06" autoAdjust="0"/>
    <p:restoredTop sz="94660"/>
  </p:normalViewPr>
  <p:slideViewPr>
    <p:cSldViewPr snapToGrid="0">
      <p:cViewPr varScale="1">
        <p:scale>
          <a:sx n="115" d="100"/>
          <a:sy n="115" d="100"/>
        </p:scale>
        <p:origin x="1696" y="184"/>
      </p:cViewPr>
      <p:guideLst/>
    </p:cSldViewPr>
  </p:slideViewPr>
  <p:notesTextViewPr>
    <p:cViewPr>
      <p:scale>
        <a:sx n="1" d="1"/>
        <a:sy n="1" d="1"/>
      </p:scale>
      <p:origin x="0" y="0"/>
    </p:cViewPr>
  </p:notesTextViewPr>
  <p:sorterViewPr>
    <p:cViewPr>
      <p:scale>
        <a:sx n="100" d="100"/>
        <a:sy n="100" d="100"/>
      </p:scale>
      <p:origin x="0" y="-121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290416-0A47-421D-BBBB-78DB23AF63E2}"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387581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90416-0A47-421D-BBBB-78DB23AF63E2}"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1555131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90416-0A47-421D-BBBB-78DB23AF63E2}"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2820875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7551B3F-E80F-4082-A816-7E82B7690F02}" type="slidenum">
              <a:rPr lang="en-US"/>
              <a:pPr/>
              <a:t>‹#›</a:t>
            </a:fld>
            <a:endParaRPr lang="en-US"/>
          </a:p>
        </p:txBody>
      </p:sp>
    </p:spTree>
    <p:extLst>
      <p:ext uri="{BB962C8B-B14F-4D97-AF65-F5344CB8AC3E}">
        <p14:creationId xmlns:p14="http://schemas.microsoft.com/office/powerpoint/2010/main" val="54962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90416-0A47-421D-BBBB-78DB23AF63E2}"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289592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290416-0A47-421D-BBBB-78DB23AF63E2}" type="datetimeFigureOut">
              <a:rPr lang="en-US" smtClean="0"/>
              <a:t>5/10/17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3917892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290416-0A47-421D-BBBB-78DB23AF63E2}" type="datetimeFigureOut">
              <a:rPr lang="en-US" smtClean="0"/>
              <a:t>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184365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290416-0A47-421D-BBBB-78DB23AF63E2}" type="datetimeFigureOut">
              <a:rPr lang="en-US" smtClean="0"/>
              <a:t>5/10/17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391945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290416-0A47-421D-BBBB-78DB23AF63E2}" type="datetimeFigureOut">
              <a:rPr lang="en-US" smtClean="0"/>
              <a:t>5/10/17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233108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90416-0A47-421D-BBBB-78DB23AF63E2}" type="datetimeFigureOut">
              <a:rPr lang="en-US" smtClean="0"/>
              <a:t>5/10/17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81521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90416-0A47-421D-BBBB-78DB23AF63E2}" type="datetimeFigureOut">
              <a:rPr lang="en-US" smtClean="0"/>
              <a:t>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372767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90416-0A47-421D-BBBB-78DB23AF63E2}" type="datetimeFigureOut">
              <a:rPr lang="en-US" smtClean="0"/>
              <a:t>5/10/17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21824176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90416-0A47-421D-BBBB-78DB23AF63E2}" type="datetimeFigureOut">
              <a:rPr lang="en-US" smtClean="0"/>
              <a:t>5/10/17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9E0A3-427B-4249-9F7B-451E6177763E}" type="slidenum">
              <a:rPr lang="en-US" smtClean="0"/>
              <a:t>‹#›</a:t>
            </a:fld>
            <a:endParaRPr lang="en-US"/>
          </a:p>
        </p:txBody>
      </p:sp>
    </p:spTree>
    <p:extLst>
      <p:ext uri="{BB962C8B-B14F-4D97-AF65-F5344CB8AC3E}">
        <p14:creationId xmlns:p14="http://schemas.microsoft.com/office/powerpoint/2010/main" val="38768826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3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 Id="rId3"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eg"/><Relationship Id="rId3"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eg"/><Relationship Id="rId3"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4.xml"/><Relationship Id="rId2" Type="http://schemas.openxmlformats.org/officeDocument/2006/relationships/hyperlink" Target="http://upload.wikimedia.org/wikipedia/commons/b/bf/Gar_shedd.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jpeg"/><Relationship Id="rId3" Type="http://schemas.openxmlformats.org/officeDocument/2006/relationships/image" Target="../media/image6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jpeg"/><Relationship Id="rId3"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oleObject" Target="../embeddings/oleObject2.bin"/><Relationship Id="rId6" Type="http://schemas.openxmlformats.org/officeDocument/2006/relationships/image" Target="../media/image72.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jpeg"/><Relationship Id="rId3" Type="http://schemas.openxmlformats.org/officeDocument/2006/relationships/image" Target="../media/image7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 Id="rId3"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png"/><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jpeg"/><Relationship Id="rId3" Type="http://schemas.openxmlformats.org/officeDocument/2006/relationships/image" Target="../media/image8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5.png"/><Relationship Id="rId3"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jpeg"/><Relationship Id="rId1" Type="http://schemas.openxmlformats.org/officeDocument/2006/relationships/slideLayout" Target="../slideLayouts/slideLayout4.xml"/><Relationship Id="rId2"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4.xml"/><Relationship Id="rId2"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3.png"/><Relationship Id="rId3" Type="http://schemas.openxmlformats.org/officeDocument/2006/relationships/image" Target="../media/image9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 Id="rId3" Type="http://schemas.openxmlformats.org/officeDocument/2006/relationships/image" Target="../media/image9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jpeg"/><Relationship Id="rId3" Type="http://schemas.openxmlformats.org/officeDocument/2006/relationships/image" Target="../media/image9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9.png"/><Relationship Id="rId3" Type="http://schemas.openxmlformats.org/officeDocument/2006/relationships/image" Target="../media/image10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2.png"/><Relationship Id="rId3"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jpeg"/><Relationship Id="rId1" Type="http://schemas.openxmlformats.org/officeDocument/2006/relationships/slideLayout" Target="../slideLayouts/slideLayout4.xml"/><Relationship Id="rId2"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jpeg"/><Relationship Id="rId3" Type="http://schemas.openxmlformats.org/officeDocument/2006/relationships/image" Target="../media/image10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0.png"/><Relationship Id="rId3" Type="http://schemas.openxmlformats.org/officeDocument/2006/relationships/image" Target="../media/image1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jpeg"/><Relationship Id="rId3" Type="http://schemas.openxmlformats.org/officeDocument/2006/relationships/image" Target="../media/image11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4.png"/><Relationship Id="rId3" Type="http://schemas.openxmlformats.org/officeDocument/2006/relationships/image" Target="../media/image115.jpeg"/></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png"/><Relationship Id="rId1" Type="http://schemas.openxmlformats.org/officeDocument/2006/relationships/slideLayout" Target="../slideLayouts/slideLayout4.xml"/><Relationship Id="rId2" Type="http://schemas.openxmlformats.org/officeDocument/2006/relationships/image" Target="../media/image11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9.jpeg"/><Relationship Id="rId3"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jpeg"/><Relationship Id="rId3" Type="http://schemas.openxmlformats.org/officeDocument/2006/relationships/image" Target="../media/image1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4.png"/><Relationship Id="rId3" Type="http://schemas.openxmlformats.org/officeDocument/2006/relationships/image" Target="../media/image12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6.png"/><Relationship Id="rId3" Type="http://schemas.openxmlformats.org/officeDocument/2006/relationships/image" Target="../media/image1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8.png"/><Relationship Id="rId3" Type="http://schemas.openxmlformats.org/officeDocument/2006/relationships/image" Target="../media/image1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1.png"/><Relationship Id="rId3" Type="http://schemas.openxmlformats.org/officeDocument/2006/relationships/image" Target="../media/image132.jpeg"/></Relationships>
</file>

<file path=ppt/slides/_rels/slide67.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png"/><Relationship Id="rId1" Type="http://schemas.openxmlformats.org/officeDocument/2006/relationships/slideLayout" Target="../slideLayouts/slideLayout4.xml"/><Relationship Id="rId2" Type="http://schemas.openxmlformats.org/officeDocument/2006/relationships/image" Target="../media/image13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6.png"/><Relationship Id="rId3" Type="http://schemas.openxmlformats.org/officeDocument/2006/relationships/image" Target="../media/image13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upload.wikimedia.org/wikipedia/en/b/be/Clownfish_sprain_water3.jpg" TargetMode="External"/><Relationship Id="rId3" Type="http://schemas.openxmlformats.org/officeDocument/2006/relationships/image" Target="../media/image138.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9.jpeg"/><Relationship Id="rId3" Type="http://schemas.openxmlformats.org/officeDocument/2006/relationships/image" Target="../media/image14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1.jpeg"/><Relationship Id="rId3" Type="http://schemas.openxmlformats.org/officeDocument/2006/relationships/image" Target="../media/image1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2.xml"/><Relationship Id="rId2"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688530"/>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Phylum: Chordata</a:t>
            </a:r>
          </a:p>
        </p:txBody>
      </p:sp>
      <p:sp>
        <p:nvSpPr>
          <p:cNvPr id="30723" name="Rectangle 3"/>
          <p:cNvSpPr>
            <a:spLocks noGrp="1" noChangeArrowheads="1"/>
          </p:cNvSpPr>
          <p:nvPr>
            <p:ph type="body" sz="half" idx="1"/>
          </p:nvPr>
        </p:nvSpPr>
        <p:spPr>
          <a:xfrm>
            <a:off x="158497" y="1237488"/>
            <a:ext cx="4324294" cy="5620512"/>
          </a:xfrm>
        </p:spPr>
        <p:txBody>
          <a:bodyPr>
            <a:noAutofit/>
          </a:bodyPr>
          <a:lstStyle/>
          <a:p>
            <a:pPr eaLnBrk="1" hangingPunct="1">
              <a:lnSpc>
                <a:spcPct val="80000"/>
              </a:lnSpc>
              <a:spcBef>
                <a:spcPts val="0"/>
              </a:spcBef>
              <a:buFontTx/>
              <a:buNone/>
            </a:pPr>
            <a:r>
              <a:rPr lang="en-US" sz="1600" dirty="0">
                <a:cs typeface="Arial" panose="020B0604020202020204" pitchFamily="34" charset="0"/>
              </a:rPr>
              <a:t>	</a:t>
            </a:r>
            <a:r>
              <a:rPr lang="en-US" sz="1600" b="1" dirty="0">
                <a:cs typeface="Arial" panose="020B0604020202020204" pitchFamily="34" charset="0"/>
              </a:rPr>
              <a:t>General characteristics</a:t>
            </a:r>
            <a:r>
              <a:rPr lang="en-US" sz="1600" dirty="0">
                <a:cs typeface="Arial" panose="020B0604020202020204" pitchFamily="34" charset="0"/>
              </a:rPr>
              <a:t>: All animals in the phylum Chordata possess four anatomical features at some point in their lifecycle.</a:t>
            </a:r>
          </a:p>
          <a:p>
            <a:pPr eaLnBrk="1" hangingPunct="1">
              <a:lnSpc>
                <a:spcPct val="80000"/>
              </a:lnSpc>
              <a:spcBef>
                <a:spcPts val="0"/>
              </a:spcBef>
              <a:buFontTx/>
              <a:buNone/>
            </a:pPr>
            <a:r>
              <a:rPr lang="en-US" sz="1600" dirty="0">
                <a:cs typeface="Arial" panose="020B0604020202020204" pitchFamily="34" charset="0"/>
              </a:rPr>
              <a:t>	Those features include:</a:t>
            </a:r>
          </a:p>
          <a:p>
            <a:pPr marL="514350" indent="-169863">
              <a:lnSpc>
                <a:spcPct val="80000"/>
              </a:lnSpc>
              <a:spcBef>
                <a:spcPts val="0"/>
              </a:spcBef>
            </a:pPr>
            <a:r>
              <a:rPr lang="en-US" sz="1600" dirty="0">
                <a:solidFill>
                  <a:schemeClr val="accent1">
                    <a:lumMod val="75000"/>
                  </a:schemeClr>
                </a:solidFill>
                <a:cs typeface="Arial" panose="020B0604020202020204" pitchFamily="34" charset="0"/>
              </a:rPr>
              <a:t>Notochord</a:t>
            </a:r>
          </a:p>
          <a:p>
            <a:pPr marL="971550" lvl="1" indent="-176213">
              <a:lnSpc>
                <a:spcPct val="80000"/>
              </a:lnSpc>
              <a:spcBef>
                <a:spcPts val="0"/>
              </a:spcBef>
            </a:pPr>
            <a:r>
              <a:rPr lang="en-US" sz="1400" dirty="0">
                <a:solidFill>
                  <a:srgbClr val="CC0099"/>
                </a:solidFill>
                <a:cs typeface="Arial" panose="020B0604020202020204" pitchFamily="34" charset="0"/>
              </a:rPr>
              <a:t>Muscle attachment</a:t>
            </a:r>
            <a:endParaRPr lang="en-US" sz="1400" dirty="0">
              <a:solidFill>
                <a:srgbClr val="FF0000"/>
              </a:solidFill>
              <a:cs typeface="Arial" panose="020B0604020202020204" pitchFamily="34" charset="0"/>
            </a:endParaRPr>
          </a:p>
          <a:p>
            <a:pPr marL="514350" indent="-169863">
              <a:lnSpc>
                <a:spcPct val="80000"/>
              </a:lnSpc>
              <a:spcBef>
                <a:spcPts val="0"/>
              </a:spcBef>
            </a:pPr>
            <a:r>
              <a:rPr lang="en-US" sz="1600" dirty="0">
                <a:solidFill>
                  <a:schemeClr val="accent1">
                    <a:lumMod val="75000"/>
                  </a:schemeClr>
                </a:solidFill>
                <a:cs typeface="Arial" panose="020B0604020202020204" pitchFamily="34" charset="0"/>
              </a:rPr>
              <a:t>Hollow dorsal nerve cord</a:t>
            </a:r>
          </a:p>
          <a:p>
            <a:pPr marL="971550" lvl="1" indent="-176213">
              <a:lnSpc>
                <a:spcPct val="80000"/>
              </a:lnSpc>
              <a:spcBef>
                <a:spcPts val="0"/>
              </a:spcBef>
            </a:pPr>
            <a:r>
              <a:rPr lang="en-US" sz="1400" dirty="0">
                <a:solidFill>
                  <a:srgbClr val="CC0099"/>
                </a:solidFill>
                <a:cs typeface="Arial" panose="020B0604020202020204" pitchFamily="34" charset="0"/>
              </a:rPr>
              <a:t>Nerve signal transmission</a:t>
            </a:r>
            <a:endParaRPr lang="en-US" sz="1400" dirty="0">
              <a:solidFill>
                <a:srgbClr val="FF0000"/>
              </a:solidFill>
              <a:cs typeface="Arial" panose="020B0604020202020204" pitchFamily="34" charset="0"/>
            </a:endParaRPr>
          </a:p>
          <a:p>
            <a:pPr marL="514350" indent="-169863">
              <a:lnSpc>
                <a:spcPct val="80000"/>
              </a:lnSpc>
              <a:spcBef>
                <a:spcPts val="0"/>
              </a:spcBef>
            </a:pPr>
            <a:r>
              <a:rPr lang="en-US" sz="1600" dirty="0">
                <a:solidFill>
                  <a:schemeClr val="accent1">
                    <a:lumMod val="75000"/>
                  </a:schemeClr>
                </a:solidFill>
                <a:cs typeface="Arial" panose="020B0604020202020204" pitchFamily="34" charset="0"/>
              </a:rPr>
              <a:t>Pharyngeal slits </a:t>
            </a:r>
          </a:p>
          <a:p>
            <a:pPr marL="971550" lvl="1" indent="-176213">
              <a:lnSpc>
                <a:spcPct val="80000"/>
              </a:lnSpc>
              <a:spcBef>
                <a:spcPts val="0"/>
              </a:spcBef>
            </a:pPr>
            <a:r>
              <a:rPr lang="en-US" sz="1400" dirty="0">
                <a:solidFill>
                  <a:srgbClr val="CC0099"/>
                </a:solidFill>
                <a:cs typeface="Arial" panose="020B0604020202020204" pitchFamily="34" charset="0"/>
              </a:rPr>
              <a:t>Various functions</a:t>
            </a:r>
            <a:endParaRPr lang="en-US" sz="1400" dirty="0">
              <a:solidFill>
                <a:srgbClr val="FF0000"/>
              </a:solidFill>
              <a:cs typeface="Arial" panose="020B0604020202020204" pitchFamily="34" charset="0"/>
            </a:endParaRPr>
          </a:p>
          <a:p>
            <a:pPr marL="514350" indent="-169863">
              <a:lnSpc>
                <a:spcPct val="80000"/>
              </a:lnSpc>
              <a:spcBef>
                <a:spcPts val="0"/>
              </a:spcBef>
            </a:pPr>
            <a:r>
              <a:rPr lang="en-US" sz="1600" dirty="0">
                <a:solidFill>
                  <a:schemeClr val="accent1">
                    <a:lumMod val="75000"/>
                  </a:schemeClr>
                </a:solidFill>
                <a:cs typeface="Arial" panose="020B0604020202020204" pitchFamily="34" charset="0"/>
              </a:rPr>
              <a:t>Post-anal tail </a:t>
            </a:r>
          </a:p>
          <a:p>
            <a:pPr marL="971550" lvl="1" indent="-176213">
              <a:lnSpc>
                <a:spcPct val="80000"/>
              </a:lnSpc>
              <a:spcBef>
                <a:spcPts val="0"/>
              </a:spcBef>
            </a:pPr>
            <a:r>
              <a:rPr lang="en-US" sz="1400" dirty="0">
                <a:solidFill>
                  <a:srgbClr val="CC0099"/>
                </a:solidFill>
                <a:cs typeface="Arial" panose="020B0604020202020204" pitchFamily="34" charset="0"/>
              </a:rPr>
              <a:t>Movement</a:t>
            </a:r>
            <a:endParaRPr lang="en-US" sz="1400" dirty="0">
              <a:solidFill>
                <a:srgbClr val="FF0000"/>
              </a:solidFill>
              <a:cs typeface="Arial" panose="020B0604020202020204" pitchFamily="34" charset="0"/>
            </a:endParaRPr>
          </a:p>
          <a:p>
            <a:pPr marL="225425" indent="0">
              <a:lnSpc>
                <a:spcPct val="80000"/>
              </a:lnSpc>
              <a:spcBef>
                <a:spcPts val="0"/>
              </a:spcBef>
              <a:buNone/>
            </a:pPr>
            <a:endParaRPr lang="en-US" sz="1800" dirty="0">
              <a:cs typeface="Arial" panose="020B0604020202020204" pitchFamily="34" charset="0"/>
            </a:endParaRPr>
          </a:p>
          <a:p>
            <a:pPr marL="225425" indent="0">
              <a:lnSpc>
                <a:spcPct val="80000"/>
              </a:lnSpc>
              <a:spcBef>
                <a:spcPts val="0"/>
              </a:spcBef>
              <a:buNone/>
            </a:pPr>
            <a:r>
              <a:rPr lang="en-US" sz="1800" dirty="0">
                <a:cs typeface="Arial" panose="020B0604020202020204" pitchFamily="34" charset="0"/>
              </a:rPr>
              <a:t>Three Chordata subphyla:</a:t>
            </a:r>
          </a:p>
          <a:p>
            <a:pPr marL="568325" indent="-165100">
              <a:lnSpc>
                <a:spcPct val="80000"/>
              </a:lnSpc>
              <a:spcBef>
                <a:spcPts val="0"/>
              </a:spcBef>
            </a:pPr>
            <a:r>
              <a:rPr lang="en-US" sz="1600" dirty="0" err="1">
                <a:solidFill>
                  <a:schemeClr val="accent5"/>
                </a:solidFill>
                <a:cs typeface="Arial" panose="020B0604020202020204" pitchFamily="34" charset="0"/>
              </a:rPr>
              <a:t>Urochordata</a:t>
            </a:r>
            <a:endParaRPr lang="en-US" sz="1600" dirty="0">
              <a:solidFill>
                <a:schemeClr val="accent5"/>
              </a:solidFill>
              <a:cs typeface="Arial" panose="020B0604020202020204" pitchFamily="34" charset="0"/>
            </a:endParaRPr>
          </a:p>
          <a:p>
            <a:pPr marL="568325" indent="-165100">
              <a:lnSpc>
                <a:spcPct val="80000"/>
              </a:lnSpc>
              <a:spcBef>
                <a:spcPts val="0"/>
              </a:spcBef>
            </a:pPr>
            <a:r>
              <a:rPr lang="en-US" sz="1600" dirty="0" err="1">
                <a:solidFill>
                  <a:schemeClr val="accent5"/>
                </a:solidFill>
                <a:cs typeface="Arial" panose="020B0604020202020204" pitchFamily="34" charset="0"/>
              </a:rPr>
              <a:t>Cephalochordata</a:t>
            </a:r>
            <a:endParaRPr lang="en-US" sz="1600" dirty="0">
              <a:solidFill>
                <a:schemeClr val="accent5"/>
              </a:solidFill>
              <a:cs typeface="Arial" panose="020B0604020202020204" pitchFamily="34" charset="0"/>
            </a:endParaRPr>
          </a:p>
          <a:p>
            <a:pPr marL="568325" indent="-165100">
              <a:lnSpc>
                <a:spcPct val="80000"/>
              </a:lnSpc>
              <a:spcBef>
                <a:spcPts val="0"/>
              </a:spcBef>
            </a:pPr>
            <a:r>
              <a:rPr lang="en-US" sz="1600" dirty="0">
                <a:solidFill>
                  <a:schemeClr val="accent5"/>
                </a:solidFill>
                <a:cs typeface="Arial" panose="020B0604020202020204" pitchFamily="34" charset="0"/>
              </a:rPr>
              <a:t>Vertebrata</a:t>
            </a:r>
          </a:p>
          <a:p>
            <a:pPr marL="225425" indent="0">
              <a:lnSpc>
                <a:spcPct val="80000"/>
              </a:lnSpc>
              <a:spcBef>
                <a:spcPts val="0"/>
              </a:spcBef>
              <a:buNone/>
            </a:pPr>
            <a:endParaRPr lang="en-US" sz="1600" dirty="0">
              <a:solidFill>
                <a:srgbClr val="FF9900"/>
              </a:solidFill>
              <a:cs typeface="Arial" panose="020B0604020202020204" pitchFamily="34" charset="0"/>
            </a:endParaRPr>
          </a:p>
          <a:p>
            <a:pPr marL="225425" indent="0">
              <a:lnSpc>
                <a:spcPct val="80000"/>
              </a:lnSpc>
              <a:spcBef>
                <a:spcPts val="0"/>
              </a:spcBef>
              <a:buNone/>
            </a:pPr>
            <a:r>
              <a:rPr lang="en-US" sz="1600" b="1" dirty="0">
                <a:cs typeface="Arial" panose="020B0604020202020204" pitchFamily="34" charset="0"/>
              </a:rPr>
              <a:t>Evolutionary History </a:t>
            </a:r>
            <a:r>
              <a:rPr lang="en-US" sz="1600" dirty="0">
                <a:cs typeface="Arial" panose="020B0604020202020204" pitchFamily="34" charset="0"/>
              </a:rPr>
              <a:t>– The first chordates arose during the </a:t>
            </a:r>
            <a:r>
              <a:rPr lang="en-US" sz="1600" dirty="0">
                <a:solidFill>
                  <a:srgbClr val="7030A0"/>
                </a:solidFill>
                <a:cs typeface="Arial" panose="020B0604020202020204" pitchFamily="34" charset="0"/>
              </a:rPr>
              <a:t>Cambrian Period approximately 550 </a:t>
            </a:r>
            <a:r>
              <a:rPr lang="en-US" sz="1600" dirty="0" err="1">
                <a:solidFill>
                  <a:srgbClr val="7030A0"/>
                </a:solidFill>
                <a:cs typeface="Arial" panose="020B0604020202020204" pitchFamily="34" charset="0"/>
              </a:rPr>
              <a:t>mya</a:t>
            </a:r>
            <a:r>
              <a:rPr lang="en-US" sz="1600" dirty="0">
                <a:solidFill>
                  <a:srgbClr val="7030A0"/>
                </a:solidFill>
                <a:cs typeface="Arial" panose="020B0604020202020204" pitchFamily="34" charset="0"/>
              </a:rPr>
              <a:t>.</a:t>
            </a:r>
          </a:p>
          <a:p>
            <a:pPr marL="225425" indent="0">
              <a:lnSpc>
                <a:spcPct val="80000"/>
              </a:lnSpc>
              <a:spcBef>
                <a:spcPts val="0"/>
              </a:spcBef>
              <a:buNone/>
            </a:pPr>
            <a:endParaRPr lang="en-US" sz="1600" dirty="0">
              <a:cs typeface="Arial" panose="020B0604020202020204" pitchFamily="34" charset="0"/>
            </a:endParaRPr>
          </a:p>
          <a:p>
            <a:pPr marL="225425" indent="0">
              <a:lnSpc>
                <a:spcPct val="80000"/>
              </a:lnSpc>
              <a:spcBef>
                <a:spcPts val="0"/>
              </a:spcBef>
              <a:buNone/>
            </a:pPr>
            <a:r>
              <a:rPr lang="en-US" sz="1600" b="1" dirty="0">
                <a:cs typeface="Arial" panose="020B0604020202020204" pitchFamily="34" charset="0"/>
              </a:rPr>
              <a:t>Biogeography</a:t>
            </a:r>
            <a:r>
              <a:rPr lang="en-US" sz="1600" dirty="0">
                <a:cs typeface="Arial" panose="020B0604020202020204" pitchFamily="34" charset="0"/>
              </a:rPr>
              <a:t> – World wide in nearly every habitat</a:t>
            </a:r>
          </a:p>
        </p:txBody>
      </p:sp>
      <p:sp>
        <p:nvSpPr>
          <p:cNvPr id="30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4943F0-0E68-4DF7-A11B-7F4695C23B6A}" type="slidenum">
              <a:rPr lang="en-US"/>
              <a:pPr eaLnBrk="1" hangingPunct="1"/>
              <a:t>1</a:t>
            </a:fld>
            <a:endParaRPr lang="en-US"/>
          </a:p>
        </p:txBody>
      </p:sp>
      <p:pic>
        <p:nvPicPr>
          <p:cNvPr id="6" name="Picture 5"/>
          <p:cNvPicPr>
            <a:picLocks noChangeAspect="1"/>
          </p:cNvPicPr>
          <p:nvPr/>
        </p:nvPicPr>
        <p:blipFill>
          <a:blip r:embed="rId2"/>
          <a:stretch>
            <a:fillRect/>
          </a:stretch>
        </p:blipFill>
        <p:spPr>
          <a:xfrm>
            <a:off x="4129987" y="2276891"/>
            <a:ext cx="4655926" cy="2477419"/>
          </a:xfrm>
          <a:prstGeom prst="rect">
            <a:avLst/>
          </a:prstGeom>
        </p:spPr>
      </p:pic>
    </p:spTree>
    <p:extLst>
      <p:ext uri="{BB962C8B-B14F-4D97-AF65-F5344CB8AC3E}">
        <p14:creationId xmlns:p14="http://schemas.microsoft.com/office/powerpoint/2010/main" val="285988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AD5969-3D02-4E54-94DC-933A078AB275}" type="slidenum">
              <a:rPr lang="en-US"/>
              <a:pPr eaLnBrk="1" hangingPunct="1"/>
              <a:t>10</a:t>
            </a:fld>
            <a:endParaRPr lang="en-US"/>
          </a:p>
        </p:txBody>
      </p:sp>
      <p:pic>
        <p:nvPicPr>
          <p:cNvPr id="7" name="Picture 6"/>
          <p:cNvPicPr>
            <a:picLocks noChangeAspect="1"/>
          </p:cNvPicPr>
          <p:nvPr/>
        </p:nvPicPr>
        <p:blipFill>
          <a:blip r:embed="rId2"/>
          <a:stretch>
            <a:fillRect/>
          </a:stretch>
        </p:blipFill>
        <p:spPr>
          <a:xfrm>
            <a:off x="5117620" y="4605686"/>
            <a:ext cx="2939552" cy="1584894"/>
          </a:xfrm>
          <a:prstGeom prst="rect">
            <a:avLst/>
          </a:prstGeom>
        </p:spPr>
      </p:pic>
      <p:grpSp>
        <p:nvGrpSpPr>
          <p:cNvPr id="3" name="Group 2"/>
          <p:cNvGrpSpPr/>
          <p:nvPr/>
        </p:nvGrpSpPr>
        <p:grpSpPr>
          <a:xfrm>
            <a:off x="5111721" y="1442329"/>
            <a:ext cx="3744553" cy="3028970"/>
            <a:chOff x="598628" y="3497030"/>
            <a:chExt cx="3744553" cy="3028970"/>
          </a:xfrm>
        </p:grpSpPr>
        <p:pic>
          <p:nvPicPr>
            <p:cNvPr id="9" name="Picture 8" descr="34_08aSeaLamprey-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28" y="4632863"/>
              <a:ext cx="3679521" cy="1893137"/>
            </a:xfrm>
            <a:prstGeom prst="rect">
              <a:avLst/>
            </a:prstGeom>
          </p:spPr>
        </p:pic>
        <p:pic>
          <p:nvPicPr>
            <p:cNvPr id="10" name="Picture 9" descr="34_08bSeaLamprey-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628" y="3497030"/>
              <a:ext cx="1631862" cy="1135833"/>
            </a:xfrm>
            <a:prstGeom prst="rect">
              <a:avLst/>
            </a:prstGeom>
          </p:spPr>
        </p:pic>
        <p:pic>
          <p:nvPicPr>
            <p:cNvPr id="8" name="Picture 4" descr="http://legacy.earlham.edu/~bowenap/lamprey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3933" y="3522889"/>
              <a:ext cx="2259248" cy="15096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5650176" y="6190580"/>
            <a:ext cx="1831840" cy="369332"/>
          </a:xfrm>
          <a:prstGeom prst="rect">
            <a:avLst/>
          </a:prstGeom>
          <a:noFill/>
        </p:spPr>
        <p:txBody>
          <a:bodyPr wrap="square" rtlCol="0">
            <a:spAutoFit/>
          </a:bodyPr>
          <a:lstStyle/>
          <a:p>
            <a:r>
              <a:rPr lang="en-US" dirty="0"/>
              <a:t>Ammocoete larva</a:t>
            </a:r>
          </a:p>
        </p:txBody>
      </p:sp>
      <p:sp>
        <p:nvSpPr>
          <p:cNvPr id="11" name="Rectangle 2"/>
          <p:cNvSpPr txBox="1">
            <a:spLocks noChangeArrowheads="1"/>
          </p:cNvSpPr>
          <p:nvPr/>
        </p:nvSpPr>
        <p:spPr>
          <a:xfrm>
            <a:off x="359624" y="147901"/>
            <a:ext cx="8229600" cy="14708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Superclass: </a:t>
            </a:r>
            <a:r>
              <a:rPr lang="en-US" sz="3200" dirty="0" err="1">
                <a:solidFill>
                  <a:schemeClr val="accent2">
                    <a:lumMod val="75000"/>
                  </a:schemeClr>
                </a:solidFill>
                <a:latin typeface="Arial" panose="020B0604020202020204" pitchFamily="34" charset="0"/>
                <a:cs typeface="Arial" panose="020B0604020202020204" pitchFamily="34" charset="0"/>
              </a:rPr>
              <a:t>Agnatha</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Petromyzontiformes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Lamprey</a:t>
            </a:r>
          </a:p>
        </p:txBody>
      </p:sp>
      <p:sp>
        <p:nvSpPr>
          <p:cNvPr id="12" name="Rectangle 3"/>
          <p:cNvSpPr txBox="1">
            <a:spLocks noChangeArrowheads="1"/>
          </p:cNvSpPr>
          <p:nvPr/>
        </p:nvSpPr>
        <p:spPr>
          <a:xfrm>
            <a:off x="344982" y="1782618"/>
            <a:ext cx="4195207" cy="4777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a:t>
            </a:r>
            <a:r>
              <a:rPr lang="en-US" sz="1600" dirty="0"/>
              <a:t>–   Fish in the superclass </a:t>
            </a:r>
            <a:r>
              <a:rPr lang="en-US" sz="1600" dirty="0" err="1"/>
              <a:t>agnatha</a:t>
            </a:r>
            <a:r>
              <a:rPr lang="en-US" sz="1600" dirty="0"/>
              <a:t> lack </a:t>
            </a:r>
            <a:r>
              <a:rPr lang="en-US" sz="1600" dirty="0">
                <a:solidFill>
                  <a:schemeClr val="accent1"/>
                </a:solidFill>
              </a:rPr>
              <a:t>scales, jaws and paired appendages.   </a:t>
            </a:r>
          </a:p>
          <a:p>
            <a:pPr>
              <a:lnSpc>
                <a:spcPct val="80000"/>
              </a:lnSpc>
              <a:buNone/>
            </a:pPr>
            <a:r>
              <a:rPr lang="en-US" sz="1600" b="1" dirty="0"/>
              <a:t>Unique characteristics – </a:t>
            </a:r>
            <a:r>
              <a:rPr lang="en-US" sz="1600" dirty="0">
                <a:solidFill>
                  <a:srgbClr val="7030A0"/>
                </a:solidFill>
              </a:rPr>
              <a:t>The lamprey larvae, called </a:t>
            </a:r>
            <a:r>
              <a:rPr lang="en-US" sz="1600" dirty="0" err="1">
                <a:solidFill>
                  <a:srgbClr val="7030A0"/>
                </a:solidFill>
              </a:rPr>
              <a:t>ammocoetes</a:t>
            </a:r>
            <a:r>
              <a:rPr lang="en-US" sz="1600" dirty="0">
                <a:solidFill>
                  <a:srgbClr val="7030A0"/>
                </a:solidFill>
              </a:rPr>
              <a:t>, are found in burrows in freshwater rivers and streams, where they obtain food by filter feeding. </a:t>
            </a:r>
            <a:r>
              <a:rPr lang="en-US" sz="1600" dirty="0"/>
              <a:t>When transitioning to the adult form the larvae must go through</a:t>
            </a:r>
            <a:r>
              <a:rPr lang="en-US" sz="1600" dirty="0">
                <a:solidFill>
                  <a:srgbClr val="00B0F0"/>
                </a:solidFill>
              </a:rPr>
              <a:t> </a:t>
            </a:r>
            <a:r>
              <a:rPr lang="en-US" sz="1600" dirty="0">
                <a:solidFill>
                  <a:srgbClr val="CC0066"/>
                </a:solidFill>
              </a:rPr>
              <a:t>metamorphosis where the entire digestive system must be restructured.  </a:t>
            </a:r>
            <a:endParaRPr lang="en-US" sz="1600" b="1" dirty="0">
              <a:solidFill>
                <a:srgbClr val="CC0066"/>
              </a:solidFill>
            </a:endParaRPr>
          </a:p>
          <a:p>
            <a:pPr>
              <a:lnSpc>
                <a:spcPct val="80000"/>
              </a:lnSpc>
              <a:buNone/>
            </a:pPr>
            <a:r>
              <a:rPr lang="en-US" sz="1600" b="1" dirty="0"/>
              <a:t>Biogeography – </a:t>
            </a:r>
            <a:r>
              <a:rPr lang="en-US" sz="1600" dirty="0">
                <a:solidFill>
                  <a:srgbClr val="663300"/>
                </a:solidFill>
              </a:rPr>
              <a:t>Temperate marine and fresh waters worldwide</a:t>
            </a:r>
          </a:p>
          <a:p>
            <a:pPr>
              <a:lnSpc>
                <a:spcPct val="80000"/>
              </a:lnSpc>
              <a:buNone/>
            </a:pPr>
            <a:r>
              <a:rPr lang="en-US" sz="1600" b="1" dirty="0"/>
              <a:t>Habitat </a:t>
            </a:r>
            <a:r>
              <a:rPr lang="en-US" sz="1600" dirty="0">
                <a:solidFill>
                  <a:schemeClr val="accent1">
                    <a:lumMod val="75000"/>
                  </a:schemeClr>
                </a:solidFill>
              </a:rPr>
              <a:t>– </a:t>
            </a:r>
            <a:r>
              <a:rPr lang="en-US" sz="1600" dirty="0">
                <a:solidFill>
                  <a:schemeClr val="accent5"/>
                </a:solidFill>
              </a:rPr>
              <a:t>Lampreys typically live in the ocean and must migrate up fresh water rivers to spawn (anadromous). Ammocoetes are found in freshwater rivers and streams.</a:t>
            </a:r>
            <a:endParaRPr lang="en-US" sz="1600" dirty="0">
              <a:solidFill>
                <a:schemeClr val="accent4"/>
              </a:solidFill>
            </a:endParaRPr>
          </a:p>
          <a:p>
            <a:pPr>
              <a:lnSpc>
                <a:spcPct val="80000"/>
              </a:lnSpc>
              <a:buNone/>
            </a:pPr>
            <a:r>
              <a:rPr lang="en-US" sz="1600" b="1" dirty="0"/>
              <a:t>Diet</a:t>
            </a:r>
            <a:r>
              <a:rPr lang="en-US" sz="1600" dirty="0">
                <a:solidFill>
                  <a:srgbClr val="FF9900"/>
                </a:solidFill>
              </a:rPr>
              <a:t> </a:t>
            </a:r>
            <a:r>
              <a:rPr lang="en-US" sz="1600" dirty="0"/>
              <a:t>- Some adult lampreys are </a:t>
            </a:r>
            <a:r>
              <a:rPr lang="en-US" sz="1600" dirty="0">
                <a:solidFill>
                  <a:schemeClr val="accent2">
                    <a:lumMod val="75000"/>
                  </a:schemeClr>
                </a:solidFill>
              </a:rPr>
              <a:t>parasitic and feed by attaching their mouth to a fish, </a:t>
            </a:r>
            <a:r>
              <a:rPr lang="en-US" sz="1600" dirty="0"/>
              <a:t>secreting an anticoagulant into the host, and feeding on the blood and tissues of the host. </a:t>
            </a:r>
            <a:r>
              <a:rPr lang="en-US" sz="1600" dirty="0">
                <a:solidFill>
                  <a:schemeClr val="accent2">
                    <a:lumMod val="75000"/>
                  </a:schemeClr>
                </a:solidFill>
              </a:rPr>
              <a:t>Ammocoetes are filter feeders. </a:t>
            </a:r>
          </a:p>
          <a:p>
            <a:pPr>
              <a:lnSpc>
                <a:spcPct val="80000"/>
              </a:lnSpc>
              <a:buFontTx/>
              <a:buNone/>
            </a:pPr>
            <a:endParaRPr lang="en-US" sz="1600" dirty="0">
              <a:solidFill>
                <a:srgbClr val="0070C0"/>
              </a:solidFill>
            </a:endParaRPr>
          </a:p>
        </p:txBody>
      </p:sp>
    </p:spTree>
    <p:extLst>
      <p:ext uri="{BB962C8B-B14F-4D97-AF65-F5344CB8AC3E}">
        <p14:creationId xmlns:p14="http://schemas.microsoft.com/office/powerpoint/2010/main" val="4057957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34754"/>
            <a:ext cx="8229600" cy="1090798"/>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Superclass: Gnathostomata</a:t>
            </a:r>
          </a:p>
        </p:txBody>
      </p:sp>
      <p:sp>
        <p:nvSpPr>
          <p:cNvPr id="37891" name="Rectangle 3"/>
          <p:cNvSpPr>
            <a:spLocks noGrp="1" noChangeArrowheads="1"/>
          </p:cNvSpPr>
          <p:nvPr>
            <p:ph type="body" sz="half" idx="1"/>
          </p:nvPr>
        </p:nvSpPr>
        <p:spPr>
          <a:xfrm>
            <a:off x="762000" y="1323975"/>
            <a:ext cx="7620000" cy="1592220"/>
          </a:xfrm>
        </p:spPr>
        <p:txBody>
          <a:bodyPr>
            <a:normAutofit lnSpcReduction="10000"/>
          </a:bodyPr>
          <a:lstStyle/>
          <a:p>
            <a:pPr marL="0" indent="0" eaLnBrk="1" hangingPunct="1">
              <a:buFontTx/>
              <a:buNone/>
            </a:pPr>
            <a:r>
              <a:rPr lang="en-US" sz="2400" dirty="0"/>
              <a:t>This superclass includes the </a:t>
            </a:r>
            <a:r>
              <a:rPr lang="en-US" sz="2400" dirty="0">
                <a:solidFill>
                  <a:schemeClr val="accent1"/>
                </a:solidFill>
              </a:rPr>
              <a:t>jawed vertebrates</a:t>
            </a:r>
            <a:r>
              <a:rPr lang="en-US" sz="2400" dirty="0"/>
              <a:t>.</a:t>
            </a:r>
            <a:r>
              <a:rPr lang="en-US" sz="2400" dirty="0">
                <a:solidFill>
                  <a:srgbClr val="FF0000"/>
                </a:solidFill>
              </a:rPr>
              <a:t> </a:t>
            </a:r>
            <a:r>
              <a:rPr lang="en-US" sz="2400" dirty="0"/>
              <a:t>Jaws likely evolved from the </a:t>
            </a:r>
            <a:r>
              <a:rPr lang="en-US" sz="2400" dirty="0">
                <a:solidFill>
                  <a:srgbClr val="CC0066"/>
                </a:solidFill>
              </a:rPr>
              <a:t>skeletal supports of the pharyngeal slits which were used in filter feeding. </a:t>
            </a:r>
            <a:r>
              <a:rPr lang="en-US" sz="2400" dirty="0"/>
              <a:t>The evolution of jaws allowed for the</a:t>
            </a:r>
            <a:r>
              <a:rPr lang="en-US" sz="2400" dirty="0">
                <a:solidFill>
                  <a:srgbClr val="FF9900"/>
                </a:solidFill>
              </a:rPr>
              <a:t> </a:t>
            </a:r>
            <a:r>
              <a:rPr lang="en-US" sz="2400" dirty="0">
                <a:solidFill>
                  <a:srgbClr val="7030A0"/>
                </a:solidFill>
              </a:rPr>
              <a:t>utilization of different food types, which facilitated the radiation and diversification of vertebrates</a:t>
            </a:r>
            <a:r>
              <a:rPr lang="en-US" sz="2400" dirty="0"/>
              <a:t>.</a:t>
            </a:r>
            <a:r>
              <a:rPr lang="en-US" sz="2400" dirty="0">
                <a:solidFill>
                  <a:srgbClr val="FF9900"/>
                </a:solidFill>
              </a:rPr>
              <a:t>   </a:t>
            </a:r>
          </a:p>
        </p:txBody>
      </p:sp>
      <p:sp>
        <p:nvSpPr>
          <p:cNvPr id="37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744F3B-967F-411B-9294-AFBDE29B5EA2}" type="slidenum">
              <a:rPr lang="en-US"/>
              <a:pPr eaLnBrk="1" hangingPunct="1"/>
              <a:t>11</a:t>
            </a:fld>
            <a:endParaRPr lang="en-US"/>
          </a:p>
        </p:txBody>
      </p:sp>
      <p:pic>
        <p:nvPicPr>
          <p:cNvPr id="6" name="Picture 5"/>
          <p:cNvPicPr>
            <a:picLocks noChangeAspect="1"/>
          </p:cNvPicPr>
          <p:nvPr/>
        </p:nvPicPr>
        <p:blipFill>
          <a:blip r:embed="rId2"/>
          <a:stretch>
            <a:fillRect/>
          </a:stretch>
        </p:blipFill>
        <p:spPr>
          <a:xfrm>
            <a:off x="297085" y="3737916"/>
            <a:ext cx="8549829" cy="1898795"/>
          </a:xfrm>
          <a:prstGeom prst="rect">
            <a:avLst/>
          </a:prstGeom>
        </p:spPr>
      </p:pic>
    </p:spTree>
    <p:extLst>
      <p:ext uri="{BB962C8B-B14F-4D97-AF65-F5344CB8AC3E}">
        <p14:creationId xmlns:p14="http://schemas.microsoft.com/office/powerpoint/2010/main" val="277438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381001"/>
            <a:ext cx="8229600" cy="686444"/>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Class: </a:t>
            </a:r>
            <a:r>
              <a:rPr lang="en-US" sz="4000" dirty="0" err="1">
                <a:solidFill>
                  <a:schemeClr val="accent2">
                    <a:lumMod val="75000"/>
                  </a:schemeClr>
                </a:solidFill>
                <a:latin typeface="Arial" panose="020B0604020202020204" pitchFamily="34" charset="0"/>
                <a:cs typeface="Arial" panose="020B0604020202020204" pitchFamily="34" charset="0"/>
              </a:rPr>
              <a:t>Chondrichthyes</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
        <p:nvSpPr>
          <p:cNvPr id="38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AF373D-2BD6-43F3-B71E-F491481D2883}" type="slidenum">
              <a:rPr lang="en-US"/>
              <a:pPr eaLnBrk="1" hangingPunct="1"/>
              <a:t>12</a:t>
            </a:fld>
            <a:endParaRPr lang="en-US"/>
          </a:p>
        </p:txBody>
      </p:sp>
      <p:pic>
        <p:nvPicPr>
          <p:cNvPr id="6" name="Picture 5" descr="http://www.australianmuseum.net.au/Uploads/Images/2933/F23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0597" y="1433341"/>
            <a:ext cx="1730859" cy="14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811726" y="1137875"/>
            <a:ext cx="1349848" cy="295466"/>
          </a:xfrm>
          <a:prstGeom prst="rect">
            <a:avLst/>
          </a:prstGeom>
          <a:solidFill>
            <a:schemeClr val="bg1"/>
          </a:solidFill>
        </p:spPr>
        <p:txBody>
          <a:bodyPr wrap="square" lIns="9144" tIns="9144" rIns="9144" bIns="9144" rtlCol="0">
            <a:spAutoFit/>
          </a:bodyPr>
          <a:lstStyle/>
          <a:p>
            <a:r>
              <a:rPr lang="en-US" dirty="0"/>
              <a:t>Placoid scales</a:t>
            </a:r>
          </a:p>
        </p:txBody>
      </p:sp>
      <p:sp>
        <p:nvSpPr>
          <p:cNvPr id="9" name="TextBox 8"/>
          <p:cNvSpPr txBox="1"/>
          <p:nvPr/>
        </p:nvSpPr>
        <p:spPr>
          <a:xfrm>
            <a:off x="5659686" y="4676740"/>
            <a:ext cx="2304075" cy="295466"/>
          </a:xfrm>
          <a:prstGeom prst="rect">
            <a:avLst/>
          </a:prstGeom>
          <a:solidFill>
            <a:schemeClr val="bg1"/>
          </a:solidFill>
        </p:spPr>
        <p:txBody>
          <a:bodyPr wrap="square" lIns="9144" tIns="9144" rIns="9144" bIns="9144" rtlCol="0">
            <a:spAutoFit/>
          </a:bodyPr>
          <a:lstStyle/>
          <a:p>
            <a:r>
              <a:rPr lang="en-US" dirty="0" err="1"/>
              <a:t>Ampullae</a:t>
            </a:r>
            <a:r>
              <a:rPr lang="en-US" dirty="0"/>
              <a:t> of </a:t>
            </a:r>
            <a:r>
              <a:rPr lang="en-US" dirty="0" err="1"/>
              <a:t>Lorenzini</a:t>
            </a:r>
            <a:endParaRPr lang="en-US" dirty="0"/>
          </a:p>
        </p:txBody>
      </p:sp>
      <p:sp>
        <p:nvSpPr>
          <p:cNvPr id="11" name="Rectangle 3"/>
          <p:cNvSpPr txBox="1">
            <a:spLocks noChangeArrowheads="1"/>
          </p:cNvSpPr>
          <p:nvPr/>
        </p:nvSpPr>
        <p:spPr>
          <a:xfrm>
            <a:off x="453149" y="1173819"/>
            <a:ext cx="5159635" cy="5372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a:t>
            </a:r>
            <a:r>
              <a:rPr lang="en-US" sz="1600" dirty="0"/>
              <a:t>–  Fish in the class </a:t>
            </a:r>
            <a:r>
              <a:rPr lang="en-US" sz="1600" dirty="0" err="1"/>
              <a:t>Chondrichthyes</a:t>
            </a:r>
            <a:r>
              <a:rPr lang="en-US" sz="1600" dirty="0"/>
              <a:t> all </a:t>
            </a:r>
            <a:r>
              <a:rPr lang="en-US" sz="1600" dirty="0">
                <a:solidFill>
                  <a:srgbClr val="7030A0"/>
                </a:solidFill>
              </a:rPr>
              <a:t>lack true bone and have a skeleton made of cartilage, which is not a primitive characteristic. </a:t>
            </a:r>
            <a:r>
              <a:rPr lang="en-US" sz="1600" dirty="0" err="1">
                <a:solidFill>
                  <a:srgbClr val="00B0F0"/>
                </a:solidFill>
              </a:rPr>
              <a:t>Chondricthyans</a:t>
            </a:r>
            <a:r>
              <a:rPr lang="en-US" sz="1600" dirty="0">
                <a:solidFill>
                  <a:srgbClr val="00B0F0"/>
                </a:solidFill>
              </a:rPr>
              <a:t> have tough skin covered with </a:t>
            </a:r>
            <a:r>
              <a:rPr lang="en-US" sz="1600" dirty="0" err="1">
                <a:solidFill>
                  <a:srgbClr val="00B0F0"/>
                </a:solidFill>
              </a:rPr>
              <a:t>placoid</a:t>
            </a:r>
            <a:r>
              <a:rPr lang="en-US" sz="1600" dirty="0">
                <a:solidFill>
                  <a:srgbClr val="00B0F0"/>
                </a:solidFill>
              </a:rPr>
              <a:t> scales,  large, buoyant livers and spiral valve intestines.</a:t>
            </a:r>
            <a:r>
              <a:rPr lang="en-US" sz="1600" dirty="0"/>
              <a:t>  </a:t>
            </a:r>
          </a:p>
          <a:p>
            <a:pPr>
              <a:lnSpc>
                <a:spcPct val="80000"/>
              </a:lnSpc>
              <a:buNone/>
            </a:pPr>
            <a:r>
              <a:rPr lang="en-US" sz="1600" b="1" dirty="0"/>
              <a:t>Unique characteristics – </a:t>
            </a:r>
            <a:r>
              <a:rPr lang="en-US" sz="1600" dirty="0"/>
              <a:t>Most </a:t>
            </a:r>
            <a:r>
              <a:rPr lang="en-US" sz="1600" dirty="0" err="1"/>
              <a:t>chondrichtyans</a:t>
            </a:r>
            <a:r>
              <a:rPr lang="en-US" sz="1600" dirty="0"/>
              <a:t> have a highly developed sensory organ for sensing prey called the</a:t>
            </a:r>
            <a:r>
              <a:rPr lang="en-US" sz="1600" dirty="0">
                <a:solidFill>
                  <a:srgbClr val="CC0099"/>
                </a:solidFill>
              </a:rPr>
              <a:t> </a:t>
            </a:r>
            <a:r>
              <a:rPr lang="en-US" sz="1600" dirty="0" err="1">
                <a:solidFill>
                  <a:srgbClr val="FF3300"/>
                </a:solidFill>
              </a:rPr>
              <a:t>Ampullae</a:t>
            </a:r>
            <a:r>
              <a:rPr lang="en-US" sz="1600" dirty="0">
                <a:solidFill>
                  <a:srgbClr val="FF3300"/>
                </a:solidFill>
              </a:rPr>
              <a:t> of </a:t>
            </a:r>
            <a:r>
              <a:rPr lang="en-US" sz="1600" dirty="0" err="1">
                <a:solidFill>
                  <a:srgbClr val="FF3300"/>
                </a:solidFill>
              </a:rPr>
              <a:t>Lorenzini</a:t>
            </a:r>
            <a:r>
              <a:rPr lang="en-US" sz="1600" dirty="0">
                <a:solidFill>
                  <a:srgbClr val="FF3300"/>
                </a:solidFill>
              </a:rPr>
              <a:t>, which helps them sense the electrical fields given off by their prey.</a:t>
            </a:r>
            <a:r>
              <a:rPr lang="en-US" sz="1600" dirty="0">
                <a:solidFill>
                  <a:schemeClr val="accent5"/>
                </a:solidFill>
              </a:rPr>
              <a:t> </a:t>
            </a:r>
            <a:r>
              <a:rPr lang="en-US" sz="1600" dirty="0"/>
              <a:t>Male and female </a:t>
            </a:r>
            <a:r>
              <a:rPr lang="en-US" sz="1600" dirty="0" err="1"/>
              <a:t>Chondrichthyans</a:t>
            </a:r>
            <a:r>
              <a:rPr lang="en-US" sz="1600" dirty="0"/>
              <a:t> can be easily distinguished by the presence or absence of claspers.  Only male sharks have </a:t>
            </a:r>
            <a:r>
              <a:rPr lang="en-US" sz="1600" dirty="0">
                <a:solidFill>
                  <a:srgbClr val="00B0F0"/>
                </a:solidFill>
              </a:rPr>
              <a:t>claspers, which are extensions of the pelvic fins used to transfer sperm during internal fertilization</a:t>
            </a:r>
            <a:r>
              <a:rPr lang="en-US" sz="1600" dirty="0"/>
              <a:t>.</a:t>
            </a:r>
            <a:endParaRPr lang="en-US" sz="1600" dirty="0">
              <a:solidFill>
                <a:schemeClr val="accent5"/>
              </a:solidFill>
            </a:endParaRPr>
          </a:p>
          <a:p>
            <a:pPr>
              <a:lnSpc>
                <a:spcPct val="80000"/>
              </a:lnSpc>
              <a:buNone/>
            </a:pPr>
            <a:r>
              <a:rPr lang="en-US" sz="1600" b="1" dirty="0"/>
              <a:t>Evolutionary history – </a:t>
            </a:r>
            <a:r>
              <a:rPr lang="en-US" sz="1600" dirty="0"/>
              <a:t>Fossil evidence suggests </a:t>
            </a:r>
            <a:r>
              <a:rPr lang="en-US" sz="1600" dirty="0" err="1"/>
              <a:t>chondrichthyans</a:t>
            </a:r>
            <a:r>
              <a:rPr lang="en-US" sz="1600" dirty="0"/>
              <a:t> diverged in the early Devonian approximately 419 </a:t>
            </a:r>
            <a:r>
              <a:rPr lang="en-US" sz="1600" dirty="0" err="1"/>
              <a:t>mya</a:t>
            </a:r>
            <a:endParaRPr lang="en-US" sz="1600" dirty="0">
              <a:solidFill>
                <a:schemeClr val="accent5"/>
              </a:solidFill>
            </a:endParaRPr>
          </a:p>
          <a:p>
            <a:pPr>
              <a:lnSpc>
                <a:spcPct val="80000"/>
              </a:lnSpc>
              <a:buNone/>
            </a:pPr>
            <a:r>
              <a:rPr lang="en-US" sz="1800" dirty="0"/>
              <a:t>Two </a:t>
            </a:r>
            <a:r>
              <a:rPr lang="en-US" sz="1800" dirty="0" err="1"/>
              <a:t>Chondrichtyes</a:t>
            </a:r>
            <a:r>
              <a:rPr lang="en-US" sz="1800" dirty="0"/>
              <a:t> subclasses:</a:t>
            </a:r>
          </a:p>
          <a:p>
            <a:pPr>
              <a:lnSpc>
                <a:spcPct val="80000"/>
              </a:lnSpc>
            </a:pPr>
            <a:r>
              <a:rPr lang="en-US" sz="1600" b="1" dirty="0" err="1">
                <a:solidFill>
                  <a:schemeClr val="accent5"/>
                </a:solidFill>
              </a:rPr>
              <a:t>Elasmobranchii</a:t>
            </a:r>
            <a:r>
              <a:rPr lang="en-US" sz="1600" dirty="0">
                <a:solidFill>
                  <a:schemeClr val="accent5"/>
                </a:solidFill>
              </a:rPr>
              <a:t> (sharks, skates, and rays) have 5-7 gill openings, a ridged dorsal fin and an upper jaw free from skull</a:t>
            </a:r>
          </a:p>
          <a:p>
            <a:pPr>
              <a:lnSpc>
                <a:spcPct val="80000"/>
              </a:lnSpc>
            </a:pPr>
            <a:r>
              <a:rPr lang="en-US" sz="1600" b="1" dirty="0" err="1">
                <a:solidFill>
                  <a:schemeClr val="accent5"/>
                </a:solidFill>
              </a:rPr>
              <a:t>Holocehphali</a:t>
            </a:r>
            <a:r>
              <a:rPr lang="en-US" sz="1600" b="1" dirty="0">
                <a:solidFill>
                  <a:schemeClr val="accent5"/>
                </a:solidFill>
              </a:rPr>
              <a:t> </a:t>
            </a:r>
            <a:r>
              <a:rPr lang="en-US" sz="1600" dirty="0">
                <a:solidFill>
                  <a:schemeClr val="accent5"/>
                </a:solidFill>
              </a:rPr>
              <a:t>(chimeras) have a gill cover over a single gill opening, a spine in front of soft dorsal fin, and an upper jaw fused to their skull</a:t>
            </a:r>
            <a:endParaRPr lang="en-US" sz="1600" dirty="0"/>
          </a:p>
          <a:p>
            <a:pPr>
              <a:lnSpc>
                <a:spcPct val="80000"/>
              </a:lnSpc>
              <a:buNone/>
            </a:pPr>
            <a:endParaRPr lang="en-US" sz="1600" dirty="0">
              <a:solidFill>
                <a:schemeClr val="accent5"/>
              </a:solidFill>
            </a:endParaRPr>
          </a:p>
          <a:p>
            <a:pPr>
              <a:lnSpc>
                <a:spcPct val="80000"/>
              </a:lnSpc>
              <a:buFont typeface="Arial" panose="020B0604020202020204" pitchFamily="34" charset="0"/>
              <a:buNone/>
            </a:pPr>
            <a:endParaRPr lang="en-US" sz="1600" b="1" dirty="0"/>
          </a:p>
        </p:txBody>
      </p:sp>
      <p:pic>
        <p:nvPicPr>
          <p:cNvPr id="4" name="Picture 3"/>
          <p:cNvPicPr>
            <a:picLocks noChangeAspect="1"/>
          </p:cNvPicPr>
          <p:nvPr/>
        </p:nvPicPr>
        <p:blipFill>
          <a:blip r:embed="rId3"/>
          <a:stretch>
            <a:fillRect/>
          </a:stretch>
        </p:blipFill>
        <p:spPr>
          <a:xfrm>
            <a:off x="6093706" y="4989287"/>
            <a:ext cx="2744643" cy="1367064"/>
          </a:xfrm>
          <a:prstGeom prst="rect">
            <a:avLst/>
          </a:prstGeom>
        </p:spPr>
      </p:pic>
      <p:cxnSp>
        <p:nvCxnSpPr>
          <p:cNvPr id="10" name="Straight Arrow Connector 9"/>
          <p:cNvCxnSpPr/>
          <p:nvPr/>
        </p:nvCxnSpPr>
        <p:spPr>
          <a:xfrm>
            <a:off x="6811724" y="4989286"/>
            <a:ext cx="654302" cy="416769"/>
          </a:xfrm>
          <a:prstGeom prst="straightConnector1">
            <a:avLst/>
          </a:prstGeom>
          <a:ln w="34925">
            <a:solidFill>
              <a:schemeClr val="tx1"/>
            </a:solidFill>
            <a:tailEnd type="triangle"/>
          </a:ln>
          <a:effectLst>
            <a:glow>
              <a:schemeClr val="bg1">
                <a:alpha val="40000"/>
              </a:schemeClr>
            </a:glow>
          </a:effectLst>
        </p:spPr>
        <p:style>
          <a:lnRef idx="1">
            <a:schemeClr val="accent1"/>
          </a:lnRef>
          <a:fillRef idx="0">
            <a:schemeClr val="accent1"/>
          </a:fillRef>
          <a:effectRef idx="0">
            <a:schemeClr val="accent1"/>
          </a:effectRef>
          <a:fontRef idx="minor">
            <a:schemeClr val="tx1"/>
          </a:fontRef>
        </p:style>
      </p:cxnSp>
      <p:pic>
        <p:nvPicPr>
          <p:cNvPr id="15" name="Picture 6" descr="http://www.flmnh.ufl.edu/fish/education/questions/xclaspers.jpg.pagespeed.ic.UEpWjVOdd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680" y="3000114"/>
            <a:ext cx="2358691" cy="159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78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11309" y="217637"/>
            <a:ext cx="7086600" cy="1647640"/>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Lamniformes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Great white shark</a:t>
            </a:r>
          </a:p>
        </p:txBody>
      </p:sp>
      <p:sp>
        <p:nvSpPr>
          <p:cNvPr id="40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AA73C7-3375-4147-B2AF-DF98165F1616}" type="slidenum">
              <a:rPr lang="en-US"/>
              <a:pPr eaLnBrk="1" hangingPunct="1"/>
              <a:t>13</a:t>
            </a:fld>
            <a:endParaRPr lang="en-US"/>
          </a:p>
        </p:txBody>
      </p:sp>
      <p:pic>
        <p:nvPicPr>
          <p:cNvPr id="2" name="Picture 1"/>
          <p:cNvPicPr>
            <a:picLocks noChangeAspect="1"/>
          </p:cNvPicPr>
          <p:nvPr/>
        </p:nvPicPr>
        <p:blipFill>
          <a:blip r:embed="rId2"/>
          <a:stretch>
            <a:fillRect/>
          </a:stretch>
        </p:blipFill>
        <p:spPr>
          <a:xfrm>
            <a:off x="5097031" y="2057400"/>
            <a:ext cx="3767789" cy="2015187"/>
          </a:xfrm>
          <a:prstGeom prst="rect">
            <a:avLst/>
          </a:prstGeom>
        </p:spPr>
      </p:pic>
      <p:pic>
        <p:nvPicPr>
          <p:cNvPr id="7172" name="Picture 4" descr="http://img.thesun.co.uk/aidemitlum/archive/01825/Great-White-shark__1825036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651" y="4264710"/>
            <a:ext cx="2458019" cy="18831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11309" y="2096355"/>
            <a:ext cx="4195207" cy="44271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great white shark measures up to </a:t>
            </a:r>
            <a:r>
              <a:rPr lang="en-US" sz="1600" dirty="0">
                <a:solidFill>
                  <a:srgbClr val="3399FF"/>
                </a:solidFill>
              </a:rPr>
              <a:t> </a:t>
            </a:r>
            <a:r>
              <a:rPr lang="en-US" sz="1600" dirty="0">
                <a:solidFill>
                  <a:srgbClr val="7030A0"/>
                </a:solidFill>
              </a:rPr>
              <a:t>20 feet and can weigh up to 4200 lbs. </a:t>
            </a:r>
            <a:r>
              <a:rPr lang="en-US" sz="1600" dirty="0">
                <a:solidFill>
                  <a:srgbClr val="CC0066"/>
                </a:solidFill>
              </a:rPr>
              <a:t>Female great whites are ovoviviparous. </a:t>
            </a:r>
            <a:endParaRPr lang="en-US" sz="1600" dirty="0"/>
          </a:p>
          <a:p>
            <a:pPr>
              <a:buNone/>
            </a:pPr>
            <a:r>
              <a:rPr lang="en-US" sz="1600" b="1" dirty="0"/>
              <a:t>Unique characteristics – </a:t>
            </a:r>
            <a:r>
              <a:rPr lang="en-US" sz="1600" dirty="0"/>
              <a:t>The great white has been labeled a “man eater” however in the last 100 years more </a:t>
            </a:r>
            <a:r>
              <a:rPr lang="en-US" sz="1600" dirty="0">
                <a:solidFill>
                  <a:srgbClr val="FF6600"/>
                </a:solidFill>
              </a:rPr>
              <a:t>people in the U.S. have been killed by dogs than by great white sharks.</a:t>
            </a:r>
            <a:endParaRPr lang="en-US" sz="1600" b="1" dirty="0"/>
          </a:p>
          <a:p>
            <a:pPr>
              <a:buNone/>
            </a:pPr>
            <a:r>
              <a:rPr lang="en-US" sz="1600" b="1" dirty="0"/>
              <a:t>Biogeography - </a:t>
            </a:r>
            <a:r>
              <a:rPr lang="en-US" sz="1600" dirty="0"/>
              <a:t>They are found in </a:t>
            </a:r>
            <a:r>
              <a:rPr lang="en-US" sz="1600" dirty="0">
                <a:solidFill>
                  <a:srgbClr val="663300"/>
                </a:solidFill>
              </a:rPr>
              <a:t>worldwide </a:t>
            </a:r>
            <a:r>
              <a:rPr lang="en-US" sz="1600" dirty="0"/>
              <a:t>in coastal and offshore waters ranging between 54 to 75 degrees F. </a:t>
            </a:r>
            <a:endParaRPr lang="en-US" sz="1600" b="1" dirty="0"/>
          </a:p>
          <a:p>
            <a:pPr>
              <a:buNone/>
            </a:pPr>
            <a:r>
              <a:rPr lang="en-US" sz="1600" b="1" dirty="0"/>
              <a:t>Habitat – </a:t>
            </a:r>
            <a:r>
              <a:rPr lang="en-US" sz="1600" dirty="0"/>
              <a:t>Surface waters where enough light penetrates to sustain photosynthesis, which is known as the </a:t>
            </a:r>
            <a:r>
              <a:rPr lang="en-US" sz="1600" dirty="0">
                <a:solidFill>
                  <a:schemeClr val="accent1"/>
                </a:solidFill>
              </a:rPr>
              <a:t>epipelagic zone</a:t>
            </a:r>
          </a:p>
          <a:p>
            <a:pPr>
              <a:buNone/>
            </a:pPr>
            <a:r>
              <a:rPr lang="en-US" sz="1600" b="1" dirty="0"/>
              <a:t>Diet</a:t>
            </a:r>
            <a:r>
              <a:rPr lang="en-US" sz="1600" dirty="0">
                <a:solidFill>
                  <a:srgbClr val="FF9900"/>
                </a:solidFill>
              </a:rPr>
              <a:t> </a:t>
            </a:r>
            <a:r>
              <a:rPr lang="en-US" sz="1600" dirty="0"/>
              <a:t>– </a:t>
            </a:r>
            <a:r>
              <a:rPr lang="en-US" sz="1600" dirty="0">
                <a:solidFill>
                  <a:schemeClr val="accent1">
                    <a:lumMod val="75000"/>
                  </a:schemeClr>
                </a:solidFill>
              </a:rPr>
              <a:t>Carnivorous diet</a:t>
            </a:r>
            <a:r>
              <a:rPr lang="en-US" sz="1600" dirty="0"/>
              <a:t>. They usually eat large bony fish, smaller sharks, dolphins, seals, and sea lions. </a:t>
            </a:r>
          </a:p>
          <a:p>
            <a:pPr>
              <a:buFontTx/>
              <a:buNone/>
            </a:pPr>
            <a:r>
              <a:rPr lang="en-US" sz="1600" dirty="0">
                <a:solidFill>
                  <a:srgbClr val="0070C0"/>
                </a:solidFill>
              </a:rPr>
              <a:t>  </a:t>
            </a:r>
          </a:p>
        </p:txBody>
      </p:sp>
    </p:spTree>
    <p:extLst>
      <p:ext uri="{BB962C8B-B14F-4D97-AF65-F5344CB8AC3E}">
        <p14:creationId xmlns:p14="http://schemas.microsoft.com/office/powerpoint/2010/main" val="352840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9935FF-0AE0-4686-AC67-2F69B07462D2}" type="slidenum">
              <a:rPr lang="en-US"/>
              <a:pPr eaLnBrk="1" hangingPunct="1"/>
              <a:t>14</a:t>
            </a:fld>
            <a:endParaRPr lang="en-US"/>
          </a:p>
        </p:txBody>
      </p:sp>
      <p:pic>
        <p:nvPicPr>
          <p:cNvPr id="44036" name="Picture 4" descr="hammerhead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865" y="1882136"/>
            <a:ext cx="2970484" cy="214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381000" y="299911"/>
            <a:ext cx="7086600" cy="1500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Carcharhiniformes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Hammerhead shark</a:t>
            </a:r>
          </a:p>
        </p:txBody>
      </p:sp>
      <p:sp>
        <p:nvSpPr>
          <p:cNvPr id="7" name="Rectangle 3"/>
          <p:cNvSpPr txBox="1">
            <a:spLocks noChangeArrowheads="1"/>
          </p:cNvSpPr>
          <p:nvPr/>
        </p:nvSpPr>
        <p:spPr>
          <a:xfrm>
            <a:off x="381000" y="2046077"/>
            <a:ext cx="4195207" cy="41731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hammerhead shark measures up to </a:t>
            </a:r>
            <a:r>
              <a:rPr lang="en-US" sz="1600" dirty="0">
                <a:solidFill>
                  <a:srgbClr val="7030A0"/>
                </a:solidFill>
              </a:rPr>
              <a:t>18 feet and can weigh up to 1000 lbs. </a:t>
            </a:r>
            <a:r>
              <a:rPr lang="en-US" sz="1600" dirty="0">
                <a:solidFill>
                  <a:srgbClr val="CC0066"/>
                </a:solidFill>
              </a:rPr>
              <a:t>Female hammerheads are viviparous.</a:t>
            </a:r>
            <a:r>
              <a:rPr lang="en-US" sz="1600" dirty="0"/>
              <a:t> </a:t>
            </a:r>
          </a:p>
          <a:p>
            <a:pPr>
              <a:buNone/>
            </a:pPr>
            <a:r>
              <a:rPr lang="en-US" sz="1600" b="1" dirty="0"/>
              <a:t>Unique characteristics – </a:t>
            </a:r>
            <a:r>
              <a:rPr lang="en-US" sz="1600" dirty="0"/>
              <a:t>The shape of the head is thought to </a:t>
            </a:r>
            <a:r>
              <a:rPr lang="en-US" sz="1600" dirty="0">
                <a:solidFill>
                  <a:srgbClr val="00B0F0"/>
                </a:solidFill>
              </a:rPr>
              <a:t>spread their receptors across a larger area making them 10 times more likely to detect prey.</a:t>
            </a:r>
            <a:endParaRPr lang="en-US" sz="1600" b="1" dirty="0"/>
          </a:p>
          <a:p>
            <a:pPr>
              <a:buNone/>
            </a:pPr>
            <a:r>
              <a:rPr lang="en-US" sz="1600" b="1" dirty="0"/>
              <a:t>Biogeography - </a:t>
            </a:r>
            <a:r>
              <a:rPr lang="en-US" sz="1600" dirty="0"/>
              <a:t>They are found in </a:t>
            </a:r>
            <a:r>
              <a:rPr lang="en-US" sz="1600" dirty="0">
                <a:solidFill>
                  <a:schemeClr val="accent5"/>
                </a:solidFill>
              </a:rPr>
              <a:t>tropical and subtropical waters worldwide</a:t>
            </a:r>
            <a:endParaRPr lang="en-US" sz="1600" b="1" dirty="0"/>
          </a:p>
          <a:p>
            <a:pPr>
              <a:buNone/>
            </a:pPr>
            <a:r>
              <a:rPr lang="en-US" sz="1600" b="1" dirty="0"/>
              <a:t>Habitat </a:t>
            </a:r>
            <a:r>
              <a:rPr lang="en-US" sz="1600" dirty="0">
                <a:solidFill>
                  <a:schemeClr val="accent1">
                    <a:lumMod val="75000"/>
                  </a:schemeClr>
                </a:solidFill>
              </a:rPr>
              <a:t>–</a:t>
            </a:r>
            <a:r>
              <a:rPr lang="en-US" sz="1600" dirty="0">
                <a:solidFill>
                  <a:schemeClr val="accent5"/>
                </a:solidFill>
              </a:rPr>
              <a:t> </a:t>
            </a:r>
            <a:r>
              <a:rPr lang="en-US" sz="1600" dirty="0"/>
              <a:t>Along shorelines and on continental shelfs</a:t>
            </a:r>
          </a:p>
          <a:p>
            <a:pPr>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Carnivorous diet. </a:t>
            </a:r>
            <a:r>
              <a:rPr lang="en-US" sz="1600" dirty="0"/>
              <a:t>They usually eat fish, rays, other sharks, cephalopods and crustaceans. </a:t>
            </a:r>
          </a:p>
          <a:p>
            <a:pPr>
              <a:buFontTx/>
              <a:buNone/>
            </a:pPr>
            <a:r>
              <a:rPr lang="en-US" sz="1600" dirty="0">
                <a:solidFill>
                  <a:srgbClr val="0070C0"/>
                </a:solidFill>
              </a:rPr>
              <a:t>  </a:t>
            </a:r>
          </a:p>
        </p:txBody>
      </p:sp>
      <p:pic>
        <p:nvPicPr>
          <p:cNvPr id="7170" name="Picture 2" descr="http://www.divetime.com/images/photos/assets/0/50470-work-Hammerhea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4865" y="4159436"/>
            <a:ext cx="2970485" cy="205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34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1FFE15-0A71-4CF8-A3D0-F82DA6215026}" type="slidenum">
              <a:rPr lang="en-US"/>
              <a:pPr eaLnBrk="1" hangingPunct="1"/>
              <a:t>15</a:t>
            </a:fld>
            <a:endParaRPr lang="en-US"/>
          </a:p>
        </p:txBody>
      </p:sp>
      <p:sp>
        <p:nvSpPr>
          <p:cNvPr id="6" name="Rectangle 2"/>
          <p:cNvSpPr txBox="1">
            <a:spLocks noChangeArrowheads="1"/>
          </p:cNvSpPr>
          <p:nvPr/>
        </p:nvSpPr>
        <p:spPr>
          <a:xfrm>
            <a:off x="400050" y="243643"/>
            <a:ext cx="7086600" cy="1573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Carcharhiniformes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Leopard shark</a:t>
            </a:r>
          </a:p>
        </p:txBody>
      </p:sp>
      <p:pic>
        <p:nvPicPr>
          <p:cNvPr id="6146" name="Picture 2" descr="http://www.sikids.com/images/cms/imce/users/dantec/2013/08/leopard-sh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764" y="2057400"/>
            <a:ext cx="3848518" cy="22449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cripps.ucsd.edu/labs/mtresguerres/wp-content/uploads/sites/23/2014/02/leopard-shar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323" y="4434254"/>
            <a:ext cx="2817935" cy="21145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00050" y="1962310"/>
            <a:ext cx="4195207" cy="39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a:t>
            </a:r>
            <a:r>
              <a:rPr lang="en-US" sz="1600" dirty="0">
                <a:solidFill>
                  <a:srgbClr val="FF0000"/>
                </a:solidFill>
              </a:rPr>
              <a:t> </a:t>
            </a:r>
            <a:r>
              <a:rPr lang="en-US" sz="1600" dirty="0"/>
              <a:t>leopard shark can</a:t>
            </a:r>
            <a:r>
              <a:rPr lang="en-US" sz="1600" dirty="0">
                <a:solidFill>
                  <a:srgbClr val="FF0000"/>
                </a:solidFill>
              </a:rPr>
              <a:t> </a:t>
            </a:r>
            <a:r>
              <a:rPr lang="en-US" sz="1600" dirty="0"/>
              <a:t>measure up to </a:t>
            </a:r>
            <a:r>
              <a:rPr lang="en-US" sz="1600" dirty="0">
                <a:solidFill>
                  <a:srgbClr val="3399FF"/>
                </a:solidFill>
              </a:rPr>
              <a:t>6.5 feet and can weigh up to 40 lbs. </a:t>
            </a:r>
            <a:r>
              <a:rPr lang="en-US" sz="1600" dirty="0">
                <a:solidFill>
                  <a:srgbClr val="CC0066"/>
                </a:solidFill>
              </a:rPr>
              <a:t>Female leopard sharks are viviparous. </a:t>
            </a:r>
            <a:r>
              <a:rPr lang="en-US" sz="1600" dirty="0"/>
              <a:t> </a:t>
            </a:r>
          </a:p>
          <a:p>
            <a:pPr>
              <a:buNone/>
            </a:pPr>
            <a:r>
              <a:rPr lang="en-US" sz="1600" b="1" dirty="0"/>
              <a:t>Unique characteristics –</a:t>
            </a:r>
            <a:r>
              <a:rPr lang="en-US" sz="1600" dirty="0"/>
              <a:t>The leopard sharks have </a:t>
            </a:r>
            <a:r>
              <a:rPr lang="en-US" sz="1600" dirty="0">
                <a:solidFill>
                  <a:srgbClr val="7030A0"/>
                </a:solidFill>
              </a:rPr>
              <a:t>more red blood cells when compared to other close relatives, which may allow them to process more oxygen in oxygen-poor estuarine environments. </a:t>
            </a:r>
            <a:endParaRPr lang="en-US" sz="1600" b="1" dirty="0"/>
          </a:p>
          <a:p>
            <a:pPr>
              <a:buNone/>
            </a:pPr>
            <a:r>
              <a:rPr lang="en-US" sz="1600" b="1" dirty="0"/>
              <a:t>Biogeography – </a:t>
            </a:r>
            <a:r>
              <a:rPr lang="en-US" sz="1600" dirty="0">
                <a:solidFill>
                  <a:schemeClr val="accent5"/>
                </a:solidFill>
              </a:rPr>
              <a:t>Pacific coast from Oregon to Baja California</a:t>
            </a:r>
          </a:p>
          <a:p>
            <a:pPr>
              <a:buNone/>
            </a:pPr>
            <a:r>
              <a:rPr lang="en-US" sz="1600" b="1" dirty="0"/>
              <a:t>Habitat </a:t>
            </a:r>
            <a:r>
              <a:rPr lang="en-US" sz="1600" dirty="0"/>
              <a:t>- They are often found large schools in shallow coastal regions along the coast, including </a:t>
            </a:r>
            <a:r>
              <a:rPr lang="en-US" sz="1600" dirty="0">
                <a:solidFill>
                  <a:srgbClr val="FF3300"/>
                </a:solidFill>
              </a:rPr>
              <a:t>bays and estuaries</a:t>
            </a:r>
          </a:p>
          <a:p>
            <a:pPr>
              <a:buNone/>
            </a:pPr>
            <a:r>
              <a:rPr lang="en-US" sz="1600" b="1" dirty="0"/>
              <a:t>Diet</a:t>
            </a:r>
            <a:r>
              <a:rPr lang="en-US" sz="1600" dirty="0">
                <a:solidFill>
                  <a:srgbClr val="FF9900"/>
                </a:solidFill>
              </a:rPr>
              <a:t> </a:t>
            </a:r>
            <a:r>
              <a:rPr lang="en-US" sz="1600" dirty="0"/>
              <a:t>– </a:t>
            </a:r>
            <a:r>
              <a:rPr lang="en-US" sz="1600" dirty="0">
                <a:solidFill>
                  <a:schemeClr val="accent1">
                    <a:lumMod val="75000"/>
                  </a:schemeClr>
                </a:solidFill>
              </a:rPr>
              <a:t>Carnivorous diet</a:t>
            </a:r>
            <a:r>
              <a:rPr lang="en-US" sz="1600" dirty="0"/>
              <a:t>. They usually eat small bony fish, worms, crustaceans, and clams. </a:t>
            </a:r>
          </a:p>
        </p:txBody>
      </p:sp>
    </p:spTree>
    <p:extLst>
      <p:ext uri="{BB962C8B-B14F-4D97-AF65-F5344CB8AC3E}">
        <p14:creationId xmlns:p14="http://schemas.microsoft.com/office/powerpoint/2010/main" val="16459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D9855-0DF0-45AB-A3F4-27E643FD9945}" type="slidenum">
              <a:rPr lang="en-US"/>
              <a:pPr eaLnBrk="1" hangingPunct="1"/>
              <a:t>16</a:t>
            </a:fld>
            <a:endParaRPr lang="en-US"/>
          </a:p>
        </p:txBody>
      </p:sp>
      <p:sp>
        <p:nvSpPr>
          <p:cNvPr id="6" name="Rectangle 2"/>
          <p:cNvSpPr txBox="1">
            <a:spLocks noChangeArrowheads="1"/>
          </p:cNvSpPr>
          <p:nvPr/>
        </p:nvSpPr>
        <p:spPr>
          <a:xfrm>
            <a:off x="381000" y="292580"/>
            <a:ext cx="7086600" cy="1597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Orectolobiniformes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Whale shark</a:t>
            </a:r>
          </a:p>
        </p:txBody>
      </p:sp>
      <p:pic>
        <p:nvPicPr>
          <p:cNvPr id="7174" name="Picture 6" descr="https://akumalnow.com/wp-content/uploads/2015/06/whale-shark-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77" y="1890147"/>
            <a:ext cx="3774873" cy="25495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740477" y="4506172"/>
            <a:ext cx="2990918" cy="1783740"/>
          </a:xfrm>
          <a:prstGeom prst="rect">
            <a:avLst/>
          </a:prstGeom>
        </p:spPr>
      </p:pic>
      <p:sp>
        <p:nvSpPr>
          <p:cNvPr id="7" name="Rectangle 3"/>
          <p:cNvSpPr txBox="1">
            <a:spLocks noChangeArrowheads="1"/>
          </p:cNvSpPr>
          <p:nvPr/>
        </p:nvSpPr>
        <p:spPr>
          <a:xfrm>
            <a:off x="381000" y="1992746"/>
            <a:ext cx="4195207" cy="39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a:t>
            </a:r>
            <a:r>
              <a:rPr lang="en-US" sz="1600" dirty="0">
                <a:solidFill>
                  <a:srgbClr val="FF0000"/>
                </a:solidFill>
              </a:rPr>
              <a:t> </a:t>
            </a:r>
            <a:r>
              <a:rPr lang="en-US" sz="1600" dirty="0"/>
              <a:t>whale shark is the largest fish in the ocean and measures up to </a:t>
            </a:r>
            <a:r>
              <a:rPr lang="en-US" sz="1600" dirty="0">
                <a:solidFill>
                  <a:srgbClr val="7030A0"/>
                </a:solidFill>
              </a:rPr>
              <a:t>40 feet and can weigh up to 47,000 pounds. </a:t>
            </a:r>
            <a:r>
              <a:rPr lang="en-US" sz="1600" dirty="0">
                <a:solidFill>
                  <a:srgbClr val="CC0066"/>
                </a:solidFill>
              </a:rPr>
              <a:t>Whale sharks are ovoviviparous and have been found with more than 300 pups</a:t>
            </a:r>
            <a:r>
              <a:rPr lang="en-US" sz="1600" dirty="0"/>
              <a:t>.</a:t>
            </a:r>
          </a:p>
          <a:p>
            <a:pPr>
              <a:buNone/>
            </a:pPr>
            <a:r>
              <a:rPr lang="en-US" sz="1600" b="1" dirty="0"/>
              <a:t>Unique characteristics –</a:t>
            </a:r>
            <a:r>
              <a:rPr lang="en-US" sz="1600" dirty="0"/>
              <a:t>The whale shark </a:t>
            </a:r>
            <a:r>
              <a:rPr lang="en-US" sz="1600" dirty="0">
                <a:solidFill>
                  <a:srgbClr val="FF9900"/>
                </a:solidFill>
              </a:rPr>
              <a:t>can filter 600 cubic meters (160,000 gallons) of water an hour. </a:t>
            </a:r>
            <a:endParaRPr lang="en-US" sz="1600" b="1" dirty="0"/>
          </a:p>
          <a:p>
            <a:pPr>
              <a:buNone/>
            </a:pPr>
            <a:r>
              <a:rPr lang="en-US" sz="1600" b="1" dirty="0"/>
              <a:t>Biogeography </a:t>
            </a:r>
            <a:r>
              <a:rPr lang="en-US" sz="1600" dirty="0"/>
              <a:t>- They are found in</a:t>
            </a:r>
            <a:r>
              <a:rPr lang="en-US" sz="1600" dirty="0">
                <a:solidFill>
                  <a:schemeClr val="accent2"/>
                </a:solidFill>
              </a:rPr>
              <a:t> </a:t>
            </a:r>
            <a:r>
              <a:rPr lang="en-US" sz="1600" dirty="0">
                <a:solidFill>
                  <a:srgbClr val="663300"/>
                </a:solidFill>
              </a:rPr>
              <a:t>all tropical and warm-temperate oceans throughout the world. </a:t>
            </a:r>
          </a:p>
          <a:p>
            <a:pPr>
              <a:buNone/>
            </a:pPr>
            <a:r>
              <a:rPr lang="en-US" sz="1600" b="1" dirty="0"/>
              <a:t>Habitat</a:t>
            </a:r>
            <a:r>
              <a:rPr lang="en-US" sz="1600" dirty="0">
                <a:solidFill>
                  <a:schemeClr val="accent5"/>
                </a:solidFill>
              </a:rPr>
              <a:t> – Open ocean</a:t>
            </a:r>
          </a:p>
          <a:p>
            <a:pPr>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Omnivorous diet. </a:t>
            </a:r>
            <a:r>
              <a:rPr lang="en-US" sz="1600" dirty="0"/>
              <a:t>They usually are filter feeders eating enormous amounts of plankton.</a:t>
            </a:r>
          </a:p>
        </p:txBody>
      </p:sp>
    </p:spTree>
    <p:extLst>
      <p:ext uri="{BB962C8B-B14F-4D97-AF65-F5344CB8AC3E}">
        <p14:creationId xmlns:p14="http://schemas.microsoft.com/office/powerpoint/2010/main" val="119810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58600" y="4610397"/>
            <a:ext cx="1061610" cy="646331"/>
          </a:xfrm>
          <a:prstGeom prst="rect">
            <a:avLst/>
          </a:prstGeom>
          <a:solidFill>
            <a:schemeClr val="bg1"/>
          </a:solidFill>
        </p:spPr>
        <p:txBody>
          <a:bodyPr wrap="square" rtlCol="0">
            <a:spAutoFit/>
          </a:bodyPr>
          <a:lstStyle/>
          <a:p>
            <a:pPr algn="r"/>
            <a:r>
              <a:rPr lang="en-US" dirty="0"/>
              <a:t>Stinging spine</a:t>
            </a:r>
          </a:p>
        </p:txBody>
      </p:sp>
      <p:sp>
        <p:nvSpPr>
          <p:cNvPr id="10" name="TextBox 9"/>
          <p:cNvSpPr txBox="1"/>
          <p:nvPr/>
        </p:nvSpPr>
        <p:spPr>
          <a:xfrm>
            <a:off x="0" y="5603569"/>
            <a:ext cx="1360468" cy="646331"/>
          </a:xfrm>
          <a:prstGeom prst="rect">
            <a:avLst/>
          </a:prstGeom>
          <a:solidFill>
            <a:schemeClr val="bg1"/>
          </a:solidFill>
        </p:spPr>
        <p:txBody>
          <a:bodyPr wrap="square" rtlCol="0">
            <a:spAutoFit/>
          </a:bodyPr>
          <a:lstStyle/>
          <a:p>
            <a:pPr algn="r"/>
            <a:r>
              <a:rPr lang="en-US" dirty="0"/>
              <a:t>Single lobed pelvic fin</a:t>
            </a:r>
          </a:p>
        </p:txBody>
      </p:sp>
      <p:sp>
        <p:nvSpPr>
          <p:cNvPr id="45058" name="Rectangle 2"/>
          <p:cNvSpPr>
            <a:spLocks noGrp="1" noChangeArrowheads="1"/>
          </p:cNvSpPr>
          <p:nvPr>
            <p:ph type="title"/>
          </p:nvPr>
        </p:nvSpPr>
        <p:spPr>
          <a:xfrm>
            <a:off x="310502" y="322118"/>
            <a:ext cx="8517698" cy="1747820"/>
          </a:xfrm>
        </p:spPr>
        <p:txBody>
          <a:bodyPr>
            <a:noAutofit/>
          </a:body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Rajiformes</a:t>
            </a:r>
            <a:r>
              <a:rPr lang="en-US" sz="3200" dirty="0">
                <a:solidFill>
                  <a:schemeClr val="accent2">
                    <a:lumMod val="75000"/>
                  </a:schemeClr>
                </a:solidFill>
                <a:latin typeface="Arial" panose="020B0604020202020204" pitchFamily="34" charset="0"/>
                <a:cs typeface="Arial" panose="020B0604020202020204" pitchFamily="34" charset="0"/>
              </a:rPr>
              <a:t> (skates)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Myliobatiformes</a:t>
            </a:r>
            <a:r>
              <a:rPr lang="en-US" sz="3200" dirty="0">
                <a:solidFill>
                  <a:schemeClr val="accent2">
                    <a:lumMod val="75000"/>
                  </a:schemeClr>
                </a:solidFill>
                <a:latin typeface="Arial" panose="020B0604020202020204" pitchFamily="34" charset="0"/>
                <a:cs typeface="Arial" panose="020B0604020202020204" pitchFamily="34" charset="0"/>
              </a:rPr>
              <a:t> (rays)</a:t>
            </a:r>
            <a:br>
              <a:rPr lang="en-US" sz="3200" dirty="0">
                <a:solidFill>
                  <a:schemeClr val="accent2">
                    <a:lumMod val="75000"/>
                  </a:schemeClr>
                </a:solidFill>
                <a:latin typeface="Arial" panose="020B0604020202020204" pitchFamily="34" charset="0"/>
                <a:cs typeface="Arial" panose="020B0604020202020204" pitchFamily="34" charset="0"/>
              </a:rPr>
            </a:b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45059" name="Rectangle 3"/>
          <p:cNvSpPr>
            <a:spLocks noGrp="1" noChangeArrowheads="1"/>
          </p:cNvSpPr>
          <p:nvPr>
            <p:ph sz="half" idx="1"/>
          </p:nvPr>
        </p:nvSpPr>
        <p:spPr/>
        <p:txBody>
          <a:bodyPr>
            <a:normAutofit/>
          </a:bodyPr>
          <a:lstStyle/>
          <a:p>
            <a:pPr eaLnBrk="1" hangingPunct="1">
              <a:lnSpc>
                <a:spcPct val="90000"/>
              </a:lnSpc>
              <a:buFontTx/>
              <a:buNone/>
            </a:pPr>
            <a:r>
              <a:rPr lang="en-US" sz="2400" dirty="0"/>
              <a:t>	</a:t>
            </a:r>
            <a:r>
              <a:rPr lang="en-US" dirty="0"/>
              <a:t>		</a:t>
            </a:r>
          </a:p>
        </p:txBody>
      </p:sp>
      <p:sp>
        <p:nvSpPr>
          <p:cNvPr id="4506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EB57C6-D3C0-4302-97A6-F86F62E08787}" type="slidenum">
              <a:rPr lang="en-US"/>
              <a:pPr eaLnBrk="1" hangingPunct="1"/>
              <a:t>17</a:t>
            </a:fld>
            <a:endParaRPr lang="en-US" dirty="0"/>
          </a:p>
        </p:txBody>
      </p:sp>
      <p:pic>
        <p:nvPicPr>
          <p:cNvPr id="8" name="Picture 4" descr="http://www.aquariumdomain.com/images/fish_marine/RoundStingra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619" y="4105959"/>
            <a:ext cx="2778321" cy="22226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marinebiodiversity.ca/skatesandrays/images/wintermaleDcopyr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00" y="1829892"/>
            <a:ext cx="3292547" cy="204686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a:stCxn id="10" idx="3"/>
          </p:cNvCxnSpPr>
          <p:nvPr/>
        </p:nvCxnSpPr>
        <p:spPr>
          <a:xfrm flipV="1">
            <a:off x="1360468" y="5686817"/>
            <a:ext cx="1121442" cy="23991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492207" y="3306253"/>
            <a:ext cx="1780672" cy="646331"/>
          </a:xfrm>
          <a:prstGeom prst="rect">
            <a:avLst/>
          </a:prstGeom>
          <a:solidFill>
            <a:schemeClr val="bg1"/>
          </a:solidFill>
        </p:spPr>
        <p:txBody>
          <a:bodyPr wrap="square" rtlCol="0">
            <a:spAutoFit/>
          </a:bodyPr>
          <a:lstStyle/>
          <a:p>
            <a:r>
              <a:rPr lang="en-US" dirty="0"/>
              <a:t>Pelvic fin with two lobes</a:t>
            </a:r>
          </a:p>
        </p:txBody>
      </p:sp>
      <p:cxnSp>
        <p:nvCxnSpPr>
          <p:cNvPr id="15" name="Straight Arrow Connector 14"/>
          <p:cNvCxnSpPr/>
          <p:nvPr/>
        </p:nvCxnSpPr>
        <p:spPr>
          <a:xfrm flipH="1" flipV="1">
            <a:off x="2311173" y="2988089"/>
            <a:ext cx="477506" cy="36094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639728" y="2866688"/>
            <a:ext cx="160718" cy="4775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22952" y="1964941"/>
            <a:ext cx="1319081" cy="369332"/>
          </a:xfrm>
          <a:prstGeom prst="rect">
            <a:avLst/>
          </a:prstGeom>
          <a:solidFill>
            <a:schemeClr val="bg1"/>
          </a:solidFill>
        </p:spPr>
        <p:txBody>
          <a:bodyPr wrap="square" rtlCol="0">
            <a:spAutoFit/>
          </a:bodyPr>
          <a:lstStyle/>
          <a:p>
            <a:r>
              <a:rPr lang="en-US" dirty="0"/>
              <a:t>Thorns</a:t>
            </a:r>
          </a:p>
        </p:txBody>
      </p:sp>
      <p:cxnSp>
        <p:nvCxnSpPr>
          <p:cNvPr id="18" name="Straight Arrow Connector 17"/>
          <p:cNvCxnSpPr/>
          <p:nvPr/>
        </p:nvCxnSpPr>
        <p:spPr>
          <a:xfrm flipH="1">
            <a:off x="2260003" y="2221591"/>
            <a:ext cx="905231" cy="52691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060" name="Rectangle 4"/>
          <p:cNvSpPr>
            <a:spLocks noGrp="1" noChangeArrowheads="1"/>
          </p:cNvSpPr>
          <p:nvPr>
            <p:ph sz="half" idx="2"/>
          </p:nvPr>
        </p:nvSpPr>
        <p:spPr>
          <a:xfrm>
            <a:off x="4603524" y="1856193"/>
            <a:ext cx="4097901" cy="4713904"/>
          </a:xfrm>
        </p:spPr>
        <p:txBody>
          <a:bodyPr>
            <a:noAutofit/>
          </a:bodyPr>
          <a:lstStyle/>
          <a:p>
            <a:pPr marL="0" indent="0" eaLnBrk="1" hangingPunct="1">
              <a:lnSpc>
                <a:spcPct val="90000"/>
              </a:lnSpc>
              <a:buFontTx/>
              <a:buNone/>
            </a:pPr>
            <a:r>
              <a:rPr lang="en-US" sz="1800" dirty="0"/>
              <a:t>Both skates and rays are flat bottom-dwelling organisms.</a:t>
            </a:r>
          </a:p>
          <a:p>
            <a:pPr eaLnBrk="1" hangingPunct="1">
              <a:lnSpc>
                <a:spcPct val="90000"/>
              </a:lnSpc>
              <a:buFontTx/>
              <a:buNone/>
            </a:pPr>
            <a:endParaRPr lang="en-US" sz="1100" dirty="0"/>
          </a:p>
          <a:p>
            <a:pPr eaLnBrk="1" hangingPunct="1">
              <a:lnSpc>
                <a:spcPct val="90000"/>
              </a:lnSpc>
              <a:buFontTx/>
              <a:buNone/>
            </a:pPr>
            <a:r>
              <a:rPr lang="en-US" sz="1800" dirty="0"/>
              <a:t>Skates </a:t>
            </a:r>
            <a:r>
              <a:rPr lang="en-US" sz="1800" dirty="0">
                <a:solidFill>
                  <a:srgbClr val="FF0000"/>
                </a:solidFill>
              </a:rPr>
              <a:t>have a tiny caudal fin with no stinging spines, thorns on their back, with each pelvic fin divided into two lobes. Skates are oviparous or ovoviviparous.</a:t>
            </a:r>
            <a:endParaRPr lang="en-US" sz="1000" dirty="0"/>
          </a:p>
          <a:p>
            <a:pPr eaLnBrk="1" hangingPunct="1">
              <a:lnSpc>
                <a:spcPct val="90000"/>
              </a:lnSpc>
              <a:buFontTx/>
              <a:buNone/>
            </a:pPr>
            <a:endParaRPr lang="en-US" sz="1800" dirty="0"/>
          </a:p>
          <a:p>
            <a:pPr eaLnBrk="1" hangingPunct="1">
              <a:lnSpc>
                <a:spcPct val="90000"/>
              </a:lnSpc>
              <a:buFontTx/>
              <a:buNone/>
            </a:pPr>
            <a:r>
              <a:rPr lang="en-US" sz="1800" dirty="0"/>
              <a:t>Rays </a:t>
            </a:r>
            <a:r>
              <a:rPr lang="en-US" sz="1800" dirty="0">
                <a:solidFill>
                  <a:srgbClr val="FF9900"/>
                </a:solidFill>
              </a:rPr>
              <a:t>have a slender whip-like tail without a caudal fin and a stinging spine near the end of the tail, no thorns on their back, with one lobe for each pelvic fin. Most rays are ovoviviparous.</a:t>
            </a:r>
            <a:endParaRPr lang="en-US" sz="1800" dirty="0"/>
          </a:p>
        </p:txBody>
      </p:sp>
      <p:cxnSp>
        <p:nvCxnSpPr>
          <p:cNvPr id="19" name="Straight Arrow Connector 18"/>
          <p:cNvCxnSpPr/>
          <p:nvPr/>
        </p:nvCxnSpPr>
        <p:spPr>
          <a:xfrm>
            <a:off x="1182255" y="5107709"/>
            <a:ext cx="489527" cy="42745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13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A9271B-FD6E-49F1-9A29-5459D729AA45}" type="slidenum">
              <a:rPr lang="en-US"/>
              <a:pPr eaLnBrk="1" hangingPunct="1"/>
              <a:t>18</a:t>
            </a:fld>
            <a:endParaRPr lang="en-US"/>
          </a:p>
        </p:txBody>
      </p:sp>
      <p:sp>
        <p:nvSpPr>
          <p:cNvPr id="6" name="Rectangle 2"/>
          <p:cNvSpPr txBox="1">
            <a:spLocks noChangeArrowheads="1"/>
          </p:cNvSpPr>
          <p:nvPr/>
        </p:nvSpPr>
        <p:spPr>
          <a:xfrm>
            <a:off x="381000" y="108752"/>
            <a:ext cx="8517698" cy="1747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Rajiformes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Big skate</a:t>
            </a:r>
          </a:p>
        </p:txBody>
      </p:sp>
      <p:pic>
        <p:nvPicPr>
          <p:cNvPr id="6146" name="Picture 2" descr="http://rwglobal.com/~8arm/images/Big_Skate_002-1397784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907" y="1739512"/>
            <a:ext cx="3478595" cy="23176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mlmlblog.files.wordpress.com/2011/01/big-skate-egg-c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027" y="4155796"/>
            <a:ext cx="2719475" cy="20396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81000" y="1983509"/>
            <a:ext cx="4323347" cy="4211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Skates </a:t>
            </a:r>
            <a:r>
              <a:rPr lang="en-US" sz="1600" dirty="0">
                <a:solidFill>
                  <a:srgbClr val="FF0000"/>
                </a:solidFill>
              </a:rPr>
              <a:t>have a tiny caudal fin with no stinging spines, thorns on their back, with each pelvic fin divided into two lobes. </a:t>
            </a:r>
            <a:r>
              <a:rPr lang="en-US" sz="1600" dirty="0"/>
              <a:t>The big skate is known to grow to </a:t>
            </a:r>
            <a:r>
              <a:rPr lang="en-US" sz="1600" dirty="0">
                <a:solidFill>
                  <a:srgbClr val="7030A0"/>
                </a:solidFill>
              </a:rPr>
              <a:t>2.4 meters in length (~8 feet). </a:t>
            </a:r>
            <a:endParaRPr lang="en-US" sz="1600" dirty="0"/>
          </a:p>
          <a:p>
            <a:pPr>
              <a:buNone/>
            </a:pPr>
            <a:r>
              <a:rPr lang="en-US" sz="1600" b="1" dirty="0"/>
              <a:t>Unique characteristics – </a:t>
            </a:r>
            <a:r>
              <a:rPr lang="en-US" sz="1600" dirty="0">
                <a:solidFill>
                  <a:srgbClr val="CC0066"/>
                </a:solidFill>
              </a:rPr>
              <a:t>Most skate species are oviparous, and produce eggs encased in a hard shell, which are often called a mermaids purse. </a:t>
            </a:r>
            <a:r>
              <a:rPr lang="en-US" sz="1600" dirty="0"/>
              <a:t>The big skate producing the largest eggs of any skate.</a:t>
            </a:r>
            <a:endParaRPr lang="en-US" sz="1600" b="1" dirty="0"/>
          </a:p>
          <a:p>
            <a:pPr>
              <a:buNone/>
            </a:pPr>
            <a:r>
              <a:rPr lang="en-US" sz="1600" b="1" dirty="0"/>
              <a:t>Biogeography </a:t>
            </a:r>
            <a:r>
              <a:rPr lang="en-US" sz="1600" dirty="0"/>
              <a:t>– Skates are found in oceans </a:t>
            </a:r>
            <a:r>
              <a:rPr lang="en-US" sz="1600" dirty="0">
                <a:solidFill>
                  <a:srgbClr val="663300"/>
                </a:solidFill>
              </a:rPr>
              <a:t>worldwide</a:t>
            </a:r>
            <a:r>
              <a:rPr lang="en-US" sz="1600" dirty="0"/>
              <a:t>. The big skate ranges from Alaska to Baja California</a:t>
            </a:r>
          </a:p>
          <a:p>
            <a:pPr>
              <a:buNone/>
            </a:pPr>
            <a:r>
              <a:rPr lang="en-US" sz="1600" b="1" dirty="0"/>
              <a:t>Habitat</a:t>
            </a:r>
            <a:r>
              <a:rPr lang="en-US" sz="1600" dirty="0">
                <a:solidFill>
                  <a:schemeClr val="accent5"/>
                </a:solidFill>
              </a:rPr>
              <a:t> </a:t>
            </a:r>
            <a:r>
              <a:rPr lang="en-US" sz="1600" dirty="0"/>
              <a:t>– Skates are typically found in </a:t>
            </a:r>
            <a:r>
              <a:rPr lang="en-US" sz="1600" dirty="0">
                <a:solidFill>
                  <a:schemeClr val="accent5"/>
                </a:solidFill>
              </a:rPr>
              <a:t>coastal bays, estuaries and along the continental shelf. </a:t>
            </a:r>
          </a:p>
          <a:p>
            <a:pPr>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Carnivorous diet</a:t>
            </a:r>
            <a:r>
              <a:rPr lang="en-US" sz="1600" dirty="0"/>
              <a:t>. Skates feed on polycheate worms, mollusks, crustaceans and small fishes. </a:t>
            </a:r>
          </a:p>
        </p:txBody>
      </p:sp>
    </p:spTree>
    <p:extLst>
      <p:ext uri="{BB962C8B-B14F-4D97-AF65-F5344CB8AC3E}">
        <p14:creationId xmlns:p14="http://schemas.microsoft.com/office/powerpoint/2010/main" val="399873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FB22EE-FCC7-4DD9-9C58-58740E0D72C6}" type="slidenum">
              <a:rPr lang="en-US"/>
              <a:pPr eaLnBrk="1" hangingPunct="1"/>
              <a:t>19</a:t>
            </a:fld>
            <a:endParaRPr lang="en-US"/>
          </a:p>
        </p:txBody>
      </p:sp>
      <p:sp>
        <p:nvSpPr>
          <p:cNvPr id="6" name="Rectangle 2"/>
          <p:cNvSpPr txBox="1">
            <a:spLocks noChangeArrowheads="1"/>
          </p:cNvSpPr>
          <p:nvPr/>
        </p:nvSpPr>
        <p:spPr>
          <a:xfrm>
            <a:off x="439615" y="224466"/>
            <a:ext cx="8517698" cy="1747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Rajiformes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Shovelnose guitarfish</a:t>
            </a:r>
          </a:p>
        </p:txBody>
      </p:sp>
      <p:pic>
        <p:nvPicPr>
          <p:cNvPr id="8194" name="Picture 2" descr="https://c1.staticflickr.com/3/2610/3893911493_2c58d223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279" y="2230317"/>
            <a:ext cx="2996046" cy="1995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283569" y="4401336"/>
            <a:ext cx="2542756" cy="1955015"/>
          </a:xfrm>
          <a:prstGeom prst="rect">
            <a:avLst/>
          </a:prstGeom>
        </p:spPr>
      </p:pic>
      <p:sp>
        <p:nvSpPr>
          <p:cNvPr id="3" name="TextBox 2"/>
          <p:cNvSpPr txBox="1"/>
          <p:nvPr/>
        </p:nvSpPr>
        <p:spPr>
          <a:xfrm>
            <a:off x="6429531" y="5984916"/>
            <a:ext cx="1125416" cy="369332"/>
          </a:xfrm>
          <a:prstGeom prst="rect">
            <a:avLst/>
          </a:prstGeom>
          <a:noFill/>
        </p:spPr>
        <p:txBody>
          <a:bodyPr wrap="square" rtlCol="0">
            <a:spAutoFit/>
          </a:bodyPr>
          <a:lstStyle/>
          <a:p>
            <a:r>
              <a:rPr lang="en-US" dirty="0"/>
              <a:t>Spiracle</a:t>
            </a:r>
          </a:p>
        </p:txBody>
      </p:sp>
      <p:cxnSp>
        <p:nvCxnSpPr>
          <p:cNvPr id="5" name="Straight Arrow Connector 4"/>
          <p:cNvCxnSpPr/>
          <p:nvPr/>
        </p:nvCxnSpPr>
        <p:spPr>
          <a:xfrm flipV="1">
            <a:off x="7328302" y="5691688"/>
            <a:ext cx="528941" cy="4395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44270" y="1866332"/>
            <a:ext cx="2461847" cy="400110"/>
          </a:xfrm>
          <a:prstGeom prst="rect">
            <a:avLst/>
          </a:prstGeom>
          <a:noFill/>
        </p:spPr>
        <p:txBody>
          <a:bodyPr wrap="square" rtlCol="0">
            <a:spAutoFit/>
          </a:bodyPr>
          <a:lstStyle/>
          <a:p>
            <a:r>
              <a:rPr lang="en-US" sz="2000" dirty="0"/>
              <a:t>Shovelnose guitarfish</a:t>
            </a:r>
          </a:p>
        </p:txBody>
      </p:sp>
      <p:sp>
        <p:nvSpPr>
          <p:cNvPr id="10" name="Rectangle 3"/>
          <p:cNvSpPr txBox="1">
            <a:spLocks noChangeArrowheads="1"/>
          </p:cNvSpPr>
          <p:nvPr/>
        </p:nvSpPr>
        <p:spPr>
          <a:xfrm>
            <a:off x="439615" y="2066387"/>
            <a:ext cx="4853314"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a:t>
            </a:r>
            <a:r>
              <a:rPr lang="en-US" sz="1600" dirty="0"/>
              <a:t>– Guitarfish have an elongated body with small ray like wings. Similar to other skates and rays, guitarfish have holes behind their eyes called</a:t>
            </a:r>
            <a:r>
              <a:rPr lang="en-US" sz="1600" dirty="0">
                <a:solidFill>
                  <a:schemeClr val="accent2"/>
                </a:solidFill>
              </a:rPr>
              <a:t> </a:t>
            </a:r>
            <a:r>
              <a:rPr lang="en-US" sz="1600" dirty="0">
                <a:solidFill>
                  <a:schemeClr val="accent1"/>
                </a:solidFill>
              </a:rPr>
              <a:t>spiracles that they use to take in water for respiration while buried in the sand. </a:t>
            </a:r>
          </a:p>
          <a:p>
            <a:pPr>
              <a:lnSpc>
                <a:spcPct val="80000"/>
              </a:lnSpc>
              <a:buNone/>
            </a:pPr>
            <a:r>
              <a:rPr lang="en-US" sz="1600" b="1" dirty="0"/>
              <a:t>Unique characteristics – </a:t>
            </a:r>
            <a:r>
              <a:rPr lang="en-US" sz="1600" dirty="0"/>
              <a:t>Unlike other rays that </a:t>
            </a:r>
            <a:r>
              <a:rPr lang="en-US" sz="1600" dirty="0">
                <a:solidFill>
                  <a:srgbClr val="7030A0"/>
                </a:solidFill>
              </a:rPr>
              <a:t>swim with their pectoral fins, guitar fish swim using their shark-tail tail. </a:t>
            </a:r>
            <a:endParaRPr lang="en-US" sz="1600" b="1" dirty="0"/>
          </a:p>
          <a:p>
            <a:pPr>
              <a:lnSpc>
                <a:spcPct val="80000"/>
              </a:lnSpc>
              <a:buNone/>
            </a:pPr>
            <a:r>
              <a:rPr lang="en-US" sz="1600" b="1" dirty="0"/>
              <a:t>Biogeography </a:t>
            </a:r>
            <a:r>
              <a:rPr lang="en-US" sz="1600" dirty="0"/>
              <a:t>- Guitarfish can be found in</a:t>
            </a:r>
            <a:r>
              <a:rPr lang="en-US" sz="1600" dirty="0">
                <a:solidFill>
                  <a:srgbClr val="663300"/>
                </a:solidFill>
              </a:rPr>
              <a:t> tropical and temperate marine waters worldwide</a:t>
            </a:r>
            <a:r>
              <a:rPr lang="en-US" sz="1600" dirty="0"/>
              <a:t>. The shovelnose guitarfish can be found from central California to the Gulf of California where they have existed for more than 100 million years. </a:t>
            </a:r>
          </a:p>
          <a:p>
            <a:pPr>
              <a:lnSpc>
                <a:spcPct val="80000"/>
              </a:lnSpc>
              <a:buNone/>
            </a:pPr>
            <a:r>
              <a:rPr lang="en-US" sz="1600" b="1" dirty="0"/>
              <a:t>Habitat</a:t>
            </a:r>
            <a:r>
              <a:rPr lang="en-US" sz="1600" dirty="0">
                <a:solidFill>
                  <a:schemeClr val="accent5"/>
                </a:solidFill>
              </a:rPr>
              <a:t> </a:t>
            </a:r>
            <a:r>
              <a:rPr lang="en-US" sz="1600" dirty="0"/>
              <a:t>–</a:t>
            </a:r>
            <a:r>
              <a:rPr lang="en-US" sz="1600" dirty="0">
                <a:solidFill>
                  <a:srgbClr val="FF6600"/>
                </a:solidFill>
              </a:rPr>
              <a:t> </a:t>
            </a:r>
            <a:r>
              <a:rPr lang="en-US" sz="1600" dirty="0">
                <a:solidFill>
                  <a:schemeClr val="accent5"/>
                </a:solidFill>
              </a:rPr>
              <a:t>Coastal soft bottoms, including bays and estuaries</a:t>
            </a:r>
          </a:p>
          <a:p>
            <a:pPr>
              <a:lnSpc>
                <a:spcPct val="80000"/>
              </a:lnSpc>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Carnivorous diet</a:t>
            </a:r>
            <a:r>
              <a:rPr lang="en-US" sz="1600" dirty="0"/>
              <a:t>. Like other guitarfish, they are bottom feeders, preferring small crustaceans, clams and worms. </a:t>
            </a:r>
          </a:p>
        </p:txBody>
      </p:sp>
    </p:spTree>
    <p:extLst>
      <p:ext uri="{BB962C8B-B14F-4D97-AF65-F5344CB8AC3E}">
        <p14:creationId xmlns:p14="http://schemas.microsoft.com/office/powerpoint/2010/main" val="2551590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33350" y="356938"/>
            <a:ext cx="8382000" cy="543838"/>
          </a:xfrm>
        </p:spPr>
        <p:txBody>
          <a:bodyPr>
            <a:no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Subphylum: </a:t>
            </a:r>
            <a:r>
              <a:rPr lang="en-US" sz="4000" dirty="0" err="1">
                <a:solidFill>
                  <a:schemeClr val="accent2">
                    <a:lumMod val="75000"/>
                  </a:schemeClr>
                </a:solidFill>
                <a:latin typeface="Arial" panose="020B0604020202020204" pitchFamily="34" charset="0"/>
                <a:cs typeface="Arial" panose="020B0604020202020204" pitchFamily="34" charset="0"/>
              </a:rPr>
              <a:t>Urochordata</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
        <p:nvSpPr>
          <p:cNvPr id="31747" name="Rectangle 3"/>
          <p:cNvSpPr>
            <a:spLocks noGrp="1" noChangeArrowheads="1"/>
          </p:cNvSpPr>
          <p:nvPr>
            <p:ph idx="1"/>
          </p:nvPr>
        </p:nvSpPr>
        <p:spPr>
          <a:xfrm>
            <a:off x="445236" y="1114741"/>
            <a:ext cx="6112581" cy="3952463"/>
          </a:xfrm>
        </p:spPr>
        <p:txBody>
          <a:bodyPr>
            <a:normAutofit/>
          </a:bodyPr>
          <a:lstStyle/>
          <a:p>
            <a:pPr>
              <a:buNone/>
            </a:pPr>
            <a:r>
              <a:rPr lang="en-US" sz="1600" b="1" dirty="0"/>
              <a:t>General characteristics </a:t>
            </a:r>
            <a:r>
              <a:rPr lang="en-US" sz="1600" dirty="0"/>
              <a:t>- Tunicates or sea squirts have tadpole-like larva and adult forms encased in a tough tunic that is formed by secretion and contains cellulose. Tunicate larva have all four chordate characteristics, but only </a:t>
            </a:r>
            <a:r>
              <a:rPr lang="en-US" sz="1600" dirty="0">
                <a:solidFill>
                  <a:schemeClr val="accent1"/>
                </a:solidFill>
              </a:rPr>
              <a:t>the pharyngeal slits </a:t>
            </a:r>
            <a:r>
              <a:rPr lang="en-US" sz="1600" dirty="0"/>
              <a:t>are retained in the adult form.</a:t>
            </a:r>
            <a:r>
              <a:rPr lang="en-US" sz="1600" dirty="0">
                <a:solidFill>
                  <a:schemeClr val="accent1">
                    <a:lumMod val="75000"/>
                  </a:schemeClr>
                </a:solidFill>
              </a:rPr>
              <a:t> </a:t>
            </a:r>
          </a:p>
          <a:p>
            <a:pPr>
              <a:buNone/>
            </a:pPr>
            <a:r>
              <a:rPr lang="en-US" sz="1600" b="1" dirty="0"/>
              <a:t>Unique characteristics - </a:t>
            </a:r>
            <a:r>
              <a:rPr lang="en-US" sz="1600" dirty="0"/>
              <a:t>They are considered to be the </a:t>
            </a:r>
            <a:r>
              <a:rPr lang="en-US" sz="1600" dirty="0">
                <a:solidFill>
                  <a:srgbClr val="FF3300"/>
                </a:solidFill>
              </a:rPr>
              <a:t>closest relative to vertebrates</a:t>
            </a:r>
            <a:endParaRPr lang="en-US" sz="1600" b="1" dirty="0">
              <a:solidFill>
                <a:srgbClr val="FF3300"/>
              </a:solidFill>
            </a:endParaRPr>
          </a:p>
          <a:p>
            <a:pPr>
              <a:buNone/>
            </a:pPr>
            <a:r>
              <a:rPr lang="en-US" sz="1600" b="1" dirty="0"/>
              <a:t>Biogeography – </a:t>
            </a:r>
            <a:r>
              <a:rPr lang="en-US" sz="1600" dirty="0">
                <a:solidFill>
                  <a:srgbClr val="663300"/>
                </a:solidFill>
              </a:rPr>
              <a:t>Worldwide</a:t>
            </a:r>
            <a:r>
              <a:rPr lang="en-US" sz="1600" dirty="0"/>
              <a:t>. Found in ocean waters from arctic to tropics</a:t>
            </a:r>
          </a:p>
          <a:p>
            <a:pPr>
              <a:buNone/>
            </a:pPr>
            <a:r>
              <a:rPr lang="en-US" sz="1600" b="1" dirty="0"/>
              <a:t>Habitat </a:t>
            </a:r>
            <a:r>
              <a:rPr lang="en-US" sz="1600" dirty="0"/>
              <a:t>– </a:t>
            </a:r>
            <a:r>
              <a:rPr lang="en-US" sz="1600" dirty="0">
                <a:solidFill>
                  <a:schemeClr val="accent5"/>
                </a:solidFill>
              </a:rPr>
              <a:t>Most are benthic marine</a:t>
            </a:r>
          </a:p>
          <a:p>
            <a:pPr>
              <a:buNone/>
            </a:pPr>
            <a:r>
              <a:rPr lang="en-US" sz="1600" b="1" dirty="0"/>
              <a:t>Diet</a:t>
            </a:r>
            <a:r>
              <a:rPr lang="en-US" sz="1600" dirty="0">
                <a:solidFill>
                  <a:srgbClr val="FF9900"/>
                </a:solidFill>
              </a:rPr>
              <a:t> </a:t>
            </a:r>
            <a:r>
              <a:rPr lang="en-US" sz="1600" dirty="0"/>
              <a:t>–</a:t>
            </a:r>
            <a:r>
              <a:rPr lang="en-US" sz="1600" dirty="0">
                <a:solidFill>
                  <a:srgbClr val="FF9900"/>
                </a:solidFill>
              </a:rPr>
              <a:t> </a:t>
            </a:r>
            <a:r>
              <a:rPr lang="en-US" sz="1600" dirty="0">
                <a:solidFill>
                  <a:schemeClr val="accent2">
                    <a:lumMod val="75000"/>
                  </a:schemeClr>
                </a:solidFill>
              </a:rPr>
              <a:t>Omnivorous diet. Filter feeding on planktonic plants and animals</a:t>
            </a:r>
          </a:p>
          <a:p>
            <a:pPr eaLnBrk="1" hangingPunct="1">
              <a:buFontTx/>
              <a:buNone/>
            </a:pPr>
            <a:r>
              <a:rPr lang="en-US" sz="1600" dirty="0">
                <a:solidFill>
                  <a:srgbClr val="0070C0"/>
                </a:solidFill>
              </a:rPr>
              <a:t>  </a:t>
            </a:r>
          </a:p>
        </p:txBody>
      </p:sp>
      <p:sp>
        <p:nvSpPr>
          <p:cNvPr id="31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9F4329-5619-47C6-BA6A-F5C097276197}" type="slidenum">
              <a:rPr lang="en-US"/>
              <a:pPr eaLnBrk="1" hangingPunct="1"/>
              <a:t>2</a:t>
            </a:fld>
            <a:endParaRPr lang="en-US"/>
          </a:p>
        </p:txBody>
      </p:sp>
      <p:pic>
        <p:nvPicPr>
          <p:cNvPr id="31748" name="Picture 6" descr="Tunica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341" y="1114741"/>
            <a:ext cx="1824834" cy="270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1568693" y="4218005"/>
            <a:ext cx="5807121" cy="2411107"/>
          </a:xfrm>
          <a:prstGeom prst="rect">
            <a:avLst/>
          </a:prstGeom>
        </p:spPr>
      </p:pic>
    </p:spTree>
    <p:extLst>
      <p:ext uri="{BB962C8B-B14F-4D97-AF65-F5344CB8AC3E}">
        <p14:creationId xmlns:p14="http://schemas.microsoft.com/office/powerpoint/2010/main" val="1675982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p:nvPr>
        </p:nvSpPr>
        <p:spPr>
          <a:xfrm>
            <a:off x="457200" y="339996"/>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Myliobatiformes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Round stingray</a:t>
            </a:r>
          </a:p>
        </p:txBody>
      </p:sp>
      <p:pic>
        <p:nvPicPr>
          <p:cNvPr id="9218" name="Picture 2" descr="http://nwgeogirl.smugmug.com/photos/666567991_GYtrD-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893" y="1825624"/>
            <a:ext cx="3367698" cy="25257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087316" y="4778487"/>
            <a:ext cx="3661275" cy="1413497"/>
          </a:xfrm>
          <a:prstGeom prst="rect">
            <a:avLst/>
          </a:prstGeom>
        </p:spPr>
      </p:pic>
      <p:sp>
        <p:nvSpPr>
          <p:cNvPr id="7" name="TextBox 6"/>
          <p:cNvSpPr txBox="1"/>
          <p:nvPr/>
        </p:nvSpPr>
        <p:spPr>
          <a:xfrm>
            <a:off x="4895972" y="4420257"/>
            <a:ext cx="2168770" cy="400110"/>
          </a:xfrm>
          <a:prstGeom prst="rect">
            <a:avLst/>
          </a:prstGeom>
          <a:noFill/>
        </p:spPr>
        <p:txBody>
          <a:bodyPr wrap="square" rtlCol="0">
            <a:spAutoFit/>
          </a:bodyPr>
          <a:lstStyle/>
          <a:p>
            <a:r>
              <a:rPr lang="en-US" sz="2000" dirty="0"/>
              <a:t>Venomous sting</a:t>
            </a:r>
          </a:p>
        </p:txBody>
      </p:sp>
      <p:cxnSp>
        <p:nvCxnSpPr>
          <p:cNvPr id="9" name="Straight Arrow Connector 8"/>
          <p:cNvCxnSpPr/>
          <p:nvPr/>
        </p:nvCxnSpPr>
        <p:spPr>
          <a:xfrm>
            <a:off x="6564923" y="4778487"/>
            <a:ext cx="499819" cy="30370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3"/>
          <p:cNvSpPr txBox="1">
            <a:spLocks noChangeArrowheads="1"/>
          </p:cNvSpPr>
          <p:nvPr/>
        </p:nvSpPr>
        <p:spPr>
          <a:xfrm>
            <a:off x="435935" y="2010462"/>
            <a:ext cx="4195207" cy="41815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round stingray is the most common ray species in the coastal waters off of southern California.</a:t>
            </a:r>
            <a:r>
              <a:rPr lang="en-US" sz="1600" b="1" dirty="0"/>
              <a:t>       </a:t>
            </a:r>
          </a:p>
          <a:p>
            <a:pPr>
              <a:buNone/>
            </a:pPr>
            <a:r>
              <a:rPr lang="en-US" sz="1600" b="1" dirty="0"/>
              <a:t>Unique characteristics - </a:t>
            </a:r>
            <a:r>
              <a:rPr lang="en-US" sz="1600" dirty="0"/>
              <a:t>They have a </a:t>
            </a:r>
            <a:r>
              <a:rPr lang="en-US" sz="1600" dirty="0">
                <a:solidFill>
                  <a:srgbClr val="00B0F0"/>
                </a:solidFill>
              </a:rPr>
              <a:t>venomous sting on their tail with rear facing barbs, that is used to inject a painful venom into would be predators or beachgoers</a:t>
            </a:r>
            <a:r>
              <a:rPr lang="en-US" sz="1600" dirty="0"/>
              <a:t>.</a:t>
            </a:r>
            <a:endParaRPr lang="en-US" sz="1600" b="1" dirty="0"/>
          </a:p>
          <a:p>
            <a:pPr>
              <a:buNone/>
            </a:pPr>
            <a:r>
              <a:rPr lang="en-US" sz="1600" b="1" dirty="0"/>
              <a:t>Biogeography – </a:t>
            </a:r>
            <a:r>
              <a:rPr lang="en-US" sz="1600" dirty="0"/>
              <a:t>Stingrays are found in </a:t>
            </a:r>
            <a:r>
              <a:rPr lang="en-US" sz="1600" dirty="0">
                <a:solidFill>
                  <a:srgbClr val="663300"/>
                </a:solidFill>
              </a:rPr>
              <a:t>tropical and subtropical marine waters worldwide</a:t>
            </a:r>
            <a:r>
              <a:rPr lang="en-US" sz="1600" dirty="0"/>
              <a:t>, with few species occupying freshwater habitats. The round stingray ranges from northern California to Panama. </a:t>
            </a:r>
            <a:endParaRPr lang="en-US" sz="1600" dirty="0">
              <a:solidFill>
                <a:schemeClr val="accent5"/>
              </a:solidFill>
            </a:endParaRP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Coastal soft bottoms, including bays and estuaries</a:t>
            </a:r>
            <a:endParaRPr lang="en-US" sz="1600" b="1" dirty="0">
              <a:solidFill>
                <a:schemeClr val="accent5"/>
              </a:solidFill>
            </a:endParaRP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They feed on crabs as juveniles then shift to benthic </a:t>
            </a:r>
            <a:r>
              <a:rPr lang="en-US" sz="1600" dirty="0" err="1"/>
              <a:t>mulluscs</a:t>
            </a:r>
            <a:r>
              <a:rPr lang="en-US" sz="1600" dirty="0"/>
              <a:t> and polycheate worms as adults. </a:t>
            </a:r>
            <a:endParaRPr lang="en-US" sz="1600" b="1" dirty="0"/>
          </a:p>
        </p:txBody>
      </p:sp>
    </p:spTree>
    <p:extLst>
      <p:ext uri="{BB962C8B-B14F-4D97-AF65-F5344CB8AC3E}">
        <p14:creationId xmlns:p14="http://schemas.microsoft.com/office/powerpoint/2010/main" val="1955050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46588" y="38857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Myliobatiformes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Bat ray</a:t>
            </a:r>
          </a:p>
        </p:txBody>
      </p:sp>
      <p:pic>
        <p:nvPicPr>
          <p:cNvPr id="7170" name="Picture 2" descr="http://www.riverotterecology.org/uploads/5/3/0/9/5309962/90320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267" y="3980225"/>
            <a:ext cx="2654021" cy="18047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292451" y="1793389"/>
            <a:ext cx="3444685" cy="2027681"/>
          </a:xfrm>
          <a:prstGeom prst="rect">
            <a:avLst/>
          </a:prstGeom>
        </p:spPr>
      </p:pic>
      <p:sp>
        <p:nvSpPr>
          <p:cNvPr id="6" name="Rectangle 3"/>
          <p:cNvSpPr txBox="1">
            <a:spLocks noChangeArrowheads="1"/>
          </p:cNvSpPr>
          <p:nvPr/>
        </p:nvSpPr>
        <p:spPr>
          <a:xfrm>
            <a:off x="546588" y="2094453"/>
            <a:ext cx="4195207" cy="39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Bat rays can grow to a wingspan of about </a:t>
            </a:r>
            <a:r>
              <a:rPr lang="en-US" sz="1600" dirty="0">
                <a:solidFill>
                  <a:srgbClr val="7030A0"/>
                </a:solidFill>
              </a:rPr>
              <a:t>6ft and weigh a little over 200 pounds</a:t>
            </a:r>
            <a:endParaRPr lang="en-US" sz="1600" b="1" dirty="0"/>
          </a:p>
          <a:p>
            <a:pPr>
              <a:buNone/>
            </a:pPr>
            <a:r>
              <a:rPr lang="en-US" sz="1600" b="1" dirty="0"/>
              <a:t>Unique characteristics - </a:t>
            </a:r>
            <a:r>
              <a:rPr lang="en-US" sz="1600" dirty="0"/>
              <a:t>Bat rays are considered </a:t>
            </a:r>
            <a:r>
              <a:rPr lang="en-US" sz="1600" dirty="0" err="1">
                <a:solidFill>
                  <a:srgbClr val="00B0F0"/>
                </a:solidFill>
              </a:rPr>
              <a:t>euryhaline</a:t>
            </a:r>
            <a:r>
              <a:rPr lang="en-US" sz="1600" dirty="0">
                <a:solidFill>
                  <a:srgbClr val="00B0F0"/>
                </a:solidFill>
              </a:rPr>
              <a:t> because they can withstand a wide range of salinities</a:t>
            </a:r>
            <a:r>
              <a:rPr lang="en-US" sz="1600" dirty="0"/>
              <a:t>. </a:t>
            </a:r>
            <a:endParaRPr lang="en-US" sz="1600" b="1" dirty="0"/>
          </a:p>
          <a:p>
            <a:pPr>
              <a:buNone/>
            </a:pPr>
            <a:r>
              <a:rPr lang="en-US" sz="1600" b="1" dirty="0"/>
              <a:t>Biogeography - </a:t>
            </a:r>
            <a:r>
              <a:rPr lang="en-US" sz="1600" dirty="0">
                <a:solidFill>
                  <a:srgbClr val="663300"/>
                </a:solidFill>
              </a:rPr>
              <a:t>Oregon down to the Gulf of California</a:t>
            </a:r>
          </a:p>
          <a:p>
            <a:pPr>
              <a:buNone/>
            </a:pPr>
            <a:r>
              <a:rPr lang="en-US" sz="1600" b="1" dirty="0"/>
              <a:t>Habitat</a:t>
            </a:r>
            <a:r>
              <a:rPr lang="en-US" sz="1600" b="1" dirty="0">
                <a:solidFill>
                  <a:schemeClr val="accent5"/>
                </a:solidFill>
              </a:rPr>
              <a:t> </a:t>
            </a:r>
            <a:r>
              <a:rPr lang="en-US" sz="1600" b="1" dirty="0"/>
              <a:t>-</a:t>
            </a:r>
            <a:r>
              <a:rPr lang="en-US" sz="1600" dirty="0"/>
              <a:t> The bat ray is typically found along </a:t>
            </a:r>
            <a:r>
              <a:rPr lang="en-US" sz="1600" dirty="0">
                <a:solidFill>
                  <a:schemeClr val="accent5"/>
                </a:solidFill>
              </a:rPr>
              <a:t>coastal sandy bottoms in bays and estuaries</a:t>
            </a:r>
            <a:r>
              <a:rPr lang="en-US" sz="1600" b="1" dirty="0">
                <a:solidFill>
                  <a:schemeClr val="accent5"/>
                </a:solidFill>
              </a:rPr>
              <a:t> </a:t>
            </a: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a:solidFill>
                  <a:srgbClr val="CC0066"/>
                </a:solidFill>
              </a:rPr>
              <a:t>They have rows of flat teeth perfect from crushing and grinding their mollusk and crustacean prey. </a:t>
            </a:r>
            <a:endParaRPr lang="en-US" sz="1600" b="1" dirty="0">
              <a:solidFill>
                <a:srgbClr val="CC0066"/>
              </a:solidFill>
            </a:endParaRPr>
          </a:p>
        </p:txBody>
      </p:sp>
    </p:spTree>
    <p:extLst>
      <p:ext uri="{BB962C8B-B14F-4D97-AF65-F5344CB8AC3E}">
        <p14:creationId xmlns:p14="http://schemas.microsoft.com/office/powerpoint/2010/main" val="147764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2484863" y="2327584"/>
            <a:ext cx="4229100" cy="4619625"/>
          </a:xfrm>
        </p:spPr>
        <p:txBody>
          <a:bodyPr>
            <a:normAutofit/>
          </a:bodyPr>
          <a:lstStyle/>
          <a:p>
            <a:pPr eaLnBrk="1" hangingPunct="1">
              <a:lnSpc>
                <a:spcPct val="80000"/>
              </a:lnSpc>
              <a:buFontTx/>
              <a:buNone/>
            </a:pPr>
            <a:r>
              <a:rPr lang="en-US" sz="2200" dirty="0"/>
              <a:t>	</a:t>
            </a:r>
            <a:endParaRPr lang="en-US" sz="2200" dirty="0">
              <a:solidFill>
                <a:srgbClr val="00B0F0"/>
              </a:solidFill>
            </a:endParaRPr>
          </a:p>
        </p:txBody>
      </p:sp>
      <p:sp>
        <p:nvSpPr>
          <p:cNvPr id="47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D0FF4E-8154-4270-AFAC-C33A4A623CD1}" type="slidenum">
              <a:rPr lang="en-US"/>
              <a:pPr eaLnBrk="1" hangingPunct="1"/>
              <a:t>22</a:t>
            </a:fld>
            <a:endParaRPr lang="en-US"/>
          </a:p>
        </p:txBody>
      </p:sp>
      <p:sp>
        <p:nvSpPr>
          <p:cNvPr id="6" name="Rectangle 2"/>
          <p:cNvSpPr txBox="1">
            <a:spLocks noGrp="1" noChangeArrowheads="1"/>
          </p:cNvSpPr>
          <p:nvPr>
            <p:ph type="title"/>
          </p:nvPr>
        </p:nvSpPr>
        <p:spPr>
          <a:xfrm>
            <a:off x="400050" y="259045"/>
            <a:ext cx="7086600" cy="152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Myliobatiformes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Manta ray</a:t>
            </a:r>
          </a:p>
        </p:txBody>
      </p:sp>
      <p:pic>
        <p:nvPicPr>
          <p:cNvPr id="8194" name="Picture 2" descr="http://i.imgur.com/7dE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643" y="4043320"/>
            <a:ext cx="2548257" cy="21558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divetrip.com/photos/manta_ray201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643" y="1783045"/>
            <a:ext cx="3480258" cy="21030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00050" y="2027414"/>
            <a:ext cx="4195207" cy="40623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The manta ray is the</a:t>
            </a:r>
            <a:r>
              <a:rPr lang="en-US" sz="1600" dirty="0">
                <a:solidFill>
                  <a:schemeClr val="accent2"/>
                </a:solidFill>
              </a:rPr>
              <a:t> </a:t>
            </a:r>
            <a:r>
              <a:rPr lang="en-US" sz="1600" dirty="0"/>
              <a:t>largest species of ray, </a:t>
            </a:r>
            <a:r>
              <a:rPr lang="en-US" sz="1600" dirty="0">
                <a:solidFill>
                  <a:srgbClr val="7030A0"/>
                </a:solidFill>
              </a:rPr>
              <a:t>with the largest known specimen measuring 7.6 m (about 25 </a:t>
            </a:r>
            <a:r>
              <a:rPr lang="en-US" sz="1600" dirty="0" err="1">
                <a:solidFill>
                  <a:srgbClr val="7030A0"/>
                </a:solidFill>
              </a:rPr>
              <a:t>ft</a:t>
            </a:r>
            <a:r>
              <a:rPr lang="en-US" sz="1600" dirty="0">
                <a:solidFill>
                  <a:srgbClr val="7030A0"/>
                </a:solidFill>
              </a:rPr>
              <a:t>) across</a:t>
            </a:r>
            <a:r>
              <a:rPr lang="en-US" sz="1600" dirty="0"/>
              <a:t>. </a:t>
            </a:r>
            <a:endParaRPr lang="en-US" sz="1600" b="1" dirty="0"/>
          </a:p>
          <a:p>
            <a:pPr>
              <a:buNone/>
            </a:pPr>
            <a:r>
              <a:rPr lang="en-US" sz="1600" b="1" dirty="0"/>
              <a:t>Unique characteristics - </a:t>
            </a:r>
            <a:r>
              <a:rPr lang="en-US" sz="1600" dirty="0"/>
              <a:t>Manta rays are believed by some to have </a:t>
            </a:r>
            <a:r>
              <a:rPr lang="en-US" sz="1600" dirty="0">
                <a:solidFill>
                  <a:srgbClr val="00B0F0"/>
                </a:solidFill>
              </a:rPr>
              <a:t>evolved from bottom-feeding rays, but have adapted to become filter feeders in the open ocean. </a:t>
            </a:r>
            <a:endParaRPr lang="en-US" sz="1600" b="1" dirty="0"/>
          </a:p>
          <a:p>
            <a:pPr>
              <a:buNone/>
            </a:pPr>
            <a:r>
              <a:rPr lang="en-US" sz="1600" b="1" dirty="0"/>
              <a:t>Biogeography – </a:t>
            </a:r>
            <a:r>
              <a:rPr lang="en-US" sz="1600" dirty="0"/>
              <a:t>Mantas can found in </a:t>
            </a:r>
            <a:r>
              <a:rPr lang="en-US" sz="1600" dirty="0">
                <a:solidFill>
                  <a:srgbClr val="663300"/>
                </a:solidFill>
              </a:rPr>
              <a:t>tropical and subtropical waters worldwide. </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Manta rays are </a:t>
            </a:r>
            <a:r>
              <a:rPr lang="en-US" sz="1600" dirty="0">
                <a:solidFill>
                  <a:schemeClr val="accent5"/>
                </a:solidFill>
              </a:rPr>
              <a:t>pelagic (open ocean) </a:t>
            </a: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Omnivorous diet</a:t>
            </a:r>
            <a:r>
              <a:rPr lang="en-US" sz="1600" dirty="0"/>
              <a:t>. Filter feed planktonic algae and animals in water column.</a:t>
            </a:r>
            <a:endParaRPr lang="en-US" sz="1600" dirty="0">
              <a:solidFill>
                <a:srgbClr val="0070C0"/>
              </a:solidFill>
            </a:endParaRPr>
          </a:p>
        </p:txBody>
      </p:sp>
    </p:spTree>
    <p:extLst>
      <p:ext uri="{BB962C8B-B14F-4D97-AF65-F5344CB8AC3E}">
        <p14:creationId xmlns:p14="http://schemas.microsoft.com/office/powerpoint/2010/main" val="2853005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25AC53-3339-4F50-8319-A822B962B5C2}" type="slidenum">
              <a:rPr lang="en-US"/>
              <a:pPr eaLnBrk="1" hangingPunct="1"/>
              <a:t>23</a:t>
            </a:fld>
            <a:endParaRPr lang="en-US"/>
          </a:p>
        </p:txBody>
      </p:sp>
      <p:sp>
        <p:nvSpPr>
          <p:cNvPr id="6" name="Rectangle 2"/>
          <p:cNvSpPr txBox="1">
            <a:spLocks noChangeArrowheads="1"/>
          </p:cNvSpPr>
          <p:nvPr/>
        </p:nvSpPr>
        <p:spPr>
          <a:xfrm>
            <a:off x="457200" y="157180"/>
            <a:ext cx="8517698" cy="1747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Holocephali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Chimaeriformes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Chimaera</a:t>
            </a:r>
          </a:p>
        </p:txBody>
      </p:sp>
      <p:pic>
        <p:nvPicPr>
          <p:cNvPr id="4122" name="Picture 26" descr="http://marinecreations.homestead.com/Chi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739" y="1905000"/>
            <a:ext cx="3620950" cy="1886443"/>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Elephant Fish Chimaera (Callorhinchus milii) Male. View showing claspers and plough-shaped snout.  October 8, 2013.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132" y="4074991"/>
            <a:ext cx="3620950" cy="19763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57200" y="1976270"/>
            <a:ext cx="4195207"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Chimaeras are often called </a:t>
            </a:r>
            <a:r>
              <a:rPr lang="en-US" sz="1600" dirty="0">
                <a:solidFill>
                  <a:srgbClr val="CC0066"/>
                </a:solidFill>
              </a:rPr>
              <a:t>ratfish or rabbit fish</a:t>
            </a:r>
            <a:r>
              <a:rPr lang="en-US" sz="1600" dirty="0"/>
              <a:t>. They differ from sharks, skates and rays in that </a:t>
            </a:r>
            <a:r>
              <a:rPr lang="en-US" sz="1600" dirty="0">
                <a:solidFill>
                  <a:schemeClr val="accent1"/>
                </a:solidFill>
              </a:rPr>
              <a:t>their upper jaws are fused with their skulls, they have separate anal and urogenital openings, and they lack the many sharp and replaceable teeth of sharks, having instead a few large permanent grinding tooth plates</a:t>
            </a:r>
            <a:r>
              <a:rPr lang="en-US" sz="1600" dirty="0"/>
              <a:t>. </a:t>
            </a:r>
            <a:endParaRPr lang="en-US" sz="1600" b="1" dirty="0"/>
          </a:p>
          <a:p>
            <a:pPr>
              <a:lnSpc>
                <a:spcPct val="80000"/>
              </a:lnSpc>
              <a:buNone/>
            </a:pPr>
            <a:r>
              <a:rPr lang="en-US" sz="1600" b="1" dirty="0"/>
              <a:t>Unique characteristics - </a:t>
            </a:r>
            <a:r>
              <a:rPr lang="en-US" sz="1600" dirty="0"/>
              <a:t>The tooth plates are used to crush hard-bodied prey such as crabs, clams, and echinoderms.</a:t>
            </a:r>
            <a:endParaRPr lang="en-US" sz="1600" b="1" dirty="0"/>
          </a:p>
          <a:p>
            <a:pPr>
              <a:lnSpc>
                <a:spcPct val="80000"/>
              </a:lnSpc>
              <a:buNone/>
            </a:pPr>
            <a:r>
              <a:rPr lang="en-US" sz="1600" b="1" dirty="0"/>
              <a:t>Biogeography – </a:t>
            </a:r>
            <a:r>
              <a:rPr lang="en-US" sz="1600" dirty="0">
                <a:solidFill>
                  <a:srgbClr val="663300"/>
                </a:solidFill>
              </a:rPr>
              <a:t>Temperate oceans worldwide</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They are found in </a:t>
            </a:r>
            <a:r>
              <a:rPr lang="en-US" sz="1600" dirty="0">
                <a:solidFill>
                  <a:schemeClr val="accent5"/>
                </a:solidFill>
              </a:rPr>
              <a:t>cold water often at great depths</a:t>
            </a:r>
            <a:r>
              <a:rPr lang="en-US" sz="1600" dirty="0">
                <a:solidFill>
                  <a:schemeClr val="accent1"/>
                </a:solidFill>
              </a:rPr>
              <a:t>.</a:t>
            </a:r>
            <a:r>
              <a:rPr lang="en-US" sz="1600" dirty="0"/>
              <a:t> </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They feed primarily on</a:t>
            </a:r>
            <a:r>
              <a:rPr lang="en-US" sz="1600" dirty="0">
                <a:solidFill>
                  <a:srgbClr val="FF0000"/>
                </a:solidFill>
              </a:rPr>
              <a:t> </a:t>
            </a:r>
            <a:r>
              <a:rPr lang="en-US" sz="1600" dirty="0"/>
              <a:t>benthic invertebrates. </a:t>
            </a:r>
            <a:endParaRPr lang="en-US" sz="1600" b="1" dirty="0"/>
          </a:p>
        </p:txBody>
      </p:sp>
    </p:spTree>
    <p:extLst>
      <p:ext uri="{BB962C8B-B14F-4D97-AF65-F5344CB8AC3E}">
        <p14:creationId xmlns:p14="http://schemas.microsoft.com/office/powerpoint/2010/main" val="3061359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686050" y="263253"/>
            <a:ext cx="4800600" cy="1143000"/>
          </a:xfrm>
        </p:spPr>
        <p:txBody>
          <a:bodyPr>
            <a:normAutofit/>
          </a:bodyPr>
          <a:lstStyle/>
          <a:p>
            <a:pPr eaLnBrk="1" hangingPunct="1"/>
            <a:r>
              <a:rPr lang="en-US" sz="4000" dirty="0" err="1">
                <a:solidFill>
                  <a:schemeClr val="accent2">
                    <a:lumMod val="75000"/>
                  </a:schemeClr>
                </a:solidFill>
                <a:latin typeface="Arial" panose="020B0604020202020204" pitchFamily="34" charset="0"/>
                <a:cs typeface="Arial" panose="020B0604020202020204" pitchFamily="34" charset="0"/>
              </a:rPr>
              <a:t>Osteichthyes</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
        <p:nvSpPr>
          <p:cNvPr id="50179" name="Rectangle 3"/>
          <p:cNvSpPr>
            <a:spLocks noGrp="1" noChangeArrowheads="1"/>
          </p:cNvSpPr>
          <p:nvPr>
            <p:ph type="body" sz="half" idx="1"/>
          </p:nvPr>
        </p:nvSpPr>
        <p:spPr>
          <a:xfrm>
            <a:off x="-2509840" y="1598430"/>
            <a:ext cx="4287850" cy="4155558"/>
          </a:xfrm>
        </p:spPr>
        <p:txBody>
          <a:bodyPr>
            <a:normAutofit/>
          </a:bodyPr>
          <a:lstStyle/>
          <a:p>
            <a:pPr marL="0" indent="0" eaLnBrk="1" hangingPunct="1">
              <a:lnSpc>
                <a:spcPct val="90000"/>
              </a:lnSpc>
              <a:buFontTx/>
              <a:buNone/>
            </a:pPr>
            <a:endParaRPr lang="en-US" sz="2000" dirty="0">
              <a:solidFill>
                <a:srgbClr val="663300"/>
              </a:solidFill>
            </a:endParaRPr>
          </a:p>
          <a:p>
            <a:pPr marL="0" indent="0" eaLnBrk="1" hangingPunct="1">
              <a:lnSpc>
                <a:spcPct val="90000"/>
              </a:lnSpc>
              <a:buFontTx/>
              <a:buNone/>
            </a:pPr>
            <a:endParaRPr lang="en-US" sz="2000" dirty="0">
              <a:solidFill>
                <a:srgbClr val="663300"/>
              </a:solidFill>
            </a:endParaRPr>
          </a:p>
        </p:txBody>
      </p:sp>
      <p:sp>
        <p:nvSpPr>
          <p:cNvPr id="50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B91D57-06F9-4892-A886-42C299DD93E5}" type="slidenum">
              <a:rPr lang="en-US"/>
              <a:pPr eaLnBrk="1" hangingPunct="1"/>
              <a:t>24</a:t>
            </a:fld>
            <a:endParaRPr lang="en-US"/>
          </a:p>
        </p:txBody>
      </p:sp>
      <p:pic>
        <p:nvPicPr>
          <p:cNvPr id="6" name="Picture 5"/>
          <p:cNvPicPr>
            <a:picLocks noChangeAspect="1"/>
          </p:cNvPicPr>
          <p:nvPr/>
        </p:nvPicPr>
        <p:blipFill>
          <a:blip r:embed="rId2"/>
          <a:stretch>
            <a:fillRect/>
          </a:stretch>
        </p:blipFill>
        <p:spPr>
          <a:xfrm>
            <a:off x="5667909" y="1564760"/>
            <a:ext cx="3309209" cy="2332992"/>
          </a:xfrm>
          <a:prstGeom prst="rect">
            <a:avLst/>
          </a:prstGeom>
        </p:spPr>
      </p:pic>
      <p:pic>
        <p:nvPicPr>
          <p:cNvPr id="7" name="Picture 6"/>
          <p:cNvPicPr>
            <a:picLocks noChangeAspect="1"/>
          </p:cNvPicPr>
          <p:nvPr/>
        </p:nvPicPr>
        <p:blipFill>
          <a:blip r:embed="rId3"/>
          <a:stretch>
            <a:fillRect/>
          </a:stretch>
        </p:blipFill>
        <p:spPr>
          <a:xfrm>
            <a:off x="5777948" y="4014712"/>
            <a:ext cx="3089132" cy="2341639"/>
          </a:xfrm>
          <a:prstGeom prst="rect">
            <a:avLst/>
          </a:prstGeom>
        </p:spPr>
      </p:pic>
      <p:sp>
        <p:nvSpPr>
          <p:cNvPr id="8" name="TextBox 7"/>
          <p:cNvSpPr txBox="1"/>
          <p:nvPr/>
        </p:nvSpPr>
        <p:spPr>
          <a:xfrm>
            <a:off x="4840047" y="2390745"/>
            <a:ext cx="1317171" cy="400110"/>
          </a:xfrm>
          <a:prstGeom prst="rect">
            <a:avLst/>
          </a:prstGeom>
          <a:noFill/>
        </p:spPr>
        <p:txBody>
          <a:bodyPr wrap="square" rtlCol="0">
            <a:spAutoFit/>
          </a:bodyPr>
          <a:lstStyle/>
          <a:p>
            <a:r>
              <a:rPr lang="en-US" sz="2000" b="1" dirty="0"/>
              <a:t>Lobed fin</a:t>
            </a:r>
          </a:p>
        </p:txBody>
      </p:sp>
      <p:sp>
        <p:nvSpPr>
          <p:cNvPr id="9" name="TextBox 8"/>
          <p:cNvSpPr txBox="1"/>
          <p:nvPr/>
        </p:nvSpPr>
        <p:spPr>
          <a:xfrm>
            <a:off x="4937404" y="5737823"/>
            <a:ext cx="1317171" cy="400110"/>
          </a:xfrm>
          <a:prstGeom prst="rect">
            <a:avLst/>
          </a:prstGeom>
          <a:noFill/>
        </p:spPr>
        <p:txBody>
          <a:bodyPr wrap="square" rtlCol="0">
            <a:spAutoFit/>
          </a:bodyPr>
          <a:lstStyle/>
          <a:p>
            <a:r>
              <a:rPr lang="en-US" sz="2000" b="1" dirty="0"/>
              <a:t>Rayed fin</a:t>
            </a:r>
          </a:p>
        </p:txBody>
      </p:sp>
      <p:sp>
        <p:nvSpPr>
          <p:cNvPr id="3" name="Rectangle 2"/>
          <p:cNvSpPr/>
          <p:nvPr/>
        </p:nvSpPr>
        <p:spPr>
          <a:xfrm>
            <a:off x="699977" y="1518207"/>
            <a:ext cx="3972145" cy="4419671"/>
          </a:xfrm>
          <a:prstGeom prst="rect">
            <a:avLst/>
          </a:prstGeom>
        </p:spPr>
        <p:txBody>
          <a:bodyPr wrap="square">
            <a:spAutoFit/>
          </a:bodyPr>
          <a:lstStyle/>
          <a:p>
            <a:pPr>
              <a:lnSpc>
                <a:spcPct val="80000"/>
              </a:lnSpc>
            </a:pPr>
            <a:r>
              <a:rPr lang="en-US" sz="1600" b="1" dirty="0"/>
              <a:t>General characteristics </a:t>
            </a:r>
            <a:r>
              <a:rPr lang="en-US" sz="1600" dirty="0"/>
              <a:t>– The “</a:t>
            </a:r>
            <a:r>
              <a:rPr lang="en-US" sz="1600" dirty="0" err="1"/>
              <a:t>Osteichthyes</a:t>
            </a:r>
            <a:r>
              <a:rPr lang="en-US" sz="1600" dirty="0"/>
              <a:t>” all have a </a:t>
            </a:r>
            <a:r>
              <a:rPr lang="en-US" sz="1600" dirty="0">
                <a:solidFill>
                  <a:srgbClr val="7030A0"/>
                </a:solidFill>
              </a:rPr>
              <a:t>skeleton made of true bone</a:t>
            </a:r>
            <a:r>
              <a:rPr lang="en-US" sz="1600" dirty="0"/>
              <a:t>.</a:t>
            </a:r>
            <a:r>
              <a:rPr lang="en-US" sz="1600" dirty="0">
                <a:solidFill>
                  <a:srgbClr val="3399FF"/>
                </a:solidFill>
              </a:rPr>
              <a:t> </a:t>
            </a:r>
            <a:r>
              <a:rPr lang="en-US" sz="1600" dirty="0"/>
              <a:t>Their  skin is covered with</a:t>
            </a:r>
            <a:r>
              <a:rPr lang="en-US" sz="1600" dirty="0">
                <a:solidFill>
                  <a:srgbClr val="FF9900"/>
                </a:solidFill>
              </a:rPr>
              <a:t> </a:t>
            </a:r>
            <a:r>
              <a:rPr lang="en-US" sz="1600" dirty="0">
                <a:solidFill>
                  <a:srgbClr val="00B0F0"/>
                </a:solidFill>
              </a:rPr>
              <a:t>ganoid, cycloid or ctenoid scales.</a:t>
            </a:r>
            <a:r>
              <a:rPr lang="en-US" sz="1600" dirty="0"/>
              <a:t> They also have an </a:t>
            </a:r>
            <a:r>
              <a:rPr lang="en-US" sz="1600" dirty="0">
                <a:solidFill>
                  <a:srgbClr val="FF3300"/>
                </a:solidFill>
              </a:rPr>
              <a:t>operculum (a hard covering over the gills), which helps them breathe without having to swim</a:t>
            </a:r>
            <a:r>
              <a:rPr lang="en-US" sz="1600" dirty="0"/>
              <a:t>, </a:t>
            </a:r>
            <a:r>
              <a:rPr lang="en-US" sz="1600" dirty="0">
                <a:solidFill>
                  <a:srgbClr val="CC0066"/>
                </a:solidFill>
              </a:rPr>
              <a:t>and a swim bladder, which helps the body create a neutral balance between sinking and floating.</a:t>
            </a:r>
          </a:p>
          <a:p>
            <a:pPr>
              <a:lnSpc>
                <a:spcPct val="80000"/>
              </a:lnSpc>
              <a:buNone/>
            </a:pPr>
            <a:r>
              <a:rPr lang="en-US" sz="1600" dirty="0"/>
              <a:t>  </a:t>
            </a:r>
          </a:p>
          <a:p>
            <a:pPr>
              <a:lnSpc>
                <a:spcPct val="80000"/>
              </a:lnSpc>
            </a:pPr>
            <a:r>
              <a:rPr lang="en-US" sz="1600" b="1" dirty="0"/>
              <a:t>Evolutionary history – </a:t>
            </a:r>
            <a:r>
              <a:rPr lang="en-US" sz="1600" dirty="0"/>
              <a:t>Fossil evidence suggests </a:t>
            </a:r>
            <a:r>
              <a:rPr lang="en-US" sz="1600" dirty="0" err="1"/>
              <a:t>chondrichthyans</a:t>
            </a:r>
            <a:r>
              <a:rPr lang="en-US" sz="1600" dirty="0"/>
              <a:t> diverged in the early Devonian approximately 419 </a:t>
            </a:r>
            <a:r>
              <a:rPr lang="en-US" sz="1600" dirty="0" err="1"/>
              <a:t>mya</a:t>
            </a:r>
            <a:endParaRPr lang="en-US" sz="1600" dirty="0">
              <a:solidFill>
                <a:schemeClr val="accent5"/>
              </a:solidFill>
            </a:endParaRPr>
          </a:p>
          <a:p>
            <a:pPr>
              <a:lnSpc>
                <a:spcPct val="80000"/>
              </a:lnSpc>
              <a:buNone/>
            </a:pPr>
            <a:endParaRPr lang="en-US" b="1" dirty="0"/>
          </a:p>
          <a:p>
            <a:pPr>
              <a:lnSpc>
                <a:spcPct val="80000"/>
              </a:lnSpc>
              <a:buNone/>
            </a:pPr>
            <a:endParaRPr lang="en-US" b="1" dirty="0"/>
          </a:p>
          <a:p>
            <a:pPr>
              <a:lnSpc>
                <a:spcPct val="80000"/>
              </a:lnSpc>
              <a:buNone/>
            </a:pPr>
            <a:endParaRPr lang="en-US" sz="1600" b="1" dirty="0"/>
          </a:p>
          <a:p>
            <a:pPr>
              <a:lnSpc>
                <a:spcPct val="80000"/>
              </a:lnSpc>
              <a:spcBef>
                <a:spcPts val="600"/>
              </a:spcBef>
              <a:spcAft>
                <a:spcPts val="600"/>
              </a:spcAft>
            </a:pPr>
            <a:r>
              <a:rPr lang="en-US" dirty="0"/>
              <a:t>There are two classes in this group:  </a:t>
            </a:r>
          </a:p>
          <a:p>
            <a:pPr marL="285750" indent="-285750">
              <a:lnSpc>
                <a:spcPct val="80000"/>
              </a:lnSpc>
              <a:spcBef>
                <a:spcPts val="600"/>
              </a:spcBef>
              <a:spcAft>
                <a:spcPts val="600"/>
              </a:spcAft>
              <a:buFont typeface="Arial" panose="020B0604020202020204" pitchFamily="34" charset="0"/>
              <a:buChar char="•"/>
            </a:pPr>
            <a:r>
              <a:rPr lang="en-US" dirty="0" err="1">
                <a:solidFill>
                  <a:schemeClr val="accent5">
                    <a:lumMod val="75000"/>
                  </a:schemeClr>
                </a:solidFill>
              </a:rPr>
              <a:t>Sarcopterygii</a:t>
            </a:r>
            <a:r>
              <a:rPr lang="en-US" dirty="0">
                <a:solidFill>
                  <a:schemeClr val="accent5">
                    <a:lumMod val="75000"/>
                  </a:schemeClr>
                </a:solidFill>
              </a:rPr>
              <a:t> - Lobe-finned fish </a:t>
            </a:r>
          </a:p>
          <a:p>
            <a:pPr marL="285750" indent="-285750">
              <a:lnSpc>
                <a:spcPct val="80000"/>
              </a:lnSpc>
              <a:spcBef>
                <a:spcPts val="600"/>
              </a:spcBef>
              <a:spcAft>
                <a:spcPts val="600"/>
              </a:spcAft>
              <a:buFont typeface="Arial" panose="020B0604020202020204" pitchFamily="34" charset="0"/>
              <a:buChar char="•"/>
            </a:pPr>
            <a:r>
              <a:rPr lang="en-US" dirty="0">
                <a:solidFill>
                  <a:schemeClr val="accent5">
                    <a:lumMod val="75000"/>
                  </a:schemeClr>
                </a:solidFill>
              </a:rPr>
              <a:t>Actinopterygii - Ray-finned Fish</a:t>
            </a:r>
          </a:p>
          <a:p>
            <a:pPr>
              <a:lnSpc>
                <a:spcPct val="80000"/>
              </a:lnSpc>
              <a:buNone/>
            </a:pPr>
            <a:endParaRPr lang="en-US" sz="1600" dirty="0"/>
          </a:p>
        </p:txBody>
      </p:sp>
    </p:spTree>
    <p:extLst>
      <p:ext uri="{BB962C8B-B14F-4D97-AF65-F5344CB8AC3E}">
        <p14:creationId xmlns:p14="http://schemas.microsoft.com/office/powerpoint/2010/main" val="2860579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38150" y="201752"/>
            <a:ext cx="8382000" cy="1550986"/>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Class: </a:t>
            </a:r>
            <a:r>
              <a:rPr lang="en-US" sz="3200" dirty="0" err="1">
                <a:solidFill>
                  <a:schemeClr val="accent2">
                    <a:lumMod val="75000"/>
                  </a:schemeClr>
                </a:solidFill>
                <a:latin typeface="Arial" panose="020B0604020202020204" pitchFamily="34" charset="0"/>
                <a:cs typeface="Arial" panose="020B0604020202020204" pitchFamily="34" charset="0"/>
              </a:rPr>
              <a:t>Sarcopterygii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smtClean="0">
                <a:solidFill>
                  <a:schemeClr val="accent2">
                    <a:lumMod val="75000"/>
                  </a:schemeClr>
                </a:solidFill>
                <a:latin typeface="Arial" panose="020B0604020202020204" pitchFamily="34" charset="0"/>
                <a:cs typeface="Arial" panose="020B0604020202020204" pitchFamily="34" charset="0"/>
              </a:rPr>
              <a:t>Subclass: </a:t>
            </a:r>
            <a:r>
              <a:rPr lang="en-US" sz="3200" dirty="0" err="1" smtClean="0">
                <a:solidFill>
                  <a:schemeClr val="accent2">
                    <a:lumMod val="75000"/>
                  </a:schemeClr>
                </a:solidFill>
                <a:latin typeface="Arial" panose="020B0604020202020204" pitchFamily="34" charset="0"/>
                <a:cs typeface="Arial" panose="020B0604020202020204" pitchFamily="34" charset="0"/>
              </a:rPr>
              <a:t>Actinistia</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Coelacanth</a:t>
            </a:r>
          </a:p>
        </p:txBody>
      </p:sp>
      <p:sp>
        <p:nvSpPr>
          <p:cNvPr id="51204" name="Rectangle 4"/>
          <p:cNvSpPr>
            <a:spLocks noGrp="1" noChangeArrowheads="1"/>
          </p:cNvSpPr>
          <p:nvPr>
            <p:ph sz="half" idx="2"/>
          </p:nvPr>
        </p:nvSpPr>
        <p:spPr/>
        <p:txBody>
          <a:bodyPr/>
          <a:lstStyle/>
          <a:p>
            <a:pPr eaLnBrk="1" hangingPunct="1">
              <a:lnSpc>
                <a:spcPct val="80000"/>
              </a:lnSpc>
              <a:buFontTx/>
              <a:buNone/>
            </a:pPr>
            <a:r>
              <a:rPr lang="en-US" sz="2400" dirty="0"/>
              <a:t>	</a:t>
            </a:r>
          </a:p>
        </p:txBody>
      </p:sp>
      <p:sp>
        <p:nvSpPr>
          <p:cNvPr id="512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0BE572-3EAC-482C-B62E-C45F4EEC4736}" type="slidenum">
              <a:rPr lang="en-US"/>
              <a:pPr eaLnBrk="1" hangingPunct="1"/>
              <a:t>25</a:t>
            </a:fld>
            <a:endParaRPr lang="en-US"/>
          </a:p>
        </p:txBody>
      </p:sp>
      <p:pic>
        <p:nvPicPr>
          <p:cNvPr id="51205" name="Picture 11" descr="image_1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314" y="1970455"/>
            <a:ext cx="3843130" cy="204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ttp://moreintelligentlife.com/sites/default/files/1113IL_FT_COE_02_M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442" y="4161940"/>
            <a:ext cx="2544416" cy="18947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29150" y="4797287"/>
            <a:ext cx="1413841" cy="646331"/>
          </a:xfrm>
          <a:prstGeom prst="rect">
            <a:avLst/>
          </a:prstGeom>
          <a:noFill/>
        </p:spPr>
        <p:txBody>
          <a:bodyPr wrap="square" rtlCol="0">
            <a:spAutoFit/>
          </a:bodyPr>
          <a:lstStyle/>
          <a:p>
            <a:r>
              <a:rPr lang="en-US" dirty="0"/>
              <a:t>Lobed pectoral fin</a:t>
            </a:r>
          </a:p>
        </p:txBody>
      </p:sp>
      <p:cxnSp>
        <p:nvCxnSpPr>
          <p:cNvPr id="4" name="Straight Arrow Connector 3"/>
          <p:cNvCxnSpPr/>
          <p:nvPr/>
        </p:nvCxnSpPr>
        <p:spPr>
          <a:xfrm flipV="1">
            <a:off x="5645426" y="4943061"/>
            <a:ext cx="1338470" cy="66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3"/>
          <p:cNvSpPr txBox="1">
            <a:spLocks noChangeArrowheads="1"/>
          </p:cNvSpPr>
          <p:nvPr/>
        </p:nvSpPr>
        <p:spPr>
          <a:xfrm>
            <a:off x="438150" y="1967280"/>
            <a:ext cx="4019549"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Coelacanths are </a:t>
            </a:r>
            <a:r>
              <a:rPr lang="en-US" sz="1600" dirty="0">
                <a:solidFill>
                  <a:srgbClr val="7030A0"/>
                </a:solidFill>
              </a:rPr>
              <a:t>lobe-finned fish, with pectoral and anal fins made up of fleshy stalks supported by bones</a:t>
            </a:r>
            <a:r>
              <a:rPr lang="en-US" sz="1600" dirty="0"/>
              <a:t>. Coelacanths have a unique </a:t>
            </a:r>
            <a:r>
              <a:rPr lang="en-US" sz="1600" dirty="0">
                <a:solidFill>
                  <a:srgbClr val="00B0F0"/>
                </a:solidFill>
              </a:rPr>
              <a:t>tail that is divided into three lobes</a:t>
            </a:r>
            <a:r>
              <a:rPr lang="en-US" sz="1600" dirty="0"/>
              <a:t>. Coelacanths were thought to be extinct before being rediscovered in 1938.</a:t>
            </a:r>
            <a:endParaRPr lang="en-US" sz="1600" b="1" dirty="0"/>
          </a:p>
          <a:p>
            <a:pPr>
              <a:lnSpc>
                <a:spcPct val="80000"/>
              </a:lnSpc>
              <a:buNone/>
            </a:pPr>
            <a:r>
              <a:rPr lang="en-US" sz="1600" b="1" dirty="0"/>
              <a:t>Unique characteristics - </a:t>
            </a:r>
            <a:r>
              <a:rPr lang="en-US" sz="1600" dirty="0"/>
              <a:t>Coelacanths have a special </a:t>
            </a:r>
            <a:r>
              <a:rPr lang="en-US" sz="1600" dirty="0">
                <a:solidFill>
                  <a:srgbClr val="CC0066"/>
                </a:solidFill>
              </a:rPr>
              <a:t>electro-receptive device called a rostral organ </a:t>
            </a:r>
            <a:r>
              <a:rPr lang="en-US" sz="1600" dirty="0"/>
              <a:t>in the front of the skull, which is likely used to detect prey. </a:t>
            </a:r>
            <a:endParaRPr lang="en-US" sz="1600" b="1" dirty="0"/>
          </a:p>
          <a:p>
            <a:pPr>
              <a:lnSpc>
                <a:spcPct val="80000"/>
              </a:lnSpc>
              <a:buNone/>
            </a:pPr>
            <a:r>
              <a:rPr lang="en-US" sz="1600" b="1" dirty="0"/>
              <a:t>Biogeography - </a:t>
            </a:r>
            <a:r>
              <a:rPr lang="en-US" sz="1600" dirty="0"/>
              <a:t>Coelacanth populations have been found near </a:t>
            </a:r>
            <a:r>
              <a:rPr lang="en-US" sz="1600" dirty="0">
                <a:solidFill>
                  <a:srgbClr val="663300"/>
                </a:solidFill>
              </a:rPr>
              <a:t>Indonesia and South Africa.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Rocky bottom </a:t>
            </a:r>
            <a:r>
              <a:rPr lang="en-US" sz="1600" dirty="0"/>
              <a:t>at depths of 100m to 300m deep</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Coelacanths are opportunistic feeders, that feed on cephalopods, fish and small sharks.</a:t>
            </a:r>
            <a:endParaRPr lang="en-US" sz="1600" b="1" dirty="0"/>
          </a:p>
        </p:txBody>
      </p:sp>
    </p:spTree>
    <p:extLst>
      <p:ext uri="{BB962C8B-B14F-4D97-AF65-F5344CB8AC3E}">
        <p14:creationId xmlns:p14="http://schemas.microsoft.com/office/powerpoint/2010/main" val="2054186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13286" y="227781"/>
            <a:ext cx="8915400" cy="1597844"/>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Class: </a:t>
            </a:r>
            <a:r>
              <a:rPr lang="en-US" sz="3200" dirty="0" err="1">
                <a:solidFill>
                  <a:schemeClr val="accent2">
                    <a:lumMod val="75000"/>
                  </a:schemeClr>
                </a:solidFill>
                <a:latin typeface="Arial" panose="020B0604020202020204" pitchFamily="34" charset="0"/>
                <a:cs typeface="Arial" panose="020B0604020202020204" pitchFamily="34" charset="0"/>
              </a:rPr>
              <a:t>Sarcopterygii</a:t>
            </a:r>
            <a:r>
              <a:rPr lang="en-US" sz="3200" dirty="0">
                <a:solidFill>
                  <a:schemeClr val="accent2">
                    <a:lumMod val="75000"/>
                  </a:schemeClr>
                </a:solidFill>
                <a:latin typeface="Arial" panose="020B0604020202020204" pitchFamily="34" charset="0"/>
                <a:cs typeface="Arial" panose="020B0604020202020204" pitchFamily="34" charset="0"/>
              </a:rPr>
              <a:t>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Dipnoi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Lungfish</a:t>
            </a:r>
          </a:p>
        </p:txBody>
      </p:sp>
      <p:sp>
        <p:nvSpPr>
          <p:cNvPr id="52228" name="Rectangle 4"/>
          <p:cNvSpPr>
            <a:spLocks noGrp="1" noChangeArrowheads="1"/>
          </p:cNvSpPr>
          <p:nvPr>
            <p:ph sz="half" idx="2"/>
          </p:nvPr>
        </p:nvSpPr>
        <p:spPr/>
        <p:txBody>
          <a:bodyPr/>
          <a:lstStyle/>
          <a:p>
            <a:pPr eaLnBrk="1" hangingPunct="1">
              <a:lnSpc>
                <a:spcPct val="80000"/>
              </a:lnSpc>
              <a:buFontTx/>
              <a:buNone/>
            </a:pPr>
            <a:r>
              <a:rPr lang="en-US" sz="2400" dirty="0"/>
              <a:t>	</a:t>
            </a:r>
          </a:p>
        </p:txBody>
      </p:sp>
      <p:sp>
        <p:nvSpPr>
          <p:cNvPr id="522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5B2119-3703-4E15-94D5-DDAEC482D821}" type="slidenum">
              <a:rPr lang="en-US"/>
              <a:pPr eaLnBrk="1" hangingPunct="1"/>
              <a:t>26</a:t>
            </a:fld>
            <a:endParaRPr lang="en-US"/>
          </a:p>
        </p:txBody>
      </p:sp>
      <p:pic>
        <p:nvPicPr>
          <p:cNvPr id="52229" name="Picture 7" descr="image?id=2221&amp;rendTypeI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563" y="1689097"/>
            <a:ext cx="3124546" cy="208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www.fishesofaustralia.net.au/images/image/LungfishOpenC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2563" y="4228536"/>
            <a:ext cx="3124546" cy="20381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8972" y="3907921"/>
            <a:ext cx="3299791" cy="338554"/>
          </a:xfrm>
          <a:prstGeom prst="rect">
            <a:avLst/>
          </a:prstGeom>
          <a:noFill/>
        </p:spPr>
        <p:txBody>
          <a:bodyPr wrap="square" rtlCol="0">
            <a:spAutoFit/>
          </a:bodyPr>
          <a:lstStyle/>
          <a:p>
            <a:r>
              <a:rPr lang="en-US" sz="1600" dirty="0"/>
              <a:t>Australian lungfish</a:t>
            </a:r>
          </a:p>
        </p:txBody>
      </p:sp>
      <p:sp>
        <p:nvSpPr>
          <p:cNvPr id="9" name="TextBox 8"/>
          <p:cNvSpPr txBox="1"/>
          <p:nvPr/>
        </p:nvSpPr>
        <p:spPr>
          <a:xfrm>
            <a:off x="6238461" y="1319765"/>
            <a:ext cx="3299791" cy="338554"/>
          </a:xfrm>
          <a:prstGeom prst="rect">
            <a:avLst/>
          </a:prstGeom>
          <a:noFill/>
        </p:spPr>
        <p:txBody>
          <a:bodyPr wrap="square" rtlCol="0">
            <a:spAutoFit/>
          </a:bodyPr>
          <a:lstStyle/>
          <a:p>
            <a:r>
              <a:rPr lang="en-US" sz="1600" dirty="0"/>
              <a:t>African lungfish</a:t>
            </a:r>
          </a:p>
        </p:txBody>
      </p:sp>
      <p:sp>
        <p:nvSpPr>
          <p:cNvPr id="10" name="Rectangle 3"/>
          <p:cNvSpPr txBox="1">
            <a:spLocks noChangeArrowheads="1"/>
          </p:cNvSpPr>
          <p:nvPr/>
        </p:nvSpPr>
        <p:spPr>
          <a:xfrm>
            <a:off x="513286" y="2025062"/>
            <a:ext cx="4195207" cy="39524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Lungfish are fresh water </a:t>
            </a:r>
            <a:r>
              <a:rPr lang="en-US" sz="1600" dirty="0">
                <a:solidFill>
                  <a:srgbClr val="00B0F0"/>
                </a:solidFill>
              </a:rPr>
              <a:t>lobe-finned fish, </a:t>
            </a:r>
            <a:r>
              <a:rPr lang="en-US" sz="1600" dirty="0">
                <a:solidFill>
                  <a:srgbClr val="7030A0"/>
                </a:solidFill>
              </a:rPr>
              <a:t>which are best-known for their ability to breathe air using a lung that is homologous to </a:t>
            </a:r>
            <a:r>
              <a:rPr lang="en-US" sz="1600" dirty="0" err="1">
                <a:solidFill>
                  <a:srgbClr val="7030A0"/>
                </a:solidFill>
              </a:rPr>
              <a:t>tertapods</a:t>
            </a:r>
            <a:r>
              <a:rPr lang="en-US" sz="1600" dirty="0"/>
              <a:t>. They have paired pectoral and pelvic fins and a single caudal fin. </a:t>
            </a:r>
            <a:endParaRPr lang="en-US" sz="1600" b="1" dirty="0"/>
          </a:p>
          <a:p>
            <a:pPr>
              <a:buNone/>
            </a:pPr>
            <a:r>
              <a:rPr lang="en-US" sz="1600" b="1" dirty="0"/>
              <a:t>Unique characteristics - </a:t>
            </a:r>
            <a:r>
              <a:rPr lang="en-US" sz="1600" dirty="0"/>
              <a:t>African and South American lungfish are capable of surviving </a:t>
            </a:r>
            <a:r>
              <a:rPr lang="en-US" sz="1600" dirty="0">
                <a:solidFill>
                  <a:srgbClr val="CC0066"/>
                </a:solidFill>
              </a:rPr>
              <a:t>seasonal desiccation of habitats by burrowing into mud and estivating throughout the dry season</a:t>
            </a:r>
            <a:r>
              <a:rPr lang="en-US" sz="1600" dirty="0"/>
              <a:t>.</a:t>
            </a:r>
            <a:endParaRPr lang="en-US" sz="1600" b="1" dirty="0"/>
          </a:p>
          <a:p>
            <a:pPr>
              <a:buNone/>
            </a:pPr>
            <a:r>
              <a:rPr lang="en-US" sz="1600" b="1" dirty="0"/>
              <a:t>Biogeography - </a:t>
            </a:r>
            <a:r>
              <a:rPr lang="en-US" sz="1600" dirty="0"/>
              <a:t>Today, they are found in </a:t>
            </a:r>
            <a:r>
              <a:rPr lang="en-US" sz="1600" dirty="0">
                <a:solidFill>
                  <a:srgbClr val="663300"/>
                </a:solidFill>
              </a:rPr>
              <a:t>Africa, South America and Australia. </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rivers and lakes</a:t>
            </a:r>
            <a:r>
              <a:rPr lang="en-US" sz="1600" dirty="0">
                <a:solidFill>
                  <a:srgbClr val="7030A0"/>
                </a:solidFill>
              </a:rPr>
              <a:t>. </a:t>
            </a: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Omnivorous diet</a:t>
            </a:r>
            <a:r>
              <a:rPr lang="en-US" sz="1600" dirty="0"/>
              <a:t>. They have a diverse die of fish, insects, mollusks, worms, crustaceans, and plant material</a:t>
            </a:r>
            <a:endParaRPr lang="en-US" sz="1600" b="1" dirty="0"/>
          </a:p>
        </p:txBody>
      </p:sp>
    </p:spTree>
    <p:extLst>
      <p:ext uri="{BB962C8B-B14F-4D97-AF65-F5344CB8AC3E}">
        <p14:creationId xmlns:p14="http://schemas.microsoft.com/office/powerpoint/2010/main" val="2037268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394" y="332330"/>
            <a:ext cx="7886700" cy="1325563"/>
          </a:xfrm>
        </p:spPr>
        <p:txBody>
          <a:bodyPr>
            <a:noAutofit/>
          </a:bodyPr>
          <a:lstStyle/>
          <a:p>
            <a:r>
              <a:rPr lang="en-US" sz="3200" dirty="0">
                <a:solidFill>
                  <a:schemeClr val="accent2">
                    <a:lumMod val="75000"/>
                  </a:schemeClr>
                </a:solidFill>
                <a:latin typeface="Arial" panose="020B0604020202020204" pitchFamily="34" charset="0"/>
                <a:cs typeface="Arial" panose="020B0604020202020204" pitchFamily="34" charset="0"/>
              </a:rPr>
              <a:t>Class Actinopterygii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Acipenseriformes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Sturgeon</a:t>
            </a:r>
          </a:p>
        </p:txBody>
      </p:sp>
      <p:pic>
        <p:nvPicPr>
          <p:cNvPr id="6148" name="Picture 4" descr="http://www.tnaqua.org/images/uploads/our_animals/ID_LakeSturgeon_1200x4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5489" y="1923159"/>
            <a:ext cx="3573473" cy="15435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23666" y="1589273"/>
            <a:ext cx="1631613" cy="338554"/>
          </a:xfrm>
          <a:prstGeom prst="rect">
            <a:avLst/>
          </a:prstGeom>
          <a:noFill/>
        </p:spPr>
        <p:txBody>
          <a:bodyPr wrap="square" rtlCol="0">
            <a:spAutoFit/>
          </a:bodyPr>
          <a:lstStyle/>
          <a:p>
            <a:r>
              <a:rPr lang="en-US" sz="1600" dirty="0"/>
              <a:t>Lake sturgeon</a:t>
            </a:r>
          </a:p>
        </p:txBody>
      </p:sp>
      <p:sp>
        <p:nvSpPr>
          <p:cNvPr id="11" name="TextBox 10"/>
          <p:cNvSpPr txBox="1"/>
          <p:nvPr/>
        </p:nvSpPr>
        <p:spPr>
          <a:xfrm>
            <a:off x="5111721" y="3564925"/>
            <a:ext cx="1523881" cy="338554"/>
          </a:xfrm>
          <a:prstGeom prst="rect">
            <a:avLst/>
          </a:prstGeom>
          <a:noFill/>
        </p:spPr>
        <p:txBody>
          <a:bodyPr wrap="square" rtlCol="0">
            <a:spAutoFit/>
          </a:bodyPr>
          <a:lstStyle/>
          <a:p>
            <a:r>
              <a:rPr lang="en-US" sz="1600" dirty="0"/>
              <a:t>Barbels</a:t>
            </a:r>
          </a:p>
        </p:txBody>
      </p:sp>
      <p:sp>
        <p:nvSpPr>
          <p:cNvPr id="12" name="TextBox 11"/>
          <p:cNvSpPr txBox="1"/>
          <p:nvPr/>
        </p:nvSpPr>
        <p:spPr>
          <a:xfrm>
            <a:off x="6662940" y="3630475"/>
            <a:ext cx="2584677" cy="338554"/>
          </a:xfrm>
          <a:prstGeom prst="rect">
            <a:avLst/>
          </a:prstGeom>
          <a:noFill/>
        </p:spPr>
        <p:txBody>
          <a:bodyPr wrap="square" rtlCol="0">
            <a:spAutoFit/>
          </a:bodyPr>
          <a:lstStyle/>
          <a:p>
            <a:r>
              <a:rPr lang="en-US" sz="1600" dirty="0"/>
              <a:t>Herterocercal caudal fin</a:t>
            </a:r>
          </a:p>
        </p:txBody>
      </p:sp>
      <p:cxnSp>
        <p:nvCxnSpPr>
          <p:cNvPr id="9" name="Straight Arrow Connector 8"/>
          <p:cNvCxnSpPr/>
          <p:nvPr/>
        </p:nvCxnSpPr>
        <p:spPr>
          <a:xfrm flipV="1">
            <a:off x="5523705" y="2876965"/>
            <a:ext cx="117566" cy="72298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930200" y="3112888"/>
            <a:ext cx="347870" cy="552387"/>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424394" y="1927672"/>
            <a:ext cx="4195207" cy="4505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a:t>
            </a:r>
            <a:r>
              <a:rPr lang="en-US" sz="1600" dirty="0">
                <a:solidFill>
                  <a:srgbClr val="00B0F0"/>
                </a:solidFill>
              </a:rPr>
              <a:t>most primitive of the ray-finned fishes</a:t>
            </a:r>
            <a:r>
              <a:rPr lang="en-US" sz="1600" dirty="0"/>
              <a:t>, fish in the order </a:t>
            </a:r>
            <a:r>
              <a:rPr lang="en-US" sz="1600" dirty="0" err="1"/>
              <a:t>Acipenseriformes</a:t>
            </a:r>
            <a:r>
              <a:rPr lang="en-US" sz="1600" dirty="0"/>
              <a:t> (sturgeon and paddlefish) have a </a:t>
            </a:r>
            <a:r>
              <a:rPr lang="en-US" sz="1600" dirty="0">
                <a:solidFill>
                  <a:srgbClr val="7030A0"/>
                </a:solidFill>
              </a:rPr>
              <a:t>mostly cartilaginous skeleton, spiral valve intestine, no scales and a </a:t>
            </a:r>
            <a:r>
              <a:rPr lang="en-US" sz="1600" dirty="0" err="1">
                <a:solidFill>
                  <a:srgbClr val="7030A0"/>
                </a:solidFill>
              </a:rPr>
              <a:t>herterocercal</a:t>
            </a:r>
            <a:r>
              <a:rPr lang="en-US" sz="1600" dirty="0">
                <a:solidFill>
                  <a:srgbClr val="7030A0"/>
                </a:solidFill>
              </a:rPr>
              <a:t> caudal fin similar to many </a:t>
            </a:r>
            <a:r>
              <a:rPr lang="en-US" sz="1600" dirty="0" err="1">
                <a:solidFill>
                  <a:srgbClr val="7030A0"/>
                </a:solidFill>
              </a:rPr>
              <a:t>chondrichthians</a:t>
            </a:r>
            <a:r>
              <a:rPr lang="en-US" sz="1600" dirty="0"/>
              <a:t>.</a:t>
            </a:r>
            <a:endParaRPr lang="en-US" sz="1600" b="1" dirty="0"/>
          </a:p>
          <a:p>
            <a:pPr>
              <a:lnSpc>
                <a:spcPct val="80000"/>
              </a:lnSpc>
              <a:buNone/>
            </a:pPr>
            <a:r>
              <a:rPr lang="en-US" sz="1600" b="1" dirty="0"/>
              <a:t>Unique characteristics - </a:t>
            </a:r>
            <a:r>
              <a:rPr lang="en-US" sz="1600" dirty="0"/>
              <a:t>Many sturgeon species are threatened due to </a:t>
            </a:r>
            <a:r>
              <a:rPr lang="en-US" sz="1600" dirty="0">
                <a:solidFill>
                  <a:srgbClr val="FF3300"/>
                </a:solidFill>
              </a:rPr>
              <a:t>overexploitation of their eggs or roe, which is makes up some of the most prized caviar</a:t>
            </a:r>
            <a:r>
              <a:rPr lang="en-US" sz="1600" dirty="0"/>
              <a:t>.</a:t>
            </a:r>
            <a:endParaRPr lang="en-US" sz="1600" b="1" dirty="0"/>
          </a:p>
          <a:p>
            <a:pPr>
              <a:lnSpc>
                <a:spcPct val="80000"/>
              </a:lnSpc>
              <a:buNone/>
            </a:pPr>
            <a:r>
              <a:rPr lang="en-US" sz="1600" b="1" dirty="0"/>
              <a:t>Biogeography – </a:t>
            </a:r>
            <a:r>
              <a:rPr lang="en-US" sz="1600" dirty="0">
                <a:solidFill>
                  <a:srgbClr val="663300"/>
                </a:solidFill>
              </a:rPr>
              <a:t>Temperate waters in North America and Europe</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are </a:t>
            </a:r>
            <a:r>
              <a:rPr lang="en-US" sz="1600" dirty="0">
                <a:solidFill>
                  <a:schemeClr val="accent5"/>
                </a:solidFill>
              </a:rPr>
              <a:t>anadromous, </a:t>
            </a:r>
            <a:r>
              <a:rPr lang="en-US" sz="1600" dirty="0"/>
              <a:t>living in deltas and estuaries then migrating upstream to spawn, however some have evolved to live exclusively in freshwater habitats</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Sturgeon are benthic feeders that use four </a:t>
            </a:r>
            <a:r>
              <a:rPr lang="en-US" sz="1600" dirty="0" err="1"/>
              <a:t>barbels</a:t>
            </a:r>
            <a:r>
              <a:rPr lang="en-US" sz="1600" dirty="0"/>
              <a:t> on their snout to locate mollusks, crustaceans and small fish.</a:t>
            </a:r>
            <a:endParaRPr lang="en-US" sz="1600" b="1" dirty="0">
              <a:solidFill>
                <a:srgbClr val="0070C0"/>
              </a:solidFill>
            </a:endParaRPr>
          </a:p>
        </p:txBody>
      </p:sp>
      <p:pic>
        <p:nvPicPr>
          <p:cNvPr id="8194" name="Picture 2" descr="http://mediad.publicbroadcasting.net/p/kuow/files/styles/medium/public/201505/20150520-sturgeon-ro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666" y="4178505"/>
            <a:ext cx="2535296" cy="19046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877080" y="4592219"/>
            <a:ext cx="1528381" cy="1077218"/>
          </a:xfrm>
          <a:prstGeom prst="rect">
            <a:avLst/>
          </a:prstGeom>
          <a:noFill/>
        </p:spPr>
        <p:txBody>
          <a:bodyPr wrap="square" rtlCol="0">
            <a:spAutoFit/>
          </a:bodyPr>
          <a:lstStyle/>
          <a:p>
            <a:r>
              <a:rPr lang="en-US" sz="1600" dirty="0"/>
              <a:t>The collection of sturgeon roe before being sold as caviar. </a:t>
            </a:r>
          </a:p>
        </p:txBody>
      </p:sp>
    </p:spTree>
    <p:extLst>
      <p:ext uri="{BB962C8B-B14F-4D97-AF65-F5344CB8AC3E}">
        <p14:creationId xmlns:p14="http://schemas.microsoft.com/office/powerpoint/2010/main" val="3275325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394" y="332330"/>
            <a:ext cx="7886700" cy="1325563"/>
          </a:xfrm>
        </p:spPr>
        <p:txBody>
          <a:bodyPr>
            <a:noAutofit/>
          </a:bodyPr>
          <a:lstStyle/>
          <a:p>
            <a:r>
              <a:rPr lang="en-US" sz="3200" dirty="0">
                <a:solidFill>
                  <a:schemeClr val="accent2">
                    <a:lumMod val="75000"/>
                  </a:schemeClr>
                </a:solidFill>
                <a:latin typeface="Arial" panose="020B0604020202020204" pitchFamily="34" charset="0"/>
                <a:cs typeface="Arial" panose="020B0604020202020204" pitchFamily="34" charset="0"/>
              </a:rPr>
              <a:t>Class Actinopterygii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Acipenseriformes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Paddlefish</a:t>
            </a:r>
          </a:p>
        </p:txBody>
      </p:sp>
      <p:pic>
        <p:nvPicPr>
          <p:cNvPr id="6146" name="Picture 2" descr="http://www.rugusavay.com/wp-content/uploads/2014/01/paddlefis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9812" y="2156186"/>
            <a:ext cx="3026658" cy="17251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18139" y="1817632"/>
            <a:ext cx="2740851" cy="338554"/>
          </a:xfrm>
          <a:prstGeom prst="rect">
            <a:avLst/>
          </a:prstGeom>
          <a:noFill/>
        </p:spPr>
        <p:txBody>
          <a:bodyPr wrap="square" rtlCol="0">
            <a:spAutoFit/>
          </a:bodyPr>
          <a:lstStyle/>
          <a:p>
            <a:r>
              <a:rPr lang="en-US" sz="1600" dirty="0"/>
              <a:t>American paddlefish</a:t>
            </a:r>
          </a:p>
        </p:txBody>
      </p:sp>
      <p:sp>
        <p:nvSpPr>
          <p:cNvPr id="13" name="Rectangle 3"/>
          <p:cNvSpPr txBox="1">
            <a:spLocks noChangeArrowheads="1"/>
          </p:cNvSpPr>
          <p:nvPr/>
        </p:nvSpPr>
        <p:spPr>
          <a:xfrm>
            <a:off x="424394" y="1872884"/>
            <a:ext cx="4402786" cy="4505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Paddlefish have a mostly cartilaginous skeleton, spiral valve intestine, no scales, and a </a:t>
            </a:r>
            <a:r>
              <a:rPr lang="en-US" sz="1600" dirty="0" err="1"/>
              <a:t>herterocercal</a:t>
            </a:r>
            <a:r>
              <a:rPr lang="en-US" sz="1600" dirty="0"/>
              <a:t> caudal fin similar to many </a:t>
            </a:r>
            <a:r>
              <a:rPr lang="en-US" sz="1600" dirty="0" err="1"/>
              <a:t>chondrichthians</a:t>
            </a:r>
            <a:r>
              <a:rPr lang="en-US" sz="1600" dirty="0"/>
              <a:t>. </a:t>
            </a:r>
            <a:r>
              <a:rPr lang="en-US" sz="1600" dirty="0">
                <a:solidFill>
                  <a:schemeClr val="accent1"/>
                </a:solidFill>
              </a:rPr>
              <a:t>There are two extant species of paddlefish, the American paddlefish and the Chinese paddlefish</a:t>
            </a:r>
            <a:r>
              <a:rPr lang="en-US" sz="1600" dirty="0"/>
              <a:t>. Both species have </a:t>
            </a:r>
            <a:r>
              <a:rPr lang="en-US" sz="1600" dirty="0">
                <a:solidFill>
                  <a:srgbClr val="7030A0"/>
                </a:solidFill>
              </a:rPr>
              <a:t>declined sharply due to overfishing and pollution</a:t>
            </a:r>
            <a:r>
              <a:rPr lang="en-US" sz="1600" dirty="0"/>
              <a:t>, with the last sighting of a Chinese paddlefish in the wild in 2007, it is now believed by many to have gone extinct. </a:t>
            </a:r>
            <a:endParaRPr lang="en-US" sz="1600" b="1" dirty="0"/>
          </a:p>
          <a:p>
            <a:pPr>
              <a:lnSpc>
                <a:spcPct val="80000"/>
              </a:lnSpc>
              <a:buNone/>
            </a:pPr>
            <a:r>
              <a:rPr lang="en-US" sz="1600" b="1" dirty="0"/>
              <a:t>Unique characteristics – </a:t>
            </a:r>
            <a:r>
              <a:rPr lang="en-US" sz="1600" dirty="0"/>
              <a:t>The elongated bill called a </a:t>
            </a:r>
            <a:r>
              <a:rPr lang="en-US" sz="1600" dirty="0">
                <a:solidFill>
                  <a:srgbClr val="CC0066"/>
                </a:solidFill>
              </a:rPr>
              <a:t>rostrum, contains electroreceptors, which can be used to detect the electric fields given off by prey items in the water column</a:t>
            </a:r>
            <a:r>
              <a:rPr lang="en-US" sz="1600" dirty="0"/>
              <a:t>.  </a:t>
            </a:r>
          </a:p>
          <a:p>
            <a:pPr>
              <a:lnSpc>
                <a:spcPct val="80000"/>
              </a:lnSpc>
              <a:buNone/>
            </a:pPr>
            <a:r>
              <a:rPr lang="en-US" sz="1600" b="1" dirty="0"/>
              <a:t>Biogeography – </a:t>
            </a:r>
            <a:r>
              <a:rPr lang="en-US" sz="1600" dirty="0">
                <a:solidFill>
                  <a:srgbClr val="663300"/>
                </a:solidFill>
              </a:rPr>
              <a:t>Mississippi River basin in U.S and Yangtze River basin in China</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rivers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t>Of the two extant species of paddlefishes, the </a:t>
            </a:r>
            <a:r>
              <a:rPr lang="en-US" sz="1600" dirty="0">
                <a:solidFill>
                  <a:schemeClr val="accent2">
                    <a:lumMod val="75000"/>
                  </a:schemeClr>
                </a:solidFill>
              </a:rPr>
              <a:t>American species feeds by filter feeding, whereas the Chinese paddlefish are </a:t>
            </a:r>
            <a:r>
              <a:rPr lang="en-US" sz="1600" dirty="0" err="1">
                <a:solidFill>
                  <a:schemeClr val="accent2">
                    <a:lumMod val="75000"/>
                  </a:schemeClr>
                </a:solidFill>
              </a:rPr>
              <a:t>piscivorous</a:t>
            </a:r>
            <a:r>
              <a:rPr lang="en-US" sz="1600" dirty="0">
                <a:solidFill>
                  <a:schemeClr val="accent2">
                    <a:lumMod val="75000"/>
                  </a:schemeClr>
                </a:solidFill>
              </a:rPr>
              <a:t> (fish eating). </a:t>
            </a:r>
          </a:p>
          <a:p>
            <a:pPr>
              <a:lnSpc>
                <a:spcPct val="80000"/>
              </a:lnSpc>
              <a:buNone/>
            </a:pPr>
            <a:endParaRPr lang="en-US" sz="1600" b="1" dirty="0">
              <a:solidFill>
                <a:srgbClr val="0070C0"/>
              </a:solidFill>
            </a:endParaRPr>
          </a:p>
        </p:txBody>
      </p:sp>
      <p:pic>
        <p:nvPicPr>
          <p:cNvPr id="2" name="Picture 1"/>
          <p:cNvPicPr>
            <a:picLocks noChangeAspect="1"/>
          </p:cNvPicPr>
          <p:nvPr/>
        </p:nvPicPr>
        <p:blipFill>
          <a:blip r:embed="rId3"/>
          <a:stretch>
            <a:fillRect/>
          </a:stretch>
        </p:blipFill>
        <p:spPr>
          <a:xfrm>
            <a:off x="5185611" y="4650370"/>
            <a:ext cx="3675060" cy="1668864"/>
          </a:xfrm>
          <a:prstGeom prst="rect">
            <a:avLst/>
          </a:prstGeom>
        </p:spPr>
      </p:pic>
      <p:sp>
        <p:nvSpPr>
          <p:cNvPr id="8" name="TextBox 7"/>
          <p:cNvSpPr txBox="1"/>
          <p:nvPr/>
        </p:nvSpPr>
        <p:spPr>
          <a:xfrm>
            <a:off x="6119820" y="4281038"/>
            <a:ext cx="2740851" cy="338554"/>
          </a:xfrm>
          <a:prstGeom prst="rect">
            <a:avLst/>
          </a:prstGeom>
          <a:noFill/>
        </p:spPr>
        <p:txBody>
          <a:bodyPr wrap="square" rtlCol="0">
            <a:spAutoFit/>
          </a:bodyPr>
          <a:lstStyle/>
          <a:p>
            <a:r>
              <a:rPr lang="en-US" sz="1600" dirty="0"/>
              <a:t>Chinese paddlefish</a:t>
            </a:r>
          </a:p>
        </p:txBody>
      </p:sp>
    </p:spTree>
    <p:extLst>
      <p:ext uri="{BB962C8B-B14F-4D97-AF65-F5344CB8AC3E}">
        <p14:creationId xmlns:p14="http://schemas.microsoft.com/office/powerpoint/2010/main" val="274453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335391"/>
            <a:ext cx="6672470" cy="1143000"/>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Class: Actinopterygii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Infraclass: </a:t>
            </a:r>
            <a:r>
              <a:rPr lang="en-US" sz="3600" dirty="0" err="1">
                <a:solidFill>
                  <a:schemeClr val="accent2">
                    <a:lumMod val="75000"/>
                  </a:schemeClr>
                </a:solidFill>
                <a:latin typeface="Arial" panose="020B0604020202020204" pitchFamily="34" charset="0"/>
                <a:cs typeface="Arial" panose="020B0604020202020204" pitchFamily="34" charset="0"/>
              </a:rPr>
              <a:t>Holostei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53251" name="Rectangle 3"/>
          <p:cNvSpPr>
            <a:spLocks noGrp="1" noChangeArrowheads="1"/>
          </p:cNvSpPr>
          <p:nvPr>
            <p:ph sz="half" idx="1"/>
          </p:nvPr>
        </p:nvSpPr>
        <p:spPr>
          <a:xfrm>
            <a:off x="464642" y="1699129"/>
            <a:ext cx="4237355" cy="4706217"/>
          </a:xfrm>
        </p:spPr>
        <p:txBody>
          <a:bodyPr>
            <a:normAutofit/>
          </a:bodyPr>
          <a:lstStyle/>
          <a:p>
            <a:pPr marL="0" indent="0" eaLnBrk="1" hangingPunct="1">
              <a:lnSpc>
                <a:spcPct val="90000"/>
              </a:lnSpc>
              <a:buFontTx/>
              <a:buNone/>
            </a:pPr>
            <a:r>
              <a:rPr lang="en-US" sz="1800" dirty="0"/>
              <a:t>The </a:t>
            </a:r>
            <a:r>
              <a:rPr lang="en-US" sz="1800" dirty="0" err="1"/>
              <a:t>Holostei</a:t>
            </a:r>
            <a:r>
              <a:rPr lang="en-US" sz="1800" dirty="0"/>
              <a:t> infraclass represents a primitive clade of the ray finned fish with lightly ossified endoskeletons.  The infraclass includes the bowfin and seven extant species of gar.  The bowfin and gar species within </a:t>
            </a:r>
            <a:r>
              <a:rPr lang="en-US" sz="1800" dirty="0" err="1"/>
              <a:t>Holostei</a:t>
            </a:r>
            <a:r>
              <a:rPr lang="en-US" sz="1800" dirty="0"/>
              <a:t> are typically found in brackish conditions and have </a:t>
            </a:r>
            <a:r>
              <a:rPr lang="en-US" sz="1800" dirty="0">
                <a:solidFill>
                  <a:srgbClr val="00B0F0"/>
                </a:solidFill>
              </a:rPr>
              <a:t>adaptations in their swim bladders to obtain extra oxygen from the air when in hypoxic conditions</a:t>
            </a:r>
            <a:r>
              <a:rPr lang="en-US" sz="1800" dirty="0"/>
              <a:t>. </a:t>
            </a:r>
          </a:p>
          <a:p>
            <a:pPr marL="0" indent="0" eaLnBrk="1" hangingPunct="1">
              <a:lnSpc>
                <a:spcPct val="90000"/>
              </a:lnSpc>
              <a:buFontTx/>
              <a:buNone/>
            </a:pPr>
            <a:endParaRPr lang="en-US" sz="1100" dirty="0"/>
          </a:p>
          <a:p>
            <a:pPr marL="0" indent="0" eaLnBrk="1" hangingPunct="1">
              <a:lnSpc>
                <a:spcPct val="90000"/>
              </a:lnSpc>
              <a:spcBef>
                <a:spcPts val="0"/>
              </a:spcBef>
              <a:spcAft>
                <a:spcPts val="600"/>
              </a:spcAft>
              <a:buFontTx/>
              <a:buNone/>
            </a:pPr>
            <a:r>
              <a:rPr lang="en-US" sz="1800" dirty="0"/>
              <a:t>The two orders in </a:t>
            </a:r>
            <a:r>
              <a:rPr lang="en-US" sz="1800" dirty="0" err="1"/>
              <a:t>Holostei</a:t>
            </a:r>
            <a:r>
              <a:rPr lang="en-US" sz="1800" dirty="0"/>
              <a:t> include:</a:t>
            </a:r>
          </a:p>
          <a:p>
            <a:pPr>
              <a:lnSpc>
                <a:spcPct val="110000"/>
              </a:lnSpc>
              <a:spcBef>
                <a:spcPts val="0"/>
              </a:spcBef>
            </a:pPr>
            <a:r>
              <a:rPr lang="en-US" sz="1800" dirty="0" err="1" smtClean="0">
                <a:solidFill>
                  <a:schemeClr val="accent5">
                    <a:lumMod val="75000"/>
                  </a:schemeClr>
                </a:solidFill>
              </a:rPr>
              <a:t>Lepidosteriformes</a:t>
            </a:r>
            <a:r>
              <a:rPr lang="en-US" sz="1800" dirty="0" smtClean="0">
                <a:solidFill>
                  <a:schemeClr val="accent5">
                    <a:lumMod val="75000"/>
                  </a:schemeClr>
                </a:solidFill>
              </a:rPr>
              <a:t> </a:t>
            </a:r>
            <a:r>
              <a:rPr lang="en-US" sz="1800" dirty="0">
                <a:solidFill>
                  <a:schemeClr val="accent5">
                    <a:lumMod val="75000"/>
                  </a:schemeClr>
                </a:solidFill>
              </a:rPr>
              <a:t>– Gars</a:t>
            </a:r>
          </a:p>
          <a:p>
            <a:pPr>
              <a:lnSpc>
                <a:spcPct val="110000"/>
              </a:lnSpc>
              <a:spcBef>
                <a:spcPts val="0"/>
              </a:spcBef>
            </a:pPr>
            <a:r>
              <a:rPr lang="en-US" sz="1800" dirty="0" err="1">
                <a:solidFill>
                  <a:schemeClr val="accent5">
                    <a:lumMod val="75000"/>
                  </a:schemeClr>
                </a:solidFill>
              </a:rPr>
              <a:t>Amiiformes</a:t>
            </a:r>
            <a:r>
              <a:rPr lang="en-US" sz="1800" dirty="0">
                <a:solidFill>
                  <a:schemeClr val="accent5">
                    <a:lumMod val="75000"/>
                  </a:schemeClr>
                </a:solidFill>
              </a:rPr>
              <a:t> - Bowfin</a:t>
            </a:r>
            <a:endParaRPr lang="en-US" sz="2000" dirty="0">
              <a:solidFill>
                <a:schemeClr val="accent5">
                  <a:lumMod val="75000"/>
                </a:schemeClr>
              </a:solidFill>
            </a:endParaRPr>
          </a:p>
        </p:txBody>
      </p:sp>
      <p:sp>
        <p:nvSpPr>
          <p:cNvPr id="53252" name="Rectangle 4"/>
          <p:cNvSpPr>
            <a:spLocks noGrp="1" noChangeArrowheads="1"/>
          </p:cNvSpPr>
          <p:nvPr>
            <p:ph sz="half" idx="2"/>
          </p:nvPr>
        </p:nvSpPr>
        <p:spPr/>
        <p:txBody>
          <a:bodyPr>
            <a:normAutofit/>
          </a:bodyPr>
          <a:lstStyle/>
          <a:p>
            <a:pPr eaLnBrk="1" hangingPunct="1">
              <a:lnSpc>
                <a:spcPct val="90000"/>
              </a:lnSpc>
              <a:buFontTx/>
              <a:buNone/>
            </a:pPr>
            <a:r>
              <a:rPr lang="en-US" sz="2400" dirty="0"/>
              <a:t>	</a:t>
            </a:r>
          </a:p>
        </p:txBody>
      </p:sp>
      <p:sp>
        <p:nvSpPr>
          <p:cNvPr id="5325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497735-0397-45CC-9416-32708AC15ABF}" type="slidenum">
              <a:rPr lang="en-US"/>
              <a:pPr eaLnBrk="1" hangingPunct="1"/>
              <a:t>29</a:t>
            </a:fld>
            <a:endParaRPr lang="en-US"/>
          </a:p>
        </p:txBody>
      </p:sp>
      <p:pic>
        <p:nvPicPr>
          <p:cNvPr id="53254" name="Picture 7" descr="Image:Gar shedd.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921" y="4088279"/>
            <a:ext cx="3021496" cy="226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332766" y="2040447"/>
            <a:ext cx="3593805" cy="1364572"/>
          </a:xfrm>
          <a:prstGeom prst="rect">
            <a:avLst/>
          </a:prstGeom>
        </p:spPr>
      </p:pic>
      <p:sp>
        <p:nvSpPr>
          <p:cNvPr id="3" name="TextBox 2"/>
          <p:cNvSpPr txBox="1"/>
          <p:nvPr/>
        </p:nvSpPr>
        <p:spPr>
          <a:xfrm>
            <a:off x="6847368" y="1648186"/>
            <a:ext cx="1037213" cy="369332"/>
          </a:xfrm>
          <a:prstGeom prst="rect">
            <a:avLst/>
          </a:prstGeom>
          <a:noFill/>
        </p:spPr>
        <p:txBody>
          <a:bodyPr wrap="square" rtlCol="0">
            <a:spAutoFit/>
          </a:bodyPr>
          <a:lstStyle/>
          <a:p>
            <a:r>
              <a:rPr lang="en-US" dirty="0"/>
              <a:t>Bowfin</a:t>
            </a:r>
          </a:p>
        </p:txBody>
      </p:sp>
      <p:sp>
        <p:nvSpPr>
          <p:cNvPr id="11" name="TextBox 10"/>
          <p:cNvSpPr txBox="1"/>
          <p:nvPr/>
        </p:nvSpPr>
        <p:spPr>
          <a:xfrm>
            <a:off x="6847368" y="3682906"/>
            <a:ext cx="1037213" cy="369332"/>
          </a:xfrm>
          <a:prstGeom prst="rect">
            <a:avLst/>
          </a:prstGeom>
          <a:noFill/>
        </p:spPr>
        <p:txBody>
          <a:bodyPr wrap="square" rtlCol="0">
            <a:spAutoFit/>
          </a:bodyPr>
          <a:lstStyle/>
          <a:p>
            <a:r>
              <a:rPr lang="en-US" dirty="0"/>
              <a:t>Gar</a:t>
            </a:r>
          </a:p>
        </p:txBody>
      </p:sp>
    </p:spTree>
    <p:extLst>
      <p:ext uri="{BB962C8B-B14F-4D97-AF65-F5344CB8AC3E}">
        <p14:creationId xmlns:p14="http://schemas.microsoft.com/office/powerpoint/2010/main" val="401294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77575" y="3703396"/>
            <a:ext cx="4658412" cy="3011961"/>
          </a:xfrm>
          <a:prstGeom prst="rect">
            <a:avLst/>
          </a:prstGeom>
        </p:spPr>
      </p:pic>
      <p:sp>
        <p:nvSpPr>
          <p:cNvPr id="32770" name="Rectangle 2"/>
          <p:cNvSpPr>
            <a:spLocks noGrp="1" noChangeArrowheads="1"/>
          </p:cNvSpPr>
          <p:nvPr>
            <p:ph type="title"/>
          </p:nvPr>
        </p:nvSpPr>
        <p:spPr>
          <a:xfrm>
            <a:off x="433192" y="183072"/>
            <a:ext cx="8382000" cy="971811"/>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Subphylum: </a:t>
            </a:r>
            <a:r>
              <a:rPr lang="en-US" sz="4000" dirty="0" err="1">
                <a:solidFill>
                  <a:schemeClr val="accent2">
                    <a:lumMod val="75000"/>
                  </a:schemeClr>
                </a:solidFill>
                <a:latin typeface="Arial" panose="020B0604020202020204" pitchFamily="34" charset="0"/>
                <a:cs typeface="Arial" panose="020B0604020202020204" pitchFamily="34" charset="0"/>
              </a:rPr>
              <a:t>Cephalochordata</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
        <p:nvSpPr>
          <p:cNvPr id="32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68F482-F8D1-4757-B103-6D6DBE3C369B}" type="slidenum">
              <a:rPr lang="en-US"/>
              <a:pPr eaLnBrk="1" hangingPunct="1"/>
              <a:t>3</a:t>
            </a:fld>
            <a:endParaRPr lang="en-US"/>
          </a:p>
        </p:txBody>
      </p:sp>
      <p:pic>
        <p:nvPicPr>
          <p:cNvPr id="32772" name="Picture 4" descr="34-04b-Lance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781" y="1265985"/>
            <a:ext cx="2211192" cy="27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433192" y="1287230"/>
            <a:ext cx="4018735" cy="39524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Lancelets are small (up to 3cm), slender organisms that bury themselves in sediment with just their anterior end protruding from the sediment. The lancelets contain </a:t>
            </a:r>
            <a:r>
              <a:rPr lang="en-US" sz="1600" dirty="0">
                <a:solidFill>
                  <a:schemeClr val="accent1"/>
                </a:solidFill>
              </a:rPr>
              <a:t>all four chordate characteristics as an adult</a:t>
            </a:r>
            <a:r>
              <a:rPr lang="en-US" sz="1600" dirty="0"/>
              <a:t>. </a:t>
            </a:r>
            <a:endParaRPr lang="en-US" sz="1600" dirty="0">
              <a:solidFill>
                <a:schemeClr val="accent1">
                  <a:lumMod val="75000"/>
                </a:schemeClr>
              </a:solidFill>
            </a:endParaRPr>
          </a:p>
          <a:p>
            <a:pPr>
              <a:buFont typeface="Arial" panose="020B0604020202020204" pitchFamily="34" charset="0"/>
              <a:buNone/>
            </a:pPr>
            <a:r>
              <a:rPr lang="en-US" sz="1600" b="1" dirty="0"/>
              <a:t>Unique characteristics – </a:t>
            </a:r>
            <a:r>
              <a:rPr lang="en-US" sz="1600" dirty="0"/>
              <a:t>Lancelets lack a respiratory system </a:t>
            </a:r>
            <a:r>
              <a:rPr lang="en-US" sz="1600" dirty="0">
                <a:solidFill>
                  <a:srgbClr val="FF3300"/>
                </a:solidFill>
              </a:rPr>
              <a:t>and breath through their skin</a:t>
            </a:r>
          </a:p>
          <a:p>
            <a:pPr>
              <a:buFont typeface="Arial" panose="020B0604020202020204" pitchFamily="34" charset="0"/>
              <a:buNone/>
            </a:pPr>
            <a:r>
              <a:rPr lang="en-US" sz="1600" b="1" dirty="0"/>
              <a:t>Biogeography – </a:t>
            </a:r>
            <a:r>
              <a:rPr lang="en-US" sz="1600" dirty="0"/>
              <a:t>Shallow </a:t>
            </a:r>
            <a:r>
              <a:rPr lang="en-US" sz="1600" dirty="0">
                <a:solidFill>
                  <a:srgbClr val="663300"/>
                </a:solidFill>
              </a:rPr>
              <a:t>temperate and tropical seas worldwide</a:t>
            </a:r>
          </a:p>
          <a:p>
            <a:pPr>
              <a:buNone/>
            </a:pPr>
            <a:r>
              <a:rPr lang="en-US" sz="1600" b="1" dirty="0"/>
              <a:t>Habitat </a:t>
            </a:r>
            <a:r>
              <a:rPr lang="en-US" sz="1600" dirty="0"/>
              <a:t>–</a:t>
            </a:r>
            <a:r>
              <a:rPr lang="en-US" sz="1600" dirty="0">
                <a:solidFill>
                  <a:schemeClr val="accent1">
                    <a:lumMod val="75000"/>
                  </a:schemeClr>
                </a:solidFill>
              </a:rPr>
              <a:t> </a:t>
            </a:r>
            <a:r>
              <a:rPr lang="en-US" sz="1600" dirty="0">
                <a:solidFill>
                  <a:schemeClr val="accent5"/>
                </a:solidFill>
              </a:rPr>
              <a:t>Benthic marine</a:t>
            </a:r>
          </a:p>
          <a:p>
            <a:pPr>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Omnivorous diet. Filter feeding on planktonic plants and animals</a:t>
            </a:r>
          </a:p>
          <a:p>
            <a:pPr>
              <a:buFontTx/>
              <a:buNone/>
            </a:pPr>
            <a:r>
              <a:rPr lang="en-US" sz="1600" dirty="0">
                <a:solidFill>
                  <a:schemeClr val="accent2"/>
                </a:solidFill>
              </a:rPr>
              <a:t>  </a:t>
            </a:r>
          </a:p>
        </p:txBody>
      </p:sp>
    </p:spTree>
    <p:extLst>
      <p:ext uri="{BB962C8B-B14F-4D97-AF65-F5344CB8AC3E}">
        <p14:creationId xmlns:p14="http://schemas.microsoft.com/office/powerpoint/2010/main" val="793326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74158" y="384435"/>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Infraclass: </a:t>
            </a:r>
            <a:r>
              <a:rPr lang="en-US" sz="3200" dirty="0" err="1">
                <a:solidFill>
                  <a:schemeClr val="accent2">
                    <a:lumMod val="75000"/>
                  </a:schemeClr>
                </a:solidFill>
                <a:latin typeface="Arial" panose="020B0604020202020204" pitchFamily="34" charset="0"/>
                <a:cs typeface="Arial" panose="020B0604020202020204" pitchFamily="34" charset="0"/>
              </a:rPr>
              <a:t>Holostei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smtClean="0">
                <a:solidFill>
                  <a:schemeClr val="accent2">
                    <a:lumMod val="75000"/>
                  </a:schemeClr>
                </a:solidFill>
                <a:latin typeface="Arial" panose="020B0604020202020204" pitchFamily="34" charset="0"/>
                <a:cs typeface="Arial" panose="020B0604020202020204" pitchFamily="34" charset="0"/>
              </a:rPr>
              <a:t>Lepisoteriformes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Gar</a:t>
            </a:r>
          </a:p>
        </p:txBody>
      </p:sp>
      <p:sp>
        <p:nvSpPr>
          <p:cNvPr id="54276" name="Rectangle 4"/>
          <p:cNvSpPr>
            <a:spLocks noGrp="1" noChangeArrowheads="1"/>
          </p:cNvSpPr>
          <p:nvPr>
            <p:ph sz="half" idx="2"/>
          </p:nvPr>
        </p:nvSpPr>
        <p:spPr/>
        <p:txBody>
          <a:bodyPr/>
          <a:lstStyle/>
          <a:p>
            <a:pPr eaLnBrk="1" hangingPunct="1">
              <a:lnSpc>
                <a:spcPct val="90000"/>
              </a:lnSpc>
              <a:buFontTx/>
              <a:buNone/>
            </a:pPr>
            <a:r>
              <a:rPr lang="en-US" sz="2400" dirty="0"/>
              <a:t>	</a:t>
            </a:r>
          </a:p>
        </p:txBody>
      </p:sp>
      <p:sp>
        <p:nvSpPr>
          <p:cNvPr id="54278" name="Slide Number Placeholder 5"/>
          <p:cNvSpPr>
            <a:spLocks noGrp="1"/>
          </p:cNvSpPr>
          <p:nvPr>
            <p:ph type="sldNum" sz="quarter" idx="12"/>
          </p:nvPr>
        </p:nvSpPr>
        <p:spPr>
          <a:xfrm>
            <a:off x="6403458" y="6362968"/>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8A2CF9-5B61-40E6-9F51-6A276A09F294}" type="slidenum">
              <a:rPr lang="en-US"/>
              <a:pPr eaLnBrk="1" hangingPunct="1"/>
              <a:t>30</a:t>
            </a:fld>
            <a:endParaRPr lang="en-US"/>
          </a:p>
        </p:txBody>
      </p:sp>
      <p:pic>
        <p:nvPicPr>
          <p:cNvPr id="2" name="Picture 1"/>
          <p:cNvPicPr>
            <a:picLocks noChangeAspect="1"/>
          </p:cNvPicPr>
          <p:nvPr/>
        </p:nvPicPr>
        <p:blipFill>
          <a:blip r:embed="rId2"/>
          <a:stretch>
            <a:fillRect/>
          </a:stretch>
        </p:blipFill>
        <p:spPr>
          <a:xfrm>
            <a:off x="5475768" y="1961540"/>
            <a:ext cx="3344454" cy="1252496"/>
          </a:xfrm>
          <a:prstGeom prst="rect">
            <a:avLst/>
          </a:prstGeom>
        </p:spPr>
      </p:pic>
      <p:pic>
        <p:nvPicPr>
          <p:cNvPr id="3" name="Picture 2"/>
          <p:cNvPicPr>
            <a:picLocks noChangeAspect="1"/>
          </p:cNvPicPr>
          <p:nvPr/>
        </p:nvPicPr>
        <p:blipFill>
          <a:blip r:embed="rId3"/>
          <a:stretch>
            <a:fillRect/>
          </a:stretch>
        </p:blipFill>
        <p:spPr>
          <a:xfrm>
            <a:off x="5471708" y="3654272"/>
            <a:ext cx="3344454" cy="1496927"/>
          </a:xfrm>
          <a:prstGeom prst="rect">
            <a:avLst/>
          </a:prstGeom>
        </p:spPr>
      </p:pic>
      <p:sp>
        <p:nvSpPr>
          <p:cNvPr id="4" name="TextBox 3"/>
          <p:cNvSpPr txBox="1"/>
          <p:nvPr/>
        </p:nvSpPr>
        <p:spPr>
          <a:xfrm>
            <a:off x="6572250" y="1622763"/>
            <a:ext cx="1888608" cy="369332"/>
          </a:xfrm>
          <a:prstGeom prst="rect">
            <a:avLst/>
          </a:prstGeom>
          <a:noFill/>
        </p:spPr>
        <p:txBody>
          <a:bodyPr wrap="square" rtlCol="0">
            <a:spAutoFit/>
          </a:bodyPr>
          <a:lstStyle/>
          <a:p>
            <a:r>
              <a:rPr lang="en-US" dirty="0"/>
              <a:t>Spotted gar</a:t>
            </a:r>
          </a:p>
        </p:txBody>
      </p:sp>
      <p:sp>
        <p:nvSpPr>
          <p:cNvPr id="11" name="TextBox 10"/>
          <p:cNvSpPr txBox="1"/>
          <p:nvPr/>
        </p:nvSpPr>
        <p:spPr>
          <a:xfrm>
            <a:off x="6542346" y="3314482"/>
            <a:ext cx="1888608" cy="369332"/>
          </a:xfrm>
          <a:prstGeom prst="rect">
            <a:avLst/>
          </a:prstGeom>
          <a:noFill/>
        </p:spPr>
        <p:txBody>
          <a:bodyPr wrap="square" rtlCol="0">
            <a:spAutoFit/>
          </a:bodyPr>
          <a:lstStyle/>
          <a:p>
            <a:r>
              <a:rPr lang="en-US" dirty="0"/>
              <a:t>Alligator gar</a:t>
            </a:r>
          </a:p>
        </p:txBody>
      </p:sp>
      <p:pic>
        <p:nvPicPr>
          <p:cNvPr id="12" name="Picture 6" descr="http://www.daviddarling.info/images/ganoid_sca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800" y="5288498"/>
            <a:ext cx="1371971" cy="11593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600533" y="5558771"/>
            <a:ext cx="932342" cy="707886"/>
          </a:xfrm>
          <a:prstGeom prst="rect">
            <a:avLst/>
          </a:prstGeom>
          <a:noFill/>
        </p:spPr>
        <p:txBody>
          <a:bodyPr wrap="square" rtlCol="0">
            <a:spAutoFit/>
          </a:bodyPr>
          <a:lstStyle/>
          <a:p>
            <a:r>
              <a:rPr lang="en-US" sz="2000" dirty="0"/>
              <a:t>Ganoid</a:t>
            </a:r>
          </a:p>
          <a:p>
            <a:r>
              <a:rPr lang="en-US" sz="2000" dirty="0"/>
              <a:t> scales</a:t>
            </a:r>
          </a:p>
        </p:txBody>
      </p:sp>
      <p:sp>
        <p:nvSpPr>
          <p:cNvPr id="14" name="Rectangle 3"/>
          <p:cNvSpPr txBox="1">
            <a:spLocks noChangeArrowheads="1"/>
          </p:cNvSpPr>
          <p:nvPr/>
        </p:nvSpPr>
        <p:spPr>
          <a:xfrm>
            <a:off x="574158" y="1974599"/>
            <a:ext cx="4195207" cy="4473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Gars are one of the few species of fish with </a:t>
            </a:r>
            <a:r>
              <a:rPr lang="en-US" sz="1600" dirty="0">
                <a:solidFill>
                  <a:srgbClr val="7030A0"/>
                </a:solidFill>
              </a:rPr>
              <a:t>ganoid scales</a:t>
            </a:r>
            <a:r>
              <a:rPr lang="en-US" sz="1600" dirty="0"/>
              <a:t>. All gars are ambush predators with long snout and sharp teeth. </a:t>
            </a:r>
            <a:endParaRPr lang="en-US" sz="1600" b="1" dirty="0"/>
          </a:p>
          <a:p>
            <a:pPr>
              <a:buNone/>
            </a:pPr>
            <a:r>
              <a:rPr lang="en-US" sz="1600" b="1" dirty="0"/>
              <a:t>Unique characteristics - </a:t>
            </a:r>
            <a:r>
              <a:rPr lang="en-US" sz="1600" dirty="0"/>
              <a:t>Gars living in stagnant or warm water where the concentration of oxygen in the water is typically low, will often surface periodically to take a gulp of air. Their </a:t>
            </a:r>
            <a:r>
              <a:rPr lang="en-US" sz="1600" dirty="0">
                <a:solidFill>
                  <a:srgbClr val="00B0F0"/>
                </a:solidFill>
              </a:rPr>
              <a:t>pharynx opens to a highly vascularized swim bladder that can function as a lung</a:t>
            </a:r>
            <a:r>
              <a:rPr lang="en-US" sz="1600" dirty="0"/>
              <a:t>.</a:t>
            </a:r>
            <a:endParaRPr lang="en-US" sz="1600" b="1" dirty="0"/>
          </a:p>
          <a:p>
            <a:pPr>
              <a:buNone/>
            </a:pPr>
            <a:r>
              <a:rPr lang="en-US" sz="1600" b="1" dirty="0"/>
              <a:t>Biogeography - </a:t>
            </a:r>
            <a:r>
              <a:rPr lang="en-US" sz="1600" dirty="0">
                <a:solidFill>
                  <a:srgbClr val="663300"/>
                </a:solidFill>
              </a:rPr>
              <a:t>Eastern North America, Central America, and the Caribbean islands</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Gars inhabit </a:t>
            </a:r>
            <a:r>
              <a:rPr lang="en-US" sz="1600" dirty="0">
                <a:solidFill>
                  <a:schemeClr val="accent5"/>
                </a:solidFill>
              </a:rPr>
              <a:t>fresh, brackish, and occasionally marine waters</a:t>
            </a:r>
            <a:endParaRPr lang="en-US" sz="1600" b="1" dirty="0">
              <a:solidFill>
                <a:schemeClr val="accent1"/>
              </a:solidFill>
            </a:endParaRPr>
          </a:p>
          <a:p>
            <a:pPr>
              <a:buNone/>
            </a:pPr>
            <a:r>
              <a:rPr lang="en-US" sz="1600" b="1" dirty="0"/>
              <a:t>Diet</a:t>
            </a:r>
            <a:r>
              <a:rPr lang="en-US" sz="1600" b="1" dirty="0">
                <a:solidFill>
                  <a:srgbClr val="FF9900"/>
                </a:solidFill>
              </a:rPr>
              <a:t> </a:t>
            </a:r>
            <a:r>
              <a:rPr lang="en-US" sz="1600" b="1" dirty="0"/>
              <a:t>–</a:t>
            </a:r>
            <a:r>
              <a:rPr lang="en-US" sz="1600" dirty="0">
                <a:solidFill>
                  <a:schemeClr val="accent2">
                    <a:lumMod val="75000"/>
                  </a:schemeClr>
                </a:solidFill>
              </a:rPr>
              <a:t> Carnivorous diet</a:t>
            </a:r>
            <a:r>
              <a:rPr lang="en-US" sz="1600" dirty="0"/>
              <a:t> A voracious predator that preys on fish and aquatic invertebrates</a:t>
            </a:r>
            <a:endParaRPr lang="en-US" sz="1600" dirty="0">
              <a:solidFill>
                <a:srgbClr val="0070C0"/>
              </a:solidFill>
            </a:endParaRPr>
          </a:p>
        </p:txBody>
      </p:sp>
    </p:spTree>
    <p:extLst>
      <p:ext uri="{BB962C8B-B14F-4D97-AF65-F5344CB8AC3E}">
        <p14:creationId xmlns:p14="http://schemas.microsoft.com/office/powerpoint/2010/main" val="2055562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8364" y="160599"/>
            <a:ext cx="7886700" cy="1702740"/>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Infraclass: </a:t>
            </a:r>
            <a:r>
              <a:rPr lang="en-US" sz="3200" dirty="0" err="1">
                <a:solidFill>
                  <a:schemeClr val="accent2">
                    <a:lumMod val="75000"/>
                  </a:schemeClr>
                </a:solidFill>
                <a:latin typeface="Arial" panose="020B0604020202020204" pitchFamily="34" charset="0"/>
                <a:cs typeface="Arial" panose="020B0604020202020204" pitchFamily="34" charset="0"/>
              </a:rPr>
              <a:t>Holostei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Amiiformes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Bowfin</a:t>
            </a:r>
          </a:p>
        </p:txBody>
      </p:sp>
      <p:sp>
        <p:nvSpPr>
          <p:cNvPr id="553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53AE9D-6E06-4D59-BD43-2ABCE699977C}" type="slidenum">
              <a:rPr lang="en-US"/>
              <a:pPr eaLnBrk="1" hangingPunct="1"/>
              <a:t>31</a:t>
            </a:fld>
            <a:endParaRPr lang="en-US"/>
          </a:p>
        </p:txBody>
      </p:sp>
      <p:pic>
        <p:nvPicPr>
          <p:cNvPr id="7" name="Picture 4" descr="http://m1.i.pbase.com/g1/55/932755/2/118516291.9vYY8mb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348" y="3888889"/>
            <a:ext cx="1584188" cy="23777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5492657" y="1851059"/>
            <a:ext cx="3317381" cy="1871218"/>
          </a:xfrm>
          <a:prstGeom prst="rect">
            <a:avLst/>
          </a:prstGeom>
        </p:spPr>
      </p:pic>
      <p:sp>
        <p:nvSpPr>
          <p:cNvPr id="24" name="Right Arrow 23"/>
          <p:cNvSpPr/>
          <p:nvPr/>
        </p:nvSpPr>
        <p:spPr>
          <a:xfrm rot="19819844">
            <a:off x="7065451" y="4776738"/>
            <a:ext cx="904889" cy="130984"/>
          </a:xfrm>
          <a:prstGeom prst="rightArrow">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761036" y="4842229"/>
            <a:ext cx="1687286" cy="400110"/>
          </a:xfrm>
          <a:prstGeom prst="rect">
            <a:avLst/>
          </a:prstGeom>
          <a:noFill/>
        </p:spPr>
        <p:txBody>
          <a:bodyPr wrap="square" rtlCol="0">
            <a:spAutoFit/>
          </a:bodyPr>
          <a:lstStyle/>
          <a:p>
            <a:r>
              <a:rPr lang="en-US" sz="2000" dirty="0"/>
              <a:t>Gular plate</a:t>
            </a:r>
          </a:p>
        </p:txBody>
      </p:sp>
      <p:sp>
        <p:nvSpPr>
          <p:cNvPr id="9" name="Rectangle 3"/>
          <p:cNvSpPr txBox="1">
            <a:spLocks noChangeArrowheads="1"/>
          </p:cNvSpPr>
          <p:nvPr/>
        </p:nvSpPr>
        <p:spPr>
          <a:xfrm>
            <a:off x="508364" y="2043564"/>
            <a:ext cx="4195207"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bowfin is the single extant species within </a:t>
            </a:r>
            <a:r>
              <a:rPr lang="en-US" sz="1600" dirty="0" err="1"/>
              <a:t>Amiiformes</a:t>
            </a:r>
            <a:r>
              <a:rPr lang="en-US" sz="1600" dirty="0"/>
              <a:t>. Bowfin have </a:t>
            </a:r>
            <a:r>
              <a:rPr lang="en-US" sz="1600" dirty="0">
                <a:solidFill>
                  <a:srgbClr val="00B0F0"/>
                </a:solidFill>
              </a:rPr>
              <a:t>cycloid scales similar to </a:t>
            </a:r>
            <a:r>
              <a:rPr lang="en-US" sz="1600" dirty="0" err="1">
                <a:solidFill>
                  <a:srgbClr val="00B0F0"/>
                </a:solidFill>
              </a:rPr>
              <a:t>Teleosts</a:t>
            </a:r>
            <a:r>
              <a:rPr lang="en-US" sz="1600" dirty="0"/>
              <a:t>. </a:t>
            </a:r>
            <a:endParaRPr lang="en-US" sz="1600" b="1" dirty="0"/>
          </a:p>
          <a:p>
            <a:pPr>
              <a:lnSpc>
                <a:spcPct val="80000"/>
              </a:lnSpc>
              <a:buNone/>
            </a:pPr>
            <a:r>
              <a:rPr lang="en-US" sz="1600" b="1" dirty="0"/>
              <a:t>Unique characteristics - </a:t>
            </a:r>
            <a:r>
              <a:rPr lang="en-US" sz="1600" dirty="0">
                <a:solidFill>
                  <a:srgbClr val="7030A0"/>
                </a:solidFill>
              </a:rPr>
              <a:t>Like the gar the bowfin’s swim bladder functions much like a lung, allowing this fish to gulp air when dissolved oxygen levels become dangerously low</a:t>
            </a:r>
            <a:r>
              <a:rPr lang="en-US" sz="1600" dirty="0"/>
              <a:t> in the weed beds where it lives. Bowfin are unique in that they </a:t>
            </a:r>
            <a:r>
              <a:rPr lang="en-US" sz="1600" dirty="0">
                <a:solidFill>
                  <a:srgbClr val="FF3300"/>
                </a:solidFill>
              </a:rPr>
              <a:t>have a large gular plate on the underside of their jaw and swim via an undulating dorsal fin. </a:t>
            </a:r>
            <a:endParaRPr lang="en-US" sz="1600" b="1" dirty="0"/>
          </a:p>
          <a:p>
            <a:pPr>
              <a:lnSpc>
                <a:spcPct val="80000"/>
              </a:lnSpc>
              <a:buNone/>
            </a:pPr>
            <a:r>
              <a:rPr lang="en-US" sz="1600" b="1" dirty="0"/>
              <a:t>Biogeography – </a:t>
            </a:r>
            <a:r>
              <a:rPr lang="en-US" sz="1600" dirty="0"/>
              <a:t>Their distribution is restricted to </a:t>
            </a:r>
            <a:r>
              <a:rPr lang="en-US" sz="1600" dirty="0">
                <a:solidFill>
                  <a:srgbClr val="663300"/>
                </a:solidFill>
              </a:rPr>
              <a:t>eastern North America</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rivers and lakes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a:t>
            </a:r>
            <a:r>
              <a:rPr lang="en-US" sz="1600" dirty="0"/>
              <a:t> </a:t>
            </a:r>
            <a:r>
              <a:rPr lang="en-US" sz="1600" dirty="0">
                <a:solidFill>
                  <a:schemeClr val="accent2">
                    <a:lumMod val="75000"/>
                  </a:schemeClr>
                </a:solidFill>
              </a:rPr>
              <a:t>Carnivorous diet</a:t>
            </a:r>
            <a:r>
              <a:rPr lang="en-US" sz="1600" dirty="0"/>
              <a:t>. Bowfin are voracious predators that feed on fish and aquatic invertebrates. </a:t>
            </a:r>
            <a:endParaRPr lang="en-US" sz="1600" b="1" dirty="0"/>
          </a:p>
        </p:txBody>
      </p:sp>
    </p:spTree>
    <p:extLst>
      <p:ext uri="{BB962C8B-B14F-4D97-AF65-F5344CB8AC3E}">
        <p14:creationId xmlns:p14="http://schemas.microsoft.com/office/powerpoint/2010/main" val="1061933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22324" y="333251"/>
            <a:ext cx="7886700" cy="1325563"/>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Infraclass: </a:t>
            </a:r>
            <a:r>
              <a:rPr lang="en-US" sz="3600" dirty="0" err="1">
                <a:solidFill>
                  <a:schemeClr val="accent2">
                    <a:lumMod val="75000"/>
                  </a:schemeClr>
                </a:solidFill>
                <a:latin typeface="Arial" panose="020B0604020202020204" pitchFamily="34" charset="0"/>
                <a:cs typeface="Arial" panose="020B0604020202020204" pitchFamily="34" charset="0"/>
              </a:rPr>
              <a:t>Teleostei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56324" name="Rectangle 4"/>
          <p:cNvSpPr>
            <a:spLocks noGrp="1" noChangeArrowheads="1"/>
          </p:cNvSpPr>
          <p:nvPr>
            <p:ph sz="half" idx="2"/>
          </p:nvPr>
        </p:nvSpPr>
        <p:spPr/>
        <p:txBody>
          <a:bodyPr>
            <a:normAutofit/>
          </a:bodyPr>
          <a:lstStyle/>
          <a:p>
            <a:pPr eaLnBrk="1" hangingPunct="1">
              <a:lnSpc>
                <a:spcPct val="90000"/>
              </a:lnSpc>
              <a:buFontTx/>
              <a:buNone/>
            </a:pPr>
            <a:r>
              <a:rPr lang="en-US" sz="2400" dirty="0"/>
              <a:t>	</a:t>
            </a:r>
          </a:p>
        </p:txBody>
      </p:sp>
      <p:sp>
        <p:nvSpPr>
          <p:cNvPr id="5632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CC3CA2-B3F9-432B-8FB5-1C62BC7A71BD}" type="slidenum">
              <a:rPr lang="en-US"/>
              <a:pPr eaLnBrk="1" hangingPunct="1"/>
              <a:t>32</a:t>
            </a:fld>
            <a:endParaRPr lang="en-US"/>
          </a:p>
        </p:txBody>
      </p:sp>
      <p:pic>
        <p:nvPicPr>
          <p:cNvPr id="8" name="Picture 12" descr="https://s3.amazonaws.com/classconnection/948/flashcards/3391948/jpg/cardimage_13590708_33718882414248834577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3597" y="1329994"/>
            <a:ext cx="2457775" cy="24654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news.bbcimg.co.uk/media/images/52391000/jpg/_52391852_c0056587-largemouth_bass_with_plastic_lure-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982" y="3974862"/>
            <a:ext cx="2177787" cy="21777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13596" y="4231759"/>
            <a:ext cx="1649377" cy="369332"/>
          </a:xfrm>
          <a:prstGeom prst="rect">
            <a:avLst/>
          </a:prstGeom>
          <a:noFill/>
        </p:spPr>
        <p:txBody>
          <a:bodyPr wrap="square" rtlCol="0">
            <a:spAutoFit/>
          </a:bodyPr>
          <a:lstStyle/>
          <a:p>
            <a:r>
              <a:rPr lang="en-US" dirty="0"/>
              <a:t>Jaw protrusion</a:t>
            </a:r>
          </a:p>
        </p:txBody>
      </p:sp>
      <p:cxnSp>
        <p:nvCxnSpPr>
          <p:cNvPr id="4" name="Straight Arrow Connector 3"/>
          <p:cNvCxnSpPr/>
          <p:nvPr/>
        </p:nvCxnSpPr>
        <p:spPr>
          <a:xfrm>
            <a:off x="6166884" y="4646428"/>
            <a:ext cx="712381" cy="28707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a:xfrm>
            <a:off x="522324" y="1646237"/>
            <a:ext cx="4786890" cy="49565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err="1"/>
              <a:t>Teleosts</a:t>
            </a:r>
            <a:r>
              <a:rPr lang="en-US" sz="1600" dirty="0"/>
              <a:t> make up </a:t>
            </a:r>
            <a:r>
              <a:rPr lang="en-US" sz="1600" dirty="0">
                <a:solidFill>
                  <a:srgbClr val="7030A0"/>
                </a:solidFill>
              </a:rPr>
              <a:t>96% of all fish species</a:t>
            </a:r>
            <a:r>
              <a:rPr lang="en-US" sz="1600" dirty="0"/>
              <a:t>. Teleost fishes differ greatly in their morphology, behavior and feeding habits, making them the most diverse taxon of all vertebrates. Two characteristics unite all teleost fishes. They have </a:t>
            </a:r>
            <a:r>
              <a:rPr lang="en-US" sz="1600" dirty="0">
                <a:solidFill>
                  <a:srgbClr val="00B0F0"/>
                </a:solidFill>
              </a:rPr>
              <a:t>movable maxilla and premaxilla bones in their jaw, which allows for jaw protrusion</a:t>
            </a:r>
            <a:r>
              <a:rPr lang="en-US" sz="1600" dirty="0"/>
              <a:t>. Shooting the jaw forward causes a negative suction that sucks prey into their mouth. </a:t>
            </a:r>
            <a:r>
              <a:rPr lang="en-US" sz="1600" dirty="0" err="1"/>
              <a:t>Teleosts</a:t>
            </a:r>
            <a:r>
              <a:rPr lang="en-US" sz="1600" dirty="0"/>
              <a:t> also have a </a:t>
            </a:r>
            <a:r>
              <a:rPr lang="en-US" sz="1600" dirty="0" err="1">
                <a:solidFill>
                  <a:srgbClr val="FF3300"/>
                </a:solidFill>
              </a:rPr>
              <a:t>uroneural</a:t>
            </a:r>
            <a:r>
              <a:rPr lang="en-US" sz="1600" dirty="0">
                <a:solidFill>
                  <a:srgbClr val="FF3300"/>
                </a:solidFill>
              </a:rPr>
              <a:t> bone, which provides added support to the homocercal caudal fins of </a:t>
            </a:r>
            <a:r>
              <a:rPr lang="en-US" sz="1600" dirty="0" err="1">
                <a:solidFill>
                  <a:srgbClr val="FF3300"/>
                </a:solidFill>
              </a:rPr>
              <a:t>teleosts</a:t>
            </a:r>
            <a:r>
              <a:rPr lang="en-US" sz="1600" dirty="0">
                <a:solidFill>
                  <a:srgbClr val="FF3300"/>
                </a:solidFill>
              </a:rPr>
              <a:t>.</a:t>
            </a:r>
            <a:endParaRPr lang="en-US" sz="1600" b="1" dirty="0"/>
          </a:p>
          <a:p>
            <a:pPr>
              <a:lnSpc>
                <a:spcPct val="80000"/>
              </a:lnSpc>
              <a:buNone/>
            </a:pPr>
            <a:r>
              <a:rPr lang="en-US" sz="1600" b="1" dirty="0"/>
              <a:t>Biogeography – </a:t>
            </a:r>
            <a:r>
              <a:rPr lang="en-US" sz="1600" dirty="0" err="1"/>
              <a:t>Teleosts</a:t>
            </a:r>
            <a:r>
              <a:rPr lang="en-US" sz="1600" dirty="0"/>
              <a:t> are found in </a:t>
            </a:r>
            <a:r>
              <a:rPr lang="en-US" sz="1600" dirty="0">
                <a:solidFill>
                  <a:srgbClr val="663300"/>
                </a:solidFill>
              </a:rPr>
              <a:t>nearly every marine and freshwater habitat worldwide</a:t>
            </a:r>
            <a:r>
              <a:rPr lang="en-US" sz="1600" dirty="0"/>
              <a:t>. </a:t>
            </a:r>
          </a:p>
          <a:p>
            <a:pPr>
              <a:lnSpc>
                <a:spcPct val="80000"/>
              </a:lnSpc>
              <a:buNone/>
            </a:pPr>
            <a:r>
              <a:rPr lang="en-US" sz="1800" b="1" dirty="0"/>
              <a:t>List of Teleost </a:t>
            </a:r>
            <a:r>
              <a:rPr lang="en-US" sz="1800" b="1" dirty="0" err="1"/>
              <a:t>Superorders</a:t>
            </a:r>
            <a:r>
              <a:rPr lang="en-US" sz="1800" b="1" dirty="0"/>
              <a:t>:</a:t>
            </a:r>
          </a:p>
          <a:p>
            <a:pPr>
              <a:lnSpc>
                <a:spcPct val="80000"/>
              </a:lnSpc>
              <a:spcBef>
                <a:spcPts val="600"/>
              </a:spcBef>
            </a:pPr>
            <a:r>
              <a:rPr lang="en-US" sz="1800" dirty="0" err="1"/>
              <a:t>Elopomorpha</a:t>
            </a:r>
            <a:endParaRPr lang="en-US" sz="1800" dirty="0"/>
          </a:p>
          <a:p>
            <a:pPr>
              <a:lnSpc>
                <a:spcPct val="80000"/>
              </a:lnSpc>
              <a:spcBef>
                <a:spcPts val="600"/>
              </a:spcBef>
            </a:pPr>
            <a:r>
              <a:rPr lang="en-US" sz="1800" dirty="0" err="1"/>
              <a:t>Osteoglassimorpha</a:t>
            </a:r>
            <a:endParaRPr lang="en-US" sz="1800" dirty="0"/>
          </a:p>
          <a:p>
            <a:pPr>
              <a:lnSpc>
                <a:spcPct val="80000"/>
              </a:lnSpc>
              <a:spcBef>
                <a:spcPts val="600"/>
              </a:spcBef>
            </a:pPr>
            <a:r>
              <a:rPr lang="en-US" sz="1800" dirty="0" err="1"/>
              <a:t>Clupamorpha</a:t>
            </a:r>
            <a:endParaRPr lang="en-US" sz="1800" dirty="0"/>
          </a:p>
          <a:p>
            <a:pPr>
              <a:lnSpc>
                <a:spcPct val="80000"/>
              </a:lnSpc>
              <a:spcBef>
                <a:spcPts val="600"/>
              </a:spcBef>
            </a:pPr>
            <a:r>
              <a:rPr lang="en-US" sz="1800" dirty="0" err="1"/>
              <a:t>Osteriophysi</a:t>
            </a:r>
            <a:endParaRPr lang="en-US" sz="1800" dirty="0"/>
          </a:p>
          <a:p>
            <a:pPr>
              <a:lnSpc>
                <a:spcPct val="80000"/>
              </a:lnSpc>
              <a:spcBef>
                <a:spcPts val="600"/>
              </a:spcBef>
            </a:pPr>
            <a:r>
              <a:rPr lang="en-US" sz="1800" dirty="0" err="1"/>
              <a:t>Protacanthopterygii</a:t>
            </a:r>
            <a:endParaRPr lang="en-US" sz="1800" dirty="0"/>
          </a:p>
          <a:p>
            <a:pPr>
              <a:lnSpc>
                <a:spcPct val="80000"/>
              </a:lnSpc>
              <a:spcBef>
                <a:spcPts val="600"/>
              </a:spcBef>
            </a:pPr>
            <a:r>
              <a:rPr lang="en-US" sz="1800" dirty="0" err="1"/>
              <a:t>Stomatii</a:t>
            </a:r>
            <a:endParaRPr lang="en-US" sz="1800" dirty="0"/>
          </a:p>
          <a:p>
            <a:pPr>
              <a:lnSpc>
                <a:spcPct val="80000"/>
              </a:lnSpc>
              <a:spcBef>
                <a:spcPts val="600"/>
              </a:spcBef>
            </a:pPr>
            <a:r>
              <a:rPr lang="en-US" sz="1800" dirty="0" err="1"/>
              <a:t>Scopelomorpha</a:t>
            </a:r>
            <a:endParaRPr lang="en-US" sz="1800" dirty="0"/>
          </a:p>
          <a:p>
            <a:pPr>
              <a:lnSpc>
                <a:spcPct val="80000"/>
              </a:lnSpc>
              <a:spcBef>
                <a:spcPts val="600"/>
              </a:spcBef>
            </a:pPr>
            <a:r>
              <a:rPr lang="en-US" sz="1800" dirty="0" err="1"/>
              <a:t>Acanthopterygii</a:t>
            </a:r>
            <a:endParaRPr lang="en-US" sz="1800" dirty="0"/>
          </a:p>
          <a:p>
            <a:pPr>
              <a:lnSpc>
                <a:spcPct val="80000"/>
              </a:lnSpc>
              <a:spcBef>
                <a:spcPts val="0"/>
              </a:spcBef>
            </a:pPr>
            <a:endParaRPr lang="en-US" sz="1800" dirty="0"/>
          </a:p>
          <a:p>
            <a:pPr>
              <a:lnSpc>
                <a:spcPct val="80000"/>
              </a:lnSpc>
              <a:spcBef>
                <a:spcPts val="0"/>
              </a:spcBef>
            </a:pPr>
            <a:endParaRPr lang="en-US" sz="1600" dirty="0"/>
          </a:p>
          <a:p>
            <a:pPr>
              <a:lnSpc>
                <a:spcPct val="80000"/>
              </a:lnSpc>
            </a:pPr>
            <a:endParaRPr lang="en-US" sz="1600" b="1" dirty="0"/>
          </a:p>
        </p:txBody>
      </p:sp>
    </p:spTree>
    <p:extLst>
      <p:ext uri="{BB962C8B-B14F-4D97-AF65-F5344CB8AC3E}">
        <p14:creationId xmlns:p14="http://schemas.microsoft.com/office/powerpoint/2010/main" val="2957977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3400" y="250034"/>
            <a:ext cx="7886700" cy="1325563"/>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Infraclass: </a:t>
            </a:r>
            <a:r>
              <a:rPr lang="en-US" sz="3600" dirty="0" err="1">
                <a:solidFill>
                  <a:schemeClr val="accent2">
                    <a:lumMod val="75000"/>
                  </a:schemeClr>
                </a:solidFill>
                <a:latin typeface="Arial" panose="020B0604020202020204" pitchFamily="34" charset="0"/>
                <a:cs typeface="Arial" panose="020B0604020202020204" pitchFamily="34" charset="0"/>
              </a:rPr>
              <a:t>Teleostei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57347" name="Content Placeholder 8"/>
          <p:cNvSpPr>
            <a:spLocks noGrp="1"/>
          </p:cNvSpPr>
          <p:nvPr>
            <p:ph sz="half" idx="1"/>
          </p:nvPr>
        </p:nvSpPr>
        <p:spPr>
          <a:xfrm>
            <a:off x="533400" y="1667502"/>
            <a:ext cx="8610600" cy="4869221"/>
          </a:xfrm>
        </p:spPr>
        <p:txBody>
          <a:bodyPr>
            <a:normAutofit/>
          </a:bodyPr>
          <a:lstStyle/>
          <a:p>
            <a:pPr marL="0" indent="0">
              <a:buNone/>
            </a:pPr>
            <a:r>
              <a:rPr lang="en-US" sz="2400" dirty="0"/>
              <a:t>List of Teleost </a:t>
            </a:r>
            <a:r>
              <a:rPr lang="en-US" sz="2400" dirty="0" err="1"/>
              <a:t>Superorders</a:t>
            </a:r>
            <a:r>
              <a:rPr lang="en-US" sz="2400" dirty="0"/>
              <a:t> and their distinguishing characteristics:</a:t>
            </a:r>
          </a:p>
          <a:p>
            <a:r>
              <a:rPr lang="en-US" sz="2400" dirty="0"/>
              <a:t>Superorder: </a:t>
            </a:r>
            <a:r>
              <a:rPr lang="en-US" sz="2400" dirty="0" err="1"/>
              <a:t>Elopomorpha</a:t>
            </a:r>
            <a:endParaRPr lang="en-US" sz="2400" dirty="0"/>
          </a:p>
          <a:p>
            <a:pPr lvl="1"/>
            <a:r>
              <a:rPr lang="en-US" sz="2000" dirty="0">
                <a:solidFill>
                  <a:srgbClr val="00B0F0"/>
                </a:solidFill>
              </a:rPr>
              <a:t>Leptocephalus larvae</a:t>
            </a:r>
          </a:p>
          <a:p>
            <a:pPr marL="457200" lvl="1" indent="0">
              <a:buNone/>
            </a:pPr>
            <a:endParaRPr lang="en-US" sz="1200" dirty="0">
              <a:solidFill>
                <a:schemeClr val="accent5"/>
              </a:solidFill>
            </a:endParaRPr>
          </a:p>
          <a:p>
            <a:pPr eaLnBrk="1" hangingPunct="1"/>
            <a:r>
              <a:rPr lang="en-US" sz="2400" dirty="0"/>
              <a:t>Superorder: </a:t>
            </a:r>
            <a:r>
              <a:rPr lang="en-US" sz="2400" dirty="0" err="1"/>
              <a:t>Osteoglossomorpha</a:t>
            </a:r>
            <a:endParaRPr lang="en-US" sz="2400" dirty="0"/>
          </a:p>
          <a:p>
            <a:pPr lvl="1" eaLnBrk="1" hangingPunct="1"/>
            <a:r>
              <a:rPr lang="en-US" sz="2000" dirty="0">
                <a:solidFill>
                  <a:srgbClr val="00B0F0"/>
                </a:solidFill>
              </a:rPr>
              <a:t>Bony tongue</a:t>
            </a:r>
          </a:p>
          <a:p>
            <a:pPr marL="457200" lvl="1" indent="0" eaLnBrk="1" hangingPunct="1">
              <a:buNone/>
            </a:pPr>
            <a:endParaRPr lang="en-US" sz="1200" dirty="0">
              <a:solidFill>
                <a:schemeClr val="accent5"/>
              </a:solidFill>
            </a:endParaRPr>
          </a:p>
          <a:p>
            <a:pPr eaLnBrk="1" hangingPunct="1"/>
            <a:r>
              <a:rPr lang="en-US" sz="2400" dirty="0"/>
              <a:t>Superorder: </a:t>
            </a:r>
            <a:r>
              <a:rPr lang="en-US" sz="2400" dirty="0" err="1"/>
              <a:t>Clupeomorpha</a:t>
            </a:r>
            <a:endParaRPr lang="en-US" sz="2400" dirty="0"/>
          </a:p>
          <a:p>
            <a:pPr lvl="1" eaLnBrk="1" hangingPunct="1"/>
            <a:r>
              <a:rPr lang="en-US" sz="2000" dirty="0">
                <a:solidFill>
                  <a:srgbClr val="00B0F0"/>
                </a:solidFill>
              </a:rPr>
              <a:t>Pneumatic duct connecting the gas bladder to the gut</a:t>
            </a:r>
          </a:p>
          <a:p>
            <a:pPr marL="457200" lvl="1" indent="0" eaLnBrk="1" hangingPunct="1">
              <a:buNone/>
            </a:pPr>
            <a:endParaRPr lang="en-US" sz="1200" dirty="0"/>
          </a:p>
          <a:p>
            <a:pPr eaLnBrk="1" hangingPunct="1"/>
            <a:r>
              <a:rPr lang="en-US" sz="2400" dirty="0"/>
              <a:t>Superorder: </a:t>
            </a:r>
            <a:r>
              <a:rPr lang="en-US" sz="2400" dirty="0" err="1"/>
              <a:t>Ostariphysi</a:t>
            </a:r>
            <a:endParaRPr lang="en-US" sz="2400" dirty="0"/>
          </a:p>
          <a:p>
            <a:pPr lvl="1" eaLnBrk="1" hangingPunct="1"/>
            <a:r>
              <a:rPr lang="en-US" sz="2000" dirty="0" err="1">
                <a:solidFill>
                  <a:srgbClr val="00B0F0"/>
                </a:solidFill>
              </a:rPr>
              <a:t>Weberian</a:t>
            </a:r>
            <a:r>
              <a:rPr lang="en-US" sz="2000" dirty="0">
                <a:solidFill>
                  <a:srgbClr val="00B0F0"/>
                </a:solidFill>
              </a:rPr>
              <a:t> apparatus, alarm response</a:t>
            </a:r>
          </a:p>
          <a:p>
            <a:pPr eaLnBrk="1" hangingPunct="1"/>
            <a:endParaRPr lang="en-US" sz="2400" dirty="0"/>
          </a:p>
        </p:txBody>
      </p:sp>
      <p:sp>
        <p:nvSpPr>
          <p:cNvPr id="573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37A34A-CB7B-4F1B-B8D2-436BF9575BC0}" type="slidenum">
              <a:rPr lang="en-US"/>
              <a:pPr eaLnBrk="1" hangingPunct="1"/>
              <a:t>33</a:t>
            </a:fld>
            <a:endParaRPr lang="en-US"/>
          </a:p>
        </p:txBody>
      </p:sp>
    </p:spTree>
    <p:extLst>
      <p:ext uri="{BB962C8B-B14F-4D97-AF65-F5344CB8AC3E}">
        <p14:creationId xmlns:p14="http://schemas.microsoft.com/office/powerpoint/2010/main" val="2234923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250034"/>
            <a:ext cx="7886700" cy="1325563"/>
          </a:xfrm>
        </p:spPr>
        <p:txBody>
          <a:bodyPr>
            <a:normAutofit/>
          </a:bodyPr>
          <a:lstStyle/>
          <a:p>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Infraclass: </a:t>
            </a:r>
            <a:r>
              <a:rPr lang="en-US" sz="3600" dirty="0" err="1">
                <a:solidFill>
                  <a:schemeClr val="accent2">
                    <a:lumMod val="75000"/>
                  </a:schemeClr>
                </a:solidFill>
                <a:latin typeface="Arial" panose="020B0604020202020204" pitchFamily="34" charset="0"/>
                <a:cs typeface="Arial" panose="020B0604020202020204" pitchFamily="34" charset="0"/>
              </a:rPr>
              <a:t>Teleostei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58371" name="Content Placeholder 8"/>
          <p:cNvSpPr>
            <a:spLocks noGrp="1"/>
          </p:cNvSpPr>
          <p:nvPr>
            <p:ph sz="half" idx="1"/>
          </p:nvPr>
        </p:nvSpPr>
        <p:spPr>
          <a:xfrm>
            <a:off x="533400" y="1702992"/>
            <a:ext cx="8451112" cy="4942357"/>
          </a:xfrm>
        </p:spPr>
        <p:txBody>
          <a:bodyPr>
            <a:noAutofit/>
          </a:bodyPr>
          <a:lstStyle/>
          <a:p>
            <a:pPr marL="0" indent="0">
              <a:buNone/>
            </a:pPr>
            <a:r>
              <a:rPr lang="en-US" sz="2400" dirty="0"/>
              <a:t>List of Teleost </a:t>
            </a:r>
            <a:r>
              <a:rPr lang="en-US" sz="2400" dirty="0" err="1"/>
              <a:t>Superorders</a:t>
            </a:r>
            <a:r>
              <a:rPr lang="en-US" sz="2400" dirty="0"/>
              <a:t> and their distinguishing characteristics:</a:t>
            </a:r>
          </a:p>
          <a:p>
            <a:pPr eaLnBrk="1" hangingPunct="1"/>
            <a:r>
              <a:rPr lang="en-US" sz="2400" dirty="0"/>
              <a:t>Superorder: Protacanthopterygii</a:t>
            </a:r>
          </a:p>
          <a:p>
            <a:pPr lvl="1" eaLnBrk="1" hangingPunct="1"/>
            <a:r>
              <a:rPr lang="en-US" sz="2000" dirty="0">
                <a:solidFill>
                  <a:srgbClr val="00B0F0"/>
                </a:solidFill>
              </a:rPr>
              <a:t>Adipose fin. Lack upper jaw protrusion</a:t>
            </a:r>
          </a:p>
          <a:p>
            <a:pPr lvl="1" eaLnBrk="1" hangingPunct="1"/>
            <a:endParaRPr lang="en-US" sz="1400" dirty="0">
              <a:solidFill>
                <a:srgbClr val="00B0F0"/>
              </a:solidFill>
            </a:endParaRPr>
          </a:p>
          <a:p>
            <a:pPr eaLnBrk="1" hangingPunct="1"/>
            <a:r>
              <a:rPr lang="en-US" sz="2400" dirty="0"/>
              <a:t>Superorder: Stomiatii</a:t>
            </a:r>
          </a:p>
          <a:p>
            <a:pPr lvl="1" eaLnBrk="1" hangingPunct="1"/>
            <a:r>
              <a:rPr lang="en-US" sz="2000" dirty="0"/>
              <a:t>No distinguishing characteristics shared by this group</a:t>
            </a:r>
          </a:p>
          <a:p>
            <a:pPr lvl="1" eaLnBrk="1" hangingPunct="1"/>
            <a:endParaRPr lang="en-US" sz="1400" dirty="0"/>
          </a:p>
          <a:p>
            <a:pPr eaLnBrk="1" hangingPunct="1"/>
            <a:r>
              <a:rPr lang="en-US" sz="2400" dirty="0"/>
              <a:t>Superorder: Scopelomorpha</a:t>
            </a:r>
          </a:p>
          <a:p>
            <a:pPr lvl="1" eaLnBrk="1" hangingPunct="1"/>
            <a:r>
              <a:rPr lang="en-US" sz="2000" dirty="0">
                <a:solidFill>
                  <a:srgbClr val="00B0F0"/>
                </a:solidFill>
              </a:rPr>
              <a:t>Deep water fish.  Bioluminescent. Large eyes</a:t>
            </a:r>
          </a:p>
          <a:p>
            <a:pPr lvl="1" eaLnBrk="1" hangingPunct="1"/>
            <a:endParaRPr lang="en-US" sz="1400" dirty="0">
              <a:solidFill>
                <a:srgbClr val="00B0F0"/>
              </a:solidFill>
            </a:endParaRPr>
          </a:p>
          <a:p>
            <a:pPr eaLnBrk="1" hangingPunct="1"/>
            <a:r>
              <a:rPr lang="en-US" sz="2400" dirty="0"/>
              <a:t>Superorder: Acanthopterygii</a:t>
            </a:r>
          </a:p>
          <a:p>
            <a:pPr lvl="1"/>
            <a:r>
              <a:rPr lang="en-US" sz="2000" dirty="0">
                <a:solidFill>
                  <a:srgbClr val="00B0F0"/>
                </a:solidFill>
                <a:latin typeface="Times New Roman" panose="02020603050405020304" pitchFamily="18" charset="0"/>
                <a:cs typeface="Times New Roman" panose="02020603050405020304" pitchFamily="18" charset="0"/>
              </a:rPr>
              <a:t>Spiny rays on first dorsal, ascending process, pectoral and pelvic girdle connection, pharyngeal dentition</a:t>
            </a:r>
            <a:endParaRPr lang="en-US" sz="2000" dirty="0">
              <a:solidFill>
                <a:srgbClr val="00B0F0"/>
              </a:solidFill>
            </a:endParaRPr>
          </a:p>
          <a:p>
            <a:pPr eaLnBrk="1" hangingPunct="1"/>
            <a:endParaRPr lang="en-US" sz="2400" dirty="0">
              <a:solidFill>
                <a:srgbClr val="00B0F0"/>
              </a:solidFill>
            </a:endParaRPr>
          </a:p>
        </p:txBody>
      </p:sp>
      <p:sp>
        <p:nvSpPr>
          <p:cNvPr id="583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D60ABF-0616-414F-958B-59BB9C8A4D93}" type="slidenum">
              <a:rPr lang="en-US"/>
              <a:pPr eaLnBrk="1" hangingPunct="1"/>
              <a:t>34</a:t>
            </a:fld>
            <a:endParaRPr lang="en-US"/>
          </a:p>
        </p:txBody>
      </p:sp>
    </p:spTree>
    <p:extLst>
      <p:ext uri="{BB962C8B-B14F-4D97-AF65-F5344CB8AC3E}">
        <p14:creationId xmlns:p14="http://schemas.microsoft.com/office/powerpoint/2010/main" val="82661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60273" y="381810"/>
            <a:ext cx="8534400" cy="1143000"/>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Osteoglossomorpha</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Osteoglossiformes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Bony tongues</a:t>
            </a:r>
          </a:p>
        </p:txBody>
      </p:sp>
      <p:sp>
        <p:nvSpPr>
          <p:cNvPr id="59396" name="Rectangle 4"/>
          <p:cNvSpPr>
            <a:spLocks noGrp="1" noChangeArrowheads="1"/>
          </p:cNvSpPr>
          <p:nvPr>
            <p:ph sz="half" idx="2"/>
          </p:nvPr>
        </p:nvSpPr>
        <p:spPr/>
        <p:txBody>
          <a:bodyPr>
            <a:normAutofit/>
          </a:bodyPr>
          <a:lstStyle/>
          <a:p>
            <a:pPr eaLnBrk="1" hangingPunct="1">
              <a:lnSpc>
                <a:spcPct val="90000"/>
              </a:lnSpc>
              <a:buFontTx/>
              <a:buNone/>
            </a:pPr>
            <a:r>
              <a:rPr lang="en-US" sz="2400"/>
              <a:t>	</a:t>
            </a:r>
          </a:p>
        </p:txBody>
      </p:sp>
      <p:sp>
        <p:nvSpPr>
          <p:cNvPr id="593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B57A39-FDE7-449D-93C2-8D22B2D07216}" type="slidenum">
              <a:rPr lang="en-US"/>
              <a:pPr eaLnBrk="1" hangingPunct="1"/>
              <a:t>35</a:t>
            </a:fld>
            <a:endParaRPr lang="en-US"/>
          </a:p>
        </p:txBody>
      </p:sp>
      <p:pic>
        <p:nvPicPr>
          <p:cNvPr id="59397" name="Picture 5" descr="800px-Osteoglossum_bicirrho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485" y="2087894"/>
            <a:ext cx="3386889" cy="210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4746908" y="4647388"/>
            <a:ext cx="4016092" cy="1685567"/>
          </a:xfrm>
          <a:prstGeom prst="rect">
            <a:avLst/>
          </a:prstGeom>
        </p:spPr>
      </p:pic>
      <p:sp>
        <p:nvSpPr>
          <p:cNvPr id="2" name="TextBox 1"/>
          <p:cNvSpPr txBox="1"/>
          <p:nvPr/>
        </p:nvSpPr>
        <p:spPr>
          <a:xfrm>
            <a:off x="6295605" y="1717129"/>
            <a:ext cx="2009274" cy="400110"/>
          </a:xfrm>
          <a:prstGeom prst="rect">
            <a:avLst/>
          </a:prstGeom>
          <a:noFill/>
        </p:spPr>
        <p:txBody>
          <a:bodyPr wrap="square" rtlCol="0">
            <a:spAutoFit/>
          </a:bodyPr>
          <a:lstStyle/>
          <a:p>
            <a:r>
              <a:rPr lang="en-US" sz="2000" dirty="0"/>
              <a:t>Arowana</a:t>
            </a:r>
          </a:p>
        </p:txBody>
      </p:sp>
      <p:sp>
        <p:nvSpPr>
          <p:cNvPr id="9" name="TextBox 8"/>
          <p:cNvSpPr txBox="1"/>
          <p:nvPr/>
        </p:nvSpPr>
        <p:spPr>
          <a:xfrm>
            <a:off x="6064918" y="4262750"/>
            <a:ext cx="2009274" cy="400110"/>
          </a:xfrm>
          <a:prstGeom prst="rect">
            <a:avLst/>
          </a:prstGeom>
          <a:noFill/>
        </p:spPr>
        <p:txBody>
          <a:bodyPr wrap="square" rtlCol="0">
            <a:spAutoFit/>
          </a:bodyPr>
          <a:lstStyle/>
          <a:p>
            <a:r>
              <a:rPr lang="en-US" sz="2000" dirty="0"/>
              <a:t>Elephant fish</a:t>
            </a:r>
          </a:p>
        </p:txBody>
      </p:sp>
      <p:sp>
        <p:nvSpPr>
          <p:cNvPr id="11" name="Rectangle 3"/>
          <p:cNvSpPr txBox="1">
            <a:spLocks noChangeArrowheads="1"/>
          </p:cNvSpPr>
          <p:nvPr/>
        </p:nvSpPr>
        <p:spPr>
          <a:xfrm>
            <a:off x="346459" y="1861435"/>
            <a:ext cx="4072220" cy="4624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Bony tongues get their name from a </a:t>
            </a:r>
            <a:r>
              <a:rPr lang="en-US" sz="1600" dirty="0">
                <a:solidFill>
                  <a:srgbClr val="7030A0"/>
                </a:solidFill>
              </a:rPr>
              <a:t>toothed bone on the floor of the mouth that they use to bite against teeth on the roof of the mouth. </a:t>
            </a:r>
            <a:endParaRPr lang="en-US" sz="1600" b="1" dirty="0"/>
          </a:p>
          <a:p>
            <a:pPr>
              <a:buNone/>
            </a:pPr>
            <a:r>
              <a:rPr lang="en-US" sz="1600" b="1" dirty="0"/>
              <a:t>Unique characteristics - </a:t>
            </a:r>
            <a:r>
              <a:rPr lang="en-US" sz="1600" dirty="0">
                <a:solidFill>
                  <a:srgbClr val="0070C0"/>
                </a:solidFill>
              </a:rPr>
              <a:t>Some </a:t>
            </a:r>
            <a:r>
              <a:rPr lang="en-US" sz="1600" dirty="0" err="1">
                <a:solidFill>
                  <a:srgbClr val="0070C0"/>
                </a:solidFill>
              </a:rPr>
              <a:t>arowana</a:t>
            </a:r>
            <a:r>
              <a:rPr lang="en-US" sz="1600" dirty="0">
                <a:solidFill>
                  <a:srgbClr val="0070C0"/>
                </a:solidFill>
              </a:rPr>
              <a:t> are </a:t>
            </a:r>
            <a:r>
              <a:rPr lang="en-US" sz="1600" dirty="0" err="1">
                <a:solidFill>
                  <a:srgbClr val="0070C0"/>
                </a:solidFill>
              </a:rPr>
              <a:t>mouthbrooders</a:t>
            </a:r>
            <a:r>
              <a:rPr lang="en-US" sz="1600" dirty="0">
                <a:solidFill>
                  <a:srgbClr val="0070C0"/>
                </a:solidFill>
              </a:rPr>
              <a:t> that incubate their eggs in their mouth.</a:t>
            </a:r>
            <a:r>
              <a:rPr lang="en-US" sz="1600" dirty="0">
                <a:solidFill>
                  <a:srgbClr val="CC0099"/>
                </a:solidFill>
              </a:rPr>
              <a:t>  Elephant fish can produce a weak electrical field that allows them to sense the environment around them in unclear waters. </a:t>
            </a:r>
            <a:endParaRPr lang="en-US" sz="1600" b="1" dirty="0"/>
          </a:p>
          <a:p>
            <a:pPr>
              <a:buNone/>
            </a:pPr>
            <a:r>
              <a:rPr lang="en-US" sz="1600" b="1" dirty="0"/>
              <a:t>Biogeography – </a:t>
            </a:r>
            <a:r>
              <a:rPr lang="en-US" sz="1600" dirty="0"/>
              <a:t>Found in </a:t>
            </a:r>
            <a:r>
              <a:rPr lang="en-US" sz="1600" dirty="0">
                <a:solidFill>
                  <a:srgbClr val="663300"/>
                </a:solidFill>
              </a:rPr>
              <a:t>freshwater habitats on all major continents except Europe</a:t>
            </a:r>
            <a:r>
              <a:rPr lang="en-US" sz="1600" dirty="0"/>
              <a:t>. </a:t>
            </a:r>
            <a:endParaRPr lang="en-US" sz="1600" dirty="0">
              <a:solidFill>
                <a:schemeClr val="accent5"/>
              </a:solidFill>
            </a:endParaRP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are found in </a:t>
            </a:r>
            <a:r>
              <a:rPr lang="en-US" sz="1600" dirty="0">
                <a:solidFill>
                  <a:schemeClr val="accent5"/>
                </a:solidFill>
              </a:rPr>
              <a:t>tropical freshwater habitats</a:t>
            </a:r>
            <a:endParaRPr lang="en-US" sz="1600" b="1" dirty="0">
              <a:solidFill>
                <a:schemeClr val="accent1"/>
              </a:solidFill>
            </a:endParaRPr>
          </a:p>
          <a:p>
            <a:pPr>
              <a:buNone/>
            </a:pPr>
            <a:r>
              <a:rPr lang="en-US" sz="1600" b="1" dirty="0"/>
              <a:t>Diet</a:t>
            </a:r>
            <a:r>
              <a:rPr lang="en-US" sz="1600" b="1" dirty="0">
                <a:solidFill>
                  <a:srgbClr val="FF9900"/>
                </a:solidFill>
              </a:rPr>
              <a:t> </a:t>
            </a:r>
            <a:r>
              <a:rPr lang="en-US" sz="1600" b="1" dirty="0"/>
              <a:t>– </a:t>
            </a:r>
            <a:r>
              <a:rPr lang="en-US" sz="1600" dirty="0"/>
              <a:t>All bony tongues are </a:t>
            </a:r>
            <a:r>
              <a:rPr lang="en-US" sz="1600" dirty="0">
                <a:solidFill>
                  <a:schemeClr val="accent2">
                    <a:lumMod val="75000"/>
                  </a:schemeClr>
                </a:solidFill>
              </a:rPr>
              <a:t>carnivorous</a:t>
            </a:r>
            <a:r>
              <a:rPr lang="en-US" sz="1600" dirty="0"/>
              <a:t>. </a:t>
            </a:r>
            <a:endParaRPr lang="en-US" sz="1600" dirty="0">
              <a:solidFill>
                <a:srgbClr val="0070C0"/>
              </a:solidFill>
            </a:endParaRPr>
          </a:p>
        </p:txBody>
      </p:sp>
    </p:spTree>
    <p:extLst>
      <p:ext uri="{BB962C8B-B14F-4D97-AF65-F5344CB8AC3E}">
        <p14:creationId xmlns:p14="http://schemas.microsoft.com/office/powerpoint/2010/main" val="2094782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342314"/>
            <a:ext cx="8229600" cy="1334086"/>
          </a:xfrm>
        </p:spPr>
        <p:txBody>
          <a:bodyPr>
            <a:no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Superorder: Elopomorpha</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Anguilliformes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Moray eel</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60420" name="Rectangle 4"/>
          <p:cNvSpPr>
            <a:spLocks noGrp="1" noChangeArrowheads="1"/>
          </p:cNvSpPr>
          <p:nvPr>
            <p:ph sz="half" idx="2"/>
          </p:nvPr>
        </p:nvSpPr>
        <p:spPr/>
        <p:txBody>
          <a:bodyPr>
            <a:normAutofit/>
          </a:bodyPr>
          <a:lstStyle/>
          <a:p>
            <a:pPr eaLnBrk="1" hangingPunct="1">
              <a:lnSpc>
                <a:spcPct val="90000"/>
              </a:lnSpc>
              <a:buFontTx/>
              <a:buNone/>
            </a:pPr>
            <a:r>
              <a:rPr lang="en-US" sz="2000" dirty="0"/>
              <a:t>	</a:t>
            </a:r>
          </a:p>
        </p:txBody>
      </p:sp>
      <p:sp>
        <p:nvSpPr>
          <p:cNvPr id="604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22B93F-9994-4084-8DC1-51D8338A3E53}" type="slidenum">
              <a:rPr lang="en-US"/>
              <a:pPr eaLnBrk="1" hangingPunct="1"/>
              <a:t>36</a:t>
            </a:fld>
            <a:endParaRPr lang="en-US" dirty="0"/>
          </a:p>
        </p:txBody>
      </p:sp>
      <p:pic>
        <p:nvPicPr>
          <p:cNvPr id="7" name="Picture 2" descr="http://www.cflas.org/wp-content/uploads/moray-larva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337" y="1476336"/>
            <a:ext cx="2253951" cy="15026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19612" y="1104900"/>
            <a:ext cx="2477001" cy="400110"/>
          </a:xfrm>
          <a:prstGeom prst="rect">
            <a:avLst/>
          </a:prstGeom>
          <a:noFill/>
        </p:spPr>
        <p:txBody>
          <a:bodyPr wrap="square" rtlCol="0">
            <a:spAutoFit/>
          </a:bodyPr>
          <a:lstStyle/>
          <a:p>
            <a:r>
              <a:rPr lang="en-US" sz="2000" dirty="0"/>
              <a:t>Leptocephalus larvae</a:t>
            </a:r>
          </a:p>
        </p:txBody>
      </p:sp>
      <p:pic>
        <p:nvPicPr>
          <p:cNvPr id="5156" name="Picture 36" descr="https://upload.wikimedia.org/wikipedia/commons/thumb/c/c2/Pharyngeal_jaws_of_moray_eels.svg/1024px-Pharyngeal_jaws_of_moray_eel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8890" y="4261788"/>
            <a:ext cx="2460398" cy="21312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433943" y="1825625"/>
            <a:ext cx="4195207" cy="4724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All </a:t>
            </a:r>
            <a:r>
              <a:rPr lang="en-US" sz="1600" dirty="0" err="1"/>
              <a:t>elopomorphs</a:t>
            </a:r>
            <a:r>
              <a:rPr lang="en-US" sz="1600" dirty="0"/>
              <a:t> are characterized by the presence </a:t>
            </a:r>
            <a:r>
              <a:rPr lang="en-US" sz="1600" dirty="0">
                <a:solidFill>
                  <a:srgbClr val="00B0F0"/>
                </a:solidFill>
              </a:rPr>
              <a:t>of laterally flattened, transparent larvae called </a:t>
            </a:r>
            <a:r>
              <a:rPr lang="en-US" sz="1600" dirty="0" err="1">
                <a:solidFill>
                  <a:srgbClr val="00B0F0"/>
                </a:solidFill>
              </a:rPr>
              <a:t>leptocephalus</a:t>
            </a:r>
            <a:r>
              <a:rPr lang="en-US" sz="1600" dirty="0">
                <a:solidFill>
                  <a:srgbClr val="00B0F0"/>
                </a:solidFill>
              </a:rPr>
              <a:t> larvae</a:t>
            </a:r>
            <a:r>
              <a:rPr lang="en-US" sz="1600" dirty="0"/>
              <a:t>. </a:t>
            </a:r>
            <a:endParaRPr lang="en-US" sz="1600" b="1" dirty="0"/>
          </a:p>
          <a:p>
            <a:pPr>
              <a:lnSpc>
                <a:spcPct val="80000"/>
              </a:lnSpc>
              <a:buNone/>
            </a:pPr>
            <a:r>
              <a:rPr lang="en-US" sz="1600" b="1" dirty="0"/>
              <a:t>Unique characteristics - </a:t>
            </a:r>
            <a:r>
              <a:rPr lang="en-US" sz="1600" dirty="0">
                <a:solidFill>
                  <a:srgbClr val="7030A0"/>
                </a:solidFill>
              </a:rPr>
              <a:t>Moray eels lack an operculum so their mouth is often open (and moving) to help water circulate through the gills. </a:t>
            </a:r>
            <a:r>
              <a:rPr lang="en-US" sz="1600" dirty="0">
                <a:solidFill>
                  <a:srgbClr val="FF3300"/>
                </a:solidFill>
              </a:rPr>
              <a:t>Moray eels have a mobile set of pharyngeal teeth that spring forward an pull prey into their throat.</a:t>
            </a:r>
            <a:r>
              <a:rPr lang="en-US" sz="1600" dirty="0">
                <a:solidFill>
                  <a:srgbClr val="CC0099"/>
                </a:solidFill>
              </a:rPr>
              <a:t> </a:t>
            </a:r>
            <a:endParaRPr lang="en-US" sz="1600" b="1" dirty="0"/>
          </a:p>
          <a:p>
            <a:pPr>
              <a:lnSpc>
                <a:spcPct val="80000"/>
              </a:lnSpc>
              <a:buNone/>
            </a:pPr>
            <a:r>
              <a:rPr lang="en-US" sz="1600" b="1" dirty="0"/>
              <a:t>Biogeography – </a:t>
            </a:r>
            <a:r>
              <a:rPr lang="en-US" sz="1600" dirty="0" err="1"/>
              <a:t>Elopomorphs</a:t>
            </a:r>
            <a:r>
              <a:rPr lang="en-US" sz="1600" dirty="0"/>
              <a:t> are found in </a:t>
            </a:r>
            <a:r>
              <a:rPr lang="en-US" sz="1600" dirty="0">
                <a:solidFill>
                  <a:srgbClr val="663300"/>
                </a:solidFill>
              </a:rPr>
              <a:t>marine habitats worldwide</a:t>
            </a:r>
            <a:r>
              <a:rPr lang="en-US" sz="1600" dirty="0"/>
              <a:t>. Moray eels can be found from Point Conception down to southern Baja California.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The </a:t>
            </a:r>
            <a:r>
              <a:rPr lang="en-US" sz="1600" dirty="0">
                <a:solidFill>
                  <a:schemeClr val="accent5"/>
                </a:solidFill>
              </a:rPr>
              <a:t>California moray</a:t>
            </a:r>
            <a:r>
              <a:rPr lang="en-US" sz="1600" dirty="0"/>
              <a:t> </a:t>
            </a:r>
            <a:r>
              <a:rPr lang="en-US" sz="1600" dirty="0">
                <a:solidFill>
                  <a:schemeClr val="accent5"/>
                </a:solidFill>
              </a:rPr>
              <a:t>eel is typically wedged in a crevice in rocky bottom reefs along the coast </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Morey eels are generalist predators that eat fish, molluscs and crustaceans.</a:t>
            </a:r>
          </a:p>
          <a:p>
            <a:pPr>
              <a:lnSpc>
                <a:spcPct val="80000"/>
              </a:lnSpc>
              <a:buNone/>
            </a:pPr>
            <a:endParaRPr lang="en-US" sz="1600" b="1" dirty="0">
              <a:solidFill>
                <a:srgbClr val="0070C0"/>
              </a:solidFill>
            </a:endParaRPr>
          </a:p>
        </p:txBody>
      </p:sp>
      <p:graphicFrame>
        <p:nvGraphicFramePr>
          <p:cNvPr id="60421" name="Object 5"/>
          <p:cNvGraphicFramePr>
            <a:graphicFrameLocks noChangeAspect="1"/>
          </p:cNvGraphicFramePr>
          <p:nvPr>
            <p:extLst>
              <p:ext uri="{D42A27DB-BD31-4B8C-83A1-F6EECF244321}">
                <p14:modId xmlns:p14="http://schemas.microsoft.com/office/powerpoint/2010/main" val="3611744950"/>
              </p:ext>
            </p:extLst>
          </p:nvPr>
        </p:nvGraphicFramePr>
        <p:xfrm>
          <a:off x="4714875" y="2734611"/>
          <a:ext cx="2391276" cy="1771536"/>
        </p:xfrm>
        <a:graphic>
          <a:graphicData uri="http://schemas.openxmlformats.org/presentationml/2006/ole">
            <mc:AlternateContent xmlns:mc="http://schemas.openxmlformats.org/markup-compatibility/2006">
              <mc:Choice xmlns:v="urn:schemas-microsoft-com:vml" Requires="v">
                <p:oleObj spid="_x0000_s6304" name="Photo Editor Photo" r:id="rId5" imgW="3048426" imgH="2257740" progId="MSPhotoEd.3">
                  <p:embed/>
                </p:oleObj>
              </mc:Choice>
              <mc:Fallback>
                <p:oleObj name="Photo Editor Photo" r:id="rId5" imgW="3048426" imgH="2257740"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2734611"/>
                        <a:ext cx="2391276" cy="1771536"/>
                      </a:xfrm>
                      <a:prstGeom prst="rect">
                        <a:avLst/>
                      </a:prstGeom>
                      <a:noFill/>
                      <a:ln w="25400">
                        <a:solidFill>
                          <a:schemeClr val="bg1"/>
                        </a:solidFill>
                      </a:ln>
                      <a:effectLst/>
                      <a:extLst/>
                    </p:spPr>
                  </p:pic>
                </p:oleObj>
              </mc:Fallback>
            </mc:AlternateContent>
          </a:graphicData>
        </a:graphic>
      </p:graphicFrame>
    </p:spTree>
    <p:extLst>
      <p:ext uri="{BB962C8B-B14F-4D97-AF65-F5344CB8AC3E}">
        <p14:creationId xmlns:p14="http://schemas.microsoft.com/office/powerpoint/2010/main" val="3689420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45169" y="36512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Clupeomorpha</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Clupeiformes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Sardines and Anchovies</a:t>
            </a:r>
            <a:br>
              <a:rPr lang="en-US" sz="3200" dirty="0">
                <a:solidFill>
                  <a:schemeClr val="accent2">
                    <a:lumMod val="75000"/>
                  </a:schemeClr>
                </a:solidFill>
                <a:latin typeface="Arial" panose="020B0604020202020204" pitchFamily="34" charset="0"/>
                <a:cs typeface="Arial" panose="020B0604020202020204" pitchFamily="34" charset="0"/>
              </a:rPr>
            </a:b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614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F01465-3688-4DB0-8E33-E30FD33AB0D8}" type="slidenum">
              <a:rPr lang="en-US"/>
              <a:pPr eaLnBrk="1" hangingPunct="1"/>
              <a:t>37</a:t>
            </a:fld>
            <a:endParaRPr lang="en-US"/>
          </a:p>
        </p:txBody>
      </p:sp>
      <p:pic>
        <p:nvPicPr>
          <p:cNvPr id="7" name="Picture 2" descr="http://www.montereybayaquarium.org/-/m/images/animal-guide/fishes/northern-anchovy.jpg?bc=white&amp;h=674&amp;mh=738&amp;mw=1312&amp;w=1193&amp;usecustomfunctions=1&amp;cropx=6&amp;cropy=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590" y="2136072"/>
            <a:ext cx="2933362" cy="18378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57950" y="1745815"/>
            <a:ext cx="2346158" cy="369332"/>
          </a:xfrm>
          <a:prstGeom prst="rect">
            <a:avLst/>
          </a:prstGeom>
          <a:noFill/>
        </p:spPr>
        <p:txBody>
          <a:bodyPr wrap="square" rtlCol="0">
            <a:spAutoFit/>
          </a:bodyPr>
          <a:lstStyle/>
          <a:p>
            <a:r>
              <a:rPr lang="en-US" dirty="0"/>
              <a:t>Northern anchovy</a:t>
            </a:r>
          </a:p>
        </p:txBody>
      </p:sp>
      <p:sp>
        <p:nvSpPr>
          <p:cNvPr id="10" name="TextBox 9"/>
          <p:cNvSpPr txBox="1"/>
          <p:nvPr/>
        </p:nvSpPr>
        <p:spPr>
          <a:xfrm>
            <a:off x="6578266" y="4068396"/>
            <a:ext cx="2346158" cy="369332"/>
          </a:xfrm>
          <a:prstGeom prst="rect">
            <a:avLst/>
          </a:prstGeom>
          <a:noFill/>
        </p:spPr>
        <p:txBody>
          <a:bodyPr wrap="square" rtlCol="0">
            <a:spAutoFit/>
          </a:bodyPr>
          <a:lstStyle/>
          <a:p>
            <a:r>
              <a:rPr lang="en-US" dirty="0"/>
              <a:t>Pacific sardine</a:t>
            </a:r>
          </a:p>
        </p:txBody>
      </p:sp>
      <p:pic>
        <p:nvPicPr>
          <p:cNvPr id="6146" name="Picture 2" descr="http://media.syracuse.com/entertainment/photo/0106sardinesjpg-01759e542ff7968f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971" y="4419337"/>
            <a:ext cx="2940981" cy="18494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445169" y="1844048"/>
            <a:ext cx="4848726" cy="4737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Like most clupeids, anchovies and sardines are small, silvery schooling fish that are both commercial important to humans and represent a primary food source for many marine predators. The </a:t>
            </a:r>
            <a:r>
              <a:rPr lang="en-US" sz="1600" dirty="0">
                <a:solidFill>
                  <a:srgbClr val="7030A0"/>
                </a:solidFill>
              </a:rPr>
              <a:t>northern anchovy can be distinguished from the Pacific sardine by its large mouth, and lack of spots along the side of their body</a:t>
            </a:r>
            <a:r>
              <a:rPr lang="en-US" sz="1600" dirty="0"/>
              <a:t>.   </a:t>
            </a:r>
            <a:endParaRPr lang="en-US" sz="1600" b="1" dirty="0"/>
          </a:p>
          <a:p>
            <a:pPr>
              <a:buNone/>
            </a:pPr>
            <a:r>
              <a:rPr lang="en-US" sz="1600" b="1" dirty="0"/>
              <a:t>Unique characteristics - </a:t>
            </a:r>
            <a:r>
              <a:rPr lang="en-US" sz="1600" dirty="0"/>
              <a:t>Clupeids have </a:t>
            </a:r>
            <a:r>
              <a:rPr lang="en-US" sz="1600" dirty="0">
                <a:solidFill>
                  <a:srgbClr val="00B0F0"/>
                </a:solidFill>
              </a:rPr>
              <a:t>a pneumatic duct connecting their gut to the gas bladder which allows them to quickly regulate the pressure on their gas bladder while rapidly ascending in the water column</a:t>
            </a:r>
            <a:r>
              <a:rPr lang="en-US" sz="1600" dirty="0"/>
              <a:t>.</a:t>
            </a:r>
            <a:endParaRPr lang="en-US" sz="1600" b="1" dirty="0"/>
          </a:p>
          <a:p>
            <a:pPr>
              <a:buNone/>
            </a:pPr>
            <a:r>
              <a:rPr lang="en-US" sz="1600" b="1" dirty="0"/>
              <a:t>Biogeography – </a:t>
            </a:r>
            <a:r>
              <a:rPr lang="en-US" sz="1600" dirty="0"/>
              <a:t>Clupeids are found in </a:t>
            </a:r>
            <a:r>
              <a:rPr lang="en-US" sz="1600" dirty="0">
                <a:solidFill>
                  <a:srgbClr val="663300"/>
                </a:solidFill>
              </a:rPr>
              <a:t>marine habitats worldwide</a:t>
            </a:r>
            <a:r>
              <a:rPr lang="en-US" sz="1600" dirty="0"/>
              <a:t>. </a:t>
            </a:r>
            <a:endParaRPr lang="en-US" sz="1600" dirty="0">
              <a:solidFill>
                <a:schemeClr val="accent5"/>
              </a:solidFill>
            </a:endParaRP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Almost all clupeids are open-ocean, schooling fish, near surface waters (epipelagic)</a:t>
            </a:r>
            <a:endParaRPr lang="en-US" sz="1600" dirty="0">
              <a:solidFill>
                <a:schemeClr val="accent1"/>
              </a:solidFill>
            </a:endParaRP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Most are filter feeders that use </a:t>
            </a:r>
            <a:r>
              <a:rPr lang="en-US" sz="1600" dirty="0">
                <a:solidFill>
                  <a:srgbClr val="FF3300"/>
                </a:solidFill>
              </a:rPr>
              <a:t>fine, sieve-like projections on the anterior end of their gills, called gill </a:t>
            </a:r>
            <a:r>
              <a:rPr lang="en-US" sz="1600" dirty="0" err="1">
                <a:solidFill>
                  <a:srgbClr val="FF3300"/>
                </a:solidFill>
              </a:rPr>
              <a:t>rakers</a:t>
            </a:r>
            <a:r>
              <a:rPr lang="en-US" sz="1600" dirty="0">
                <a:solidFill>
                  <a:srgbClr val="FF3300"/>
                </a:solidFill>
              </a:rPr>
              <a:t>, to capture small planktonic organisms (planktivory). </a:t>
            </a:r>
            <a:endParaRPr lang="en-US" sz="1600" b="1" dirty="0">
              <a:solidFill>
                <a:srgbClr val="FF3300"/>
              </a:solidFill>
            </a:endParaRPr>
          </a:p>
        </p:txBody>
      </p:sp>
    </p:spTree>
    <p:extLst>
      <p:ext uri="{BB962C8B-B14F-4D97-AF65-F5344CB8AC3E}">
        <p14:creationId xmlns:p14="http://schemas.microsoft.com/office/powerpoint/2010/main" val="1587106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47675" y="363537"/>
            <a:ext cx="8229600" cy="1143000"/>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Actinoptrygii</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Superorder: </a:t>
            </a:r>
            <a:r>
              <a:rPr lang="en-US" sz="3600" dirty="0" err="1">
                <a:solidFill>
                  <a:schemeClr val="accent2">
                    <a:lumMod val="75000"/>
                  </a:schemeClr>
                </a:solidFill>
                <a:latin typeface="Arial" panose="020B0604020202020204" pitchFamily="34" charset="0"/>
                <a:cs typeface="Arial" panose="020B0604020202020204" pitchFamily="34" charset="0"/>
              </a:rPr>
              <a:t>Ostariophysi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63491" name="Rectangle 3"/>
          <p:cNvSpPr>
            <a:spLocks noGrp="1" noChangeArrowheads="1"/>
          </p:cNvSpPr>
          <p:nvPr>
            <p:ph sz="half" idx="1"/>
          </p:nvPr>
        </p:nvSpPr>
        <p:spPr>
          <a:xfrm>
            <a:off x="348342" y="1738312"/>
            <a:ext cx="4601029" cy="4722646"/>
          </a:xfrm>
        </p:spPr>
        <p:txBody>
          <a:bodyPr>
            <a:normAutofit fontScale="92500" lnSpcReduction="20000"/>
          </a:bodyPr>
          <a:lstStyle/>
          <a:p>
            <a:pPr marL="0" indent="0" eaLnBrk="1" hangingPunct="1">
              <a:lnSpc>
                <a:spcPct val="90000"/>
              </a:lnSpc>
              <a:buFontTx/>
              <a:buNone/>
            </a:pPr>
            <a:r>
              <a:rPr lang="en-US" sz="1800" dirty="0" err="1"/>
              <a:t>Osteriophysians</a:t>
            </a:r>
            <a:r>
              <a:rPr lang="en-US" sz="1800" dirty="0"/>
              <a:t> dominant freshwater habitats worldwide, accounting for about </a:t>
            </a:r>
            <a:r>
              <a:rPr lang="en-US" sz="1800" dirty="0">
                <a:solidFill>
                  <a:srgbClr val="009900"/>
                </a:solidFill>
              </a:rPr>
              <a:t>64% of all freshwater species</a:t>
            </a:r>
            <a:r>
              <a:rPr lang="en-US" sz="1800" dirty="0"/>
              <a:t>. Most ostariophysians</a:t>
            </a:r>
            <a:r>
              <a:rPr lang="en-US" sz="1800" dirty="0">
                <a:solidFill>
                  <a:srgbClr val="FF9900"/>
                </a:solidFill>
              </a:rPr>
              <a:t> </a:t>
            </a:r>
            <a:r>
              <a:rPr lang="en-US" sz="1800" dirty="0">
                <a:solidFill>
                  <a:srgbClr val="00B0F0"/>
                </a:solidFill>
              </a:rPr>
              <a:t>release an a pheromone when injured that elicits an alarm response from other ostariophysians in the vicinity. </a:t>
            </a:r>
            <a:r>
              <a:rPr lang="en-US" sz="1800" dirty="0"/>
              <a:t>Another adaptation that led to the success of ostariophysians is the </a:t>
            </a:r>
            <a:r>
              <a:rPr lang="en-US" sz="1800" dirty="0">
                <a:solidFill>
                  <a:srgbClr val="7030A0"/>
                </a:solidFill>
              </a:rPr>
              <a:t>Weberian apparatus, which consists of a set of bones (occicles) that pass sound from the swim bladder to the inner ear.</a:t>
            </a:r>
            <a:r>
              <a:rPr lang="en-US" sz="1800" dirty="0">
                <a:solidFill>
                  <a:srgbClr val="FF9900"/>
                </a:solidFill>
              </a:rPr>
              <a:t> </a:t>
            </a:r>
            <a:r>
              <a:rPr lang="en-US" sz="1800" dirty="0"/>
              <a:t>This specialized connection gives ostariophysians</a:t>
            </a:r>
            <a:r>
              <a:rPr lang="en-US" sz="1800" dirty="0">
                <a:solidFill>
                  <a:srgbClr val="7030A0"/>
                </a:solidFill>
              </a:rPr>
              <a:t> better hearing</a:t>
            </a:r>
            <a:r>
              <a:rPr lang="en-US" sz="1800" dirty="0">
                <a:solidFill>
                  <a:srgbClr val="FF9900"/>
                </a:solidFill>
              </a:rPr>
              <a:t> </a:t>
            </a:r>
            <a:r>
              <a:rPr lang="en-US" sz="1800" dirty="0"/>
              <a:t>than many other fish species. </a:t>
            </a:r>
          </a:p>
          <a:p>
            <a:pPr marL="0" indent="0">
              <a:buNone/>
            </a:pPr>
            <a:endParaRPr lang="en-US" sz="1800" dirty="0"/>
          </a:p>
          <a:p>
            <a:pPr marL="0" indent="0">
              <a:buNone/>
            </a:pPr>
            <a:r>
              <a:rPr lang="en-US" sz="1900" dirty="0"/>
              <a:t>The superorder </a:t>
            </a:r>
            <a:r>
              <a:rPr lang="en-US" sz="1900" dirty="0" err="1"/>
              <a:t>Osteriophysi</a:t>
            </a:r>
            <a:r>
              <a:rPr lang="en-US" sz="1900" dirty="0"/>
              <a:t> includes the orders:</a:t>
            </a:r>
          </a:p>
          <a:p>
            <a:pPr marL="508000" indent="-276225"/>
            <a:r>
              <a:rPr lang="en-US" sz="1900" dirty="0" err="1">
                <a:solidFill>
                  <a:srgbClr val="FF3300"/>
                </a:solidFill>
              </a:rPr>
              <a:t>Cypriniformes</a:t>
            </a:r>
            <a:endParaRPr lang="en-US" sz="1900" dirty="0">
              <a:solidFill>
                <a:srgbClr val="FF3300"/>
              </a:solidFill>
            </a:endParaRPr>
          </a:p>
          <a:p>
            <a:pPr marL="508000" indent="-276225"/>
            <a:r>
              <a:rPr lang="en-US" sz="1900" dirty="0" err="1">
                <a:solidFill>
                  <a:srgbClr val="FF3300"/>
                </a:solidFill>
              </a:rPr>
              <a:t>Charasiformes</a:t>
            </a:r>
            <a:endParaRPr lang="en-US" sz="1900" dirty="0">
              <a:solidFill>
                <a:srgbClr val="FF3300"/>
              </a:solidFill>
            </a:endParaRPr>
          </a:p>
          <a:p>
            <a:pPr marL="508000" indent="-276225"/>
            <a:r>
              <a:rPr lang="en-US" sz="1900" dirty="0" err="1">
                <a:solidFill>
                  <a:srgbClr val="FF3300"/>
                </a:solidFill>
              </a:rPr>
              <a:t>Siluriformes</a:t>
            </a:r>
            <a:r>
              <a:rPr lang="en-US" sz="1900" dirty="0">
                <a:solidFill>
                  <a:srgbClr val="FF3300"/>
                </a:solidFill>
              </a:rPr>
              <a:t> </a:t>
            </a:r>
          </a:p>
          <a:p>
            <a:pPr marL="508000" indent="-276225"/>
            <a:r>
              <a:rPr lang="en-US" sz="1900" dirty="0" err="1">
                <a:solidFill>
                  <a:srgbClr val="FF3300"/>
                </a:solidFill>
              </a:rPr>
              <a:t>Gymnotiformes</a:t>
            </a:r>
            <a:endParaRPr lang="en-US" sz="1900" dirty="0">
              <a:solidFill>
                <a:srgbClr val="FF3300"/>
              </a:solidFill>
            </a:endParaRPr>
          </a:p>
          <a:p>
            <a:pPr marL="0" indent="0" eaLnBrk="1" hangingPunct="1">
              <a:lnSpc>
                <a:spcPct val="90000"/>
              </a:lnSpc>
              <a:buFontTx/>
              <a:buNone/>
            </a:pPr>
            <a:endParaRPr lang="en-US" sz="1800" dirty="0"/>
          </a:p>
          <a:p>
            <a:pPr marL="0" indent="0" eaLnBrk="1" hangingPunct="1">
              <a:lnSpc>
                <a:spcPct val="90000"/>
              </a:lnSpc>
              <a:buFontTx/>
              <a:buNone/>
            </a:pPr>
            <a:endParaRPr lang="en-US" sz="1800" dirty="0"/>
          </a:p>
        </p:txBody>
      </p:sp>
      <p:sp>
        <p:nvSpPr>
          <p:cNvPr id="63492" name="Rectangle 4"/>
          <p:cNvSpPr>
            <a:spLocks noGrp="1" noChangeArrowheads="1"/>
          </p:cNvSpPr>
          <p:nvPr>
            <p:ph sz="half" idx="2"/>
          </p:nvPr>
        </p:nvSpPr>
        <p:spPr/>
        <p:txBody>
          <a:bodyPr>
            <a:normAutofit fontScale="92500" lnSpcReduction="20000"/>
          </a:bodyPr>
          <a:lstStyle/>
          <a:p>
            <a:pPr eaLnBrk="1" hangingPunct="1">
              <a:lnSpc>
                <a:spcPct val="90000"/>
              </a:lnSpc>
              <a:buFontTx/>
              <a:buNone/>
            </a:pPr>
            <a:r>
              <a:rPr lang="en-US" sz="2000" dirty="0"/>
              <a:t>	</a:t>
            </a:r>
          </a:p>
        </p:txBody>
      </p:sp>
      <p:sp>
        <p:nvSpPr>
          <p:cNvPr id="63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8D5E73-2A81-446C-BC19-524FA6344636}" type="slidenum">
              <a:rPr lang="en-US"/>
              <a:pPr eaLnBrk="1" hangingPunct="1"/>
              <a:t>38</a:t>
            </a:fld>
            <a:endParaRPr lang="en-US"/>
          </a:p>
        </p:txBody>
      </p:sp>
      <p:pic>
        <p:nvPicPr>
          <p:cNvPr id="2" name="Picture 1"/>
          <p:cNvPicPr>
            <a:picLocks noChangeAspect="1"/>
          </p:cNvPicPr>
          <p:nvPr/>
        </p:nvPicPr>
        <p:blipFill>
          <a:blip r:embed="rId2"/>
          <a:stretch>
            <a:fillRect/>
          </a:stretch>
        </p:blipFill>
        <p:spPr>
          <a:xfrm>
            <a:off x="5102718" y="2191294"/>
            <a:ext cx="3837723" cy="2716909"/>
          </a:xfrm>
          <a:prstGeom prst="rect">
            <a:avLst/>
          </a:prstGeom>
        </p:spPr>
      </p:pic>
    </p:spTree>
    <p:extLst>
      <p:ext uri="{BB962C8B-B14F-4D97-AF65-F5344CB8AC3E}">
        <p14:creationId xmlns:p14="http://schemas.microsoft.com/office/powerpoint/2010/main" val="1289513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39921" y="31635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Ostariphysi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Cypriniformes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Carp and minnows</a:t>
            </a:r>
          </a:p>
        </p:txBody>
      </p:sp>
      <p:sp>
        <p:nvSpPr>
          <p:cNvPr id="645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4EEBFA-63E8-4762-B3F7-7B46E3FE48F6}" type="slidenum">
              <a:rPr lang="en-US"/>
              <a:pPr eaLnBrk="1" hangingPunct="1"/>
              <a:t>39</a:t>
            </a:fld>
            <a:endParaRPr lang="en-US"/>
          </a:p>
        </p:txBody>
      </p:sp>
      <p:pic>
        <p:nvPicPr>
          <p:cNvPr id="2" name="Picture 1"/>
          <p:cNvPicPr>
            <a:picLocks noChangeAspect="1"/>
          </p:cNvPicPr>
          <p:nvPr/>
        </p:nvPicPr>
        <p:blipFill>
          <a:blip r:embed="rId2"/>
          <a:stretch>
            <a:fillRect/>
          </a:stretch>
        </p:blipFill>
        <p:spPr>
          <a:xfrm>
            <a:off x="5136182" y="2076868"/>
            <a:ext cx="3705942" cy="1656280"/>
          </a:xfrm>
          <a:prstGeom prst="rect">
            <a:avLst/>
          </a:prstGeom>
        </p:spPr>
      </p:pic>
      <p:sp>
        <p:nvSpPr>
          <p:cNvPr id="3" name="TextBox 2"/>
          <p:cNvSpPr txBox="1"/>
          <p:nvPr/>
        </p:nvSpPr>
        <p:spPr>
          <a:xfrm>
            <a:off x="6246893" y="1707536"/>
            <a:ext cx="1683944" cy="369332"/>
          </a:xfrm>
          <a:prstGeom prst="rect">
            <a:avLst/>
          </a:prstGeom>
          <a:noFill/>
        </p:spPr>
        <p:txBody>
          <a:bodyPr wrap="square" rtlCol="0">
            <a:spAutoFit/>
          </a:bodyPr>
          <a:lstStyle/>
          <a:p>
            <a:r>
              <a:rPr lang="en-US" dirty="0"/>
              <a:t>Common carp</a:t>
            </a:r>
          </a:p>
        </p:txBody>
      </p:sp>
      <p:pic>
        <p:nvPicPr>
          <p:cNvPr id="7172" name="Picture 4" descr="http://i57.photobucket.com/albums/g215/ybuyav8/carp_fee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239" y="4313891"/>
            <a:ext cx="3197981" cy="1976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67541" y="3944559"/>
            <a:ext cx="3242648" cy="369332"/>
          </a:xfrm>
          <a:prstGeom prst="rect">
            <a:avLst/>
          </a:prstGeom>
          <a:noFill/>
        </p:spPr>
        <p:txBody>
          <a:bodyPr wrap="square" rtlCol="0">
            <a:spAutoFit/>
          </a:bodyPr>
          <a:lstStyle/>
          <a:p>
            <a:r>
              <a:rPr lang="en-US" dirty="0"/>
              <a:t>Common carp at Lake Mead, NV</a:t>
            </a:r>
          </a:p>
        </p:txBody>
      </p:sp>
      <p:sp>
        <p:nvSpPr>
          <p:cNvPr id="11" name="Rectangle 3"/>
          <p:cNvSpPr txBox="1">
            <a:spLocks noChangeArrowheads="1"/>
          </p:cNvSpPr>
          <p:nvPr/>
        </p:nvSpPr>
        <p:spPr>
          <a:xfrm>
            <a:off x="337808" y="1820160"/>
            <a:ext cx="4745405" cy="4987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order </a:t>
            </a:r>
            <a:r>
              <a:rPr lang="en-US" sz="1600" dirty="0" err="1"/>
              <a:t>Cypriniformies</a:t>
            </a:r>
            <a:r>
              <a:rPr lang="en-US" sz="1600" dirty="0"/>
              <a:t> contains the largest family of any vertebrate group, </a:t>
            </a:r>
            <a:r>
              <a:rPr lang="en-US" sz="1600" dirty="0" err="1"/>
              <a:t>Cyprinidae</a:t>
            </a:r>
            <a:r>
              <a:rPr lang="en-US" sz="1600" dirty="0"/>
              <a:t>, which includes carp and minnows. </a:t>
            </a:r>
            <a:endParaRPr lang="en-US" sz="1600" b="1" dirty="0"/>
          </a:p>
          <a:p>
            <a:pPr>
              <a:lnSpc>
                <a:spcPct val="80000"/>
              </a:lnSpc>
              <a:buNone/>
            </a:pPr>
            <a:r>
              <a:rPr lang="en-US" sz="1600" b="1" dirty="0"/>
              <a:t>Unique characteristics – </a:t>
            </a:r>
            <a:r>
              <a:rPr lang="en-US" sz="1600" dirty="0"/>
              <a:t>The common carp is considered one of the 100 worst invasive species </a:t>
            </a:r>
            <a:r>
              <a:rPr lang="en-US" sz="1600" dirty="0">
                <a:solidFill>
                  <a:schemeClr val="accent5"/>
                </a:solidFill>
              </a:rPr>
              <a:t>because they have spread through most freshwater systems and have led to the decline of many native fish populations</a:t>
            </a:r>
            <a:r>
              <a:rPr lang="en-US" sz="1600" dirty="0"/>
              <a:t>. The </a:t>
            </a:r>
            <a:r>
              <a:rPr lang="en-US" sz="1600" dirty="0">
                <a:solidFill>
                  <a:srgbClr val="7030A0"/>
                </a:solidFill>
              </a:rPr>
              <a:t>feeding behavior of the common carp, often disrupts the growth of aquatic vegetation in shallow freshwater habitats</a:t>
            </a:r>
            <a:r>
              <a:rPr lang="en-US" sz="1600" dirty="0"/>
              <a:t>. The vegetation in many shallow areas </a:t>
            </a:r>
            <a:r>
              <a:rPr lang="en-US" sz="1600" dirty="0">
                <a:solidFill>
                  <a:srgbClr val="00B0F0"/>
                </a:solidFill>
              </a:rPr>
              <a:t>provide cover for larval and juvenile fish, and also act as a substrate where many native fish deposit their eggs</a:t>
            </a:r>
            <a:r>
              <a:rPr lang="en-US" sz="1600" dirty="0"/>
              <a:t>.</a:t>
            </a:r>
            <a:endParaRPr lang="en-US" sz="1600" b="1" dirty="0"/>
          </a:p>
          <a:p>
            <a:pPr>
              <a:lnSpc>
                <a:spcPct val="80000"/>
              </a:lnSpc>
              <a:buNone/>
            </a:pPr>
            <a:r>
              <a:rPr lang="en-US" sz="1600" b="1" dirty="0"/>
              <a:t>Biogeography – </a:t>
            </a:r>
            <a:r>
              <a:rPr lang="en-US" sz="1600" dirty="0"/>
              <a:t> Cyprinids are found on </a:t>
            </a:r>
            <a:r>
              <a:rPr lang="en-US" sz="1600" dirty="0">
                <a:solidFill>
                  <a:srgbClr val="663300"/>
                </a:solidFill>
              </a:rPr>
              <a:t>every continent except South America  Originally from Europe and Asia, but has been introduced to North America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lakes and rivers </a:t>
            </a:r>
            <a:endParaRPr lang="en-US" sz="1600" b="1" dirty="0">
              <a:solidFill>
                <a:schemeClr val="accent5"/>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b="1" dirty="0">
                <a:solidFill>
                  <a:schemeClr val="accent2">
                    <a:lumMod val="75000"/>
                  </a:schemeClr>
                </a:solidFill>
              </a:rPr>
              <a:t>Omnivorous diet</a:t>
            </a:r>
            <a:r>
              <a:rPr lang="en-US" sz="1600" b="1" dirty="0"/>
              <a:t>. </a:t>
            </a:r>
            <a:r>
              <a:rPr lang="en-US" sz="1600" dirty="0"/>
              <a:t>Aquatic vegetation and benthic invertebrates </a:t>
            </a:r>
            <a:endParaRPr lang="en-US" sz="1600" b="1" dirty="0">
              <a:solidFill>
                <a:srgbClr val="0070C0"/>
              </a:solidFill>
            </a:endParaRPr>
          </a:p>
        </p:txBody>
      </p:sp>
    </p:spTree>
    <p:extLst>
      <p:ext uri="{BB962C8B-B14F-4D97-AF65-F5344CB8AC3E}">
        <p14:creationId xmlns:p14="http://schemas.microsoft.com/office/powerpoint/2010/main" val="1448054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890283"/>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Subphylum: Vertebrata</a:t>
            </a:r>
          </a:p>
        </p:txBody>
      </p:sp>
      <p:sp>
        <p:nvSpPr>
          <p:cNvPr id="33795" name="Rectangle 3"/>
          <p:cNvSpPr>
            <a:spLocks noGrp="1" noChangeArrowheads="1"/>
          </p:cNvSpPr>
          <p:nvPr>
            <p:ph type="body" sz="half" idx="1"/>
          </p:nvPr>
        </p:nvSpPr>
        <p:spPr>
          <a:xfrm>
            <a:off x="6042086" y="1431849"/>
            <a:ext cx="3986408" cy="4525963"/>
          </a:xfrm>
        </p:spPr>
        <p:txBody>
          <a:bodyPr>
            <a:normAutofit/>
          </a:bodyPr>
          <a:lstStyle/>
          <a:p>
            <a:pPr eaLnBrk="1" hangingPunct="1">
              <a:buFontTx/>
              <a:buNone/>
            </a:pPr>
            <a:r>
              <a:rPr lang="en-US" sz="2400" dirty="0"/>
              <a:t>	</a:t>
            </a:r>
          </a:p>
        </p:txBody>
      </p:sp>
      <p:graphicFrame>
        <p:nvGraphicFramePr>
          <p:cNvPr id="33796" name="Object 5"/>
          <p:cNvGraphicFramePr>
            <a:graphicFrameLocks noGrp="1" noChangeAspect="1"/>
          </p:cNvGraphicFramePr>
          <p:nvPr>
            <p:ph sz="half" idx="2"/>
            <p:extLst>
              <p:ext uri="{D42A27DB-BD31-4B8C-83A1-F6EECF244321}">
                <p14:modId xmlns:p14="http://schemas.microsoft.com/office/powerpoint/2010/main" val="3389766469"/>
              </p:ext>
            </p:extLst>
          </p:nvPr>
        </p:nvGraphicFramePr>
        <p:xfrm>
          <a:off x="1021490" y="4066043"/>
          <a:ext cx="4038600" cy="2460625"/>
        </p:xfrm>
        <a:graphic>
          <a:graphicData uri="http://schemas.openxmlformats.org/presentationml/2006/ole">
            <mc:AlternateContent xmlns:mc="http://schemas.openxmlformats.org/markup-compatibility/2006">
              <mc:Choice xmlns:v="urn:schemas-microsoft-com:vml" Requires="v">
                <p:oleObj spid="_x0000_s2237" name="Bitmap Image" r:id="rId3" imgW="6095238" imgH="3715269" progId="Paint.Picture">
                  <p:embed/>
                </p:oleObj>
              </mc:Choice>
              <mc:Fallback>
                <p:oleObj name="Bitmap Image" r:id="rId3" imgW="6095238" imgH="371526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490" y="4066043"/>
                        <a:ext cx="4038600"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pic>
                </p:oleObj>
              </mc:Fallback>
            </mc:AlternateContent>
          </a:graphicData>
        </a:graphic>
      </p:graphicFrame>
      <p:sp>
        <p:nvSpPr>
          <p:cNvPr id="33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3610D2-99B7-4D43-9A30-C17FFAD4E8E6}" type="slidenum">
              <a:rPr lang="en-US"/>
              <a:pPr eaLnBrk="1" hangingPunct="1"/>
              <a:t>4</a:t>
            </a:fld>
            <a:endParaRPr lang="en-US"/>
          </a:p>
        </p:txBody>
      </p:sp>
      <p:sp>
        <p:nvSpPr>
          <p:cNvPr id="6" name="Rectangle 3"/>
          <p:cNvSpPr txBox="1">
            <a:spLocks noChangeArrowheads="1"/>
          </p:cNvSpPr>
          <p:nvPr/>
        </p:nvSpPr>
        <p:spPr>
          <a:xfrm>
            <a:off x="376041" y="1343894"/>
            <a:ext cx="5007101" cy="39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vertebrates are animals with backbones and internal skeletons of made of cartilage or bone. Vertebrates differ from other chordates in the presence of a neural tube that forms through the fusion of the neural plate. Vertebrates contain </a:t>
            </a:r>
            <a:r>
              <a:rPr lang="en-US" sz="1600" dirty="0">
                <a:solidFill>
                  <a:schemeClr val="accent1"/>
                </a:solidFill>
              </a:rPr>
              <a:t>all four chordate characteristics as an adult with some modifications</a:t>
            </a:r>
            <a:r>
              <a:rPr lang="en-US" sz="1600" dirty="0"/>
              <a:t>.</a:t>
            </a:r>
            <a:r>
              <a:rPr lang="en-US" sz="1600" dirty="0">
                <a:solidFill>
                  <a:srgbClr val="3399FF"/>
                </a:solidFill>
              </a:rPr>
              <a:t> </a:t>
            </a:r>
            <a:endParaRPr lang="en-US" sz="1600" dirty="0">
              <a:solidFill>
                <a:schemeClr val="accent1">
                  <a:lumMod val="75000"/>
                </a:schemeClr>
              </a:solidFill>
            </a:endParaRPr>
          </a:p>
          <a:p>
            <a:pPr>
              <a:buNone/>
            </a:pPr>
            <a:r>
              <a:rPr lang="en-US" sz="1600" b="1" dirty="0"/>
              <a:t>Unique characteristics – </a:t>
            </a:r>
            <a:r>
              <a:rPr lang="en-US" sz="1600" dirty="0"/>
              <a:t>They are </a:t>
            </a:r>
            <a:r>
              <a:rPr lang="en-US" sz="1600" dirty="0">
                <a:solidFill>
                  <a:srgbClr val="FF6600"/>
                </a:solidFill>
              </a:rPr>
              <a:t>free-living animals</a:t>
            </a:r>
            <a:r>
              <a:rPr lang="en-US" sz="1600" dirty="0">
                <a:solidFill>
                  <a:schemeClr val="accent5"/>
                </a:solidFill>
              </a:rPr>
              <a:t> </a:t>
            </a:r>
            <a:r>
              <a:rPr lang="en-US" sz="1600" dirty="0"/>
              <a:t>that diverged from other chordates approximately </a:t>
            </a:r>
            <a:r>
              <a:rPr lang="en-US" sz="1600" dirty="0">
                <a:solidFill>
                  <a:srgbClr val="CC0066"/>
                </a:solidFill>
              </a:rPr>
              <a:t>500 </a:t>
            </a:r>
            <a:r>
              <a:rPr lang="en-US" sz="1600" dirty="0" err="1">
                <a:solidFill>
                  <a:srgbClr val="CC0066"/>
                </a:solidFill>
              </a:rPr>
              <a:t>mya</a:t>
            </a:r>
            <a:r>
              <a:rPr lang="en-US" sz="1600" dirty="0">
                <a:solidFill>
                  <a:srgbClr val="CC0066"/>
                </a:solidFill>
              </a:rPr>
              <a:t> (Cambrian)</a:t>
            </a:r>
            <a:r>
              <a:rPr lang="en-US" sz="1600" dirty="0"/>
              <a:t>.</a:t>
            </a:r>
            <a:endParaRPr lang="en-US" sz="1600" dirty="0">
              <a:solidFill>
                <a:srgbClr val="CC3399"/>
              </a:solidFill>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l="470" t="11118" r="56348" b="-11118"/>
          <a:stretch>
            <a:fillRect/>
          </a:stretch>
        </p:blipFill>
        <p:spPr bwMode="auto">
          <a:xfrm>
            <a:off x="6288284" y="1164921"/>
            <a:ext cx="1886378" cy="610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a:off x="5895281" y="5296356"/>
            <a:ext cx="689866" cy="270054"/>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24796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29415" y="371089"/>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Ostariphysi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Characiformes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Piranha</a:t>
            </a:r>
          </a:p>
        </p:txBody>
      </p:sp>
      <p:sp>
        <p:nvSpPr>
          <p:cNvPr id="65540" name="Rectangle 4"/>
          <p:cNvSpPr>
            <a:spLocks noGrp="1" noChangeArrowheads="1"/>
          </p:cNvSpPr>
          <p:nvPr>
            <p:ph sz="half" idx="2"/>
          </p:nvPr>
        </p:nvSpPr>
        <p:spPr/>
        <p:txBody>
          <a:bodyPr/>
          <a:lstStyle/>
          <a:p>
            <a:pPr eaLnBrk="1" hangingPunct="1">
              <a:lnSpc>
                <a:spcPct val="90000"/>
              </a:lnSpc>
              <a:buFontTx/>
              <a:buNone/>
            </a:pPr>
            <a:r>
              <a:rPr lang="en-US" sz="2000" dirty="0"/>
              <a:t>	</a:t>
            </a:r>
          </a:p>
        </p:txBody>
      </p:sp>
      <p:sp>
        <p:nvSpPr>
          <p:cNvPr id="6554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CD8BA6-2D6F-4D63-AF3D-1B81CDDC49CF}" type="slidenum">
              <a:rPr lang="en-US"/>
              <a:pPr eaLnBrk="1" hangingPunct="1"/>
              <a:t>40</a:t>
            </a:fld>
            <a:endParaRPr lang="en-US"/>
          </a:p>
        </p:txBody>
      </p:sp>
      <p:pic>
        <p:nvPicPr>
          <p:cNvPr id="2" name="Picture 1"/>
          <p:cNvPicPr>
            <a:picLocks noChangeAspect="1"/>
          </p:cNvPicPr>
          <p:nvPr/>
        </p:nvPicPr>
        <p:blipFill>
          <a:blip r:embed="rId2"/>
          <a:stretch>
            <a:fillRect/>
          </a:stretch>
        </p:blipFill>
        <p:spPr>
          <a:xfrm>
            <a:off x="5578917" y="2164179"/>
            <a:ext cx="3158653" cy="1927569"/>
          </a:xfrm>
          <a:prstGeom prst="rect">
            <a:avLst/>
          </a:prstGeom>
        </p:spPr>
      </p:pic>
      <p:pic>
        <p:nvPicPr>
          <p:cNvPr id="3" name="Picture 2"/>
          <p:cNvPicPr>
            <a:picLocks noChangeAspect="1"/>
          </p:cNvPicPr>
          <p:nvPr/>
        </p:nvPicPr>
        <p:blipFill>
          <a:blip r:embed="rId3"/>
          <a:stretch>
            <a:fillRect/>
          </a:stretch>
        </p:blipFill>
        <p:spPr>
          <a:xfrm>
            <a:off x="5578917" y="4271136"/>
            <a:ext cx="2607836" cy="1773591"/>
          </a:xfrm>
          <a:prstGeom prst="rect">
            <a:avLst/>
          </a:prstGeom>
        </p:spPr>
      </p:pic>
      <p:sp>
        <p:nvSpPr>
          <p:cNvPr id="8" name="Rectangle 3"/>
          <p:cNvSpPr txBox="1">
            <a:spLocks noChangeArrowheads="1"/>
          </p:cNvSpPr>
          <p:nvPr/>
        </p:nvSpPr>
        <p:spPr>
          <a:xfrm>
            <a:off x="429415" y="1859239"/>
            <a:ext cx="4927282" cy="4471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Characids are a large group of freshwater fish with diverse ecological and anatomical characteristics. Characids have </a:t>
            </a:r>
            <a:r>
              <a:rPr lang="en-US" sz="1600" dirty="0">
                <a:solidFill>
                  <a:schemeClr val="accent1"/>
                </a:solidFill>
              </a:rPr>
              <a:t>replacement dentition and typically have an adipose fin</a:t>
            </a:r>
            <a:r>
              <a:rPr lang="en-US" sz="1600" dirty="0"/>
              <a:t>. One of the best known characids is the red-bellied piranha which are  </a:t>
            </a:r>
            <a:r>
              <a:rPr lang="en-US" sz="1600" dirty="0">
                <a:solidFill>
                  <a:srgbClr val="7030A0"/>
                </a:solidFill>
              </a:rPr>
              <a:t>normally only 6-10 inches long.  </a:t>
            </a:r>
            <a:r>
              <a:rPr lang="en-US" sz="1600" dirty="0"/>
              <a:t>Piranha are known for their sharp teeth and an aggressive appetite for meat, although they </a:t>
            </a:r>
            <a:r>
              <a:rPr lang="en-US" sz="1600" dirty="0">
                <a:solidFill>
                  <a:srgbClr val="CC0066"/>
                </a:solidFill>
              </a:rPr>
              <a:t>generally pose no threat to humans.  </a:t>
            </a:r>
            <a:r>
              <a:rPr lang="en-US" sz="1600" dirty="0"/>
              <a:t>Humans frequently swim in piranha-infested waters without attacks. Their aggressiveness may increase due to limited food but rarely do they eat animals much larger than themselves.  </a:t>
            </a:r>
            <a:endParaRPr lang="en-US" sz="1600" b="1" dirty="0"/>
          </a:p>
          <a:p>
            <a:pPr>
              <a:lnSpc>
                <a:spcPct val="80000"/>
              </a:lnSpc>
              <a:buNone/>
            </a:pPr>
            <a:r>
              <a:rPr lang="en-US" sz="1600" b="1" dirty="0"/>
              <a:t>Unique characteristics –</a:t>
            </a:r>
            <a:r>
              <a:rPr lang="en-US" sz="1600" dirty="0"/>
              <a:t> </a:t>
            </a:r>
            <a:r>
              <a:rPr lang="en-US" sz="1600" dirty="0">
                <a:solidFill>
                  <a:srgbClr val="FF3300"/>
                </a:solidFill>
              </a:rPr>
              <a:t>Piranha are similar to sharks in their ability to detect blood in the water. </a:t>
            </a:r>
          </a:p>
          <a:p>
            <a:pPr>
              <a:lnSpc>
                <a:spcPct val="80000"/>
              </a:lnSpc>
              <a:buNone/>
            </a:pPr>
            <a:r>
              <a:rPr lang="en-US" sz="1600" b="1" dirty="0"/>
              <a:t>Biogeography – </a:t>
            </a:r>
            <a:r>
              <a:rPr lang="en-US" sz="1600" dirty="0"/>
              <a:t>Characids are primarily fond in </a:t>
            </a:r>
            <a:r>
              <a:rPr lang="en-US" sz="1600" dirty="0">
                <a:solidFill>
                  <a:srgbClr val="663300"/>
                </a:solidFill>
              </a:rPr>
              <a:t>tropical freshwater systems worldwide</a:t>
            </a:r>
            <a:r>
              <a:rPr lang="en-US" sz="1600" dirty="0"/>
              <a:t>, whereas the red-bellied piranha are limited to</a:t>
            </a:r>
            <a:r>
              <a:rPr lang="en-US" sz="1600" b="1" dirty="0"/>
              <a:t> </a:t>
            </a:r>
            <a:r>
              <a:rPr lang="en-US" sz="1600" dirty="0"/>
              <a:t>South America.</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rivers and lakes</a:t>
            </a:r>
          </a:p>
          <a:p>
            <a:pPr>
              <a:lnSpc>
                <a:spcPct val="80000"/>
              </a:lnSpc>
              <a:buNone/>
            </a:pPr>
            <a:r>
              <a:rPr lang="en-US" sz="1600" b="1" dirty="0"/>
              <a:t>Diet</a:t>
            </a:r>
            <a:r>
              <a:rPr lang="en-US" sz="1600" b="1" dirty="0">
                <a:solidFill>
                  <a:srgbClr val="FF9900"/>
                </a:solidFill>
              </a:rPr>
              <a:t> </a:t>
            </a:r>
            <a:r>
              <a:rPr lang="en-US" sz="1600" b="1" dirty="0"/>
              <a:t>– </a:t>
            </a:r>
            <a:r>
              <a:rPr lang="en-US" sz="1600" dirty="0"/>
              <a:t>Characids have diverse diets including </a:t>
            </a:r>
            <a:r>
              <a:rPr lang="en-US" sz="1600" dirty="0">
                <a:solidFill>
                  <a:schemeClr val="accent2">
                    <a:lumMod val="75000"/>
                  </a:schemeClr>
                </a:solidFill>
              </a:rPr>
              <a:t>carnivores, </a:t>
            </a:r>
            <a:r>
              <a:rPr lang="en-US" sz="1600" dirty="0" err="1">
                <a:solidFill>
                  <a:schemeClr val="accent2">
                    <a:lumMod val="75000"/>
                  </a:schemeClr>
                </a:solidFill>
              </a:rPr>
              <a:t>planktivores</a:t>
            </a:r>
            <a:r>
              <a:rPr lang="en-US" sz="1600" dirty="0">
                <a:solidFill>
                  <a:schemeClr val="accent2">
                    <a:lumMod val="75000"/>
                  </a:schemeClr>
                </a:solidFill>
              </a:rPr>
              <a:t>, detritivores and herbivores</a:t>
            </a:r>
            <a:r>
              <a:rPr lang="en-US" sz="1600" dirty="0"/>
              <a:t>, although piranhas are best know for their carnivorous diet. </a:t>
            </a:r>
            <a:endParaRPr lang="en-US" sz="1600" dirty="0">
              <a:solidFill>
                <a:srgbClr val="0070C0"/>
              </a:solidFill>
            </a:endParaRPr>
          </a:p>
        </p:txBody>
      </p:sp>
      <p:sp>
        <p:nvSpPr>
          <p:cNvPr id="4" name="TextBox 3"/>
          <p:cNvSpPr txBox="1"/>
          <p:nvPr/>
        </p:nvSpPr>
        <p:spPr>
          <a:xfrm>
            <a:off x="7792336" y="1761139"/>
            <a:ext cx="1446028" cy="338554"/>
          </a:xfrm>
          <a:prstGeom prst="rect">
            <a:avLst/>
          </a:prstGeom>
          <a:noFill/>
        </p:spPr>
        <p:txBody>
          <a:bodyPr wrap="square" rtlCol="0">
            <a:spAutoFit/>
          </a:bodyPr>
          <a:lstStyle/>
          <a:p>
            <a:r>
              <a:rPr lang="en-US" sz="1600" dirty="0"/>
              <a:t>Adipose fin</a:t>
            </a:r>
          </a:p>
        </p:txBody>
      </p:sp>
      <p:cxnSp>
        <p:nvCxnSpPr>
          <p:cNvPr id="6" name="Straight Arrow Connector 5"/>
          <p:cNvCxnSpPr/>
          <p:nvPr/>
        </p:nvCxnSpPr>
        <p:spPr>
          <a:xfrm flipH="1">
            <a:off x="7974013" y="2082633"/>
            <a:ext cx="342102" cy="6196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9102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67760" y="402762"/>
            <a:ext cx="8229600" cy="1143000"/>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Ostariphysi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Siluriformes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Catfish</a:t>
            </a:r>
          </a:p>
        </p:txBody>
      </p:sp>
      <p:sp>
        <p:nvSpPr>
          <p:cNvPr id="68612" name="Rectangle 4"/>
          <p:cNvSpPr>
            <a:spLocks noGrp="1" noChangeArrowheads="1"/>
          </p:cNvSpPr>
          <p:nvPr>
            <p:ph sz="half" idx="2"/>
          </p:nvPr>
        </p:nvSpPr>
        <p:spPr/>
        <p:txBody>
          <a:bodyPr>
            <a:normAutofit/>
          </a:bodyPr>
          <a:lstStyle/>
          <a:p>
            <a:pPr eaLnBrk="1" hangingPunct="1">
              <a:lnSpc>
                <a:spcPct val="90000"/>
              </a:lnSpc>
              <a:buFontTx/>
              <a:buNone/>
            </a:pPr>
            <a:r>
              <a:rPr lang="en-US" sz="1600" dirty="0"/>
              <a:t>	</a:t>
            </a:r>
          </a:p>
        </p:txBody>
      </p:sp>
      <p:sp>
        <p:nvSpPr>
          <p:cNvPr id="686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4438E6-2F57-4A6C-96F7-2DEE457A6C99}" type="slidenum">
              <a:rPr lang="en-US"/>
              <a:pPr eaLnBrk="1" hangingPunct="1"/>
              <a:t>41</a:t>
            </a:fld>
            <a:endParaRPr lang="en-US"/>
          </a:p>
        </p:txBody>
      </p:sp>
      <p:pic>
        <p:nvPicPr>
          <p:cNvPr id="7170" name="Picture 2" descr="http://homeaquaponicssystem.com/wp-content/uploads/2013/03/blue-catf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652" y="1667369"/>
            <a:ext cx="3174708" cy="20110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2.bp.blogspot.com/-LyUsyHekMqQ/UQMHd8H1ImI/AAAAAAAAmSo/8dHsM56lDgQ/s400/Armoured+Catf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652" y="4401350"/>
            <a:ext cx="3174708" cy="18333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62435" y="1311034"/>
            <a:ext cx="2452915" cy="369332"/>
          </a:xfrm>
          <a:prstGeom prst="rect">
            <a:avLst/>
          </a:prstGeom>
          <a:noFill/>
        </p:spPr>
        <p:txBody>
          <a:bodyPr wrap="square" rtlCol="0">
            <a:spAutoFit/>
          </a:bodyPr>
          <a:lstStyle/>
          <a:p>
            <a:r>
              <a:rPr lang="en-US" dirty="0"/>
              <a:t>“Naked” catfish</a:t>
            </a:r>
          </a:p>
        </p:txBody>
      </p:sp>
      <p:sp>
        <p:nvSpPr>
          <p:cNvPr id="9" name="TextBox 8"/>
          <p:cNvSpPr txBox="1"/>
          <p:nvPr/>
        </p:nvSpPr>
        <p:spPr>
          <a:xfrm>
            <a:off x="6144445" y="3987232"/>
            <a:ext cx="2452915" cy="369332"/>
          </a:xfrm>
          <a:prstGeom prst="rect">
            <a:avLst/>
          </a:prstGeom>
          <a:noFill/>
        </p:spPr>
        <p:txBody>
          <a:bodyPr wrap="square" rtlCol="0">
            <a:spAutoFit/>
          </a:bodyPr>
          <a:lstStyle/>
          <a:p>
            <a:r>
              <a:rPr lang="en-US" dirty="0"/>
              <a:t>Armored catfish</a:t>
            </a:r>
          </a:p>
        </p:txBody>
      </p:sp>
      <p:sp>
        <p:nvSpPr>
          <p:cNvPr id="10" name="Rectangle 3"/>
          <p:cNvSpPr txBox="1">
            <a:spLocks noChangeArrowheads="1"/>
          </p:cNvSpPr>
          <p:nvPr/>
        </p:nvSpPr>
        <p:spPr>
          <a:xfrm>
            <a:off x="367760" y="1680366"/>
            <a:ext cx="4883862" cy="46958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Catfish are named for their</a:t>
            </a:r>
            <a:r>
              <a:rPr lang="en-US" sz="1600" dirty="0">
                <a:solidFill>
                  <a:srgbClr val="FF9900"/>
                </a:solidFill>
              </a:rPr>
              <a:t> </a:t>
            </a:r>
            <a:r>
              <a:rPr lang="en-US" sz="1600" dirty="0">
                <a:solidFill>
                  <a:srgbClr val="00B0F0"/>
                </a:solidFill>
              </a:rPr>
              <a:t>cat-like whiskers, called </a:t>
            </a:r>
            <a:r>
              <a:rPr lang="en-US" sz="1600" dirty="0" err="1">
                <a:solidFill>
                  <a:srgbClr val="00B0F0"/>
                </a:solidFill>
              </a:rPr>
              <a:t>barbels</a:t>
            </a:r>
            <a:r>
              <a:rPr lang="en-US" sz="1600" dirty="0">
                <a:solidFill>
                  <a:srgbClr val="00B0F0"/>
                </a:solidFill>
              </a:rPr>
              <a:t>, which have chemoreceptors that allow them to sense their environment.</a:t>
            </a:r>
            <a:r>
              <a:rPr lang="en-US" sz="1600" dirty="0">
                <a:solidFill>
                  <a:srgbClr val="FF9900"/>
                </a:solidFill>
              </a:rPr>
              <a:t> </a:t>
            </a:r>
            <a:r>
              <a:rPr lang="en-US" sz="1600" dirty="0"/>
              <a:t>Unlike most other fish, catfish </a:t>
            </a:r>
            <a:r>
              <a:rPr lang="en-US" sz="1600" dirty="0">
                <a:solidFill>
                  <a:srgbClr val="7030A0"/>
                </a:solidFill>
              </a:rPr>
              <a:t>lack scales, and are either naked (skin only) or have heavy armor-like plates called </a:t>
            </a:r>
            <a:r>
              <a:rPr lang="en-US" sz="1600" dirty="0" err="1">
                <a:solidFill>
                  <a:srgbClr val="7030A0"/>
                </a:solidFill>
              </a:rPr>
              <a:t>scutes</a:t>
            </a:r>
            <a:r>
              <a:rPr lang="en-US" sz="1600" dirty="0"/>
              <a:t>.</a:t>
            </a:r>
          </a:p>
          <a:p>
            <a:pPr>
              <a:buNone/>
            </a:pPr>
            <a:r>
              <a:rPr lang="en-US" sz="1600" b="1" dirty="0"/>
              <a:t>Unique characteristics - </a:t>
            </a:r>
            <a:r>
              <a:rPr lang="en-US" sz="1600" dirty="0"/>
              <a:t>Catfish species have the greatest range in size among any group of bony fish. Some species reach sexual maturity at </a:t>
            </a:r>
            <a:r>
              <a:rPr lang="en-US" sz="1600" dirty="0">
                <a:solidFill>
                  <a:srgbClr val="CC0066"/>
                </a:solidFill>
              </a:rPr>
              <a:t>1cm in length while the giant Mekong catfish can grow to 9 feet in length and weigh as much as 640lbs</a:t>
            </a:r>
            <a:r>
              <a:rPr lang="en-US" sz="1600" dirty="0"/>
              <a:t>. Most catfish have </a:t>
            </a:r>
            <a:r>
              <a:rPr lang="en-US" sz="1600" dirty="0">
                <a:solidFill>
                  <a:srgbClr val="FF3300"/>
                </a:solidFill>
              </a:rPr>
              <a:t>strong spines at the start of their dorsal and pectoral fins that can possess a  stinging venom, while others can give off a strong electrical charge</a:t>
            </a:r>
            <a:r>
              <a:rPr lang="en-US" sz="1600" dirty="0"/>
              <a:t>.  </a:t>
            </a:r>
            <a:endParaRPr lang="en-US" sz="1600" b="1" dirty="0"/>
          </a:p>
          <a:p>
            <a:pPr>
              <a:buNone/>
            </a:pPr>
            <a:r>
              <a:rPr lang="en-US" sz="1600" b="1" dirty="0"/>
              <a:t>Biogeography – </a:t>
            </a:r>
            <a:r>
              <a:rPr lang="en-US" sz="1600" dirty="0"/>
              <a:t>Catfish are found in </a:t>
            </a:r>
            <a:r>
              <a:rPr lang="en-US" sz="1600" dirty="0">
                <a:solidFill>
                  <a:srgbClr val="663300"/>
                </a:solidFill>
              </a:rPr>
              <a:t>marine and freshwater habitats worldwide </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Most live in freshwater rivers and lakes, however a few species live in coastal waters</a:t>
            </a:r>
            <a:endParaRPr lang="en-US" sz="1600" dirty="0">
              <a:solidFill>
                <a:schemeClr val="accent1"/>
              </a:solidFill>
            </a:endParaRP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Omnivorous diet</a:t>
            </a:r>
            <a:r>
              <a:rPr lang="en-US" sz="1600" dirty="0"/>
              <a:t>, eating aquatic plants and algae, as well as aquatic invertebrates and small fish</a:t>
            </a:r>
            <a:endParaRPr lang="en-US" sz="1600" dirty="0">
              <a:solidFill>
                <a:srgbClr val="0070C0"/>
              </a:solidFill>
            </a:endParaRPr>
          </a:p>
        </p:txBody>
      </p:sp>
    </p:spTree>
    <p:extLst>
      <p:ext uri="{BB962C8B-B14F-4D97-AF65-F5344CB8AC3E}">
        <p14:creationId xmlns:p14="http://schemas.microsoft.com/office/powerpoint/2010/main" val="103976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28819" y="369504"/>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t>
            </a:r>
            <a:r>
              <a:rPr lang="en-US" sz="3600" dirty="0" err="1">
                <a:solidFill>
                  <a:schemeClr val="accent2">
                    <a:lumMod val="75000"/>
                  </a:schemeClr>
                </a:solidFill>
                <a:latin typeface="Arial" panose="020B0604020202020204" pitchFamily="34" charset="0"/>
                <a:cs typeface="Arial" panose="020B0604020202020204" pitchFamily="34" charset="0"/>
              </a:rPr>
              <a:t>Ostariphysi</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Gymnotiformes</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a:t>
            </a:r>
            <a:r>
              <a:rPr lang="en-US" sz="3600" dirty="0" err="1">
                <a:solidFill>
                  <a:schemeClr val="accent2">
                    <a:lumMod val="75000"/>
                  </a:schemeClr>
                </a:solidFill>
                <a:latin typeface="Arial" panose="020B0604020202020204" pitchFamily="34" charset="0"/>
                <a:cs typeface="Arial" panose="020B0604020202020204" pitchFamily="34" charset="0"/>
              </a:rPr>
              <a:t>Knifefish</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67588" name="Rectangle 4"/>
          <p:cNvSpPr>
            <a:spLocks noGrp="1" noChangeArrowheads="1"/>
          </p:cNvSpPr>
          <p:nvPr>
            <p:ph sz="half" idx="2"/>
          </p:nvPr>
        </p:nvSpPr>
        <p:spPr/>
        <p:txBody>
          <a:bodyPr>
            <a:normAutofit/>
          </a:bodyPr>
          <a:lstStyle/>
          <a:p>
            <a:pPr eaLnBrk="1" hangingPunct="1">
              <a:lnSpc>
                <a:spcPct val="90000"/>
              </a:lnSpc>
              <a:buFontTx/>
              <a:buNone/>
            </a:pPr>
            <a:r>
              <a:rPr lang="en-US" sz="2000" dirty="0"/>
              <a:t>	</a:t>
            </a:r>
          </a:p>
        </p:txBody>
      </p:sp>
      <p:sp>
        <p:nvSpPr>
          <p:cNvPr id="675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EB0F3C-127A-4326-A117-A5A74735C849}" type="slidenum">
              <a:rPr lang="en-US"/>
              <a:pPr eaLnBrk="1" hangingPunct="1"/>
              <a:t>42</a:t>
            </a:fld>
            <a:endParaRPr lang="en-US"/>
          </a:p>
        </p:txBody>
      </p:sp>
      <p:pic>
        <p:nvPicPr>
          <p:cNvPr id="67589" name="Picture 11" descr="Black_Ghost_Knifefish_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3" y="1752602"/>
            <a:ext cx="26289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528819" y="1940694"/>
            <a:ext cx="4195207" cy="374337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Knife fish are characterized by their </a:t>
            </a:r>
            <a:r>
              <a:rPr lang="en-US" sz="1600" dirty="0">
                <a:solidFill>
                  <a:schemeClr val="accent1"/>
                </a:solidFill>
              </a:rPr>
              <a:t>elongate, compressed body, extremely long anal fin and lack of a dorsal or caudal fin</a:t>
            </a:r>
            <a:r>
              <a:rPr lang="en-US" sz="1600" dirty="0"/>
              <a:t>. They are slow moving fish that swim using </a:t>
            </a:r>
            <a:r>
              <a:rPr lang="en-US" sz="1600" dirty="0">
                <a:solidFill>
                  <a:srgbClr val="7030A0"/>
                </a:solidFill>
              </a:rPr>
              <a:t>undulations of their anal fin</a:t>
            </a:r>
            <a:r>
              <a:rPr lang="en-US" sz="1600" dirty="0"/>
              <a:t>. </a:t>
            </a:r>
          </a:p>
          <a:p>
            <a:pPr>
              <a:buNone/>
            </a:pPr>
            <a:r>
              <a:rPr lang="en-US" sz="1600" b="1" dirty="0"/>
              <a:t>Unique characteristics - </a:t>
            </a:r>
            <a:r>
              <a:rPr lang="en-US" sz="1600" dirty="0"/>
              <a:t>They have specialized organs derived from muscle cells that are adapted to the </a:t>
            </a:r>
            <a:r>
              <a:rPr lang="en-US" sz="1600" dirty="0">
                <a:solidFill>
                  <a:srgbClr val="CC0066"/>
                </a:solidFill>
              </a:rPr>
              <a:t>generation of electric fields. </a:t>
            </a:r>
            <a:r>
              <a:rPr lang="en-US" sz="1600" dirty="0"/>
              <a:t>Knife fish use these electric fields for</a:t>
            </a:r>
            <a:r>
              <a:rPr lang="en-US" sz="1600" dirty="0">
                <a:solidFill>
                  <a:srgbClr val="CC0099"/>
                </a:solidFill>
              </a:rPr>
              <a:t> </a:t>
            </a:r>
            <a:r>
              <a:rPr lang="en-US" sz="1600" dirty="0">
                <a:solidFill>
                  <a:srgbClr val="CC0066"/>
                </a:solidFill>
              </a:rPr>
              <a:t>communication, navigation, and protection against predators.</a:t>
            </a:r>
            <a:endParaRPr lang="en-US" sz="1600" b="1" dirty="0">
              <a:solidFill>
                <a:srgbClr val="CC0066"/>
              </a:solidFill>
            </a:endParaRPr>
          </a:p>
          <a:p>
            <a:pPr>
              <a:buNone/>
            </a:pPr>
            <a:r>
              <a:rPr lang="en-US" sz="1600" b="1" dirty="0"/>
              <a:t>Biogeography – </a:t>
            </a:r>
            <a:r>
              <a:rPr lang="en-US" sz="1600" dirty="0"/>
              <a:t>Restricted to </a:t>
            </a:r>
            <a:r>
              <a:rPr lang="en-US" sz="1600" dirty="0">
                <a:solidFill>
                  <a:srgbClr val="663300"/>
                </a:solidFill>
              </a:rPr>
              <a:t>Central and South America</a:t>
            </a:r>
          </a:p>
          <a:p>
            <a:pPr>
              <a:buNone/>
            </a:pPr>
            <a:r>
              <a:rPr lang="en-US" sz="1600" b="1" dirty="0"/>
              <a:t>Habitat</a:t>
            </a:r>
            <a:r>
              <a:rPr lang="en-US" sz="1600" b="1" dirty="0">
                <a:solidFill>
                  <a:schemeClr val="accent5"/>
                </a:solidFill>
              </a:rPr>
              <a:t> </a:t>
            </a:r>
            <a:r>
              <a:rPr lang="en-US" sz="1600" b="1" dirty="0"/>
              <a:t>– </a:t>
            </a:r>
            <a:r>
              <a:rPr lang="en-US" sz="1600" dirty="0">
                <a:solidFill>
                  <a:schemeClr val="accent5"/>
                </a:solidFill>
              </a:rPr>
              <a:t>Freshwater lakes and streams </a:t>
            </a: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Knife fish primarily feed on benthic invertebrates</a:t>
            </a:r>
            <a:endParaRPr lang="en-US" sz="1600" dirty="0">
              <a:solidFill>
                <a:srgbClr val="0070C0"/>
              </a:solidFill>
            </a:endParaRPr>
          </a:p>
        </p:txBody>
      </p:sp>
    </p:spTree>
    <p:extLst>
      <p:ext uri="{BB962C8B-B14F-4D97-AF65-F5344CB8AC3E}">
        <p14:creationId xmlns:p14="http://schemas.microsoft.com/office/powerpoint/2010/main" val="3703076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0524" y="325598"/>
            <a:ext cx="7886700" cy="1639592"/>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Class: </a:t>
            </a:r>
            <a:r>
              <a:rPr lang="en-US" sz="3200" dirty="0" err="1">
                <a:solidFill>
                  <a:schemeClr val="accent2">
                    <a:lumMod val="75000"/>
                  </a:schemeClr>
                </a:solidFill>
                <a:latin typeface="Arial" panose="020B0604020202020204" pitchFamily="34" charset="0"/>
                <a:cs typeface="Arial" panose="020B0604020202020204" pitchFamily="34" charset="0"/>
              </a:rPr>
              <a:t>Actinopterygii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Infraclass: </a:t>
            </a:r>
            <a:r>
              <a:rPr lang="en-US" sz="3200" dirty="0" err="1">
                <a:solidFill>
                  <a:schemeClr val="accent2">
                    <a:lumMod val="75000"/>
                  </a:schemeClr>
                </a:solidFill>
                <a:latin typeface="Arial" panose="020B0604020202020204" pitchFamily="34" charset="0"/>
                <a:cs typeface="Arial" panose="020B0604020202020204" pitchFamily="34" charset="0"/>
              </a:rPr>
              <a:t>Teleostei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Superorder: Protacanthopterygii</a:t>
            </a:r>
          </a:p>
        </p:txBody>
      </p:sp>
      <p:sp>
        <p:nvSpPr>
          <p:cNvPr id="69635" name="Rectangle 3"/>
          <p:cNvSpPr>
            <a:spLocks noGrp="1" noChangeArrowheads="1"/>
          </p:cNvSpPr>
          <p:nvPr>
            <p:ph sz="half" idx="1"/>
          </p:nvPr>
        </p:nvSpPr>
        <p:spPr>
          <a:xfrm>
            <a:off x="348343" y="1991019"/>
            <a:ext cx="4320724" cy="4730456"/>
          </a:xfrm>
        </p:spPr>
        <p:txBody>
          <a:bodyPr>
            <a:normAutofit/>
          </a:bodyPr>
          <a:lstStyle/>
          <a:p>
            <a:pPr marL="0" indent="0" eaLnBrk="1" hangingPunct="1">
              <a:buFontTx/>
              <a:buNone/>
            </a:pPr>
            <a:r>
              <a:rPr lang="en-US" sz="1800" dirty="0"/>
              <a:t>Fish in the superorder Protacanthopterygii are specialized predators of smaller animals. Most </a:t>
            </a:r>
            <a:r>
              <a:rPr lang="en-US" sz="1800" dirty="0" err="1"/>
              <a:t>protocanthopterygian</a:t>
            </a:r>
            <a:r>
              <a:rPr lang="en-US" sz="1800" dirty="0"/>
              <a:t> fishes </a:t>
            </a:r>
            <a:r>
              <a:rPr lang="en-US" sz="1800" dirty="0">
                <a:solidFill>
                  <a:srgbClr val="00B0F0"/>
                </a:solidFill>
              </a:rPr>
              <a:t>have an adipose fin and lack a protrusible upper jaw</a:t>
            </a:r>
            <a:r>
              <a:rPr lang="en-US" sz="1800" dirty="0"/>
              <a:t>. Many are both commercially important to humans and represent important game fish. </a:t>
            </a:r>
          </a:p>
          <a:p>
            <a:pPr marL="0" indent="0" eaLnBrk="1" hangingPunct="1">
              <a:buFontTx/>
              <a:buNone/>
            </a:pPr>
            <a:endParaRPr lang="en-US" sz="1050" dirty="0">
              <a:solidFill>
                <a:srgbClr val="996633"/>
              </a:solidFill>
            </a:endParaRPr>
          </a:p>
          <a:p>
            <a:pPr marL="0" indent="0" eaLnBrk="1" hangingPunct="1">
              <a:buFontTx/>
              <a:buNone/>
            </a:pPr>
            <a:r>
              <a:rPr lang="en-US" sz="1800" dirty="0"/>
              <a:t>The superorder Protacanthopterygii includes the orders:</a:t>
            </a:r>
          </a:p>
          <a:p>
            <a:pPr marL="406400" indent="-231775"/>
            <a:r>
              <a:rPr lang="en-US" sz="1800" dirty="0" err="1">
                <a:solidFill>
                  <a:schemeClr val="accent5">
                    <a:lumMod val="75000"/>
                  </a:schemeClr>
                </a:solidFill>
              </a:rPr>
              <a:t>Salmoniformes</a:t>
            </a:r>
            <a:r>
              <a:rPr lang="en-US" sz="1800" dirty="0">
                <a:solidFill>
                  <a:schemeClr val="accent5">
                    <a:lumMod val="75000"/>
                  </a:schemeClr>
                </a:solidFill>
              </a:rPr>
              <a:t> – Salmon and Trout </a:t>
            </a:r>
          </a:p>
          <a:p>
            <a:pPr marL="406400" indent="-231775"/>
            <a:r>
              <a:rPr lang="en-US" sz="1800" dirty="0" err="1">
                <a:solidFill>
                  <a:schemeClr val="accent5">
                    <a:lumMod val="75000"/>
                  </a:schemeClr>
                </a:solidFill>
              </a:rPr>
              <a:t>Escohiformes</a:t>
            </a:r>
            <a:r>
              <a:rPr lang="en-US" sz="1800" dirty="0">
                <a:solidFill>
                  <a:schemeClr val="accent5">
                    <a:lumMod val="75000"/>
                  </a:schemeClr>
                </a:solidFill>
              </a:rPr>
              <a:t> - Pike </a:t>
            </a:r>
          </a:p>
        </p:txBody>
      </p:sp>
      <p:sp>
        <p:nvSpPr>
          <p:cNvPr id="69637" name="Slide Number Placeholder 4"/>
          <p:cNvSpPr>
            <a:spLocks noGrp="1"/>
          </p:cNvSpPr>
          <p:nvPr>
            <p:ph type="sldNum" sz="quarter" idx="12"/>
          </p:nvPr>
        </p:nvSpPr>
        <p:spPr>
          <a:xfrm>
            <a:off x="6356350" y="6309598"/>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D9E3B-CA7F-4E30-84A7-A3CA67F2EFD4}" type="slidenum">
              <a:rPr lang="en-US"/>
              <a:pPr eaLnBrk="1" hangingPunct="1"/>
              <a:t>43</a:t>
            </a:fld>
            <a:endParaRPr lang="en-US" dirty="0"/>
          </a:p>
        </p:txBody>
      </p:sp>
      <p:pic>
        <p:nvPicPr>
          <p:cNvPr id="3" name="Picture 2"/>
          <p:cNvPicPr>
            <a:picLocks noChangeAspect="1"/>
          </p:cNvPicPr>
          <p:nvPr/>
        </p:nvPicPr>
        <p:blipFill>
          <a:blip r:embed="rId2"/>
          <a:stretch>
            <a:fillRect/>
          </a:stretch>
        </p:blipFill>
        <p:spPr>
          <a:xfrm>
            <a:off x="4992913" y="2215210"/>
            <a:ext cx="3937454" cy="1403001"/>
          </a:xfrm>
          <a:prstGeom prst="rect">
            <a:avLst/>
          </a:prstGeom>
        </p:spPr>
      </p:pic>
      <p:sp>
        <p:nvSpPr>
          <p:cNvPr id="4" name="TextBox 3"/>
          <p:cNvSpPr txBox="1"/>
          <p:nvPr/>
        </p:nvSpPr>
        <p:spPr>
          <a:xfrm>
            <a:off x="7624082" y="1843501"/>
            <a:ext cx="1306285" cy="370340"/>
          </a:xfrm>
          <a:prstGeom prst="rect">
            <a:avLst/>
          </a:prstGeom>
          <a:noFill/>
        </p:spPr>
        <p:txBody>
          <a:bodyPr wrap="square" rtlCol="0">
            <a:spAutoFit/>
          </a:bodyPr>
          <a:lstStyle/>
          <a:p>
            <a:r>
              <a:rPr lang="en-US" dirty="0"/>
              <a:t>Adipose fin</a:t>
            </a:r>
          </a:p>
        </p:txBody>
      </p:sp>
      <p:cxnSp>
        <p:nvCxnSpPr>
          <p:cNvPr id="7" name="Straight Arrow Connector 6"/>
          <p:cNvCxnSpPr/>
          <p:nvPr/>
        </p:nvCxnSpPr>
        <p:spPr>
          <a:xfrm flipH="1">
            <a:off x="8054067" y="2212471"/>
            <a:ext cx="171449" cy="295761"/>
          </a:xfrm>
          <a:prstGeom prst="straightConnector1">
            <a:avLst/>
          </a:prstGeom>
          <a:ln w="254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5141222" y="4428829"/>
            <a:ext cx="3640836" cy="1435276"/>
          </a:xfrm>
          <a:prstGeom prst="rect">
            <a:avLst/>
          </a:prstGeom>
        </p:spPr>
      </p:pic>
      <p:sp>
        <p:nvSpPr>
          <p:cNvPr id="15" name="TextBox 14"/>
          <p:cNvSpPr txBox="1"/>
          <p:nvPr/>
        </p:nvSpPr>
        <p:spPr>
          <a:xfrm>
            <a:off x="5181148" y="1991019"/>
            <a:ext cx="1930852" cy="400110"/>
          </a:xfrm>
          <a:prstGeom prst="rect">
            <a:avLst/>
          </a:prstGeom>
          <a:noFill/>
        </p:spPr>
        <p:txBody>
          <a:bodyPr wrap="square" rtlCol="0">
            <a:spAutoFit/>
          </a:bodyPr>
          <a:lstStyle/>
          <a:p>
            <a:r>
              <a:rPr lang="en-US" sz="2000" dirty="0"/>
              <a:t>Chinook salmon</a:t>
            </a:r>
          </a:p>
        </p:txBody>
      </p:sp>
      <p:sp>
        <p:nvSpPr>
          <p:cNvPr id="16" name="TextBox 15"/>
          <p:cNvSpPr txBox="1"/>
          <p:nvPr/>
        </p:nvSpPr>
        <p:spPr>
          <a:xfrm>
            <a:off x="6093505" y="4002890"/>
            <a:ext cx="1824715" cy="400110"/>
          </a:xfrm>
          <a:prstGeom prst="rect">
            <a:avLst/>
          </a:prstGeom>
          <a:noFill/>
        </p:spPr>
        <p:txBody>
          <a:bodyPr wrap="square" rtlCol="0">
            <a:spAutoFit/>
          </a:bodyPr>
          <a:lstStyle/>
          <a:p>
            <a:r>
              <a:rPr lang="en-US" sz="2000" dirty="0"/>
              <a:t>Northern pike</a:t>
            </a:r>
          </a:p>
        </p:txBody>
      </p:sp>
    </p:spTree>
    <p:extLst>
      <p:ext uri="{BB962C8B-B14F-4D97-AF65-F5344CB8AC3E}">
        <p14:creationId xmlns:p14="http://schemas.microsoft.com/office/powerpoint/2010/main" val="2908655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387350"/>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Protacanthopterygii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Salmoniformes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Salmon</a:t>
            </a:r>
          </a:p>
        </p:txBody>
      </p:sp>
      <p:sp>
        <p:nvSpPr>
          <p:cNvPr id="706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BACDD2-C959-4219-852C-73FBB30B8F43}" type="slidenum">
              <a:rPr lang="en-US"/>
              <a:pPr eaLnBrk="1" hangingPunct="1"/>
              <a:t>44</a:t>
            </a:fld>
            <a:endParaRPr lang="en-US"/>
          </a:p>
        </p:txBody>
      </p:sp>
      <p:pic>
        <p:nvPicPr>
          <p:cNvPr id="8" name="Picture 4" descr="http://www.pac.dfo-mpo.gc.ca/fm-gp/rec/images/species/Salmon/sockey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151" y="1741170"/>
            <a:ext cx="3221041" cy="1023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5562945" y="3115430"/>
            <a:ext cx="3252247" cy="972635"/>
          </a:xfrm>
          <a:prstGeom prst="rect">
            <a:avLst/>
          </a:prstGeom>
        </p:spPr>
      </p:pic>
      <p:sp>
        <p:nvSpPr>
          <p:cNvPr id="3" name="TextBox 2"/>
          <p:cNvSpPr txBox="1"/>
          <p:nvPr/>
        </p:nvSpPr>
        <p:spPr>
          <a:xfrm>
            <a:off x="5863771" y="1469500"/>
            <a:ext cx="2830286" cy="369332"/>
          </a:xfrm>
          <a:prstGeom prst="rect">
            <a:avLst/>
          </a:prstGeom>
          <a:noFill/>
        </p:spPr>
        <p:txBody>
          <a:bodyPr wrap="square" rtlCol="0">
            <a:spAutoFit/>
          </a:bodyPr>
          <a:lstStyle/>
          <a:p>
            <a:r>
              <a:rPr lang="en-US" dirty="0"/>
              <a:t>Male sockeye ocean phase</a:t>
            </a:r>
          </a:p>
        </p:txBody>
      </p:sp>
      <p:sp>
        <p:nvSpPr>
          <p:cNvPr id="11" name="TextBox 10"/>
          <p:cNvSpPr txBox="1"/>
          <p:nvPr/>
        </p:nvSpPr>
        <p:spPr>
          <a:xfrm>
            <a:off x="5758280" y="2820991"/>
            <a:ext cx="3041267" cy="369332"/>
          </a:xfrm>
          <a:prstGeom prst="rect">
            <a:avLst/>
          </a:prstGeom>
          <a:noFill/>
        </p:spPr>
        <p:txBody>
          <a:bodyPr wrap="square" rtlCol="0">
            <a:spAutoFit/>
          </a:bodyPr>
          <a:lstStyle/>
          <a:p>
            <a:r>
              <a:rPr lang="en-US" dirty="0"/>
              <a:t>Male sockeye breeding phase</a:t>
            </a:r>
          </a:p>
        </p:txBody>
      </p:sp>
      <p:pic>
        <p:nvPicPr>
          <p:cNvPr id="9218" name="Picture 2" descr="http://s.hswstatic.com/gif/fish-ladde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4151" y="4734456"/>
            <a:ext cx="2405942" cy="18044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5790" y="4382504"/>
            <a:ext cx="1828800" cy="369332"/>
          </a:xfrm>
          <a:prstGeom prst="rect">
            <a:avLst/>
          </a:prstGeom>
          <a:noFill/>
        </p:spPr>
        <p:txBody>
          <a:bodyPr wrap="square" rtlCol="0">
            <a:spAutoFit/>
          </a:bodyPr>
          <a:lstStyle/>
          <a:p>
            <a:r>
              <a:rPr lang="en-US" dirty="0"/>
              <a:t>Fish ladder</a:t>
            </a:r>
          </a:p>
        </p:txBody>
      </p:sp>
      <p:sp>
        <p:nvSpPr>
          <p:cNvPr id="12" name="Rectangle 3"/>
          <p:cNvSpPr txBox="1">
            <a:spLocks noChangeArrowheads="1"/>
          </p:cNvSpPr>
          <p:nvPr/>
        </p:nvSpPr>
        <p:spPr>
          <a:xfrm>
            <a:off x="457200" y="1838832"/>
            <a:ext cx="4439653" cy="4700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Most salmon species </a:t>
            </a:r>
            <a:r>
              <a:rPr lang="en-US" sz="1600" dirty="0">
                <a:solidFill>
                  <a:srgbClr val="7030A0"/>
                </a:solidFill>
              </a:rPr>
              <a:t>are anadromous, a term used to describe the life cycle where fish are born in fresh water, migrate to the ocean, then return to fresh water to reproduce</a:t>
            </a:r>
            <a:r>
              <a:rPr lang="en-US" sz="1600" dirty="0"/>
              <a:t>. Many </a:t>
            </a:r>
            <a:r>
              <a:rPr lang="en-US" sz="1600" dirty="0">
                <a:solidFill>
                  <a:srgbClr val="00B0F0"/>
                </a:solidFill>
              </a:rPr>
              <a:t>dams have fish ladders that allow salmon to “climb” over the dam</a:t>
            </a:r>
            <a:r>
              <a:rPr lang="en-US" sz="1600" dirty="0"/>
              <a:t>. Atlantic and Pacific salmon species are both commercially important to humans and represent an popular sport fish.  </a:t>
            </a:r>
            <a:endParaRPr lang="en-US" sz="1600" b="1" dirty="0"/>
          </a:p>
          <a:p>
            <a:pPr>
              <a:lnSpc>
                <a:spcPct val="80000"/>
              </a:lnSpc>
              <a:buNone/>
            </a:pPr>
            <a:r>
              <a:rPr lang="en-US" sz="1600" b="1" dirty="0"/>
              <a:t>Unique characteristics - </a:t>
            </a:r>
            <a:r>
              <a:rPr lang="en-US" sz="1600" dirty="0"/>
              <a:t>Many salmon species undergo drastic morphological changes during their breeding run, where some species can swim hundreds of miles upstream to their natal streams to spawn.</a:t>
            </a:r>
            <a:endParaRPr lang="en-US" sz="1600" b="1" dirty="0"/>
          </a:p>
          <a:p>
            <a:pPr>
              <a:lnSpc>
                <a:spcPct val="80000"/>
              </a:lnSpc>
              <a:buNone/>
            </a:pPr>
            <a:r>
              <a:rPr lang="en-US" sz="1600" b="1" dirty="0"/>
              <a:t>Biogeography – </a:t>
            </a:r>
            <a:r>
              <a:rPr lang="en-US" sz="1600" dirty="0">
                <a:solidFill>
                  <a:srgbClr val="663300"/>
                </a:solidFill>
              </a:rPr>
              <a:t>Northern hemisphere and Argentina</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streams as a juvenile, coastal ocean waters as an adult </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eating aquatic invertebrates when a juvenile and fish as an adult</a:t>
            </a:r>
            <a:endParaRPr lang="en-US" sz="1600" dirty="0">
              <a:solidFill>
                <a:srgbClr val="0070C0"/>
              </a:solidFill>
            </a:endParaRPr>
          </a:p>
        </p:txBody>
      </p:sp>
    </p:spTree>
    <p:extLst>
      <p:ext uri="{BB962C8B-B14F-4D97-AF65-F5344CB8AC3E}">
        <p14:creationId xmlns:p14="http://schemas.microsoft.com/office/powerpoint/2010/main" val="2749344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46050" y="356624"/>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Protacanthopterygii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Salmoniformes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Rainbow trout</a:t>
            </a:r>
          </a:p>
        </p:txBody>
      </p:sp>
      <p:sp>
        <p:nvSpPr>
          <p:cNvPr id="71684" name="Rectangle 4"/>
          <p:cNvSpPr>
            <a:spLocks noGrp="1" noChangeArrowheads="1"/>
          </p:cNvSpPr>
          <p:nvPr>
            <p:ph sz="half" idx="2"/>
          </p:nvPr>
        </p:nvSpPr>
        <p:spPr/>
        <p:txBody>
          <a:bodyPr>
            <a:normAutofit/>
          </a:bodyPr>
          <a:lstStyle/>
          <a:p>
            <a:pPr eaLnBrk="1" hangingPunct="1">
              <a:lnSpc>
                <a:spcPct val="90000"/>
              </a:lnSpc>
              <a:buFontTx/>
              <a:buNone/>
            </a:pPr>
            <a:r>
              <a:rPr lang="en-US" sz="1600" dirty="0"/>
              <a:t>	</a:t>
            </a:r>
          </a:p>
        </p:txBody>
      </p:sp>
      <p:sp>
        <p:nvSpPr>
          <p:cNvPr id="7168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48314D-5D8F-490F-BB25-ED518221BACC}" type="slidenum">
              <a:rPr lang="en-US"/>
              <a:pPr eaLnBrk="1" hangingPunct="1"/>
              <a:t>45</a:t>
            </a:fld>
            <a:endParaRPr lang="en-US"/>
          </a:p>
        </p:txBody>
      </p:sp>
      <p:pic>
        <p:nvPicPr>
          <p:cNvPr id="2" name="Picture 1"/>
          <p:cNvPicPr>
            <a:picLocks noChangeAspect="1"/>
          </p:cNvPicPr>
          <p:nvPr/>
        </p:nvPicPr>
        <p:blipFill>
          <a:blip r:embed="rId2"/>
          <a:stretch>
            <a:fillRect/>
          </a:stretch>
        </p:blipFill>
        <p:spPr>
          <a:xfrm>
            <a:off x="5530068" y="1909386"/>
            <a:ext cx="3086372" cy="1147420"/>
          </a:xfrm>
          <a:prstGeom prst="rect">
            <a:avLst/>
          </a:prstGeom>
        </p:spPr>
      </p:pic>
      <p:pic>
        <p:nvPicPr>
          <p:cNvPr id="3" name="Picture 2"/>
          <p:cNvPicPr>
            <a:picLocks noChangeAspect="1"/>
          </p:cNvPicPr>
          <p:nvPr/>
        </p:nvPicPr>
        <p:blipFill>
          <a:blip r:embed="rId3"/>
          <a:stretch>
            <a:fillRect/>
          </a:stretch>
        </p:blipFill>
        <p:spPr>
          <a:xfrm>
            <a:off x="5530068" y="5172682"/>
            <a:ext cx="3125068" cy="1160523"/>
          </a:xfrm>
          <a:prstGeom prst="rect">
            <a:avLst/>
          </a:prstGeom>
        </p:spPr>
      </p:pic>
      <p:pic>
        <p:nvPicPr>
          <p:cNvPr id="4" name="Picture 3"/>
          <p:cNvPicPr>
            <a:picLocks noChangeAspect="1"/>
          </p:cNvPicPr>
          <p:nvPr/>
        </p:nvPicPr>
        <p:blipFill>
          <a:blip r:embed="rId4"/>
          <a:stretch>
            <a:fillRect/>
          </a:stretch>
        </p:blipFill>
        <p:spPr>
          <a:xfrm>
            <a:off x="5763350" y="3628311"/>
            <a:ext cx="2619807" cy="1113768"/>
          </a:xfrm>
          <a:prstGeom prst="rect">
            <a:avLst/>
          </a:prstGeom>
        </p:spPr>
      </p:pic>
      <p:sp>
        <p:nvSpPr>
          <p:cNvPr id="5" name="TextBox 4"/>
          <p:cNvSpPr txBox="1"/>
          <p:nvPr/>
        </p:nvSpPr>
        <p:spPr>
          <a:xfrm>
            <a:off x="6280150" y="1538749"/>
            <a:ext cx="2235200" cy="369332"/>
          </a:xfrm>
          <a:prstGeom prst="rect">
            <a:avLst/>
          </a:prstGeom>
          <a:noFill/>
        </p:spPr>
        <p:txBody>
          <a:bodyPr wrap="square" rtlCol="0">
            <a:spAutoFit/>
          </a:bodyPr>
          <a:lstStyle/>
          <a:p>
            <a:r>
              <a:rPr lang="en-US" dirty="0"/>
              <a:t>Rainbow trout</a:t>
            </a:r>
          </a:p>
        </p:txBody>
      </p:sp>
      <p:sp>
        <p:nvSpPr>
          <p:cNvPr id="14" name="TextBox 13"/>
          <p:cNvSpPr txBox="1"/>
          <p:nvPr/>
        </p:nvSpPr>
        <p:spPr>
          <a:xfrm>
            <a:off x="5272257" y="3238583"/>
            <a:ext cx="4250985" cy="369332"/>
          </a:xfrm>
          <a:prstGeom prst="rect">
            <a:avLst/>
          </a:prstGeom>
          <a:noFill/>
        </p:spPr>
        <p:txBody>
          <a:bodyPr wrap="square" rtlCol="0">
            <a:spAutoFit/>
          </a:bodyPr>
          <a:lstStyle/>
          <a:p>
            <a:r>
              <a:rPr lang="en-US" dirty="0"/>
              <a:t>Rainbow trout X Cutthroat trout hybrid</a:t>
            </a:r>
          </a:p>
        </p:txBody>
      </p:sp>
      <p:sp>
        <p:nvSpPr>
          <p:cNvPr id="15" name="TextBox 14"/>
          <p:cNvSpPr txBox="1"/>
          <p:nvPr/>
        </p:nvSpPr>
        <p:spPr>
          <a:xfrm>
            <a:off x="6172451" y="4785894"/>
            <a:ext cx="2235200" cy="369332"/>
          </a:xfrm>
          <a:prstGeom prst="rect">
            <a:avLst/>
          </a:prstGeom>
          <a:noFill/>
        </p:spPr>
        <p:txBody>
          <a:bodyPr wrap="square" rtlCol="0">
            <a:spAutoFit/>
          </a:bodyPr>
          <a:lstStyle/>
          <a:p>
            <a:r>
              <a:rPr lang="en-US" dirty="0"/>
              <a:t>Cutthroat trout</a:t>
            </a:r>
          </a:p>
        </p:txBody>
      </p:sp>
      <p:sp>
        <p:nvSpPr>
          <p:cNvPr id="12" name="Rectangle 3"/>
          <p:cNvSpPr txBox="1">
            <a:spLocks noChangeArrowheads="1"/>
          </p:cNvSpPr>
          <p:nvPr/>
        </p:nvSpPr>
        <p:spPr>
          <a:xfrm>
            <a:off x="433943" y="1969063"/>
            <a:ext cx="4414783" cy="44947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Trout are closely related to salmon and are often found within the same genera. Like salmon, trout have </a:t>
            </a:r>
            <a:r>
              <a:rPr lang="en-US" sz="1600" dirty="0">
                <a:solidFill>
                  <a:srgbClr val="00B0F0"/>
                </a:solidFill>
              </a:rPr>
              <a:t>fins entirely without spines, and also have an adipose fin</a:t>
            </a:r>
            <a:r>
              <a:rPr lang="en-US" sz="1600" dirty="0"/>
              <a:t>.</a:t>
            </a:r>
            <a:endParaRPr lang="en-US" sz="1600" b="1" dirty="0"/>
          </a:p>
          <a:p>
            <a:pPr>
              <a:lnSpc>
                <a:spcPct val="80000"/>
              </a:lnSpc>
              <a:buNone/>
            </a:pPr>
            <a:r>
              <a:rPr lang="en-US" sz="1600" b="1" dirty="0"/>
              <a:t>Unique characteristics - </a:t>
            </a:r>
            <a:r>
              <a:rPr lang="en-US" sz="1600" dirty="0"/>
              <a:t>Rainbow trout are popular game fish that has been introduced to many freshwater systems in the U.S.</a:t>
            </a:r>
            <a:r>
              <a:rPr lang="en-US" sz="1600" dirty="0">
                <a:solidFill>
                  <a:srgbClr val="339933"/>
                </a:solidFill>
              </a:rPr>
              <a:t> </a:t>
            </a:r>
            <a:r>
              <a:rPr lang="en-US" sz="1600" dirty="0"/>
              <a:t>Rainbow trout have become a problem in many areas where they </a:t>
            </a:r>
            <a:r>
              <a:rPr lang="en-US" sz="1600" dirty="0">
                <a:solidFill>
                  <a:srgbClr val="7030A0"/>
                </a:solidFill>
              </a:rPr>
              <a:t>hybridize with native trout species leading to a loss of genetic purity of native fish populations, a term known as genetic pollution. </a:t>
            </a:r>
          </a:p>
          <a:p>
            <a:pPr>
              <a:lnSpc>
                <a:spcPct val="80000"/>
              </a:lnSpc>
              <a:buNone/>
            </a:pPr>
            <a:r>
              <a:rPr lang="en-US" sz="1600" b="1" dirty="0"/>
              <a:t>Biogeography – </a:t>
            </a:r>
            <a:r>
              <a:rPr lang="en-US" sz="1600" dirty="0"/>
              <a:t>Native to </a:t>
            </a:r>
            <a:r>
              <a:rPr lang="en-US" sz="1600" dirty="0">
                <a:solidFill>
                  <a:srgbClr val="663300"/>
                </a:solidFill>
              </a:rPr>
              <a:t>North America and Asia, but introduced to Europe, Australia, New Zealand, and South America</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lakes and streams, however a few species are anadromous</a:t>
            </a:r>
            <a:endParaRPr lang="en-US" sz="1600" b="1" dirty="0">
              <a:solidFill>
                <a:schemeClr val="accent5"/>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eating aquatic invertebrates when a juvenile and fish as an adult</a:t>
            </a:r>
            <a:endParaRPr lang="en-US" sz="1600" b="1" dirty="0">
              <a:solidFill>
                <a:srgbClr val="0070C0"/>
              </a:solidFill>
            </a:endParaRPr>
          </a:p>
        </p:txBody>
      </p:sp>
    </p:spTree>
    <p:extLst>
      <p:ext uri="{BB962C8B-B14F-4D97-AF65-F5344CB8AC3E}">
        <p14:creationId xmlns:p14="http://schemas.microsoft.com/office/powerpoint/2010/main" val="4269830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86229" y="376780"/>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Protacanthopterygii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Esociformes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Pike</a:t>
            </a:r>
          </a:p>
        </p:txBody>
      </p:sp>
      <p:sp>
        <p:nvSpPr>
          <p:cNvPr id="72708" name="Rectangle 4"/>
          <p:cNvSpPr>
            <a:spLocks noGrp="1" noChangeArrowheads="1"/>
          </p:cNvSpPr>
          <p:nvPr>
            <p:ph sz="half" idx="2"/>
          </p:nvPr>
        </p:nvSpPr>
        <p:spPr/>
        <p:txBody>
          <a:bodyPr>
            <a:normAutofit/>
          </a:bodyPr>
          <a:lstStyle/>
          <a:p>
            <a:pPr eaLnBrk="1" hangingPunct="1">
              <a:lnSpc>
                <a:spcPct val="90000"/>
              </a:lnSpc>
              <a:buFontTx/>
              <a:buNone/>
            </a:pPr>
            <a:r>
              <a:rPr lang="en-US" sz="1600" dirty="0"/>
              <a:t>	</a:t>
            </a:r>
          </a:p>
        </p:txBody>
      </p:sp>
      <p:sp>
        <p:nvSpPr>
          <p:cNvPr id="727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76B04F-149F-4502-A400-E4EC2041954B}" type="slidenum">
              <a:rPr lang="en-US"/>
              <a:pPr eaLnBrk="1" hangingPunct="1"/>
              <a:t>46</a:t>
            </a:fld>
            <a:endParaRPr lang="en-US"/>
          </a:p>
        </p:txBody>
      </p:sp>
      <p:pic>
        <p:nvPicPr>
          <p:cNvPr id="2" name="Picture 1"/>
          <p:cNvPicPr>
            <a:picLocks noChangeAspect="1"/>
          </p:cNvPicPr>
          <p:nvPr/>
        </p:nvPicPr>
        <p:blipFill>
          <a:blip r:embed="rId2"/>
          <a:stretch>
            <a:fillRect/>
          </a:stretch>
        </p:blipFill>
        <p:spPr>
          <a:xfrm>
            <a:off x="5326441" y="2144713"/>
            <a:ext cx="3439280" cy="1931713"/>
          </a:xfrm>
          <a:prstGeom prst="rect">
            <a:avLst/>
          </a:prstGeom>
        </p:spPr>
      </p:pic>
      <p:pic>
        <p:nvPicPr>
          <p:cNvPr id="11266" name="Picture 2" descr="http://fiskeri-i-danmark.dk/wp-content/uploads/2012/01/wiebrand-drag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6441" y="4619625"/>
            <a:ext cx="2491618" cy="1868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86714" y="1726910"/>
            <a:ext cx="2709636" cy="400110"/>
          </a:xfrm>
          <a:prstGeom prst="rect">
            <a:avLst/>
          </a:prstGeom>
          <a:noFill/>
        </p:spPr>
        <p:txBody>
          <a:bodyPr wrap="square" rtlCol="0">
            <a:spAutoFit/>
          </a:bodyPr>
          <a:lstStyle/>
          <a:p>
            <a:r>
              <a:rPr lang="en-US" sz="2000" dirty="0"/>
              <a:t>Northern pike</a:t>
            </a:r>
          </a:p>
        </p:txBody>
      </p:sp>
      <p:sp>
        <p:nvSpPr>
          <p:cNvPr id="11" name="TextBox 10"/>
          <p:cNvSpPr txBox="1"/>
          <p:nvPr/>
        </p:nvSpPr>
        <p:spPr>
          <a:xfrm>
            <a:off x="5731630" y="4250293"/>
            <a:ext cx="2709636" cy="369332"/>
          </a:xfrm>
          <a:prstGeom prst="rect">
            <a:avLst/>
          </a:prstGeom>
          <a:noFill/>
        </p:spPr>
        <p:txBody>
          <a:bodyPr wrap="square" rtlCol="0">
            <a:spAutoFit/>
          </a:bodyPr>
          <a:lstStyle/>
          <a:p>
            <a:r>
              <a:rPr lang="en-US" dirty="0"/>
              <a:t>Pike eating pike</a:t>
            </a:r>
          </a:p>
        </p:txBody>
      </p:sp>
      <p:sp>
        <p:nvSpPr>
          <p:cNvPr id="10" name="Rectangle 3"/>
          <p:cNvSpPr txBox="1">
            <a:spLocks noChangeArrowheads="1"/>
          </p:cNvSpPr>
          <p:nvPr/>
        </p:nvSpPr>
        <p:spPr>
          <a:xfrm>
            <a:off x="486229" y="1916577"/>
            <a:ext cx="4195207" cy="4622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solidFill>
                  <a:srgbClr val="7030A0"/>
                </a:solidFill>
              </a:rPr>
              <a:t>Pike have an elongated, torpedo-like body, with elongated snouts and sharp teeth. Pike do not have an adipose fin like other </a:t>
            </a:r>
            <a:r>
              <a:rPr lang="en-US" sz="1600" dirty="0" err="1">
                <a:solidFill>
                  <a:srgbClr val="7030A0"/>
                </a:solidFill>
              </a:rPr>
              <a:t>Protacanthopterygians</a:t>
            </a:r>
            <a:r>
              <a:rPr lang="en-US" sz="1600" dirty="0">
                <a:solidFill>
                  <a:srgbClr val="7030A0"/>
                </a:solidFill>
              </a:rPr>
              <a:t>,  but have a dorsal fin located far down their back near to the caudal fin.</a:t>
            </a:r>
            <a:endParaRPr lang="en-US" sz="1600" b="1" dirty="0"/>
          </a:p>
          <a:p>
            <a:pPr>
              <a:buNone/>
            </a:pPr>
            <a:r>
              <a:rPr lang="en-US" sz="1600" b="1" dirty="0"/>
              <a:t>Unique characteristics - </a:t>
            </a:r>
            <a:r>
              <a:rPr lang="en-US" sz="1600" dirty="0">
                <a:solidFill>
                  <a:srgbClr val="CC0066"/>
                </a:solidFill>
              </a:rPr>
              <a:t>They are voracious predators and can devour fish up to one-third of their own size.</a:t>
            </a:r>
            <a:r>
              <a:rPr lang="en-US" sz="1600" dirty="0">
                <a:solidFill>
                  <a:srgbClr val="FF0000"/>
                </a:solidFill>
              </a:rPr>
              <a:t> </a:t>
            </a:r>
            <a:r>
              <a:rPr lang="en-US" sz="1600" dirty="0"/>
              <a:t>When food becomes limited many pike become cannibalistic, with as much as </a:t>
            </a:r>
            <a:r>
              <a:rPr lang="en-US" sz="1600" dirty="0">
                <a:solidFill>
                  <a:srgbClr val="CC0066"/>
                </a:solidFill>
              </a:rPr>
              <a:t>20% of their diet consisting of pikes smaller than themselves. </a:t>
            </a:r>
            <a:r>
              <a:rPr lang="en-US" sz="1600" dirty="0"/>
              <a:t>Pike have little respect for relative size and as a result have been </a:t>
            </a:r>
            <a:r>
              <a:rPr lang="en-US" sz="1600" dirty="0">
                <a:solidFill>
                  <a:srgbClr val="00B0F0"/>
                </a:solidFill>
              </a:rPr>
              <a:t>known to bite swimmers and divers</a:t>
            </a:r>
            <a:r>
              <a:rPr lang="en-US" sz="1600" dirty="0"/>
              <a:t>. </a:t>
            </a:r>
            <a:endParaRPr lang="en-US" sz="1600" b="1" dirty="0"/>
          </a:p>
          <a:p>
            <a:pPr>
              <a:buNone/>
            </a:pPr>
            <a:r>
              <a:rPr lang="en-US" sz="1600" b="1" dirty="0"/>
              <a:t>Biogeography – </a:t>
            </a:r>
            <a:r>
              <a:rPr lang="en-US" sz="1600" dirty="0">
                <a:solidFill>
                  <a:srgbClr val="663300"/>
                </a:solidFill>
              </a:rPr>
              <a:t>Northern hemisphere</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lakes and streams</a:t>
            </a:r>
            <a:endParaRPr lang="en-US" sz="1600" dirty="0">
              <a:solidFill>
                <a:schemeClr val="accent1"/>
              </a:solidFill>
            </a:endParaRPr>
          </a:p>
          <a:p>
            <a:pPr>
              <a:buNone/>
            </a:pPr>
            <a:r>
              <a:rPr lang="en-US" sz="1600" b="1" dirty="0"/>
              <a:t>Diet</a:t>
            </a:r>
            <a:r>
              <a:rPr lang="en-US" sz="1600" b="1" dirty="0">
                <a:solidFill>
                  <a:srgbClr val="FF9900"/>
                </a:solidFill>
              </a:rPr>
              <a:t> </a:t>
            </a:r>
            <a:r>
              <a:rPr lang="en-US" sz="1600" b="1" dirty="0"/>
              <a:t>– </a:t>
            </a:r>
            <a:r>
              <a:rPr lang="en-US" sz="1600" dirty="0"/>
              <a:t>Carnivorous diet. Pike primarily eat other fish, including other pike. </a:t>
            </a:r>
            <a:endParaRPr lang="en-US" sz="1600" dirty="0">
              <a:solidFill>
                <a:srgbClr val="0070C0"/>
              </a:solidFill>
            </a:endParaRPr>
          </a:p>
        </p:txBody>
      </p:sp>
    </p:spTree>
    <p:extLst>
      <p:ext uri="{BB962C8B-B14F-4D97-AF65-F5344CB8AC3E}">
        <p14:creationId xmlns:p14="http://schemas.microsoft.com/office/powerpoint/2010/main" val="3173291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5561" y="278395"/>
            <a:ext cx="7886700" cy="1606802"/>
          </a:xfrm>
        </p:spPr>
        <p:txBody>
          <a:bodyPr>
            <a:normAutofit/>
          </a:bodyPr>
          <a:lstStyle/>
          <a:p>
            <a:r>
              <a:rPr lang="en-US" sz="3200" dirty="0">
                <a:solidFill>
                  <a:schemeClr val="accent2">
                    <a:lumMod val="75000"/>
                  </a:schemeClr>
                </a:solidFill>
                <a:latin typeface="Arial" panose="020B0604020202020204" pitchFamily="34" charset="0"/>
                <a:cs typeface="Arial" panose="020B0604020202020204" pitchFamily="34" charset="0"/>
              </a:rPr>
              <a:t>Class: </a:t>
            </a:r>
            <a:r>
              <a:rPr lang="en-US" sz="3200" dirty="0" err="1">
                <a:solidFill>
                  <a:schemeClr val="accent2">
                    <a:lumMod val="75000"/>
                  </a:schemeClr>
                </a:solidFill>
                <a:latin typeface="Arial" panose="020B0604020202020204" pitchFamily="34" charset="0"/>
                <a:cs typeface="Arial" panose="020B0604020202020204" pitchFamily="34" charset="0"/>
              </a:rPr>
              <a:t>Actinopterygii</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Infraclass: </a:t>
            </a:r>
            <a:r>
              <a:rPr lang="en-US" sz="3200" dirty="0" err="1">
                <a:solidFill>
                  <a:schemeClr val="accent2">
                    <a:lumMod val="75000"/>
                  </a:schemeClr>
                </a:solidFill>
                <a:latin typeface="Arial" panose="020B0604020202020204" pitchFamily="34" charset="0"/>
                <a:cs typeface="Arial" panose="020B0604020202020204" pitchFamily="34" charset="0"/>
              </a:rPr>
              <a:t>Teleosti</a:t>
            </a:r>
            <a:r>
              <a:rPr lang="en-US" sz="3200" dirty="0">
                <a:solidFill>
                  <a:schemeClr val="accent2">
                    <a:lumMod val="75000"/>
                  </a:schemeClr>
                </a:solidFill>
              </a:rPr>
              <a:t/>
            </a:r>
            <a:br>
              <a:rPr lang="en-US" sz="3200" dirty="0">
                <a:solidFill>
                  <a:schemeClr val="accent2">
                    <a:lumMod val="75000"/>
                  </a:schemeClr>
                </a:solidFill>
              </a:rPr>
            </a:br>
            <a:r>
              <a:rPr lang="en-US" sz="3200" dirty="0">
                <a:solidFill>
                  <a:schemeClr val="accent2">
                    <a:lumMod val="75000"/>
                  </a:schemeClr>
                </a:solidFill>
                <a:latin typeface="Arial" panose="020B0604020202020204" pitchFamily="34" charset="0"/>
                <a:cs typeface="Arial" panose="020B0604020202020204" pitchFamily="34" charset="0"/>
              </a:rPr>
              <a:t>Superorder: Stomiatii</a:t>
            </a:r>
            <a:endParaRPr lang="en-US" sz="3200" dirty="0">
              <a:solidFill>
                <a:schemeClr val="accent2">
                  <a:lumMod val="75000"/>
                </a:schemeClr>
              </a:solidFill>
            </a:endParaRPr>
          </a:p>
        </p:txBody>
      </p:sp>
      <p:sp>
        <p:nvSpPr>
          <p:cNvPr id="73731" name="Rectangle 3"/>
          <p:cNvSpPr>
            <a:spLocks noGrp="1" noChangeArrowheads="1"/>
          </p:cNvSpPr>
          <p:nvPr>
            <p:ph sz="half" idx="1"/>
          </p:nvPr>
        </p:nvSpPr>
        <p:spPr>
          <a:xfrm>
            <a:off x="434413" y="2075935"/>
            <a:ext cx="3775637" cy="4467060"/>
          </a:xfrm>
        </p:spPr>
        <p:txBody>
          <a:bodyPr>
            <a:normAutofit/>
          </a:bodyPr>
          <a:lstStyle/>
          <a:p>
            <a:pPr marL="0" indent="0">
              <a:buNone/>
            </a:pPr>
            <a:r>
              <a:rPr lang="en-US" sz="2000" dirty="0">
                <a:solidFill>
                  <a:srgbClr val="00B0F0"/>
                </a:solidFill>
              </a:rPr>
              <a:t>Recent molecular studies support a monophyletic clade between </a:t>
            </a:r>
            <a:r>
              <a:rPr lang="en-US" sz="2000" dirty="0" err="1">
                <a:solidFill>
                  <a:srgbClr val="00B0F0"/>
                </a:solidFill>
              </a:rPr>
              <a:t>Osmeriformes</a:t>
            </a:r>
            <a:r>
              <a:rPr lang="en-US" sz="2000" dirty="0">
                <a:solidFill>
                  <a:srgbClr val="00B0F0"/>
                </a:solidFill>
              </a:rPr>
              <a:t> and Stomiiformes</a:t>
            </a:r>
            <a:r>
              <a:rPr lang="en-US" sz="2000" dirty="0"/>
              <a:t>, which has led to the recognition of a new superorder, Stomiatii. </a:t>
            </a:r>
          </a:p>
          <a:p>
            <a:pPr marL="0" indent="0">
              <a:buNone/>
            </a:pPr>
            <a:endParaRPr lang="en-US" sz="1200" dirty="0"/>
          </a:p>
          <a:p>
            <a:pPr marL="0" indent="0">
              <a:buNone/>
            </a:pPr>
            <a:r>
              <a:rPr lang="en-US" sz="2000" dirty="0"/>
              <a:t>The two orders within Stomiatii include: </a:t>
            </a:r>
          </a:p>
          <a:p>
            <a:r>
              <a:rPr lang="en-US" sz="2000" dirty="0" err="1">
                <a:solidFill>
                  <a:schemeClr val="accent5">
                    <a:lumMod val="75000"/>
                  </a:schemeClr>
                </a:solidFill>
              </a:rPr>
              <a:t>Osmeriformes</a:t>
            </a:r>
            <a:r>
              <a:rPr lang="en-US" sz="2000" dirty="0">
                <a:solidFill>
                  <a:schemeClr val="accent5">
                    <a:lumMod val="75000"/>
                  </a:schemeClr>
                </a:solidFill>
              </a:rPr>
              <a:t> – true smelt</a:t>
            </a:r>
          </a:p>
          <a:p>
            <a:r>
              <a:rPr lang="en-US" sz="2000" dirty="0" err="1">
                <a:solidFill>
                  <a:schemeClr val="accent5">
                    <a:lumMod val="75000"/>
                  </a:schemeClr>
                </a:solidFill>
              </a:rPr>
              <a:t>Stomiifromes</a:t>
            </a:r>
            <a:r>
              <a:rPr lang="en-US" sz="2000" dirty="0">
                <a:solidFill>
                  <a:schemeClr val="accent5">
                    <a:lumMod val="75000"/>
                  </a:schemeClr>
                </a:solidFill>
              </a:rPr>
              <a:t> - </a:t>
            </a:r>
            <a:r>
              <a:rPr lang="en-US" sz="2000" dirty="0" err="1">
                <a:solidFill>
                  <a:schemeClr val="accent5">
                    <a:lumMod val="75000"/>
                  </a:schemeClr>
                </a:solidFill>
              </a:rPr>
              <a:t>dragonfishes</a:t>
            </a:r>
            <a:r>
              <a:rPr lang="en-US" sz="2000" dirty="0">
                <a:solidFill>
                  <a:schemeClr val="accent5">
                    <a:lumMod val="75000"/>
                  </a:schemeClr>
                </a:solidFill>
              </a:rPr>
              <a:t>, hatchet fishes and viperfishes </a:t>
            </a:r>
          </a:p>
        </p:txBody>
      </p:sp>
      <p:sp>
        <p:nvSpPr>
          <p:cNvPr id="7373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3F64B7-1D77-4C36-98A2-1C33B93E593B}" type="slidenum">
              <a:rPr lang="en-US"/>
              <a:pPr eaLnBrk="1" hangingPunct="1"/>
              <a:t>47</a:t>
            </a:fld>
            <a:endParaRPr lang="en-US"/>
          </a:p>
        </p:txBody>
      </p:sp>
      <p:pic>
        <p:nvPicPr>
          <p:cNvPr id="3" name="Picture 2"/>
          <p:cNvPicPr>
            <a:picLocks noChangeAspect="1"/>
          </p:cNvPicPr>
          <p:nvPr/>
        </p:nvPicPr>
        <p:blipFill>
          <a:blip r:embed="rId2"/>
          <a:stretch>
            <a:fillRect/>
          </a:stretch>
        </p:blipFill>
        <p:spPr>
          <a:xfrm>
            <a:off x="4688113" y="4223657"/>
            <a:ext cx="4118882" cy="1648539"/>
          </a:xfrm>
          <a:prstGeom prst="rect">
            <a:avLst/>
          </a:prstGeom>
        </p:spPr>
      </p:pic>
      <p:pic>
        <p:nvPicPr>
          <p:cNvPr id="12292" name="Picture 4" descr="http://calfish.ucdavis.edu/files/79672displ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113" y="2309779"/>
            <a:ext cx="4139083" cy="12026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25507" y="1893354"/>
            <a:ext cx="2322285" cy="400110"/>
          </a:xfrm>
          <a:prstGeom prst="rect">
            <a:avLst/>
          </a:prstGeom>
          <a:noFill/>
        </p:spPr>
        <p:txBody>
          <a:bodyPr wrap="square" rtlCol="0">
            <a:spAutoFit/>
          </a:bodyPr>
          <a:lstStyle/>
          <a:p>
            <a:r>
              <a:rPr lang="en-US" sz="2000" dirty="0"/>
              <a:t>Smelt</a:t>
            </a:r>
          </a:p>
        </p:txBody>
      </p:sp>
      <p:sp>
        <p:nvSpPr>
          <p:cNvPr id="12" name="TextBox 11"/>
          <p:cNvSpPr txBox="1"/>
          <p:nvPr/>
        </p:nvSpPr>
        <p:spPr>
          <a:xfrm>
            <a:off x="6099976" y="3823547"/>
            <a:ext cx="2322285" cy="400110"/>
          </a:xfrm>
          <a:prstGeom prst="rect">
            <a:avLst/>
          </a:prstGeom>
          <a:noFill/>
        </p:spPr>
        <p:txBody>
          <a:bodyPr wrap="square" rtlCol="0">
            <a:spAutoFit/>
          </a:bodyPr>
          <a:lstStyle/>
          <a:p>
            <a:r>
              <a:rPr lang="en-US" sz="2000" dirty="0"/>
              <a:t>Viperfish</a:t>
            </a:r>
          </a:p>
        </p:txBody>
      </p:sp>
    </p:spTree>
    <p:extLst>
      <p:ext uri="{BB962C8B-B14F-4D97-AF65-F5344CB8AC3E}">
        <p14:creationId xmlns:p14="http://schemas.microsoft.com/office/powerpoint/2010/main" val="4095018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38150" y="365126"/>
            <a:ext cx="7886700" cy="1325563"/>
          </a:xfrm>
        </p:spPr>
        <p:txBody>
          <a:bodyPr>
            <a:normAutofit fontScale="90000"/>
          </a:bodyPr>
          <a:lstStyle/>
          <a:p>
            <a:r>
              <a:rPr lang="en-US" sz="3600" dirty="0">
                <a:solidFill>
                  <a:schemeClr val="accent2">
                    <a:lumMod val="75000"/>
                  </a:schemeClr>
                </a:solidFill>
                <a:latin typeface="Arial" panose="020B0604020202020204" pitchFamily="34" charset="0"/>
                <a:cs typeface="Arial" panose="020B0604020202020204" pitchFamily="34" charset="0"/>
              </a:rPr>
              <a:t>Superorder: Stomiatii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Osmeriformes</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Smelt</a:t>
            </a:r>
            <a:endParaRPr lang="en-US" sz="3600" dirty="0">
              <a:solidFill>
                <a:schemeClr val="accent2">
                  <a:lumMod val="75000"/>
                </a:schemeClr>
              </a:solidFill>
            </a:endParaRPr>
          </a:p>
        </p:txBody>
      </p:sp>
      <p:pic>
        <p:nvPicPr>
          <p:cNvPr id="13314" name="Picture 2" descr="http://hydrowonk.com/blog/wp-content/uploads/2015/04/Delta-Sme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2229" y="1886856"/>
            <a:ext cx="3614057" cy="157518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pubs.usgs.gov/fs/2010/3032/images/map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034" y="3578151"/>
            <a:ext cx="2508966" cy="299682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6"/>
          <p:cNvSpPr>
            <a:spLocks noGrp="1"/>
          </p:cNvSpPr>
          <p:nvPr>
            <p:ph type="sldNum" sz="quarter" idx="12"/>
          </p:nvPr>
        </p:nvSpPr>
        <p:spPr>
          <a:xfrm>
            <a:off x="6457950" y="6356351"/>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dirty="0"/>
              <a:t>46</a:t>
            </a:r>
          </a:p>
        </p:txBody>
      </p:sp>
      <p:sp>
        <p:nvSpPr>
          <p:cNvPr id="6" name="TextBox 5"/>
          <p:cNvSpPr txBox="1"/>
          <p:nvPr/>
        </p:nvSpPr>
        <p:spPr>
          <a:xfrm>
            <a:off x="6347278" y="1490634"/>
            <a:ext cx="2278743" cy="400110"/>
          </a:xfrm>
          <a:prstGeom prst="rect">
            <a:avLst/>
          </a:prstGeom>
          <a:noFill/>
        </p:spPr>
        <p:txBody>
          <a:bodyPr wrap="square" rtlCol="0">
            <a:spAutoFit/>
          </a:bodyPr>
          <a:lstStyle/>
          <a:p>
            <a:r>
              <a:rPr lang="en-US" sz="2000" dirty="0"/>
              <a:t>Delta Smelt</a:t>
            </a:r>
          </a:p>
        </p:txBody>
      </p:sp>
      <p:sp>
        <p:nvSpPr>
          <p:cNvPr id="8" name="Rectangle 3"/>
          <p:cNvSpPr txBox="1">
            <a:spLocks noChangeArrowheads="1"/>
          </p:cNvSpPr>
          <p:nvPr/>
        </p:nvSpPr>
        <p:spPr>
          <a:xfrm>
            <a:off x="438150" y="1886856"/>
            <a:ext cx="4539534" cy="4688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600" b="1" dirty="0"/>
              <a:t>General characteristics – </a:t>
            </a:r>
            <a:r>
              <a:rPr lang="en-US" sz="1600" dirty="0"/>
              <a:t>Smelt are small, slender fish with a single, soft-rayed dorsal fin. The </a:t>
            </a:r>
            <a:r>
              <a:rPr lang="en-US" sz="1600" dirty="0">
                <a:solidFill>
                  <a:srgbClr val="00B0F0"/>
                </a:solidFill>
              </a:rPr>
              <a:t>bright orange eggs or roe of one smelt species, the capelin, are often used to garnish sushi</a:t>
            </a:r>
            <a:r>
              <a:rPr lang="en-US" sz="1600" dirty="0"/>
              <a:t>. </a:t>
            </a:r>
            <a:endParaRPr lang="en-US" sz="1600" b="1" dirty="0"/>
          </a:p>
          <a:p>
            <a:pPr>
              <a:lnSpc>
                <a:spcPct val="80000"/>
              </a:lnSpc>
              <a:buNone/>
            </a:pPr>
            <a:r>
              <a:rPr lang="en-US" sz="1600" b="1" dirty="0"/>
              <a:t>Unique characteristics - </a:t>
            </a:r>
            <a:r>
              <a:rPr lang="en-US" sz="1600" dirty="0"/>
              <a:t>The delta smelt, is a critically endangered species that is endemic to the </a:t>
            </a:r>
            <a:r>
              <a:rPr lang="en-US" sz="1600" dirty="0">
                <a:solidFill>
                  <a:srgbClr val="CC0066"/>
                </a:solidFill>
              </a:rPr>
              <a:t>Sacramento-San Joaquin River Delta in California. </a:t>
            </a:r>
            <a:r>
              <a:rPr lang="en-US" sz="1600" dirty="0"/>
              <a:t>The protection of the delta smelt has become one of the largest environmental controversies in California, as </a:t>
            </a:r>
            <a:r>
              <a:rPr lang="en-US" sz="1600" dirty="0">
                <a:solidFill>
                  <a:srgbClr val="7030A0"/>
                </a:solidFill>
              </a:rPr>
              <a:t>efforts to save the smelt have reduced the amount of fresh water that can be diverted from the delta for use in California farmlands and households</a:t>
            </a:r>
            <a:r>
              <a:rPr lang="en-US" sz="1600" dirty="0"/>
              <a:t>.</a:t>
            </a:r>
            <a:endParaRPr lang="en-US" sz="1600" b="1" dirty="0"/>
          </a:p>
          <a:p>
            <a:pPr>
              <a:lnSpc>
                <a:spcPct val="80000"/>
              </a:lnSpc>
              <a:buNone/>
            </a:pPr>
            <a:r>
              <a:rPr lang="en-US" sz="1600" b="1" dirty="0"/>
              <a:t>Biogeography – </a:t>
            </a:r>
            <a:r>
              <a:rPr lang="en-US" sz="1600" dirty="0"/>
              <a:t>Smelt are found in </a:t>
            </a:r>
            <a:r>
              <a:rPr lang="en-US" sz="1600" dirty="0">
                <a:solidFill>
                  <a:srgbClr val="663300"/>
                </a:solidFill>
              </a:rPr>
              <a:t>temperate oceans worldwide.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smelt live in </a:t>
            </a:r>
            <a:r>
              <a:rPr lang="en-US" sz="1600" dirty="0">
                <a:solidFill>
                  <a:schemeClr val="accent5"/>
                </a:solidFill>
              </a:rPr>
              <a:t>marine environments, however almost all species spawn in freshwater, making them anadromous fish</a:t>
            </a:r>
            <a:r>
              <a:rPr lang="en-US" sz="1600" dirty="0"/>
              <a:t>. </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Smelt commonly eat aquatic invertebrates and smaller fish. </a:t>
            </a:r>
            <a:endParaRPr lang="en-US" sz="1600" dirty="0">
              <a:solidFill>
                <a:srgbClr val="0070C0"/>
              </a:solidFill>
            </a:endParaRPr>
          </a:p>
        </p:txBody>
      </p:sp>
    </p:spTree>
    <p:extLst>
      <p:ext uri="{BB962C8B-B14F-4D97-AF65-F5344CB8AC3E}">
        <p14:creationId xmlns:p14="http://schemas.microsoft.com/office/powerpoint/2010/main" val="1040899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73529" y="35381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Stomiatii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Stomiiformes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Dragonfish</a:t>
            </a:r>
          </a:p>
        </p:txBody>
      </p:sp>
      <p:sp>
        <p:nvSpPr>
          <p:cNvPr id="74756" name="Rectangle 4"/>
          <p:cNvSpPr>
            <a:spLocks noGrp="1" noChangeArrowheads="1"/>
          </p:cNvSpPr>
          <p:nvPr>
            <p:ph sz="half" idx="2"/>
          </p:nvPr>
        </p:nvSpPr>
        <p:spPr/>
        <p:txBody>
          <a:bodyPr>
            <a:normAutofit/>
          </a:bodyPr>
          <a:lstStyle/>
          <a:p>
            <a:pPr eaLnBrk="1" hangingPunct="1">
              <a:lnSpc>
                <a:spcPct val="90000"/>
              </a:lnSpc>
              <a:buFontTx/>
              <a:buNone/>
            </a:pPr>
            <a:r>
              <a:rPr lang="en-US" sz="1600" dirty="0"/>
              <a:t>	</a:t>
            </a:r>
          </a:p>
        </p:txBody>
      </p:sp>
      <p:sp>
        <p:nvSpPr>
          <p:cNvPr id="747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3EC9E1-4EE1-4C59-AFE6-DC93A9C5AFD4}" type="slidenum">
              <a:rPr lang="en-US"/>
              <a:pPr eaLnBrk="1" hangingPunct="1"/>
              <a:t>49</a:t>
            </a:fld>
            <a:endParaRPr lang="en-US"/>
          </a:p>
        </p:txBody>
      </p:sp>
      <p:pic>
        <p:nvPicPr>
          <p:cNvPr id="2" name="Picture 1"/>
          <p:cNvPicPr>
            <a:picLocks noChangeAspect="1"/>
          </p:cNvPicPr>
          <p:nvPr/>
        </p:nvPicPr>
        <p:blipFill>
          <a:blip r:embed="rId2"/>
          <a:stretch>
            <a:fillRect/>
          </a:stretch>
        </p:blipFill>
        <p:spPr>
          <a:xfrm>
            <a:off x="5617386" y="2001749"/>
            <a:ext cx="3177720" cy="2252500"/>
          </a:xfrm>
          <a:prstGeom prst="rect">
            <a:avLst/>
          </a:prstGeom>
        </p:spPr>
      </p:pic>
      <p:pic>
        <p:nvPicPr>
          <p:cNvPr id="14340" name="Picture 4" descr="http://cdn.animals-zone.com/wp-content/uploads/2010/05/Black-Dragonfis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386" y="4367828"/>
            <a:ext cx="2742843" cy="18422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473529" y="1953123"/>
            <a:ext cx="4391579" cy="4602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Like many other deep water fish, they have many </a:t>
            </a:r>
            <a:r>
              <a:rPr lang="en-US" sz="1600" dirty="0" err="1">
                <a:solidFill>
                  <a:schemeClr val="accent1"/>
                </a:solidFill>
              </a:rPr>
              <a:t>photophores</a:t>
            </a:r>
            <a:r>
              <a:rPr lang="en-US" sz="1600" dirty="0">
                <a:solidFill>
                  <a:schemeClr val="accent1"/>
                </a:solidFill>
              </a:rPr>
              <a:t> that make them bioluminescent</a:t>
            </a:r>
            <a:r>
              <a:rPr lang="en-US" sz="1600" dirty="0"/>
              <a:t>.  Unlike other bioluminescent creatures</a:t>
            </a:r>
            <a:r>
              <a:rPr lang="en-US" sz="1600" dirty="0">
                <a:solidFill>
                  <a:srgbClr val="7030A0"/>
                </a:solidFill>
              </a:rPr>
              <a:t>, they can produce and perceive a red or blue-green light (most species only perceive blue light) which allows it to see its prey before they are seen</a:t>
            </a:r>
            <a:r>
              <a:rPr lang="en-US" sz="1600" dirty="0">
                <a:solidFill>
                  <a:srgbClr val="00B0F0"/>
                </a:solidFill>
              </a:rPr>
              <a:t>. </a:t>
            </a:r>
            <a:endParaRPr lang="en-US" sz="1600" b="1" dirty="0"/>
          </a:p>
          <a:p>
            <a:pPr>
              <a:lnSpc>
                <a:spcPct val="80000"/>
              </a:lnSpc>
              <a:buNone/>
            </a:pPr>
            <a:r>
              <a:rPr lang="en-US" sz="1600" b="1" dirty="0"/>
              <a:t>Unique characteristics - </a:t>
            </a:r>
            <a:r>
              <a:rPr lang="en-US" sz="1600" dirty="0"/>
              <a:t>The black dragonfish has one of the greatest examples of sexual dimorphism of any animal. </a:t>
            </a:r>
            <a:r>
              <a:rPr lang="en-US" sz="1600" dirty="0">
                <a:solidFill>
                  <a:srgbClr val="CC0066"/>
                </a:solidFill>
              </a:rPr>
              <a:t>Females can grow to about 40 inches, while the males only grow to about 5 inches and lack a digestive system and even teeth. It is believed that the sole purpose of the male black dragonfish is to mate.  </a:t>
            </a:r>
            <a:endParaRPr lang="en-US" sz="1600" b="1" dirty="0">
              <a:solidFill>
                <a:srgbClr val="CC0066"/>
              </a:solidFill>
            </a:endParaRPr>
          </a:p>
          <a:p>
            <a:pPr>
              <a:lnSpc>
                <a:spcPct val="80000"/>
              </a:lnSpc>
              <a:buNone/>
            </a:pPr>
            <a:r>
              <a:rPr lang="en-US" sz="1600" b="1" dirty="0"/>
              <a:t>Biogeography – </a:t>
            </a:r>
            <a:r>
              <a:rPr lang="en-US" sz="1600" dirty="0">
                <a:solidFill>
                  <a:srgbClr val="663300"/>
                </a:solidFill>
              </a:rPr>
              <a:t>Worldwide</a:t>
            </a:r>
            <a:r>
              <a:rPr lang="en-US" sz="1600" dirty="0"/>
              <a:t> distribution</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dragonfish species are </a:t>
            </a:r>
            <a:r>
              <a:rPr lang="en-US" sz="1600" dirty="0">
                <a:solidFill>
                  <a:schemeClr val="accent5"/>
                </a:solidFill>
              </a:rPr>
              <a:t>deep-sea </a:t>
            </a:r>
            <a:r>
              <a:rPr lang="en-US" sz="1600" dirty="0"/>
              <a:t>fish that live at depths of 5000 to 7000ft deep. </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eating smaller deep sea fish</a:t>
            </a:r>
            <a:endParaRPr lang="en-US" sz="1600" dirty="0">
              <a:solidFill>
                <a:srgbClr val="0070C0"/>
              </a:solidFill>
            </a:endParaRPr>
          </a:p>
        </p:txBody>
      </p:sp>
    </p:spTree>
    <p:extLst>
      <p:ext uri="{BB962C8B-B14F-4D97-AF65-F5344CB8AC3E}">
        <p14:creationId xmlns:p14="http://schemas.microsoft.com/office/powerpoint/2010/main" val="133238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What is a Fish?</a:t>
            </a:r>
          </a:p>
        </p:txBody>
      </p:sp>
      <p:sp>
        <p:nvSpPr>
          <p:cNvPr id="34819" name="Rectangle 3"/>
          <p:cNvSpPr>
            <a:spLocks noGrp="1" noChangeArrowheads="1"/>
          </p:cNvSpPr>
          <p:nvPr>
            <p:ph type="body" sz="half" idx="1"/>
          </p:nvPr>
        </p:nvSpPr>
        <p:spPr>
          <a:xfrm>
            <a:off x="144048" y="1600205"/>
            <a:ext cx="5342351" cy="4756146"/>
          </a:xfrm>
        </p:spPr>
        <p:txBody>
          <a:bodyPr>
            <a:normAutofit/>
          </a:bodyPr>
          <a:lstStyle/>
          <a:p>
            <a:pPr>
              <a:buNone/>
            </a:pPr>
            <a:r>
              <a:rPr lang="en-US" sz="2000" dirty="0"/>
              <a:t>	“Fish” are </a:t>
            </a:r>
            <a:r>
              <a:rPr lang="en-US" sz="2000" dirty="0">
                <a:solidFill>
                  <a:schemeClr val="accent1"/>
                </a:solidFill>
              </a:rPr>
              <a:t>aquatic chordates with appendages developed as fins (when present), whose chief respiratory organ are gills and whose body is usually covered in scales</a:t>
            </a:r>
            <a:r>
              <a:rPr lang="en-US" sz="2000" dirty="0"/>
              <a:t>. More than 27,900 fish species have been described, which is more than the number of birds, reptiles and mammals combined.</a:t>
            </a:r>
          </a:p>
          <a:p>
            <a:pPr>
              <a:buNone/>
            </a:pPr>
            <a:endParaRPr lang="en-US" sz="1400" dirty="0">
              <a:solidFill>
                <a:schemeClr val="accent5">
                  <a:lumMod val="75000"/>
                </a:schemeClr>
              </a:solidFill>
            </a:endParaRPr>
          </a:p>
          <a:p>
            <a:pPr eaLnBrk="1" hangingPunct="1">
              <a:lnSpc>
                <a:spcPct val="90000"/>
              </a:lnSpc>
              <a:buFontTx/>
              <a:buNone/>
            </a:pPr>
            <a:r>
              <a:rPr lang="en-US" sz="2000" dirty="0">
                <a:solidFill>
                  <a:srgbClr val="3399FF"/>
                </a:solidFill>
              </a:rPr>
              <a:t>	</a:t>
            </a:r>
            <a:r>
              <a:rPr lang="en-US" sz="2000" dirty="0"/>
              <a:t>There are the four major living groups of fish:</a:t>
            </a:r>
          </a:p>
          <a:p>
            <a:pPr eaLnBrk="1" hangingPunct="1">
              <a:lnSpc>
                <a:spcPct val="90000"/>
              </a:lnSpc>
              <a:buFontTx/>
              <a:buNone/>
            </a:pPr>
            <a:r>
              <a:rPr lang="en-US" sz="2000" dirty="0">
                <a:solidFill>
                  <a:srgbClr val="3399FF"/>
                </a:solidFill>
              </a:rPr>
              <a:t>		</a:t>
            </a:r>
            <a:r>
              <a:rPr lang="en-US" sz="2000" dirty="0">
                <a:solidFill>
                  <a:srgbClr val="FF3300"/>
                </a:solidFill>
              </a:rPr>
              <a:t>Jawless fish</a:t>
            </a:r>
          </a:p>
          <a:p>
            <a:pPr eaLnBrk="1" hangingPunct="1">
              <a:lnSpc>
                <a:spcPct val="90000"/>
              </a:lnSpc>
              <a:buFontTx/>
              <a:buNone/>
            </a:pPr>
            <a:r>
              <a:rPr lang="en-US" sz="2000" dirty="0">
                <a:solidFill>
                  <a:srgbClr val="FF3300"/>
                </a:solidFill>
              </a:rPr>
              <a:t>		Cartilaginous Fish</a:t>
            </a:r>
          </a:p>
          <a:p>
            <a:pPr eaLnBrk="1" hangingPunct="1">
              <a:lnSpc>
                <a:spcPct val="90000"/>
              </a:lnSpc>
              <a:buFontTx/>
              <a:buNone/>
            </a:pPr>
            <a:r>
              <a:rPr lang="en-US" sz="2000" dirty="0">
                <a:solidFill>
                  <a:srgbClr val="FF3300"/>
                </a:solidFill>
              </a:rPr>
              <a:t>		Lobe-finned Fish</a:t>
            </a:r>
          </a:p>
          <a:p>
            <a:pPr eaLnBrk="1" hangingPunct="1">
              <a:lnSpc>
                <a:spcPct val="90000"/>
              </a:lnSpc>
              <a:buFontTx/>
              <a:buNone/>
            </a:pPr>
            <a:r>
              <a:rPr lang="en-US" sz="2000" dirty="0">
                <a:solidFill>
                  <a:srgbClr val="FF3300"/>
                </a:solidFill>
              </a:rPr>
              <a:t>		Ray-finned Fish</a:t>
            </a:r>
          </a:p>
          <a:p>
            <a:pPr eaLnBrk="1" hangingPunct="1">
              <a:lnSpc>
                <a:spcPct val="90000"/>
              </a:lnSpc>
              <a:buFontTx/>
              <a:buNone/>
            </a:pPr>
            <a:r>
              <a:rPr lang="en-US" sz="2000" dirty="0">
                <a:solidFill>
                  <a:srgbClr val="FF0000"/>
                </a:solidFill>
              </a:rPr>
              <a:t>		</a:t>
            </a:r>
          </a:p>
        </p:txBody>
      </p:sp>
      <p:sp>
        <p:nvSpPr>
          <p:cNvPr id="348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9AF2AD-BA16-4F3E-9646-5F22AA790A52}" type="slidenum">
              <a:rPr lang="en-US"/>
              <a:pPr eaLnBrk="1" hangingPunct="1"/>
              <a:t>5</a:t>
            </a:fld>
            <a:endParaRPr lang="en-US"/>
          </a:p>
        </p:txBody>
      </p:sp>
      <p:pic>
        <p:nvPicPr>
          <p:cNvPr id="34821" name="Picture 7" descr="3634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668" y="1600205"/>
            <a:ext cx="3018444" cy="315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887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Slide Number Placeholder 4"/>
          <p:cNvSpPr>
            <a:spLocks noGrp="1"/>
          </p:cNvSpPr>
          <p:nvPr>
            <p:ph type="sldNum" sz="quarter" idx="12"/>
          </p:nvPr>
        </p:nvSpPr>
        <p:spPr>
          <a:xfrm>
            <a:off x="6334579" y="6051384"/>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CF5FC8-BF05-4123-9025-D793B15EA66D}" type="slidenum">
              <a:rPr lang="en-US"/>
              <a:pPr eaLnBrk="1" hangingPunct="1"/>
              <a:t>50</a:t>
            </a:fld>
            <a:endParaRPr lang="en-US"/>
          </a:p>
        </p:txBody>
      </p:sp>
      <p:sp>
        <p:nvSpPr>
          <p:cNvPr id="6" name="Rectangle 2"/>
          <p:cNvSpPr txBox="1">
            <a:spLocks noChangeArrowheads="1"/>
          </p:cNvSpPr>
          <p:nvPr/>
        </p:nvSpPr>
        <p:spPr>
          <a:xfrm>
            <a:off x="429079" y="418368"/>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Superorder: Stomiatii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Stomiiformes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a:t>
            </a:r>
            <a:r>
              <a:rPr lang="en-US" sz="3200" dirty="0" err="1">
                <a:solidFill>
                  <a:schemeClr val="accent2">
                    <a:lumMod val="75000"/>
                  </a:schemeClr>
                </a:solidFill>
                <a:latin typeface="Arial" panose="020B0604020202020204" pitchFamily="34" charset="0"/>
                <a:cs typeface="Arial" panose="020B0604020202020204" pitchFamily="34" charset="0"/>
              </a:rPr>
              <a:t>Hatchetfish</a:t>
            </a:r>
            <a:endParaRPr lang="en-US" sz="3200" dirty="0">
              <a:solidFill>
                <a:schemeClr val="accent2">
                  <a:lumMod val="75000"/>
                </a:schemeClr>
              </a:solidFill>
              <a:latin typeface="Arial" panose="020B0604020202020204" pitchFamily="34" charset="0"/>
              <a:cs typeface="Arial" panose="020B0604020202020204" pitchFamily="34" charset="0"/>
            </a:endParaRPr>
          </a:p>
        </p:txBody>
      </p:sp>
      <p:pic>
        <p:nvPicPr>
          <p:cNvPr id="10242" name="Picture 2" descr="http://www-tc.pbs.org/wgbh/nova/sciencenow/0305/images/04-glow-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817" y="2186209"/>
            <a:ext cx="3775115" cy="2872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50016" y="5089996"/>
            <a:ext cx="3777916" cy="646331"/>
          </a:xfrm>
          <a:prstGeom prst="rect">
            <a:avLst/>
          </a:prstGeom>
          <a:noFill/>
        </p:spPr>
        <p:txBody>
          <a:bodyPr wrap="square" rtlCol="0">
            <a:spAutoFit/>
          </a:bodyPr>
          <a:lstStyle/>
          <a:p>
            <a:r>
              <a:rPr lang="en-US" dirty="0" err="1"/>
              <a:t>Photophores</a:t>
            </a:r>
            <a:r>
              <a:rPr lang="en-US" dirty="0"/>
              <a:t> on bottom of </a:t>
            </a:r>
            <a:r>
              <a:rPr lang="en-US" dirty="0" err="1"/>
              <a:t>hatchetfish</a:t>
            </a:r>
            <a:r>
              <a:rPr lang="en-US" dirty="0"/>
              <a:t> used in counter illumination</a:t>
            </a:r>
          </a:p>
        </p:txBody>
      </p:sp>
      <p:cxnSp>
        <p:nvCxnSpPr>
          <p:cNvPr id="4" name="Straight Arrow Connector 3"/>
          <p:cNvCxnSpPr>
            <a:stCxn id="2" idx="0"/>
          </p:cNvCxnSpPr>
          <p:nvPr/>
        </p:nvCxnSpPr>
        <p:spPr>
          <a:xfrm flipH="1" flipV="1">
            <a:off x="6894095" y="4668115"/>
            <a:ext cx="144879" cy="421881"/>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3"/>
          <p:cNvSpPr txBox="1">
            <a:spLocks noChangeArrowheads="1"/>
          </p:cNvSpPr>
          <p:nvPr/>
        </p:nvSpPr>
        <p:spPr>
          <a:xfrm>
            <a:off x="429079" y="1959334"/>
            <a:ext cx="4335426"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They get their name from their </a:t>
            </a:r>
            <a:r>
              <a:rPr lang="en-US" sz="1600" dirty="0">
                <a:solidFill>
                  <a:srgbClr val="00B0F0"/>
                </a:solidFill>
              </a:rPr>
              <a:t>thin,</a:t>
            </a:r>
            <a:r>
              <a:rPr lang="en-US" sz="1600" dirty="0"/>
              <a:t> </a:t>
            </a:r>
            <a:r>
              <a:rPr lang="en-US" sz="1600" dirty="0">
                <a:solidFill>
                  <a:srgbClr val="00B0F0"/>
                </a:solidFill>
              </a:rPr>
              <a:t>hatchet-shaped body that is laterally compressed</a:t>
            </a:r>
            <a:r>
              <a:rPr lang="en-US" sz="1600" dirty="0"/>
              <a:t>.  Like other deep-sea fish, they have </a:t>
            </a:r>
            <a:r>
              <a:rPr lang="en-US" sz="1600" dirty="0" err="1">
                <a:solidFill>
                  <a:srgbClr val="7030A0"/>
                </a:solidFill>
              </a:rPr>
              <a:t>photophores</a:t>
            </a:r>
            <a:r>
              <a:rPr lang="en-US" sz="1600" dirty="0">
                <a:solidFill>
                  <a:srgbClr val="7030A0"/>
                </a:solidFill>
              </a:rPr>
              <a:t> that allow them to generate their own light, a process known as bioluminescence</a:t>
            </a:r>
            <a:r>
              <a:rPr lang="en-US" sz="1600" dirty="0"/>
              <a:t>. </a:t>
            </a:r>
            <a:endParaRPr lang="en-US" sz="1600" b="1" dirty="0"/>
          </a:p>
          <a:p>
            <a:pPr>
              <a:buNone/>
            </a:pPr>
            <a:r>
              <a:rPr lang="en-US" sz="1600" b="1" dirty="0"/>
              <a:t>Unique characteristics - </a:t>
            </a:r>
            <a:r>
              <a:rPr lang="en-US" sz="1600" dirty="0"/>
              <a:t>Since the </a:t>
            </a:r>
            <a:r>
              <a:rPr lang="en-US" sz="1600" dirty="0" err="1">
                <a:solidFill>
                  <a:srgbClr val="FF3300"/>
                </a:solidFill>
              </a:rPr>
              <a:t>photophores</a:t>
            </a:r>
            <a:r>
              <a:rPr lang="en-US" sz="1600" dirty="0">
                <a:solidFill>
                  <a:srgbClr val="FF3300"/>
                </a:solidFill>
              </a:rPr>
              <a:t> point downward, it is believed they use them for counter illumination to avoid predators from below</a:t>
            </a:r>
            <a:r>
              <a:rPr lang="en-US" sz="1600" dirty="0"/>
              <a:t>.</a:t>
            </a:r>
            <a:endParaRPr lang="en-US" sz="1600" b="1" dirty="0"/>
          </a:p>
          <a:p>
            <a:pPr>
              <a:buNone/>
            </a:pPr>
            <a:r>
              <a:rPr lang="en-US" sz="1600" b="1" dirty="0"/>
              <a:t>Biogeography – </a:t>
            </a:r>
            <a:r>
              <a:rPr lang="en-US" sz="1600" dirty="0">
                <a:solidFill>
                  <a:srgbClr val="663300"/>
                </a:solidFill>
              </a:rPr>
              <a:t>Tropical and temperate oceans worldwide</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Deep-sea, </a:t>
            </a:r>
            <a:r>
              <a:rPr lang="en-US" sz="1600" dirty="0"/>
              <a:t>typically between 200 to 2000 feet deep</a:t>
            </a:r>
            <a:endParaRPr lang="en-US" sz="1600" b="1" dirty="0"/>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Hatchetfish</a:t>
            </a:r>
            <a:r>
              <a:rPr lang="en-US" sz="1600" dirty="0"/>
              <a:t> eat plankton, crustaceans and tiny fish.   </a:t>
            </a:r>
            <a:endParaRPr lang="en-US" sz="1600" dirty="0">
              <a:solidFill>
                <a:srgbClr val="0070C0"/>
              </a:solidFill>
            </a:endParaRPr>
          </a:p>
        </p:txBody>
      </p:sp>
    </p:spTree>
    <p:extLst>
      <p:ext uri="{BB962C8B-B14F-4D97-AF65-F5344CB8AC3E}">
        <p14:creationId xmlns:p14="http://schemas.microsoft.com/office/powerpoint/2010/main" val="2350596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90010" y="410368"/>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Scopelomorpha</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Myctophiformes</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Lanternfish</a:t>
            </a:r>
          </a:p>
        </p:txBody>
      </p:sp>
      <p:sp>
        <p:nvSpPr>
          <p:cNvPr id="75780" name="Rectangle 4"/>
          <p:cNvSpPr>
            <a:spLocks noGrp="1" noChangeArrowheads="1"/>
          </p:cNvSpPr>
          <p:nvPr>
            <p:ph sz="half" idx="2"/>
          </p:nvPr>
        </p:nvSpPr>
        <p:spPr/>
        <p:txBody>
          <a:bodyPr>
            <a:normAutofit/>
          </a:bodyPr>
          <a:lstStyle/>
          <a:p>
            <a:pPr eaLnBrk="1" hangingPunct="1">
              <a:lnSpc>
                <a:spcPct val="90000"/>
              </a:lnSpc>
              <a:buFontTx/>
              <a:buNone/>
            </a:pPr>
            <a:r>
              <a:rPr lang="en-US" sz="2000" dirty="0"/>
              <a:t>	</a:t>
            </a:r>
          </a:p>
        </p:txBody>
      </p:sp>
      <p:sp>
        <p:nvSpPr>
          <p:cNvPr id="75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D1EE57-4864-4D9F-B5CF-4D5F4E2DE87F}" type="slidenum">
              <a:rPr lang="en-US"/>
              <a:pPr eaLnBrk="1" hangingPunct="1"/>
              <a:t>51</a:t>
            </a:fld>
            <a:endParaRPr lang="en-US"/>
          </a:p>
        </p:txBody>
      </p:sp>
      <p:pic>
        <p:nvPicPr>
          <p:cNvPr id="2" name="Picture 1"/>
          <p:cNvPicPr>
            <a:picLocks noChangeAspect="1"/>
          </p:cNvPicPr>
          <p:nvPr/>
        </p:nvPicPr>
        <p:blipFill>
          <a:blip r:embed="rId2"/>
          <a:stretch>
            <a:fillRect/>
          </a:stretch>
        </p:blipFill>
        <p:spPr>
          <a:xfrm>
            <a:off x="5137483" y="4317858"/>
            <a:ext cx="3595239" cy="1710005"/>
          </a:xfrm>
          <a:prstGeom prst="rect">
            <a:avLst/>
          </a:prstGeom>
        </p:spPr>
      </p:pic>
      <p:pic>
        <p:nvPicPr>
          <p:cNvPr id="3" name="Picture 2"/>
          <p:cNvPicPr>
            <a:picLocks noChangeAspect="1"/>
          </p:cNvPicPr>
          <p:nvPr/>
        </p:nvPicPr>
        <p:blipFill>
          <a:blip r:embed="rId3"/>
          <a:stretch>
            <a:fillRect/>
          </a:stretch>
        </p:blipFill>
        <p:spPr>
          <a:xfrm>
            <a:off x="5137484" y="2012950"/>
            <a:ext cx="3595239" cy="1576946"/>
          </a:xfrm>
          <a:prstGeom prst="rect">
            <a:avLst/>
          </a:prstGeom>
        </p:spPr>
      </p:pic>
      <p:sp>
        <p:nvSpPr>
          <p:cNvPr id="4" name="TextBox 3"/>
          <p:cNvSpPr txBox="1"/>
          <p:nvPr/>
        </p:nvSpPr>
        <p:spPr>
          <a:xfrm>
            <a:off x="6105637" y="3693394"/>
            <a:ext cx="2627086" cy="400110"/>
          </a:xfrm>
          <a:prstGeom prst="rect">
            <a:avLst/>
          </a:prstGeom>
          <a:noFill/>
        </p:spPr>
        <p:txBody>
          <a:bodyPr wrap="square" rtlCol="0">
            <a:spAutoFit/>
          </a:bodyPr>
          <a:lstStyle/>
          <a:p>
            <a:r>
              <a:rPr lang="en-US" sz="2000" dirty="0"/>
              <a:t>Photophores</a:t>
            </a:r>
          </a:p>
        </p:txBody>
      </p:sp>
      <p:cxnSp>
        <p:nvCxnSpPr>
          <p:cNvPr id="7" name="Straight Arrow Connector 6"/>
          <p:cNvCxnSpPr/>
          <p:nvPr/>
        </p:nvCxnSpPr>
        <p:spPr>
          <a:xfrm flipH="1" flipV="1">
            <a:off x="6575367" y="3046788"/>
            <a:ext cx="258535" cy="680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829849" y="2997290"/>
            <a:ext cx="80298" cy="7517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a:xfrm>
            <a:off x="409749" y="2117272"/>
            <a:ext cx="4219401"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Like other deep water fish, Lanternfish are have </a:t>
            </a:r>
            <a:r>
              <a:rPr lang="en-US" sz="1600" dirty="0">
                <a:solidFill>
                  <a:srgbClr val="00B0F0"/>
                </a:solidFill>
              </a:rPr>
              <a:t>numerous </a:t>
            </a:r>
            <a:r>
              <a:rPr lang="en-US" sz="1600" dirty="0" err="1">
                <a:solidFill>
                  <a:srgbClr val="00B0F0"/>
                </a:solidFill>
              </a:rPr>
              <a:t>photophores</a:t>
            </a:r>
            <a:r>
              <a:rPr lang="en-US" sz="1600" dirty="0">
                <a:solidFill>
                  <a:srgbClr val="00B0F0"/>
                </a:solidFill>
              </a:rPr>
              <a:t> that make them bioluminescent, but they also have large eyes for improved vision.</a:t>
            </a:r>
            <a:r>
              <a:rPr lang="en-US" sz="1600" dirty="0"/>
              <a:t> They are a very widespread deep water fish and </a:t>
            </a:r>
            <a:r>
              <a:rPr lang="en-US" sz="1600" dirty="0">
                <a:solidFill>
                  <a:srgbClr val="7030A0"/>
                </a:solidFill>
              </a:rPr>
              <a:t>may account for as much as 65% of the deep sea biomass.</a:t>
            </a:r>
            <a:endParaRPr lang="en-US" sz="1600" b="1" dirty="0"/>
          </a:p>
          <a:p>
            <a:pPr>
              <a:lnSpc>
                <a:spcPct val="80000"/>
              </a:lnSpc>
              <a:buNone/>
            </a:pPr>
            <a:r>
              <a:rPr lang="en-US" sz="1600" b="1" dirty="0"/>
              <a:t>Unique characteristics - </a:t>
            </a:r>
            <a:r>
              <a:rPr lang="en-US" sz="1600" dirty="0">
                <a:solidFill>
                  <a:srgbClr val="FF3300"/>
                </a:solidFill>
              </a:rPr>
              <a:t>Lanternfish perform a diel vertical migration, and migrate upward to a depth of 30 to 300ft at night as they follow the migration of their zooplankton prey</a:t>
            </a:r>
            <a:r>
              <a:rPr lang="en-US" sz="1600" dirty="0"/>
              <a:t>. </a:t>
            </a:r>
            <a:endParaRPr lang="en-US" sz="1600" b="1" dirty="0"/>
          </a:p>
          <a:p>
            <a:pPr>
              <a:lnSpc>
                <a:spcPct val="80000"/>
              </a:lnSpc>
              <a:buNone/>
            </a:pPr>
            <a:r>
              <a:rPr lang="en-US" sz="1600" b="1" dirty="0"/>
              <a:t>Biogeography – </a:t>
            </a:r>
            <a:r>
              <a:rPr lang="en-US" sz="1600" dirty="0"/>
              <a:t>Lanternfish occur in </a:t>
            </a:r>
            <a:r>
              <a:rPr lang="en-US" sz="1600" dirty="0">
                <a:solidFill>
                  <a:srgbClr val="663300"/>
                </a:solidFill>
              </a:rPr>
              <a:t>all seas from the Arctic to the Antarctic</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err="1"/>
              <a:t>Lanternfish</a:t>
            </a:r>
            <a:r>
              <a:rPr lang="en-US" sz="1600" dirty="0"/>
              <a:t> are </a:t>
            </a:r>
            <a:r>
              <a:rPr lang="en-US" sz="1600" dirty="0">
                <a:solidFill>
                  <a:schemeClr val="accent5"/>
                </a:solidFill>
              </a:rPr>
              <a:t>deep-sea </a:t>
            </a:r>
            <a:r>
              <a:rPr lang="en-US" sz="1600" dirty="0"/>
              <a:t>fish that are typically found between 1000 to 5000 feet deep. </a:t>
            </a:r>
            <a:endParaRPr lang="en-US" sz="1600" b="1" dirty="0"/>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Lanternfish</a:t>
            </a:r>
            <a:r>
              <a:rPr lang="en-US" sz="1600" dirty="0"/>
              <a:t> primarily consume zooplankton</a:t>
            </a:r>
            <a:endParaRPr lang="en-US" sz="1600" dirty="0">
              <a:solidFill>
                <a:srgbClr val="0070C0"/>
              </a:solidFill>
            </a:endParaRPr>
          </a:p>
        </p:txBody>
      </p:sp>
    </p:spTree>
    <p:extLst>
      <p:ext uri="{BB962C8B-B14F-4D97-AF65-F5344CB8AC3E}">
        <p14:creationId xmlns:p14="http://schemas.microsoft.com/office/powerpoint/2010/main" val="290686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36252" y="235762"/>
            <a:ext cx="7886700" cy="1325563"/>
          </a:xfrm>
        </p:spPr>
        <p:txBody>
          <a:bodyPr>
            <a:normAutofit/>
          </a:bodyPr>
          <a:lstStyle/>
          <a:p>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p>
        </p:txBody>
      </p:sp>
      <p:sp>
        <p:nvSpPr>
          <p:cNvPr id="76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C84802C-9D3A-4190-AEB7-F28BD6507F04}" type="slidenum">
              <a:rPr lang="en-US"/>
              <a:pPr eaLnBrk="1" hangingPunct="1"/>
              <a:t>52</a:t>
            </a:fld>
            <a:endParaRPr lang="en-US"/>
          </a:p>
        </p:txBody>
      </p:sp>
      <p:cxnSp>
        <p:nvCxnSpPr>
          <p:cNvPr id="10" name="Straight Arrow Connector 9"/>
          <p:cNvCxnSpPr/>
          <p:nvPr/>
        </p:nvCxnSpPr>
        <p:spPr>
          <a:xfrm flipH="1">
            <a:off x="6973484" y="2382798"/>
            <a:ext cx="329858" cy="204665"/>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6112042" y="3384100"/>
            <a:ext cx="2749216" cy="1993321"/>
          </a:xfrm>
          <a:prstGeom prst="rect">
            <a:avLst/>
          </a:prstGeom>
        </p:spPr>
      </p:pic>
      <p:sp>
        <p:nvSpPr>
          <p:cNvPr id="12" name="Rectangle 3"/>
          <p:cNvSpPr txBox="1">
            <a:spLocks noChangeArrowheads="1"/>
          </p:cNvSpPr>
          <p:nvPr/>
        </p:nvSpPr>
        <p:spPr>
          <a:xfrm>
            <a:off x="437967" y="1561325"/>
            <a:ext cx="5062602" cy="47587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Acanthopterygians are the </a:t>
            </a:r>
            <a:r>
              <a:rPr lang="en-US" sz="1600" dirty="0">
                <a:solidFill>
                  <a:srgbClr val="00B0F0"/>
                </a:solidFill>
              </a:rPr>
              <a:t>largest and most diverse group of fishes, making up 60% of all fish species</a:t>
            </a:r>
            <a:r>
              <a:rPr lang="en-US" sz="1600" dirty="0"/>
              <a:t>. </a:t>
            </a:r>
            <a:endParaRPr lang="en-US" sz="1600" b="1" dirty="0"/>
          </a:p>
          <a:p>
            <a:pPr>
              <a:lnSpc>
                <a:spcPct val="80000"/>
              </a:lnSpc>
              <a:buNone/>
            </a:pPr>
            <a:r>
              <a:rPr lang="en-US" sz="1600" b="1" dirty="0"/>
              <a:t>Unique characteristics - </a:t>
            </a:r>
            <a:r>
              <a:rPr lang="en-US" sz="1600" dirty="0"/>
              <a:t>Fish in the superorder </a:t>
            </a:r>
            <a:r>
              <a:rPr lang="en-US" sz="1600" dirty="0" err="1"/>
              <a:t>Acanthopterygii</a:t>
            </a:r>
            <a:r>
              <a:rPr lang="en-US" sz="1600" dirty="0"/>
              <a:t> are </a:t>
            </a:r>
            <a:r>
              <a:rPr lang="en-US" sz="1600" dirty="0">
                <a:solidFill>
                  <a:srgbClr val="7030A0"/>
                </a:solidFill>
              </a:rPr>
              <a:t>characterized as having two dorsal fins with spiny-fin rays on their first dorsal fin and soft rays on the second dorsal fin</a:t>
            </a:r>
            <a:r>
              <a:rPr lang="en-US" sz="1600" dirty="0"/>
              <a:t>. </a:t>
            </a:r>
            <a:r>
              <a:rPr lang="en-US" sz="1600" dirty="0">
                <a:solidFill>
                  <a:srgbClr val="7030A0"/>
                </a:solidFill>
              </a:rPr>
              <a:t>They also have an anterior spine on their pelvic fin</a:t>
            </a:r>
            <a:r>
              <a:rPr lang="en-US" sz="1600" dirty="0"/>
              <a:t>. Acanthopterygians also have a </a:t>
            </a:r>
            <a:r>
              <a:rPr lang="en-US" sz="1600" dirty="0">
                <a:solidFill>
                  <a:srgbClr val="FF3300"/>
                </a:solidFill>
              </a:rPr>
              <a:t>connection between the pectoral girdle and pelvic girdle with their pelvic fins in an anterior position on their body and the pectoral fins high on their sides near their operculum</a:t>
            </a:r>
            <a:r>
              <a:rPr lang="en-US" sz="1600" dirty="0"/>
              <a:t>. Other </a:t>
            </a:r>
            <a:r>
              <a:rPr lang="en-US" sz="1600" dirty="0" err="1"/>
              <a:t>synapomorphies</a:t>
            </a:r>
            <a:r>
              <a:rPr lang="en-US" sz="1600" dirty="0"/>
              <a:t> that unite the Acanthopterygians are the </a:t>
            </a:r>
            <a:r>
              <a:rPr lang="en-US" sz="1600" dirty="0">
                <a:solidFill>
                  <a:srgbClr val="00B0F0"/>
                </a:solidFill>
              </a:rPr>
              <a:t>presence of pharyngeal dentition</a:t>
            </a:r>
            <a:r>
              <a:rPr lang="en-US" sz="1600" dirty="0"/>
              <a:t> and an </a:t>
            </a:r>
            <a:r>
              <a:rPr lang="en-US" sz="1600" dirty="0">
                <a:solidFill>
                  <a:srgbClr val="7030A0"/>
                </a:solidFill>
              </a:rPr>
              <a:t>ascending process on their premaxilla that improves jaw protrusion</a:t>
            </a:r>
            <a:r>
              <a:rPr lang="en-US" sz="1600" dirty="0"/>
              <a:t>. </a:t>
            </a:r>
            <a:endParaRPr lang="en-US" sz="1600" b="1" dirty="0"/>
          </a:p>
        </p:txBody>
      </p:sp>
      <p:grpSp>
        <p:nvGrpSpPr>
          <p:cNvPr id="13" name="Group 12"/>
          <p:cNvGrpSpPr/>
          <p:nvPr/>
        </p:nvGrpSpPr>
        <p:grpSpPr>
          <a:xfrm>
            <a:off x="5692217" y="1548731"/>
            <a:ext cx="3278159" cy="1684112"/>
            <a:chOff x="5107043" y="1982006"/>
            <a:chExt cx="3824654" cy="1824042"/>
          </a:xfrm>
        </p:grpSpPr>
        <p:pic>
          <p:nvPicPr>
            <p:cNvPr id="14" name="Picture 13"/>
            <p:cNvPicPr>
              <a:picLocks noChangeAspect="1"/>
            </p:cNvPicPr>
            <p:nvPr/>
          </p:nvPicPr>
          <p:blipFill>
            <a:blip r:embed="rId3"/>
            <a:stretch>
              <a:fillRect/>
            </a:stretch>
          </p:blipFill>
          <p:spPr>
            <a:xfrm>
              <a:off x="5107043" y="2039458"/>
              <a:ext cx="3732882" cy="1766590"/>
            </a:xfrm>
            <a:prstGeom prst="rect">
              <a:avLst/>
            </a:prstGeom>
          </p:spPr>
        </p:pic>
        <p:sp>
          <p:nvSpPr>
            <p:cNvPr id="15" name="TextBox 14"/>
            <p:cNvSpPr txBox="1"/>
            <p:nvPr/>
          </p:nvSpPr>
          <p:spPr>
            <a:xfrm>
              <a:off x="6736196" y="1982006"/>
              <a:ext cx="1663146" cy="369332"/>
            </a:xfrm>
            <a:prstGeom prst="rect">
              <a:avLst/>
            </a:prstGeom>
            <a:noFill/>
          </p:spPr>
          <p:txBody>
            <a:bodyPr wrap="square" rtlCol="0">
              <a:spAutoFit/>
            </a:bodyPr>
            <a:lstStyle/>
            <a:p>
              <a:r>
                <a:rPr lang="en-US" sz="1600" b="1" dirty="0">
                  <a:solidFill>
                    <a:schemeClr val="bg1"/>
                  </a:solidFill>
                </a:rPr>
                <a:t>Spiny fin rays</a:t>
              </a:r>
            </a:p>
          </p:txBody>
        </p:sp>
        <p:sp>
          <p:nvSpPr>
            <p:cNvPr id="16" name="TextBox 15"/>
            <p:cNvSpPr txBox="1"/>
            <p:nvPr/>
          </p:nvSpPr>
          <p:spPr>
            <a:xfrm>
              <a:off x="7423010" y="2277679"/>
              <a:ext cx="1508687" cy="369332"/>
            </a:xfrm>
            <a:prstGeom prst="rect">
              <a:avLst/>
            </a:prstGeom>
            <a:noFill/>
          </p:spPr>
          <p:txBody>
            <a:bodyPr wrap="square" rtlCol="0">
              <a:spAutoFit/>
            </a:bodyPr>
            <a:lstStyle/>
            <a:p>
              <a:r>
                <a:rPr lang="en-US" sz="1600" b="1" dirty="0">
                  <a:solidFill>
                    <a:schemeClr val="bg1"/>
                  </a:solidFill>
                </a:rPr>
                <a:t>Soft fin rays</a:t>
              </a:r>
            </a:p>
          </p:txBody>
        </p:sp>
        <p:cxnSp>
          <p:nvCxnSpPr>
            <p:cNvPr id="17" name="Straight Arrow Connector 16"/>
            <p:cNvCxnSpPr/>
            <p:nvPr/>
          </p:nvCxnSpPr>
          <p:spPr>
            <a:xfrm>
              <a:off x="7956684" y="2680010"/>
              <a:ext cx="37767" cy="326387"/>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p:nvPr/>
        </p:nvCxnSpPr>
        <p:spPr>
          <a:xfrm flipH="1">
            <a:off x="7291967" y="1845903"/>
            <a:ext cx="155688" cy="254915"/>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975263" y="4852108"/>
            <a:ext cx="2158171" cy="1621677"/>
          </a:xfrm>
          <a:prstGeom prst="rect">
            <a:avLst/>
          </a:prstGeom>
        </p:spPr>
      </p:pic>
      <p:pic>
        <p:nvPicPr>
          <p:cNvPr id="34" name="Picture 2" descr="http://www.garysmithfishing.com/Bass_Mouth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8836" y="4814762"/>
            <a:ext cx="2298868" cy="172415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327145" y="5673313"/>
            <a:ext cx="1292678" cy="646331"/>
          </a:xfrm>
          <a:prstGeom prst="rect">
            <a:avLst/>
          </a:prstGeom>
          <a:noFill/>
        </p:spPr>
        <p:txBody>
          <a:bodyPr wrap="square" rtlCol="0">
            <a:spAutoFit/>
          </a:bodyPr>
          <a:lstStyle/>
          <a:p>
            <a:pPr algn="r"/>
            <a:r>
              <a:rPr lang="en-US" dirty="0"/>
              <a:t>Pharyngeal dentition</a:t>
            </a:r>
          </a:p>
        </p:txBody>
      </p:sp>
      <p:cxnSp>
        <p:nvCxnSpPr>
          <p:cNvPr id="36" name="Straight Arrow Connector 35"/>
          <p:cNvCxnSpPr>
            <a:stCxn id="35" idx="1"/>
          </p:cNvCxnSpPr>
          <p:nvPr/>
        </p:nvCxnSpPr>
        <p:spPr>
          <a:xfrm flipH="1" flipV="1">
            <a:off x="5314581" y="5673313"/>
            <a:ext cx="1012564" cy="32316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58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71406"/>
            <a:ext cx="7886700" cy="1325563"/>
          </a:xfrm>
        </p:spPr>
        <p:txBody>
          <a:bodyPr>
            <a:normAutofit/>
          </a:bodyPr>
          <a:lstStyle/>
          <a:p>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p>
        </p:txBody>
      </p:sp>
      <p:sp>
        <p:nvSpPr>
          <p:cNvPr id="76803" name="Rectangle 3"/>
          <p:cNvSpPr>
            <a:spLocks noGrp="1" noChangeArrowheads="1"/>
          </p:cNvSpPr>
          <p:nvPr>
            <p:ph sz="half" idx="1"/>
          </p:nvPr>
        </p:nvSpPr>
        <p:spPr>
          <a:xfrm>
            <a:off x="457200" y="1712320"/>
            <a:ext cx="7886700" cy="4644031"/>
          </a:xfrm>
        </p:spPr>
        <p:txBody>
          <a:bodyPr>
            <a:noAutofit/>
          </a:bodyPr>
          <a:lstStyle/>
          <a:p>
            <a:pPr marL="0" indent="0" eaLnBrk="1" hangingPunct="1">
              <a:buFontTx/>
              <a:buNone/>
            </a:pPr>
            <a:r>
              <a:rPr lang="en-US" dirty="0" err="1"/>
              <a:t>Acantopterygian</a:t>
            </a:r>
            <a:r>
              <a:rPr lang="en-US" dirty="0"/>
              <a:t> orders in this lab include:</a:t>
            </a:r>
          </a:p>
          <a:p>
            <a:pPr>
              <a:lnSpc>
                <a:spcPct val="100000"/>
              </a:lnSpc>
              <a:spcBef>
                <a:spcPts val="0"/>
              </a:spcBef>
            </a:pPr>
            <a:r>
              <a:rPr lang="en-US" sz="2400" dirty="0" err="1"/>
              <a:t>Mugiliformes</a:t>
            </a:r>
            <a:r>
              <a:rPr lang="en-US" sz="2400" dirty="0"/>
              <a:t> – Mullets</a:t>
            </a:r>
          </a:p>
          <a:p>
            <a:pPr>
              <a:lnSpc>
                <a:spcPct val="100000"/>
              </a:lnSpc>
              <a:spcBef>
                <a:spcPts val="0"/>
              </a:spcBef>
            </a:pPr>
            <a:r>
              <a:rPr lang="en-US" sz="2400" dirty="0" err="1"/>
              <a:t>Antheriniformes</a:t>
            </a:r>
            <a:r>
              <a:rPr lang="en-US" sz="2400" dirty="0"/>
              <a:t> – Silversides</a:t>
            </a:r>
          </a:p>
          <a:p>
            <a:pPr>
              <a:lnSpc>
                <a:spcPct val="100000"/>
              </a:lnSpc>
              <a:spcBef>
                <a:spcPts val="0"/>
              </a:spcBef>
            </a:pPr>
            <a:r>
              <a:rPr lang="en-US" sz="2400" dirty="0" err="1"/>
              <a:t>Beloniformes</a:t>
            </a:r>
            <a:r>
              <a:rPr lang="en-US" sz="2400" dirty="0"/>
              <a:t> – Flying fish</a:t>
            </a:r>
          </a:p>
          <a:p>
            <a:pPr>
              <a:lnSpc>
                <a:spcPct val="100000"/>
              </a:lnSpc>
              <a:spcBef>
                <a:spcPts val="0"/>
              </a:spcBef>
            </a:pPr>
            <a:r>
              <a:rPr lang="en-US" sz="2400" dirty="0" err="1"/>
              <a:t>Cyprinodontiformes</a:t>
            </a:r>
            <a:r>
              <a:rPr lang="en-US" sz="2400" dirty="0"/>
              <a:t> – Livebearers</a:t>
            </a:r>
          </a:p>
          <a:p>
            <a:pPr>
              <a:lnSpc>
                <a:spcPct val="100000"/>
              </a:lnSpc>
              <a:spcBef>
                <a:spcPts val="0"/>
              </a:spcBef>
            </a:pPr>
            <a:r>
              <a:rPr lang="en-US" sz="2400" dirty="0" err="1"/>
              <a:t>Gobiesociformes</a:t>
            </a:r>
            <a:r>
              <a:rPr lang="en-US" sz="2400" dirty="0"/>
              <a:t> – Clingfishes</a:t>
            </a:r>
          </a:p>
          <a:p>
            <a:pPr>
              <a:lnSpc>
                <a:spcPct val="100000"/>
              </a:lnSpc>
              <a:spcBef>
                <a:spcPts val="0"/>
              </a:spcBef>
            </a:pPr>
            <a:r>
              <a:rPr lang="en-US" sz="2400" dirty="0" err="1"/>
              <a:t>Gasterosteiformes</a:t>
            </a:r>
            <a:r>
              <a:rPr lang="en-US" sz="2400" dirty="0"/>
              <a:t> – Sticklebacks</a:t>
            </a:r>
          </a:p>
          <a:p>
            <a:pPr>
              <a:lnSpc>
                <a:spcPct val="100000"/>
              </a:lnSpc>
              <a:spcBef>
                <a:spcPts val="0"/>
              </a:spcBef>
            </a:pPr>
            <a:r>
              <a:rPr lang="en-US" sz="2400" dirty="0" err="1"/>
              <a:t>Syngnathiformes</a:t>
            </a:r>
            <a:r>
              <a:rPr lang="en-US" sz="2400" dirty="0"/>
              <a:t> – Pipefish and Seahorses</a:t>
            </a:r>
          </a:p>
          <a:p>
            <a:pPr>
              <a:lnSpc>
                <a:spcPct val="100000"/>
              </a:lnSpc>
              <a:spcBef>
                <a:spcPts val="0"/>
              </a:spcBef>
            </a:pPr>
            <a:r>
              <a:rPr lang="en-US" sz="2400" dirty="0"/>
              <a:t>Pleuronectiformes – Flatfishes</a:t>
            </a:r>
          </a:p>
          <a:p>
            <a:pPr>
              <a:lnSpc>
                <a:spcPct val="100000"/>
              </a:lnSpc>
              <a:spcBef>
                <a:spcPts val="0"/>
              </a:spcBef>
            </a:pPr>
            <a:r>
              <a:rPr lang="en-US" sz="2400" dirty="0" err="1"/>
              <a:t>Scorpaeniformes</a:t>
            </a:r>
            <a:r>
              <a:rPr lang="en-US" sz="2400" dirty="0"/>
              <a:t> – </a:t>
            </a:r>
            <a:r>
              <a:rPr lang="en-US" sz="2400" dirty="0" err="1"/>
              <a:t>Scorpionfishes</a:t>
            </a:r>
            <a:endParaRPr lang="en-US" sz="2400" dirty="0"/>
          </a:p>
          <a:p>
            <a:pPr>
              <a:lnSpc>
                <a:spcPct val="100000"/>
              </a:lnSpc>
              <a:spcBef>
                <a:spcPts val="0"/>
              </a:spcBef>
            </a:pPr>
            <a:r>
              <a:rPr lang="en-US" sz="2400" dirty="0"/>
              <a:t>Perciformes – Bass, Perches, Gobies, Wrasses, Tuna</a:t>
            </a:r>
          </a:p>
          <a:p>
            <a:pPr>
              <a:lnSpc>
                <a:spcPct val="100000"/>
              </a:lnSpc>
              <a:spcBef>
                <a:spcPts val="0"/>
              </a:spcBef>
            </a:pPr>
            <a:r>
              <a:rPr lang="en-US" sz="2400" dirty="0" err="1"/>
              <a:t>Tertadontiformes</a:t>
            </a:r>
            <a:r>
              <a:rPr lang="en-US" sz="2400" dirty="0"/>
              <a:t> – Pufferfishes and </a:t>
            </a:r>
            <a:r>
              <a:rPr lang="en-US" sz="2400" dirty="0" err="1"/>
              <a:t>Mola</a:t>
            </a:r>
            <a:endParaRPr lang="en-US" sz="2400" dirty="0"/>
          </a:p>
        </p:txBody>
      </p:sp>
      <p:sp>
        <p:nvSpPr>
          <p:cNvPr id="76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C84802C-9D3A-4190-AEB7-F28BD6507F04}" type="slidenum">
              <a:rPr lang="en-US"/>
              <a:pPr eaLnBrk="1" hangingPunct="1"/>
              <a:t>53</a:t>
            </a:fld>
            <a:endParaRPr lang="en-US"/>
          </a:p>
        </p:txBody>
      </p:sp>
      <p:cxnSp>
        <p:nvCxnSpPr>
          <p:cNvPr id="11" name="Straight Arrow Connector 10"/>
          <p:cNvCxnSpPr/>
          <p:nvPr/>
        </p:nvCxnSpPr>
        <p:spPr>
          <a:xfrm>
            <a:off x="7956684" y="2680010"/>
            <a:ext cx="37767" cy="326387"/>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656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365126"/>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Mugiliformes</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Mullet</a:t>
            </a:r>
          </a:p>
        </p:txBody>
      </p:sp>
      <p:sp>
        <p:nvSpPr>
          <p:cNvPr id="77828" name="Rectangle 4"/>
          <p:cNvSpPr>
            <a:spLocks noGrp="1" noChangeArrowheads="1"/>
          </p:cNvSpPr>
          <p:nvPr>
            <p:ph sz="half" idx="2"/>
          </p:nvPr>
        </p:nvSpPr>
        <p:spPr/>
        <p:txBody>
          <a:bodyPr>
            <a:normAutofit/>
          </a:bodyPr>
          <a:lstStyle/>
          <a:p>
            <a:pPr eaLnBrk="1" hangingPunct="1">
              <a:lnSpc>
                <a:spcPct val="90000"/>
              </a:lnSpc>
              <a:buFontTx/>
              <a:buNone/>
            </a:pPr>
            <a:r>
              <a:rPr lang="en-US" sz="1600"/>
              <a:t>	</a:t>
            </a:r>
          </a:p>
        </p:txBody>
      </p:sp>
      <p:sp>
        <p:nvSpPr>
          <p:cNvPr id="778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90DCE6-911C-458C-BF3B-7CCE10901B90}" type="slidenum">
              <a:rPr lang="en-US"/>
              <a:pPr eaLnBrk="1" hangingPunct="1"/>
              <a:t>54</a:t>
            </a:fld>
            <a:endParaRPr lang="en-US"/>
          </a:p>
        </p:txBody>
      </p:sp>
      <p:pic>
        <p:nvPicPr>
          <p:cNvPr id="15364" name="Picture 4" descr="http://wheretoseafish.com/wp-content/uploads/2011/10/mull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462" y="1870077"/>
            <a:ext cx="3648075" cy="131445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4.bp.blogspot.com/-waF_niA0ycE/TptNQMg3DvI/AAAAAAAAXU4/HKSTui93D2I/s400/Mugil+cepha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462" y="3630216"/>
            <a:ext cx="3395663" cy="2546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433943" y="1876345"/>
            <a:ext cx="4306499" cy="4480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Mullet have </a:t>
            </a:r>
            <a:r>
              <a:rPr lang="en-US" sz="1600" dirty="0">
                <a:solidFill>
                  <a:srgbClr val="00B0F0"/>
                </a:solidFill>
              </a:rPr>
              <a:t>two separate dorsal fins, a small, triangular mouth, and often have several rows of horizontal black stripes</a:t>
            </a:r>
            <a:r>
              <a:rPr lang="en-US" sz="1600" dirty="0"/>
              <a:t>. </a:t>
            </a:r>
            <a:r>
              <a:rPr lang="en-US" sz="1600" dirty="0">
                <a:solidFill>
                  <a:srgbClr val="FF0000"/>
                </a:solidFill>
              </a:rPr>
              <a:t>Mullets have served as an important source of food for humans for thousands of years, and were an important food source to ancient Romans. </a:t>
            </a:r>
            <a:endParaRPr lang="en-US" sz="1600" b="1" dirty="0"/>
          </a:p>
          <a:p>
            <a:pPr>
              <a:lnSpc>
                <a:spcPct val="80000"/>
              </a:lnSpc>
              <a:buNone/>
            </a:pPr>
            <a:r>
              <a:rPr lang="en-US" sz="1600" b="1" dirty="0"/>
              <a:t>Unique characteristics - </a:t>
            </a:r>
            <a:r>
              <a:rPr lang="en-US" sz="1600" dirty="0"/>
              <a:t>Unlike most fish, </a:t>
            </a:r>
            <a:r>
              <a:rPr lang="en-US" sz="1600" dirty="0">
                <a:solidFill>
                  <a:srgbClr val="7030A0"/>
                </a:solidFill>
              </a:rPr>
              <a:t>mullet lack a lateral line</a:t>
            </a:r>
            <a:r>
              <a:rPr lang="en-US" sz="1600" dirty="0"/>
              <a:t>, which is a sensory organ that runs along the side of the body. Mullet are known for the frequent leaping from the water, which still puzzle biologists to this day. </a:t>
            </a:r>
            <a:endParaRPr lang="en-US" sz="1600" b="1" dirty="0"/>
          </a:p>
          <a:p>
            <a:pPr>
              <a:lnSpc>
                <a:spcPct val="80000"/>
              </a:lnSpc>
              <a:buNone/>
            </a:pPr>
            <a:r>
              <a:rPr lang="en-US" sz="1600" b="1" dirty="0"/>
              <a:t>Biogeography – </a:t>
            </a:r>
            <a:r>
              <a:rPr lang="en-US" sz="1600" dirty="0"/>
              <a:t>Found in </a:t>
            </a:r>
            <a:r>
              <a:rPr lang="en-US" sz="1600" dirty="0">
                <a:solidFill>
                  <a:srgbClr val="663300"/>
                </a:solidFill>
              </a:rPr>
              <a:t>tropical and warm temperate waters worldwide</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Mullet are typically found in </a:t>
            </a:r>
            <a:r>
              <a:rPr lang="en-US" sz="1600" dirty="0">
                <a:solidFill>
                  <a:schemeClr val="accent5"/>
                </a:solidFill>
              </a:rPr>
              <a:t>coastal temperate and tropical waters, </a:t>
            </a:r>
            <a:r>
              <a:rPr lang="en-US" sz="1600" dirty="0"/>
              <a:t>although some species live in fresh water habitats</a:t>
            </a:r>
            <a:r>
              <a:rPr lang="en-US" sz="1600" dirty="0">
                <a:solidFill>
                  <a:schemeClr val="accent5"/>
                </a:solidFill>
              </a:rPr>
              <a:t>. </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err="1">
                <a:solidFill>
                  <a:schemeClr val="accent2">
                    <a:lumMod val="75000"/>
                  </a:schemeClr>
                </a:solidFill>
              </a:rPr>
              <a:t>Detritivorous</a:t>
            </a:r>
            <a:r>
              <a:rPr lang="en-US" sz="1600" dirty="0">
                <a:solidFill>
                  <a:schemeClr val="accent2">
                    <a:lumMod val="75000"/>
                  </a:schemeClr>
                </a:solidFill>
              </a:rPr>
              <a:t> diet</a:t>
            </a:r>
            <a:r>
              <a:rPr lang="en-US" sz="1600" dirty="0"/>
              <a:t>. Many mullet will feed on the silt that covers the bottom and digest the minute plants and animals in the silt. </a:t>
            </a:r>
            <a:endParaRPr lang="en-US" sz="1600" dirty="0">
              <a:solidFill>
                <a:srgbClr val="0070C0"/>
              </a:solidFill>
            </a:endParaRPr>
          </a:p>
        </p:txBody>
      </p:sp>
    </p:spTree>
    <p:extLst>
      <p:ext uri="{BB962C8B-B14F-4D97-AF65-F5344CB8AC3E}">
        <p14:creationId xmlns:p14="http://schemas.microsoft.com/office/powerpoint/2010/main" val="2472539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36512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Atheriniformes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California grunion</a:t>
            </a:r>
          </a:p>
        </p:txBody>
      </p:sp>
      <p:sp>
        <p:nvSpPr>
          <p:cNvPr id="79876" name="Rectangle 4"/>
          <p:cNvSpPr>
            <a:spLocks noGrp="1" noChangeArrowheads="1"/>
          </p:cNvSpPr>
          <p:nvPr>
            <p:ph sz="half" idx="2"/>
          </p:nvPr>
        </p:nvSpPr>
        <p:spPr/>
        <p:txBody>
          <a:bodyPr>
            <a:normAutofit/>
          </a:bodyPr>
          <a:lstStyle/>
          <a:p>
            <a:pPr eaLnBrk="1" hangingPunct="1">
              <a:lnSpc>
                <a:spcPct val="80000"/>
              </a:lnSpc>
              <a:buFontTx/>
              <a:buNone/>
            </a:pPr>
            <a:r>
              <a:rPr lang="en-US" sz="1800"/>
              <a:t>	</a:t>
            </a:r>
          </a:p>
        </p:txBody>
      </p:sp>
      <p:sp>
        <p:nvSpPr>
          <p:cNvPr id="7987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D1448D-BF89-484B-BED6-D1B82FD1A361}" type="slidenum">
              <a:rPr lang="en-US"/>
              <a:pPr eaLnBrk="1" hangingPunct="1"/>
              <a:t>55</a:t>
            </a:fld>
            <a:endParaRPr lang="en-US"/>
          </a:p>
        </p:txBody>
      </p:sp>
      <p:pic>
        <p:nvPicPr>
          <p:cNvPr id="79877" name="Picture 10" descr="GrunionSpaw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128" y="4259801"/>
            <a:ext cx="3016469" cy="201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12" descr="grunionr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058" y="2082054"/>
            <a:ext cx="2997539" cy="199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39896" y="1682332"/>
            <a:ext cx="2014197" cy="400110"/>
          </a:xfrm>
          <a:prstGeom prst="rect">
            <a:avLst/>
          </a:prstGeom>
          <a:noFill/>
        </p:spPr>
        <p:txBody>
          <a:bodyPr wrap="square" rtlCol="0">
            <a:spAutoFit/>
          </a:bodyPr>
          <a:lstStyle/>
          <a:p>
            <a:r>
              <a:rPr lang="en-US" sz="2000" dirty="0"/>
              <a:t>Beach spawning</a:t>
            </a:r>
          </a:p>
        </p:txBody>
      </p:sp>
      <p:sp>
        <p:nvSpPr>
          <p:cNvPr id="3" name="TextBox 2"/>
          <p:cNvSpPr txBox="1"/>
          <p:nvPr/>
        </p:nvSpPr>
        <p:spPr>
          <a:xfrm>
            <a:off x="7486650" y="4336842"/>
            <a:ext cx="1396603" cy="369332"/>
          </a:xfrm>
          <a:prstGeom prst="rect">
            <a:avLst/>
          </a:prstGeom>
          <a:noFill/>
        </p:spPr>
        <p:txBody>
          <a:bodyPr wrap="square" rtlCol="0">
            <a:spAutoFit/>
          </a:bodyPr>
          <a:lstStyle/>
          <a:p>
            <a:r>
              <a:rPr lang="en-US" dirty="0">
                <a:solidFill>
                  <a:schemeClr val="bg1"/>
                </a:solidFill>
              </a:rPr>
              <a:t>Female</a:t>
            </a:r>
          </a:p>
        </p:txBody>
      </p:sp>
      <p:cxnSp>
        <p:nvCxnSpPr>
          <p:cNvPr id="5" name="Straight Arrow Connector 4"/>
          <p:cNvCxnSpPr/>
          <p:nvPr/>
        </p:nvCxnSpPr>
        <p:spPr>
          <a:xfrm flipH="1">
            <a:off x="7590971" y="4706174"/>
            <a:ext cx="290287" cy="3157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85511" y="5720982"/>
            <a:ext cx="721689" cy="369332"/>
          </a:xfrm>
          <a:prstGeom prst="rect">
            <a:avLst/>
          </a:prstGeom>
          <a:noFill/>
        </p:spPr>
        <p:txBody>
          <a:bodyPr wrap="square" rtlCol="0">
            <a:spAutoFit/>
          </a:bodyPr>
          <a:lstStyle/>
          <a:p>
            <a:r>
              <a:rPr lang="en-US" dirty="0">
                <a:solidFill>
                  <a:schemeClr val="bg1"/>
                </a:solidFill>
              </a:rPr>
              <a:t>Male</a:t>
            </a:r>
          </a:p>
        </p:txBody>
      </p:sp>
      <p:cxnSp>
        <p:nvCxnSpPr>
          <p:cNvPr id="14" name="Straight Arrow Connector 13"/>
          <p:cNvCxnSpPr/>
          <p:nvPr/>
        </p:nvCxnSpPr>
        <p:spPr>
          <a:xfrm flipV="1">
            <a:off x="6429943" y="5366516"/>
            <a:ext cx="287861" cy="39677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657107" y="1893679"/>
            <a:ext cx="4195207" cy="446267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t>General characteristics - </a:t>
            </a:r>
            <a:r>
              <a:rPr lang="en-US" sz="1800" dirty="0" err="1"/>
              <a:t>Atherinids</a:t>
            </a:r>
            <a:r>
              <a:rPr lang="en-US" sz="1800" dirty="0"/>
              <a:t> are </a:t>
            </a:r>
            <a:r>
              <a:rPr lang="en-US" sz="1800" dirty="0">
                <a:solidFill>
                  <a:srgbClr val="00B0F0"/>
                </a:solidFill>
              </a:rPr>
              <a:t>commonly known as silversides, because of their silvery appearance</a:t>
            </a:r>
            <a:r>
              <a:rPr lang="en-US" sz="1800" dirty="0"/>
              <a:t>.</a:t>
            </a:r>
            <a:endParaRPr lang="en-US" sz="1800" b="1" dirty="0"/>
          </a:p>
          <a:p>
            <a:pPr>
              <a:buNone/>
            </a:pPr>
            <a:r>
              <a:rPr lang="en-US" sz="1800" b="1" dirty="0"/>
              <a:t>Unique characteristics - </a:t>
            </a:r>
            <a:r>
              <a:rPr lang="en-US" sz="1800" dirty="0"/>
              <a:t>The California grunion is a silverside known for their unique spawning behavior. From March and September the grunion will ride the waves on to the</a:t>
            </a:r>
            <a:r>
              <a:rPr lang="en-US" sz="1800" dirty="0">
                <a:solidFill>
                  <a:srgbClr val="7030A0"/>
                </a:solidFill>
              </a:rPr>
              <a:t> sandy beaches of southern California at night and spawn in the sand</a:t>
            </a:r>
            <a:r>
              <a:rPr lang="en-US" sz="1800" dirty="0"/>
              <a:t>.</a:t>
            </a:r>
            <a:r>
              <a:rPr lang="en-US" sz="1800" dirty="0">
                <a:solidFill>
                  <a:srgbClr val="FF0000"/>
                </a:solidFill>
              </a:rPr>
              <a:t> </a:t>
            </a:r>
            <a:r>
              <a:rPr lang="en-US" sz="1800" dirty="0">
                <a:solidFill>
                  <a:srgbClr val="CC0066"/>
                </a:solidFill>
              </a:rPr>
              <a:t>The females burrow backwards in the sand to lay their eggs as several males will surround her and fertilize the eggs.</a:t>
            </a:r>
            <a:r>
              <a:rPr lang="en-US" sz="1800" dirty="0">
                <a:solidFill>
                  <a:srgbClr val="00B050"/>
                </a:solidFill>
              </a:rPr>
              <a:t> </a:t>
            </a:r>
            <a:r>
              <a:rPr lang="en-US" sz="1800" dirty="0">
                <a:solidFill>
                  <a:srgbClr val="FF3300"/>
                </a:solidFill>
              </a:rPr>
              <a:t>The spawning occurs on nights after a full or new moon when the tides are the highest. </a:t>
            </a:r>
            <a:r>
              <a:rPr lang="en-US" sz="1800" dirty="0"/>
              <a:t>The eggs incubate in the moist sand for two weeks before being stimulated to hatch by the next high tide.</a:t>
            </a:r>
            <a:endParaRPr lang="en-US" sz="1800" b="1" dirty="0"/>
          </a:p>
          <a:p>
            <a:pPr>
              <a:buNone/>
            </a:pPr>
            <a:r>
              <a:rPr lang="en-US" sz="1800" b="1" dirty="0"/>
              <a:t>Biogeography – </a:t>
            </a:r>
            <a:r>
              <a:rPr lang="en-US" sz="1800" dirty="0"/>
              <a:t>California grunion range from</a:t>
            </a:r>
            <a:r>
              <a:rPr lang="en-US" sz="1800" b="1" dirty="0"/>
              <a:t> </a:t>
            </a:r>
            <a:r>
              <a:rPr lang="en-US" sz="1800" dirty="0">
                <a:solidFill>
                  <a:srgbClr val="663300"/>
                </a:solidFill>
              </a:rPr>
              <a:t>central California to Baja Mexico</a:t>
            </a:r>
          </a:p>
          <a:p>
            <a:pPr>
              <a:buNone/>
            </a:pPr>
            <a:r>
              <a:rPr lang="en-US" sz="1800" b="1" dirty="0"/>
              <a:t>Habitat</a:t>
            </a:r>
            <a:r>
              <a:rPr lang="en-US" sz="1800" b="1" dirty="0">
                <a:solidFill>
                  <a:schemeClr val="accent5"/>
                </a:solidFill>
              </a:rPr>
              <a:t> </a:t>
            </a:r>
            <a:r>
              <a:rPr lang="en-US" sz="1800" b="1" dirty="0"/>
              <a:t>–</a:t>
            </a:r>
            <a:r>
              <a:rPr lang="en-US" sz="1800" b="1" dirty="0">
                <a:solidFill>
                  <a:schemeClr val="accent5"/>
                </a:solidFill>
              </a:rPr>
              <a:t> </a:t>
            </a:r>
            <a:r>
              <a:rPr lang="en-US" sz="1800" dirty="0">
                <a:solidFill>
                  <a:schemeClr val="accent5"/>
                </a:solidFill>
              </a:rPr>
              <a:t>Near-shore surface waters</a:t>
            </a:r>
            <a:endParaRPr lang="en-US" sz="1800" dirty="0">
              <a:solidFill>
                <a:schemeClr val="accent1"/>
              </a:solidFill>
            </a:endParaRPr>
          </a:p>
          <a:p>
            <a:pPr>
              <a:buNone/>
            </a:pPr>
            <a:r>
              <a:rPr lang="en-US" sz="1800" b="1" dirty="0"/>
              <a:t>Diet</a:t>
            </a:r>
            <a:r>
              <a:rPr lang="en-US" sz="1800" b="1" dirty="0">
                <a:solidFill>
                  <a:srgbClr val="FF9900"/>
                </a:solidFill>
              </a:rPr>
              <a:t> </a:t>
            </a:r>
            <a:r>
              <a:rPr lang="en-US" sz="1800" b="1" dirty="0"/>
              <a:t>– </a:t>
            </a:r>
            <a:r>
              <a:rPr lang="en-US" sz="1800" dirty="0">
                <a:solidFill>
                  <a:schemeClr val="accent2">
                    <a:lumMod val="75000"/>
                  </a:schemeClr>
                </a:solidFill>
              </a:rPr>
              <a:t>Carnivorous diet</a:t>
            </a:r>
            <a:r>
              <a:rPr lang="en-US" sz="1800" dirty="0"/>
              <a:t>. Grunion primarily eat aquatic invertebrates. </a:t>
            </a:r>
            <a:endParaRPr lang="en-US" sz="1800" dirty="0">
              <a:solidFill>
                <a:srgbClr val="0070C0"/>
              </a:solidFill>
            </a:endParaRPr>
          </a:p>
        </p:txBody>
      </p:sp>
    </p:spTree>
    <p:extLst>
      <p:ext uri="{BB962C8B-B14F-4D97-AF65-F5344CB8AC3E}">
        <p14:creationId xmlns:p14="http://schemas.microsoft.com/office/powerpoint/2010/main" val="3704387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533400" y="228599"/>
            <a:ext cx="8229600" cy="1417637"/>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Beloniformes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Flying fish</a:t>
            </a:r>
          </a:p>
        </p:txBody>
      </p:sp>
      <p:sp>
        <p:nvSpPr>
          <p:cNvPr id="809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452FB7-B175-42C1-948D-A90C834C47B4}" type="slidenum">
              <a:rPr lang="en-US"/>
              <a:pPr eaLnBrk="1" hangingPunct="1"/>
              <a:t>56</a:t>
            </a:fld>
            <a:endParaRPr lang="en-US"/>
          </a:p>
        </p:txBody>
      </p:sp>
      <p:pic>
        <p:nvPicPr>
          <p:cNvPr id="17410" name="Picture 2" descr="http://40.media.tumblr.com/17931c461e5fa94c29cb381e55384c31/tumblr_ni953sBNKc1tkjl6m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533" y="1951194"/>
            <a:ext cx="3312695" cy="220846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kitskinny.files.wordpress.com/2013/09/flying-fish-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533" y="4342220"/>
            <a:ext cx="2659814" cy="1831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33400" y="1866362"/>
            <a:ext cx="4303295"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Flying fish </a:t>
            </a:r>
            <a:r>
              <a:rPr lang="en-US" sz="1600" dirty="0">
                <a:solidFill>
                  <a:srgbClr val="00B0F0"/>
                </a:solidFill>
              </a:rPr>
              <a:t>have evolved long, wing like pectoral fins, and large pelvic fins,</a:t>
            </a:r>
            <a:r>
              <a:rPr lang="en-US" sz="1600" dirty="0"/>
              <a:t> </a:t>
            </a:r>
            <a:r>
              <a:rPr lang="en-US" sz="1600" dirty="0">
                <a:solidFill>
                  <a:srgbClr val="00B0F0"/>
                </a:solidFill>
              </a:rPr>
              <a:t>which allow them glide above the water for as long as 45 seconds. </a:t>
            </a:r>
            <a:endParaRPr lang="en-US" sz="1600" b="1" dirty="0"/>
          </a:p>
          <a:p>
            <a:pPr>
              <a:buNone/>
            </a:pPr>
            <a:r>
              <a:rPr lang="en-US" sz="1600" b="1" dirty="0"/>
              <a:t>Unique characteristics - </a:t>
            </a:r>
            <a:r>
              <a:rPr lang="en-US" sz="1600" dirty="0">
                <a:solidFill>
                  <a:srgbClr val="7030A0"/>
                </a:solidFill>
              </a:rPr>
              <a:t>While most flights are around 160 feet, they have been know to glide for over 1,300 feet or nearly a quarter mile</a:t>
            </a:r>
            <a:r>
              <a:rPr lang="en-US" sz="1600" dirty="0"/>
              <a:t>!  Flying fish have evolved the ability to fly </a:t>
            </a:r>
            <a:r>
              <a:rPr lang="en-US" sz="1600" dirty="0">
                <a:solidFill>
                  <a:srgbClr val="FF3300"/>
                </a:solidFill>
              </a:rPr>
              <a:t>in order to escape from predators, which include dolphin, tune, sea lions, and marlin. </a:t>
            </a:r>
            <a:endParaRPr lang="en-US" sz="1600" b="1" dirty="0"/>
          </a:p>
          <a:p>
            <a:pPr>
              <a:buNone/>
            </a:pPr>
            <a:r>
              <a:rPr lang="en-US" sz="1600" b="1" dirty="0"/>
              <a:t>Biogeography – </a:t>
            </a:r>
            <a:r>
              <a:rPr lang="en-US" sz="1600" dirty="0">
                <a:solidFill>
                  <a:srgbClr val="663300"/>
                </a:solidFill>
              </a:rPr>
              <a:t>Tropical and warm temperate oceans worldwide</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Epipelagic zone, which extends from the surface to the depth that light can no longer support photosynthesis (approx. 650 feet). </a:t>
            </a:r>
            <a:endParaRPr lang="en-US" sz="1600" b="1" dirty="0">
              <a:solidFill>
                <a:schemeClr val="accent5"/>
              </a:solidFill>
            </a:endParaRP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Flying fish feed on smaller fish and plankton. </a:t>
            </a:r>
            <a:endParaRPr lang="en-US" sz="1600" dirty="0">
              <a:solidFill>
                <a:srgbClr val="0070C0"/>
              </a:solidFill>
            </a:endParaRPr>
          </a:p>
        </p:txBody>
      </p:sp>
    </p:spTree>
    <p:extLst>
      <p:ext uri="{BB962C8B-B14F-4D97-AF65-F5344CB8AC3E}">
        <p14:creationId xmlns:p14="http://schemas.microsoft.com/office/powerpoint/2010/main" val="1275034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63858" y="168442"/>
            <a:ext cx="8780141" cy="1547300"/>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Cyprinodontiformes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Desert pupfish</a:t>
            </a:r>
          </a:p>
        </p:txBody>
      </p:sp>
      <p:sp>
        <p:nvSpPr>
          <p:cNvPr id="819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9AE4BC-6C61-476E-A405-E1E54695781D}" type="slidenum">
              <a:rPr lang="en-US"/>
              <a:pPr eaLnBrk="1" hangingPunct="1"/>
              <a:t>57</a:t>
            </a:fld>
            <a:endParaRPr lang="en-US" dirty="0"/>
          </a:p>
        </p:txBody>
      </p:sp>
      <p:pic>
        <p:nvPicPr>
          <p:cNvPr id="2" name="Picture 1"/>
          <p:cNvPicPr>
            <a:picLocks noChangeAspect="1"/>
          </p:cNvPicPr>
          <p:nvPr/>
        </p:nvPicPr>
        <p:blipFill>
          <a:blip r:embed="rId2"/>
          <a:stretch>
            <a:fillRect/>
          </a:stretch>
        </p:blipFill>
        <p:spPr>
          <a:xfrm>
            <a:off x="5755847" y="1857539"/>
            <a:ext cx="3053952" cy="1748506"/>
          </a:xfrm>
          <a:prstGeom prst="rect">
            <a:avLst/>
          </a:prstGeom>
        </p:spPr>
      </p:pic>
      <p:sp>
        <p:nvSpPr>
          <p:cNvPr id="4" name="TextBox 3"/>
          <p:cNvSpPr txBox="1"/>
          <p:nvPr/>
        </p:nvSpPr>
        <p:spPr>
          <a:xfrm>
            <a:off x="6420486" y="1477141"/>
            <a:ext cx="2273969" cy="369332"/>
          </a:xfrm>
          <a:prstGeom prst="rect">
            <a:avLst/>
          </a:prstGeom>
          <a:noFill/>
        </p:spPr>
        <p:txBody>
          <a:bodyPr wrap="square" rtlCol="0">
            <a:spAutoFit/>
          </a:bodyPr>
          <a:lstStyle/>
          <a:p>
            <a:r>
              <a:rPr lang="en-US" dirty="0"/>
              <a:t>Desert pupfish</a:t>
            </a:r>
          </a:p>
        </p:txBody>
      </p:sp>
      <p:sp>
        <p:nvSpPr>
          <p:cNvPr id="13" name="Rectangle 3"/>
          <p:cNvSpPr txBox="1">
            <a:spLocks noChangeArrowheads="1"/>
          </p:cNvSpPr>
          <p:nvPr/>
        </p:nvSpPr>
        <p:spPr>
          <a:xfrm>
            <a:off x="457777" y="1869800"/>
            <a:ext cx="4366886" cy="4591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Most fish in the order </a:t>
            </a:r>
            <a:r>
              <a:rPr lang="en-US" sz="1600" dirty="0" err="1"/>
              <a:t>Cyprinodontiformes</a:t>
            </a:r>
            <a:r>
              <a:rPr lang="en-US" sz="1600" dirty="0"/>
              <a:t> </a:t>
            </a:r>
            <a:r>
              <a:rPr lang="en-US" sz="1600" dirty="0">
                <a:solidFill>
                  <a:schemeClr val="accent1"/>
                </a:solidFill>
              </a:rPr>
              <a:t>are freshwater fish </a:t>
            </a:r>
            <a:r>
              <a:rPr lang="en-US" sz="1600" dirty="0">
                <a:solidFill>
                  <a:srgbClr val="00B0F0"/>
                </a:solidFill>
              </a:rPr>
              <a:t>characterized by a lack of spines, a broad caudal </a:t>
            </a:r>
            <a:r>
              <a:rPr lang="en-US" sz="1600" dirty="0" err="1">
                <a:solidFill>
                  <a:srgbClr val="00B0F0"/>
                </a:solidFill>
              </a:rPr>
              <a:t>preduncle</a:t>
            </a:r>
            <a:r>
              <a:rPr lang="en-US" sz="1600" dirty="0">
                <a:solidFill>
                  <a:srgbClr val="00B0F0"/>
                </a:solidFill>
              </a:rPr>
              <a:t>, and rounded caudal fins. </a:t>
            </a:r>
          </a:p>
          <a:p>
            <a:pPr>
              <a:lnSpc>
                <a:spcPct val="80000"/>
              </a:lnSpc>
              <a:buNone/>
            </a:pPr>
            <a:r>
              <a:rPr lang="en-US" sz="1600" b="1" dirty="0"/>
              <a:t>Unique characteristics – </a:t>
            </a:r>
            <a:r>
              <a:rPr lang="en-US" sz="1600" dirty="0"/>
              <a:t>Like many other Cyprinodont fishes, the </a:t>
            </a:r>
            <a:r>
              <a:rPr lang="en-US" sz="1600" dirty="0">
                <a:solidFill>
                  <a:srgbClr val="FF3300"/>
                </a:solidFill>
              </a:rPr>
              <a:t>desert pupfish can withstand rapid water temperature changes and high salinities, which they experience in their habitat. </a:t>
            </a:r>
            <a:r>
              <a:rPr lang="en-US" sz="1600" dirty="0">
                <a:solidFill>
                  <a:srgbClr val="7030A0"/>
                </a:solidFill>
              </a:rPr>
              <a:t>The desert pupfish is an endangered species found in California and Arizona, that has declined due to introduced species, habitat destruction and fragmentation.</a:t>
            </a:r>
            <a:endParaRPr lang="en-US" sz="1600" b="1" dirty="0"/>
          </a:p>
          <a:p>
            <a:pPr>
              <a:lnSpc>
                <a:spcPct val="80000"/>
              </a:lnSpc>
              <a:buNone/>
            </a:pPr>
            <a:r>
              <a:rPr lang="en-US" sz="1600" b="1" dirty="0"/>
              <a:t>Biogeography – </a:t>
            </a:r>
            <a:r>
              <a:rPr lang="en-US" sz="1600" dirty="0" err="1"/>
              <a:t>Cyprinodontiforms</a:t>
            </a:r>
            <a:r>
              <a:rPr lang="en-US" sz="1600" dirty="0"/>
              <a:t> are found in </a:t>
            </a:r>
            <a:r>
              <a:rPr lang="en-US" sz="1600" dirty="0">
                <a:solidFill>
                  <a:srgbClr val="663300"/>
                </a:solidFill>
              </a:rPr>
              <a:t>freshwater habitats worldwide</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Cyprinodonts are found in </a:t>
            </a:r>
            <a:r>
              <a:rPr lang="en-US" sz="1600" dirty="0">
                <a:solidFill>
                  <a:schemeClr val="accent5"/>
                </a:solidFill>
              </a:rPr>
              <a:t>freshwater rivers, lakes and streams. Desert pupfish are found in small ponds, and freshwater springs in the arid south-western U.S. </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diets</a:t>
            </a:r>
            <a:r>
              <a:rPr lang="en-US" sz="1600" dirty="0"/>
              <a:t>. They are surface feeders that typically eat insects that fall into the water. </a:t>
            </a:r>
            <a:endParaRPr lang="en-US" sz="1600" dirty="0">
              <a:solidFill>
                <a:srgbClr val="0070C0"/>
              </a:solidFill>
            </a:endParaRPr>
          </a:p>
        </p:txBody>
      </p:sp>
      <p:sp>
        <p:nvSpPr>
          <p:cNvPr id="14" name="TextBox 13"/>
          <p:cNvSpPr txBox="1"/>
          <p:nvPr/>
        </p:nvSpPr>
        <p:spPr>
          <a:xfrm>
            <a:off x="7066253" y="3304479"/>
            <a:ext cx="2273969" cy="338554"/>
          </a:xfrm>
          <a:prstGeom prst="rect">
            <a:avLst/>
          </a:prstGeom>
          <a:noFill/>
        </p:spPr>
        <p:txBody>
          <a:bodyPr wrap="square" rtlCol="0">
            <a:spAutoFit/>
          </a:bodyPr>
          <a:lstStyle/>
          <a:p>
            <a:r>
              <a:rPr lang="en-US" sz="1600" dirty="0"/>
              <a:t>Caudal </a:t>
            </a:r>
            <a:r>
              <a:rPr lang="en-US" sz="1600" dirty="0" err="1"/>
              <a:t>preduncle</a:t>
            </a:r>
            <a:endParaRPr lang="en-US" sz="1600" dirty="0"/>
          </a:p>
        </p:txBody>
      </p:sp>
      <p:cxnSp>
        <p:nvCxnSpPr>
          <p:cNvPr id="15" name="Straight Arrow Connector 14"/>
          <p:cNvCxnSpPr/>
          <p:nvPr/>
        </p:nvCxnSpPr>
        <p:spPr>
          <a:xfrm flipH="1" flipV="1">
            <a:off x="6641432" y="2812854"/>
            <a:ext cx="641392" cy="57066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https://c1.staticflickr.com/3/2731/4287588713_f869325b42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191" y="4162033"/>
            <a:ext cx="2938608" cy="22039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162438" y="3829689"/>
            <a:ext cx="2648424" cy="369332"/>
          </a:xfrm>
          <a:prstGeom prst="rect">
            <a:avLst/>
          </a:prstGeom>
          <a:noFill/>
        </p:spPr>
        <p:txBody>
          <a:bodyPr wrap="square" rtlCol="0">
            <a:spAutoFit/>
          </a:bodyPr>
          <a:lstStyle/>
          <a:p>
            <a:r>
              <a:rPr lang="en-US" dirty="0"/>
              <a:t>Desert pupfish habitat</a:t>
            </a:r>
          </a:p>
        </p:txBody>
      </p:sp>
    </p:spTree>
    <p:extLst>
      <p:ext uri="{BB962C8B-B14F-4D97-AF65-F5344CB8AC3E}">
        <p14:creationId xmlns:p14="http://schemas.microsoft.com/office/powerpoint/2010/main" val="2112256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63858" y="168442"/>
            <a:ext cx="8780141" cy="1547300"/>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Cyprinodontiformes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Desert pupfish and Mosquitofish</a:t>
            </a:r>
          </a:p>
        </p:txBody>
      </p:sp>
      <p:sp>
        <p:nvSpPr>
          <p:cNvPr id="819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9AE4BC-6C61-476E-A405-E1E54695781D}" type="slidenum">
              <a:rPr lang="en-US"/>
              <a:pPr eaLnBrk="1" hangingPunct="1"/>
              <a:t>58</a:t>
            </a:fld>
            <a:endParaRPr lang="en-US" dirty="0"/>
          </a:p>
        </p:txBody>
      </p:sp>
      <p:pic>
        <p:nvPicPr>
          <p:cNvPr id="7" name="Picture 8" descr="Mosquito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599" y="2190248"/>
            <a:ext cx="3155314" cy="13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487121" y="1815259"/>
            <a:ext cx="2273969" cy="400110"/>
          </a:xfrm>
          <a:prstGeom prst="rect">
            <a:avLst/>
          </a:prstGeom>
          <a:noFill/>
        </p:spPr>
        <p:txBody>
          <a:bodyPr wrap="square" rtlCol="0">
            <a:spAutoFit/>
          </a:bodyPr>
          <a:lstStyle/>
          <a:p>
            <a:r>
              <a:rPr lang="en-US" sz="2000" dirty="0"/>
              <a:t>Mosquitofish</a:t>
            </a:r>
          </a:p>
        </p:txBody>
      </p:sp>
      <p:sp>
        <p:nvSpPr>
          <p:cNvPr id="12" name="TextBox 11"/>
          <p:cNvSpPr txBox="1"/>
          <p:nvPr/>
        </p:nvSpPr>
        <p:spPr>
          <a:xfrm>
            <a:off x="7107654" y="3236431"/>
            <a:ext cx="2273969" cy="338554"/>
          </a:xfrm>
          <a:prstGeom prst="rect">
            <a:avLst/>
          </a:prstGeom>
          <a:noFill/>
        </p:spPr>
        <p:txBody>
          <a:bodyPr wrap="square" rtlCol="0">
            <a:spAutoFit/>
          </a:bodyPr>
          <a:lstStyle/>
          <a:p>
            <a:r>
              <a:rPr lang="en-US" sz="1600" dirty="0"/>
              <a:t>Caudal </a:t>
            </a:r>
            <a:r>
              <a:rPr lang="en-US" sz="1600" dirty="0" err="1"/>
              <a:t>preduncle</a:t>
            </a:r>
            <a:endParaRPr lang="en-US" sz="1600" dirty="0"/>
          </a:p>
        </p:txBody>
      </p:sp>
      <p:cxnSp>
        <p:nvCxnSpPr>
          <p:cNvPr id="6" name="Straight Arrow Connector 5"/>
          <p:cNvCxnSpPr/>
          <p:nvPr/>
        </p:nvCxnSpPr>
        <p:spPr>
          <a:xfrm flipV="1">
            <a:off x="7820526" y="2818729"/>
            <a:ext cx="108286" cy="4964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316978" y="1715742"/>
            <a:ext cx="5000246" cy="4635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Similar to other fish in the order </a:t>
            </a:r>
            <a:r>
              <a:rPr lang="en-US" sz="1600" dirty="0" err="1"/>
              <a:t>Cyprinodontiformes</a:t>
            </a:r>
            <a:r>
              <a:rPr lang="en-US" sz="1600" dirty="0"/>
              <a:t>, mosquitofish are freshwater fish characterized by a lack of spines, a broad caudal </a:t>
            </a:r>
            <a:r>
              <a:rPr lang="en-US" sz="1600" dirty="0" err="1"/>
              <a:t>preduncle</a:t>
            </a:r>
            <a:r>
              <a:rPr lang="en-US" sz="1600" dirty="0"/>
              <a:t>, and rounded caudal fins. Mosquitofish are small fish, measuring about 3 inches in length.</a:t>
            </a:r>
            <a:endParaRPr lang="en-US" sz="1600" b="1" dirty="0"/>
          </a:p>
          <a:p>
            <a:pPr>
              <a:lnSpc>
                <a:spcPct val="80000"/>
              </a:lnSpc>
              <a:buNone/>
            </a:pPr>
            <a:r>
              <a:rPr lang="en-US" sz="1600" b="1" dirty="0"/>
              <a:t>Unique characteristics - </a:t>
            </a:r>
            <a:r>
              <a:rPr lang="en-US" sz="1600" dirty="0">
                <a:solidFill>
                  <a:srgbClr val="7030A0"/>
                </a:solidFill>
              </a:rPr>
              <a:t>Mosquitofish are best known for their diet of mosquito larvae, and are commonly introduced to freshwater systems as a way to control mosquito outbreaks. </a:t>
            </a:r>
            <a:r>
              <a:rPr lang="en-US" sz="1600" dirty="0">
                <a:solidFill>
                  <a:srgbClr val="CC0066"/>
                </a:solidFill>
              </a:rPr>
              <a:t>The use of one species to control the population of another is a practice known as biocontrol.  </a:t>
            </a:r>
            <a:r>
              <a:rPr lang="en-US" sz="1600" dirty="0">
                <a:solidFill>
                  <a:srgbClr val="FF3300"/>
                </a:solidFill>
              </a:rPr>
              <a:t>Mosquitofish are viviparous and are known as “livebearers” because the give birth to live young. </a:t>
            </a:r>
            <a:endParaRPr lang="en-US" sz="1600" b="1" dirty="0">
              <a:solidFill>
                <a:srgbClr val="FF3300"/>
              </a:solidFill>
            </a:endParaRPr>
          </a:p>
          <a:p>
            <a:pPr>
              <a:lnSpc>
                <a:spcPct val="80000"/>
              </a:lnSpc>
              <a:buNone/>
            </a:pPr>
            <a:r>
              <a:rPr lang="en-US" sz="1600" b="1" dirty="0"/>
              <a:t>Biogeography – </a:t>
            </a:r>
            <a:r>
              <a:rPr lang="en-US" sz="1600" dirty="0"/>
              <a:t>Although they are native to the </a:t>
            </a:r>
            <a:r>
              <a:rPr lang="en-US" sz="1600" dirty="0">
                <a:solidFill>
                  <a:srgbClr val="663300"/>
                </a:solidFill>
              </a:rPr>
              <a:t>Mississippi River System, </a:t>
            </a:r>
            <a:r>
              <a:rPr lang="en-US" sz="1600" dirty="0"/>
              <a:t>the mosquitofish has become one of the most widespread fish on earth after being introduced to many freshwater systems as a form of biocontrol</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lakes, ponds and streams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Mosquitofish eat a variety of aquatic invertebrates, but are best known for the consumption of mosquito larvae. </a:t>
            </a:r>
            <a:endParaRPr lang="en-US" sz="1600" dirty="0">
              <a:solidFill>
                <a:srgbClr val="0070C0"/>
              </a:solidFill>
            </a:endParaRPr>
          </a:p>
        </p:txBody>
      </p:sp>
      <p:pic>
        <p:nvPicPr>
          <p:cNvPr id="8194" name="Picture 2" descr="http://ucanr.edu/blogs/UCIPMurbanpests/blogfiles/23035_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615" y="4172756"/>
            <a:ext cx="3143282" cy="20866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49599" y="3834202"/>
            <a:ext cx="3368841" cy="338554"/>
          </a:xfrm>
          <a:prstGeom prst="rect">
            <a:avLst/>
          </a:prstGeom>
          <a:noFill/>
        </p:spPr>
        <p:txBody>
          <a:bodyPr wrap="square" rtlCol="0">
            <a:spAutoFit/>
          </a:bodyPr>
          <a:lstStyle/>
          <a:p>
            <a:r>
              <a:rPr lang="en-US" sz="1600" dirty="0"/>
              <a:t>Mosquitofish eating mosquito larvae</a:t>
            </a:r>
          </a:p>
        </p:txBody>
      </p:sp>
      <p:pic>
        <p:nvPicPr>
          <p:cNvPr id="8" name="Picture 7"/>
          <p:cNvPicPr>
            <a:picLocks noChangeAspect="1"/>
          </p:cNvPicPr>
          <p:nvPr/>
        </p:nvPicPr>
        <p:blipFill>
          <a:blip r:embed="rId4"/>
          <a:stretch>
            <a:fillRect/>
          </a:stretch>
        </p:blipFill>
        <p:spPr>
          <a:xfrm rot="10800000">
            <a:off x="5673661" y="5991726"/>
            <a:ext cx="1606139" cy="267690"/>
          </a:xfrm>
          <a:prstGeom prst="rect">
            <a:avLst/>
          </a:prstGeom>
        </p:spPr>
      </p:pic>
    </p:spTree>
    <p:extLst>
      <p:ext uri="{BB962C8B-B14F-4D97-AF65-F5344CB8AC3E}">
        <p14:creationId xmlns:p14="http://schemas.microsoft.com/office/powerpoint/2010/main" val="2675463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56938" y="38102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Stephanoberyciformes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a:t>
            </a:r>
            <a:r>
              <a:rPr lang="en-US" sz="3200" dirty="0" err="1">
                <a:solidFill>
                  <a:schemeClr val="accent2">
                    <a:lumMod val="75000"/>
                  </a:schemeClr>
                </a:solidFill>
                <a:latin typeface="Arial" panose="020B0604020202020204" pitchFamily="34" charset="0"/>
                <a:cs typeface="Arial" panose="020B0604020202020204" pitchFamily="34" charset="0"/>
              </a:rPr>
              <a:t>Ridgehead</a:t>
            </a: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829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EAC036-CF2D-4710-8006-8B5482A2D418}" type="slidenum">
              <a:rPr lang="en-US"/>
              <a:pPr eaLnBrk="1" hangingPunct="1"/>
              <a:t>59</a:t>
            </a:fld>
            <a:endParaRPr lang="en-US"/>
          </a:p>
        </p:txBody>
      </p:sp>
      <p:pic>
        <p:nvPicPr>
          <p:cNvPr id="8194" name="Picture 2" descr="http://fishbase.org.cn/images/species/Mepol_u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06589"/>
            <a:ext cx="3562336" cy="15696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503077" y="1962615"/>
            <a:ext cx="4195207" cy="4393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err="1"/>
              <a:t>Ridgeheads</a:t>
            </a:r>
            <a:r>
              <a:rPr lang="en-US" sz="1600" dirty="0"/>
              <a:t>, also known as </a:t>
            </a:r>
            <a:r>
              <a:rPr lang="en-US" sz="1600" dirty="0" err="1"/>
              <a:t>bigscales</a:t>
            </a:r>
            <a:r>
              <a:rPr lang="en-US" sz="1600" dirty="0"/>
              <a:t>, are </a:t>
            </a:r>
            <a:r>
              <a:rPr lang="en-US" sz="1600" dirty="0">
                <a:solidFill>
                  <a:srgbClr val="00B0F0"/>
                </a:solidFill>
              </a:rPr>
              <a:t>named for their large scales and pronounced cranial ridges.</a:t>
            </a:r>
            <a:r>
              <a:rPr lang="en-US" sz="1600" dirty="0"/>
              <a:t> They are commonly brown or black in appearance. </a:t>
            </a:r>
            <a:endParaRPr lang="en-US" sz="1600" b="1" dirty="0"/>
          </a:p>
          <a:p>
            <a:pPr>
              <a:buNone/>
            </a:pPr>
            <a:r>
              <a:rPr lang="en-US" sz="1600" b="1" dirty="0"/>
              <a:t>Unique characteristics - </a:t>
            </a:r>
            <a:r>
              <a:rPr lang="en-US" sz="1600" dirty="0"/>
              <a:t>Despite their large body scales, </a:t>
            </a:r>
            <a:r>
              <a:rPr lang="en-US" sz="1600" dirty="0" err="1"/>
              <a:t>ridgeheads</a:t>
            </a:r>
            <a:r>
              <a:rPr lang="en-US" sz="1600" dirty="0"/>
              <a:t> have a </a:t>
            </a:r>
            <a:r>
              <a:rPr lang="en-US" sz="1600" dirty="0" err="1"/>
              <a:t>scaleless</a:t>
            </a:r>
            <a:r>
              <a:rPr lang="en-US" sz="1600" dirty="0"/>
              <a:t> head. </a:t>
            </a:r>
            <a:endParaRPr lang="en-US" sz="1600" b="1" dirty="0"/>
          </a:p>
          <a:p>
            <a:pPr>
              <a:buNone/>
            </a:pPr>
            <a:r>
              <a:rPr lang="en-US" sz="1600" b="1" dirty="0"/>
              <a:t>Biogeography - </a:t>
            </a:r>
            <a:r>
              <a:rPr lang="en-US" sz="1600" dirty="0"/>
              <a:t>Like many other deep-sea pelagic species, </a:t>
            </a:r>
            <a:r>
              <a:rPr lang="en-US" sz="1600" dirty="0" err="1"/>
              <a:t>ridgeheads</a:t>
            </a:r>
            <a:r>
              <a:rPr lang="en-US" sz="1600" dirty="0"/>
              <a:t> are typically found in a higher abundance </a:t>
            </a:r>
            <a:r>
              <a:rPr lang="en-US" sz="1600" dirty="0">
                <a:solidFill>
                  <a:srgbClr val="663300"/>
                </a:solidFill>
              </a:rPr>
              <a:t>near seamounts and continental slopes, deeming them as </a:t>
            </a:r>
            <a:r>
              <a:rPr lang="en-US" sz="1600" dirty="0" err="1">
                <a:solidFill>
                  <a:srgbClr val="663300"/>
                </a:solidFill>
              </a:rPr>
              <a:t>pseudoceanic</a:t>
            </a:r>
            <a:r>
              <a:rPr lang="en-US" sz="1600" dirty="0">
                <a:solidFill>
                  <a:srgbClr val="663300"/>
                </a:solidFill>
              </a:rPr>
              <a:t>, because they do not have an even distribution in the open water</a:t>
            </a:r>
            <a:r>
              <a:rPr lang="en-US" sz="1600" dirty="0"/>
              <a:t>. </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err="1"/>
              <a:t>Ridgeheads</a:t>
            </a:r>
            <a:r>
              <a:rPr lang="en-US" sz="1600" dirty="0"/>
              <a:t> are</a:t>
            </a:r>
            <a:r>
              <a:rPr lang="en-US" sz="1600" dirty="0">
                <a:solidFill>
                  <a:schemeClr val="accent5"/>
                </a:solidFill>
              </a:rPr>
              <a:t> deep-sea </a:t>
            </a:r>
            <a:r>
              <a:rPr lang="en-US" sz="1600" dirty="0"/>
              <a:t>fish that are typically found between 500 to 11,000 feet deep. </a:t>
            </a:r>
            <a:endParaRPr lang="en-US" sz="1600" b="1" dirty="0"/>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Ridgeheads</a:t>
            </a:r>
            <a:r>
              <a:rPr lang="en-US" sz="1600" dirty="0"/>
              <a:t> feed primarily on zooplankton.  </a:t>
            </a:r>
            <a:endParaRPr lang="en-US" sz="1600" dirty="0">
              <a:solidFill>
                <a:srgbClr val="0070C0"/>
              </a:solidFill>
            </a:endParaRPr>
          </a:p>
        </p:txBody>
      </p:sp>
      <p:pic>
        <p:nvPicPr>
          <p:cNvPr id="9220" name="Picture 4" descr="http://www.unh.edu/news/releases/2014/08/images/fig3_seamount_se_3d_view-10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453" y="4008909"/>
            <a:ext cx="3694683" cy="2054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18171" y="3670355"/>
            <a:ext cx="4041593" cy="338554"/>
          </a:xfrm>
          <a:prstGeom prst="rect">
            <a:avLst/>
          </a:prstGeom>
          <a:noFill/>
        </p:spPr>
        <p:txBody>
          <a:bodyPr wrap="square" rtlCol="0">
            <a:spAutoFit/>
          </a:bodyPr>
          <a:lstStyle/>
          <a:p>
            <a:r>
              <a:rPr lang="en-US" sz="1600" dirty="0"/>
              <a:t>Underwater mountains known as seamounts</a:t>
            </a:r>
          </a:p>
        </p:txBody>
      </p:sp>
    </p:spTree>
    <p:extLst>
      <p:ext uri="{BB962C8B-B14F-4D97-AF65-F5344CB8AC3E}">
        <p14:creationId xmlns:p14="http://schemas.microsoft.com/office/powerpoint/2010/main" val="314273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1" y="312682"/>
            <a:ext cx="7886700" cy="891727"/>
          </a:xfrm>
        </p:spPr>
        <p:txBody>
          <a:bodyPr>
            <a:normAutofit/>
          </a:bodyPr>
          <a:lstStyle/>
          <a:p>
            <a:pPr algn="ctr"/>
            <a:r>
              <a:rPr lang="en-US" sz="4000" dirty="0">
                <a:solidFill>
                  <a:schemeClr val="accent2">
                    <a:lumMod val="75000"/>
                  </a:schemeClr>
                </a:solidFill>
                <a:latin typeface="Arial" panose="020B0604020202020204" pitchFamily="34" charset="0"/>
                <a:cs typeface="Arial" panose="020B0604020202020204" pitchFamily="34" charset="0"/>
              </a:rPr>
              <a:t>Fish Scales</a:t>
            </a:r>
          </a:p>
        </p:txBody>
      </p:sp>
      <p:sp>
        <p:nvSpPr>
          <p:cNvPr id="6" name="Content Placeholder 5"/>
          <p:cNvSpPr>
            <a:spLocks noGrp="1"/>
          </p:cNvSpPr>
          <p:nvPr>
            <p:ph idx="1"/>
          </p:nvPr>
        </p:nvSpPr>
        <p:spPr>
          <a:xfrm>
            <a:off x="600819" y="1493628"/>
            <a:ext cx="3824005" cy="4591050"/>
          </a:xfrm>
        </p:spPr>
        <p:txBody>
          <a:bodyPr>
            <a:normAutofit/>
          </a:bodyPr>
          <a:lstStyle/>
          <a:p>
            <a:pPr marL="0" indent="0">
              <a:buNone/>
            </a:pPr>
            <a:r>
              <a:rPr lang="en-US" sz="2000" dirty="0"/>
              <a:t>Although most fishes have scales, the major groups of fish very in the types of scales the possess. </a:t>
            </a:r>
            <a:r>
              <a:rPr lang="en-US" sz="2000" dirty="0">
                <a:solidFill>
                  <a:schemeClr val="accent1"/>
                </a:solidFill>
              </a:rPr>
              <a:t>Jawless fish lack scales</a:t>
            </a:r>
            <a:r>
              <a:rPr lang="en-US" sz="2000" dirty="0"/>
              <a:t>, </a:t>
            </a:r>
            <a:r>
              <a:rPr lang="en-US" sz="2000" dirty="0">
                <a:solidFill>
                  <a:srgbClr val="FF6600"/>
                </a:solidFill>
              </a:rPr>
              <a:t>cartilaginous fish have </a:t>
            </a:r>
            <a:r>
              <a:rPr lang="en-US" sz="2000" dirty="0" err="1">
                <a:solidFill>
                  <a:srgbClr val="FF6600"/>
                </a:solidFill>
              </a:rPr>
              <a:t>placoid</a:t>
            </a:r>
            <a:r>
              <a:rPr lang="en-US" sz="2000" dirty="0">
                <a:solidFill>
                  <a:srgbClr val="FF6600"/>
                </a:solidFill>
              </a:rPr>
              <a:t> scales</a:t>
            </a:r>
            <a:r>
              <a:rPr lang="en-US" sz="2000" dirty="0"/>
              <a:t>, </a:t>
            </a:r>
            <a:r>
              <a:rPr lang="en-US" sz="2000" dirty="0">
                <a:solidFill>
                  <a:srgbClr val="CC0066"/>
                </a:solidFill>
              </a:rPr>
              <a:t>lobe-finned fish have ganoid scales </a:t>
            </a:r>
            <a:r>
              <a:rPr lang="en-US" sz="2000" dirty="0"/>
              <a:t>and </a:t>
            </a:r>
            <a:r>
              <a:rPr lang="en-US" sz="2000" dirty="0">
                <a:solidFill>
                  <a:srgbClr val="7030A0"/>
                </a:solidFill>
              </a:rPr>
              <a:t>ray-finned fish have ctenoid and cycloid scales</a:t>
            </a:r>
            <a:r>
              <a:rPr lang="en-US" sz="2000" dirty="0"/>
              <a:t>. All fish scales are derived from </a:t>
            </a:r>
            <a:r>
              <a:rPr lang="en-US" sz="2000" dirty="0">
                <a:solidFill>
                  <a:schemeClr val="accent5"/>
                </a:solidFill>
              </a:rPr>
              <a:t>dermal tissue, which separates them from reptile scales that are derived from the epidermal tissue.  </a:t>
            </a:r>
          </a:p>
        </p:txBody>
      </p:sp>
      <p:pic>
        <p:nvPicPr>
          <p:cNvPr id="9" name="Picture 8"/>
          <p:cNvPicPr>
            <a:picLocks noChangeAspect="1"/>
          </p:cNvPicPr>
          <p:nvPr/>
        </p:nvPicPr>
        <p:blipFill>
          <a:blip r:embed="rId2"/>
          <a:stretch>
            <a:fillRect/>
          </a:stretch>
        </p:blipFill>
        <p:spPr>
          <a:xfrm rot="10800000">
            <a:off x="5161546" y="1757298"/>
            <a:ext cx="1813259" cy="1652269"/>
          </a:xfrm>
          <a:prstGeom prst="rect">
            <a:avLst/>
          </a:prstGeom>
        </p:spPr>
      </p:pic>
      <p:pic>
        <p:nvPicPr>
          <p:cNvPr id="6150" name="Picture 6" descr="http://www.noelways.com/courses/Zoology/Dissections/Phylum_Chordata/Fishes/Fish%20Scales/Ganoid_wm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3064" y="2875464"/>
            <a:ext cx="2239721" cy="149199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chaffey.edu/mathandscience/TR/categories/images/ctenoid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45315">
            <a:off x="5076318" y="4224705"/>
            <a:ext cx="1703890" cy="147600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zoology.ubc.ca/~millen/oldvertebrate/cycloid_sca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51200" y="4810612"/>
            <a:ext cx="1563446" cy="215408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7150495" y="1497012"/>
            <a:ext cx="1759469" cy="0"/>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01914" y="1124296"/>
            <a:ext cx="1456629" cy="369332"/>
          </a:xfrm>
          <a:prstGeom prst="rect">
            <a:avLst/>
          </a:prstGeom>
          <a:noFill/>
        </p:spPr>
        <p:txBody>
          <a:bodyPr wrap="square" rtlCol="0">
            <a:spAutoFit/>
          </a:bodyPr>
          <a:lstStyle/>
          <a:p>
            <a:r>
              <a:rPr lang="en-US" dirty="0"/>
              <a:t>Anterior end</a:t>
            </a:r>
          </a:p>
        </p:txBody>
      </p:sp>
      <p:sp>
        <p:nvSpPr>
          <p:cNvPr id="21" name="TextBox 20"/>
          <p:cNvSpPr txBox="1"/>
          <p:nvPr/>
        </p:nvSpPr>
        <p:spPr>
          <a:xfrm>
            <a:off x="5586911" y="1413515"/>
            <a:ext cx="962527" cy="369332"/>
          </a:xfrm>
          <a:prstGeom prst="rect">
            <a:avLst/>
          </a:prstGeom>
          <a:noFill/>
        </p:spPr>
        <p:txBody>
          <a:bodyPr wrap="square" rtlCol="0">
            <a:spAutoFit/>
          </a:bodyPr>
          <a:lstStyle/>
          <a:p>
            <a:r>
              <a:rPr lang="en-US" dirty="0"/>
              <a:t>Placoid</a:t>
            </a:r>
          </a:p>
        </p:txBody>
      </p:sp>
      <p:sp>
        <p:nvSpPr>
          <p:cNvPr id="22" name="TextBox 21"/>
          <p:cNvSpPr txBox="1"/>
          <p:nvPr/>
        </p:nvSpPr>
        <p:spPr>
          <a:xfrm>
            <a:off x="7482531" y="2489972"/>
            <a:ext cx="962527" cy="369332"/>
          </a:xfrm>
          <a:prstGeom prst="rect">
            <a:avLst/>
          </a:prstGeom>
          <a:noFill/>
        </p:spPr>
        <p:txBody>
          <a:bodyPr wrap="square" rtlCol="0">
            <a:spAutoFit/>
          </a:bodyPr>
          <a:lstStyle/>
          <a:p>
            <a:r>
              <a:rPr lang="en-US" dirty="0"/>
              <a:t>Ganoid</a:t>
            </a:r>
          </a:p>
        </p:txBody>
      </p:sp>
      <p:sp>
        <p:nvSpPr>
          <p:cNvPr id="23" name="TextBox 22"/>
          <p:cNvSpPr txBox="1"/>
          <p:nvPr/>
        </p:nvSpPr>
        <p:spPr>
          <a:xfrm>
            <a:off x="5456042" y="3863181"/>
            <a:ext cx="962527" cy="369332"/>
          </a:xfrm>
          <a:prstGeom prst="rect">
            <a:avLst/>
          </a:prstGeom>
          <a:noFill/>
        </p:spPr>
        <p:txBody>
          <a:bodyPr wrap="square" rtlCol="0">
            <a:spAutoFit/>
          </a:bodyPr>
          <a:lstStyle/>
          <a:p>
            <a:r>
              <a:rPr lang="en-US" dirty="0"/>
              <a:t>Ctenoid</a:t>
            </a:r>
          </a:p>
        </p:txBody>
      </p:sp>
      <p:sp>
        <p:nvSpPr>
          <p:cNvPr id="24" name="TextBox 23"/>
          <p:cNvSpPr txBox="1"/>
          <p:nvPr/>
        </p:nvSpPr>
        <p:spPr>
          <a:xfrm>
            <a:off x="7462934" y="4778041"/>
            <a:ext cx="962527" cy="369332"/>
          </a:xfrm>
          <a:prstGeom prst="rect">
            <a:avLst/>
          </a:prstGeom>
          <a:noFill/>
        </p:spPr>
        <p:txBody>
          <a:bodyPr wrap="square" rtlCol="0">
            <a:spAutoFit/>
          </a:bodyPr>
          <a:lstStyle/>
          <a:p>
            <a:r>
              <a:rPr lang="en-US" dirty="0"/>
              <a:t>Cycloid</a:t>
            </a:r>
          </a:p>
        </p:txBody>
      </p:sp>
    </p:spTree>
    <p:extLst>
      <p:ext uri="{BB962C8B-B14F-4D97-AF65-F5344CB8AC3E}">
        <p14:creationId xmlns:p14="http://schemas.microsoft.com/office/powerpoint/2010/main" val="4049034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76250" y="387959"/>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Gobiesociformes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Clingfish</a:t>
            </a:r>
          </a:p>
        </p:txBody>
      </p:sp>
      <p:sp>
        <p:nvSpPr>
          <p:cNvPr id="83975" name="Slide Number Placeholder 6"/>
          <p:cNvSpPr>
            <a:spLocks noGrp="1"/>
          </p:cNvSpPr>
          <p:nvPr>
            <p:ph type="sldNum" sz="quarter" idx="12"/>
          </p:nvPr>
        </p:nvSpPr>
        <p:spPr>
          <a:xfrm>
            <a:off x="6457950" y="6264275"/>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24CF0A-73E3-47E7-A2DB-EA9AF20A42FF}" type="slidenum">
              <a:rPr lang="en-US"/>
              <a:pPr eaLnBrk="1" hangingPunct="1"/>
              <a:t>60</a:t>
            </a:fld>
            <a:endParaRPr lang="en-US" dirty="0"/>
          </a:p>
        </p:txBody>
      </p:sp>
      <p:pic>
        <p:nvPicPr>
          <p:cNvPr id="9218" name="Picture 2" descr="https://encrypted-tbn2.gstatic.com/images?q=tbn:ANd9GcR72x54E1DOMPPREWtlwYSvFOLEiU9ZnvoNfOLjcb3EY4ORiYB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01" y="4162926"/>
            <a:ext cx="3149551" cy="1576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53263" y="5848920"/>
            <a:ext cx="4090735" cy="369332"/>
          </a:xfrm>
          <a:prstGeom prst="rect">
            <a:avLst/>
          </a:prstGeom>
          <a:noFill/>
        </p:spPr>
        <p:txBody>
          <a:bodyPr wrap="square" rtlCol="0">
            <a:spAutoFit/>
          </a:bodyPr>
          <a:lstStyle/>
          <a:p>
            <a:r>
              <a:rPr lang="en-US" dirty="0"/>
              <a:t>Modified pelvic fins to form sucking disc</a:t>
            </a:r>
          </a:p>
        </p:txBody>
      </p:sp>
      <p:cxnSp>
        <p:nvCxnSpPr>
          <p:cNvPr id="5" name="Straight Arrow Connector 4"/>
          <p:cNvCxnSpPr/>
          <p:nvPr/>
        </p:nvCxnSpPr>
        <p:spPr>
          <a:xfrm flipH="1" flipV="1">
            <a:off x="6457950" y="5185611"/>
            <a:ext cx="255671" cy="6313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5523214" y="2129590"/>
            <a:ext cx="3182638" cy="1787784"/>
          </a:xfrm>
          <a:prstGeom prst="rect">
            <a:avLst/>
          </a:prstGeom>
        </p:spPr>
      </p:pic>
      <p:sp>
        <p:nvSpPr>
          <p:cNvPr id="7" name="TextBox 6"/>
          <p:cNvSpPr txBox="1"/>
          <p:nvPr/>
        </p:nvSpPr>
        <p:spPr>
          <a:xfrm>
            <a:off x="6145129" y="1713522"/>
            <a:ext cx="2370221" cy="400110"/>
          </a:xfrm>
          <a:prstGeom prst="rect">
            <a:avLst/>
          </a:prstGeom>
          <a:noFill/>
        </p:spPr>
        <p:txBody>
          <a:bodyPr wrap="square" rtlCol="0">
            <a:spAutoFit/>
          </a:bodyPr>
          <a:lstStyle/>
          <a:p>
            <a:r>
              <a:rPr lang="en-US" sz="2000" dirty="0"/>
              <a:t>Northern clingfish</a:t>
            </a:r>
          </a:p>
        </p:txBody>
      </p:sp>
      <p:sp>
        <p:nvSpPr>
          <p:cNvPr id="10" name="Rectangle 3"/>
          <p:cNvSpPr txBox="1">
            <a:spLocks noChangeArrowheads="1"/>
          </p:cNvSpPr>
          <p:nvPr/>
        </p:nvSpPr>
        <p:spPr>
          <a:xfrm>
            <a:off x="476250" y="1941142"/>
            <a:ext cx="4195207" cy="427711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t>General characteristics - </a:t>
            </a:r>
            <a:r>
              <a:rPr lang="en-US" sz="1800" dirty="0"/>
              <a:t>Most clingfish are small fish (&lt;3 inches in length) with tapered bodies and a single dorsal fin. </a:t>
            </a:r>
            <a:endParaRPr lang="en-US" sz="1800" b="1" dirty="0"/>
          </a:p>
          <a:p>
            <a:pPr>
              <a:buNone/>
            </a:pPr>
            <a:r>
              <a:rPr lang="en-US" sz="1800" b="1" dirty="0"/>
              <a:t>Unique characteristics - </a:t>
            </a:r>
            <a:r>
              <a:rPr lang="en-US" sz="1800" dirty="0">
                <a:solidFill>
                  <a:srgbClr val="00B0F0"/>
                </a:solidFill>
              </a:rPr>
              <a:t>The pelvic fins of clingfish have evolved to form a sucking disc, that they use to cling to the different substrates. </a:t>
            </a:r>
            <a:r>
              <a:rPr lang="en-US" sz="1800" dirty="0">
                <a:solidFill>
                  <a:srgbClr val="7030A0"/>
                </a:solidFill>
              </a:rPr>
              <a:t>Clingfish lack scales and usually have cryptic coloration to blend into their surroundings. Some clingfish have the ability to change color to match that of their surrounding environment. </a:t>
            </a:r>
            <a:endParaRPr lang="en-US" sz="1800" b="1" dirty="0"/>
          </a:p>
          <a:p>
            <a:pPr>
              <a:buNone/>
            </a:pPr>
            <a:r>
              <a:rPr lang="en-US" sz="1800" b="1" dirty="0"/>
              <a:t>Biogeography – </a:t>
            </a:r>
            <a:r>
              <a:rPr lang="en-US" sz="1800" dirty="0">
                <a:solidFill>
                  <a:srgbClr val="663300"/>
                </a:solidFill>
              </a:rPr>
              <a:t>Tropical and temperate waters worldwide</a:t>
            </a:r>
            <a:r>
              <a:rPr lang="en-US" sz="1800" dirty="0"/>
              <a:t>.</a:t>
            </a:r>
            <a:endParaRPr lang="en-US" sz="1800" dirty="0">
              <a:solidFill>
                <a:schemeClr val="accent5"/>
              </a:solidFill>
            </a:endParaRPr>
          </a:p>
          <a:p>
            <a:pPr>
              <a:buNone/>
            </a:pPr>
            <a:r>
              <a:rPr lang="en-US" sz="1800" b="1" dirty="0"/>
              <a:t>Habitat</a:t>
            </a:r>
            <a:r>
              <a:rPr lang="en-US" sz="1800" b="1" dirty="0">
                <a:solidFill>
                  <a:schemeClr val="accent5"/>
                </a:solidFill>
              </a:rPr>
              <a:t> </a:t>
            </a:r>
            <a:r>
              <a:rPr lang="en-US" sz="1800" b="1" dirty="0"/>
              <a:t>–</a:t>
            </a:r>
            <a:r>
              <a:rPr lang="en-US" sz="1800" b="1" dirty="0">
                <a:solidFill>
                  <a:schemeClr val="accent5"/>
                </a:solidFill>
              </a:rPr>
              <a:t> </a:t>
            </a:r>
            <a:r>
              <a:rPr lang="en-US" sz="1800" dirty="0"/>
              <a:t>Clingfish are typically found in</a:t>
            </a:r>
            <a:r>
              <a:rPr lang="en-US" sz="1800" dirty="0">
                <a:solidFill>
                  <a:schemeClr val="accent5"/>
                </a:solidFill>
              </a:rPr>
              <a:t> </a:t>
            </a:r>
            <a:r>
              <a:rPr lang="en-US" sz="1800" dirty="0"/>
              <a:t>marine tropical and warm temperate waters where they </a:t>
            </a:r>
            <a:r>
              <a:rPr lang="en-US" sz="1800" dirty="0">
                <a:solidFill>
                  <a:schemeClr val="accent5"/>
                </a:solidFill>
              </a:rPr>
              <a:t>cling to rocks, algae, seagrasses.</a:t>
            </a:r>
            <a:endParaRPr lang="en-US" sz="1800" b="1" dirty="0">
              <a:solidFill>
                <a:schemeClr val="accent1"/>
              </a:solidFill>
            </a:endParaRPr>
          </a:p>
          <a:p>
            <a:pPr>
              <a:buNone/>
            </a:pPr>
            <a:r>
              <a:rPr lang="en-US" sz="1800" b="1" dirty="0"/>
              <a:t>Diet</a:t>
            </a:r>
            <a:r>
              <a:rPr lang="en-US" sz="1800" b="1" dirty="0">
                <a:solidFill>
                  <a:srgbClr val="FF9900"/>
                </a:solidFill>
              </a:rPr>
              <a:t> </a:t>
            </a:r>
            <a:r>
              <a:rPr lang="en-US" sz="1800" b="1" dirty="0"/>
              <a:t>– </a:t>
            </a:r>
            <a:r>
              <a:rPr lang="en-US" sz="1800" dirty="0">
                <a:solidFill>
                  <a:schemeClr val="accent2">
                    <a:lumMod val="75000"/>
                  </a:schemeClr>
                </a:solidFill>
              </a:rPr>
              <a:t>Carnivorous diet</a:t>
            </a:r>
            <a:r>
              <a:rPr lang="en-US" sz="1800" dirty="0"/>
              <a:t>. Clingfish primarily consume small invertebrates. </a:t>
            </a:r>
            <a:endParaRPr lang="en-US" sz="1800" dirty="0">
              <a:solidFill>
                <a:srgbClr val="0070C0"/>
              </a:solidFill>
            </a:endParaRPr>
          </a:p>
        </p:txBody>
      </p:sp>
    </p:spTree>
    <p:extLst>
      <p:ext uri="{BB962C8B-B14F-4D97-AF65-F5344CB8AC3E}">
        <p14:creationId xmlns:p14="http://schemas.microsoft.com/office/powerpoint/2010/main" val="2943507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21104" y="355601"/>
            <a:ext cx="7886700" cy="1281111"/>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Synganthiformes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Seahorses and Pipefish</a:t>
            </a:r>
          </a:p>
        </p:txBody>
      </p:sp>
      <p:sp>
        <p:nvSpPr>
          <p:cNvPr id="8602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8F6270-42CC-44C6-9705-73E543FCEF3F}" type="slidenum">
              <a:rPr lang="en-US"/>
              <a:pPr eaLnBrk="1" hangingPunct="1"/>
              <a:t>61</a:t>
            </a:fld>
            <a:endParaRPr lang="en-US"/>
          </a:p>
        </p:txBody>
      </p:sp>
      <p:pic>
        <p:nvPicPr>
          <p:cNvPr id="9" name="Picture 2" descr="http://linedseahorse.weebly.com/uploads/1/7/0/8/17081226/_242418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623" y="2344535"/>
            <a:ext cx="2738221" cy="31858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80431" y="1944425"/>
            <a:ext cx="3068053" cy="400110"/>
          </a:xfrm>
          <a:prstGeom prst="rect">
            <a:avLst/>
          </a:prstGeom>
          <a:noFill/>
        </p:spPr>
        <p:txBody>
          <a:bodyPr wrap="square" rtlCol="0">
            <a:spAutoFit/>
          </a:bodyPr>
          <a:lstStyle/>
          <a:p>
            <a:r>
              <a:rPr lang="en-US" sz="2000" dirty="0"/>
              <a:t>“Pregnant” male seahorse</a:t>
            </a:r>
          </a:p>
        </p:txBody>
      </p:sp>
      <p:sp>
        <p:nvSpPr>
          <p:cNvPr id="7" name="Rectangle 3"/>
          <p:cNvSpPr txBox="1">
            <a:spLocks noChangeArrowheads="1"/>
          </p:cNvSpPr>
          <p:nvPr/>
        </p:nvSpPr>
        <p:spPr>
          <a:xfrm>
            <a:off x="539172" y="1884684"/>
            <a:ext cx="4766754" cy="4471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Seahorses and pipefish have </a:t>
            </a:r>
            <a:r>
              <a:rPr lang="en-US" sz="1600" dirty="0">
                <a:solidFill>
                  <a:srgbClr val="00B0F0"/>
                </a:solidFill>
              </a:rPr>
              <a:t>elongated bodies surrounded by tough, bony plates instead of scales, and long snouts with fused jaws. </a:t>
            </a:r>
            <a:r>
              <a:rPr lang="en-US" sz="1600" dirty="0">
                <a:solidFill>
                  <a:srgbClr val="7030A0"/>
                </a:solidFill>
              </a:rPr>
              <a:t>Seahorses and pipefish also have a prehensile tail that they use to hold on to algae and seagrasses. </a:t>
            </a:r>
            <a:endParaRPr lang="en-US" sz="1600" b="1" dirty="0">
              <a:solidFill>
                <a:srgbClr val="7030A0"/>
              </a:solidFill>
            </a:endParaRPr>
          </a:p>
          <a:p>
            <a:pPr>
              <a:lnSpc>
                <a:spcPct val="80000"/>
              </a:lnSpc>
              <a:buNone/>
            </a:pPr>
            <a:r>
              <a:rPr lang="en-US" sz="1600" b="1" dirty="0"/>
              <a:t>Unique characteristics - </a:t>
            </a:r>
            <a:r>
              <a:rPr lang="en-US" sz="1600" dirty="0" err="1"/>
              <a:t>Syngathids</a:t>
            </a:r>
            <a:r>
              <a:rPr lang="en-US" sz="1600" dirty="0"/>
              <a:t> are known for their </a:t>
            </a:r>
            <a:r>
              <a:rPr lang="en-US" sz="1600" dirty="0">
                <a:solidFill>
                  <a:srgbClr val="CC0066"/>
                </a:solidFill>
              </a:rPr>
              <a:t>unique breeding behavior in which males become “pregnant”.  Male seahorses and pipefish have brood pouches, which the females deposits her eggs into using an ovipositor. </a:t>
            </a:r>
            <a:r>
              <a:rPr lang="en-US" sz="1600" dirty="0">
                <a:solidFill>
                  <a:srgbClr val="FF3300"/>
                </a:solidFill>
              </a:rPr>
              <a:t>They also have a specialized feeding mechanism called elastic recoil feeding, where they store energy in muscles like a compressed spring before rotating their heads at an extremely fast rate to capture prey.  </a:t>
            </a:r>
            <a:endParaRPr lang="en-US" sz="1600" b="1" dirty="0">
              <a:solidFill>
                <a:srgbClr val="FF3300"/>
              </a:solidFill>
            </a:endParaRPr>
          </a:p>
          <a:p>
            <a:pPr>
              <a:lnSpc>
                <a:spcPct val="80000"/>
              </a:lnSpc>
              <a:buNone/>
            </a:pPr>
            <a:r>
              <a:rPr lang="en-US" sz="1600" b="1" dirty="0"/>
              <a:t>Biogeography – </a:t>
            </a:r>
            <a:r>
              <a:rPr lang="en-US" sz="1600" dirty="0">
                <a:solidFill>
                  <a:srgbClr val="663300"/>
                </a:solidFill>
              </a:rPr>
              <a:t>Tropical and temperate waters worldwide.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Typically associated with vegetated habitats including</a:t>
            </a:r>
            <a:r>
              <a:rPr lang="en-US" sz="1600" dirty="0">
                <a:solidFill>
                  <a:schemeClr val="accent5"/>
                </a:solidFill>
              </a:rPr>
              <a:t> kelp forests, eelgrass beds, and coral reefs. </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Syngnathids</a:t>
            </a:r>
            <a:r>
              <a:rPr lang="en-US" sz="1600" dirty="0"/>
              <a:t> eat small invertebrates. </a:t>
            </a:r>
            <a:endParaRPr lang="en-US" sz="1600" dirty="0">
              <a:solidFill>
                <a:srgbClr val="0070C0"/>
              </a:solidFill>
            </a:endParaRPr>
          </a:p>
        </p:txBody>
      </p:sp>
    </p:spTree>
    <p:extLst>
      <p:ext uri="{BB962C8B-B14F-4D97-AF65-F5344CB8AC3E}">
        <p14:creationId xmlns:p14="http://schemas.microsoft.com/office/powerpoint/2010/main" val="2079985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3896" y="337678"/>
            <a:ext cx="7886700" cy="1409701"/>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Pleuronectiformes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Halibut</a:t>
            </a:r>
          </a:p>
        </p:txBody>
      </p:sp>
      <p:sp>
        <p:nvSpPr>
          <p:cNvPr id="89094" name="Slide Number Placeholder 5"/>
          <p:cNvSpPr>
            <a:spLocks noGrp="1"/>
          </p:cNvSpPr>
          <p:nvPr>
            <p:ph type="sldNum" sz="quarter" idx="12"/>
          </p:nvPr>
        </p:nvSpPr>
        <p:spPr>
          <a:xfrm>
            <a:off x="6457950" y="6300747"/>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E3DC97-7C13-47B8-8EDA-7E89894BE18B}" type="slidenum">
              <a:rPr lang="en-US"/>
              <a:pPr eaLnBrk="1" hangingPunct="1"/>
              <a:t>62</a:t>
            </a:fld>
            <a:endParaRPr lang="en-US"/>
          </a:p>
        </p:txBody>
      </p:sp>
      <p:pic>
        <p:nvPicPr>
          <p:cNvPr id="4" name="Picture 3"/>
          <p:cNvPicPr>
            <a:picLocks noChangeAspect="1"/>
          </p:cNvPicPr>
          <p:nvPr/>
        </p:nvPicPr>
        <p:blipFill>
          <a:blip r:embed="rId2"/>
          <a:stretch>
            <a:fillRect/>
          </a:stretch>
        </p:blipFill>
        <p:spPr>
          <a:xfrm>
            <a:off x="6889144" y="541380"/>
            <a:ext cx="1919126" cy="2629151"/>
          </a:xfrm>
          <a:prstGeom prst="rect">
            <a:avLst/>
          </a:prstGeom>
        </p:spPr>
      </p:pic>
      <p:sp>
        <p:nvSpPr>
          <p:cNvPr id="5" name="TextBox 4"/>
          <p:cNvSpPr txBox="1"/>
          <p:nvPr/>
        </p:nvSpPr>
        <p:spPr>
          <a:xfrm>
            <a:off x="6203658" y="3303037"/>
            <a:ext cx="2565734" cy="400110"/>
          </a:xfrm>
          <a:prstGeom prst="rect">
            <a:avLst/>
          </a:prstGeom>
          <a:noFill/>
        </p:spPr>
        <p:txBody>
          <a:bodyPr wrap="square" rtlCol="0">
            <a:spAutoFit/>
          </a:bodyPr>
          <a:lstStyle/>
          <a:p>
            <a:r>
              <a:rPr lang="en-US" sz="2000" dirty="0"/>
              <a:t>Pacific halibut</a:t>
            </a:r>
          </a:p>
        </p:txBody>
      </p:sp>
      <p:pic>
        <p:nvPicPr>
          <p:cNvPr id="7170" name="Picture 2" descr="http://www.noreast.com/postedreports/postImages/1307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616" y="3682445"/>
            <a:ext cx="2139992" cy="28520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10878" y="1460315"/>
            <a:ext cx="1631908" cy="923330"/>
          </a:xfrm>
          <a:prstGeom prst="rect">
            <a:avLst/>
          </a:prstGeom>
          <a:noFill/>
        </p:spPr>
        <p:txBody>
          <a:bodyPr wrap="square" rtlCol="0">
            <a:spAutoFit/>
          </a:bodyPr>
          <a:lstStyle/>
          <a:p>
            <a:r>
              <a:rPr lang="en-US" dirty="0"/>
              <a:t>Flatfish </a:t>
            </a:r>
          </a:p>
          <a:p>
            <a:r>
              <a:rPr lang="en-US" dirty="0"/>
              <a:t>developmental </a:t>
            </a:r>
          </a:p>
          <a:p>
            <a:r>
              <a:rPr lang="en-US" dirty="0"/>
              <a:t>stages</a:t>
            </a:r>
          </a:p>
        </p:txBody>
      </p:sp>
      <p:sp>
        <p:nvSpPr>
          <p:cNvPr id="10" name="Rectangle 3"/>
          <p:cNvSpPr txBox="1">
            <a:spLocks noChangeArrowheads="1"/>
          </p:cNvSpPr>
          <p:nvPr/>
        </p:nvSpPr>
        <p:spPr>
          <a:xfrm>
            <a:off x="493896" y="1855955"/>
            <a:ext cx="4391240" cy="44447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err="1"/>
              <a:t>Pleuronectiformes</a:t>
            </a:r>
            <a:r>
              <a:rPr lang="en-US" sz="1600" dirty="0"/>
              <a:t> is an order that comprises flatfish, which are benthic predators with cryptic coloration and an asymmetrical body plan. </a:t>
            </a:r>
            <a:endParaRPr lang="en-US" sz="1600" b="1" dirty="0"/>
          </a:p>
          <a:p>
            <a:pPr>
              <a:lnSpc>
                <a:spcPct val="80000"/>
              </a:lnSpc>
              <a:buNone/>
            </a:pPr>
            <a:r>
              <a:rPr lang="en-US" sz="1600" b="1" dirty="0"/>
              <a:t>Unique characteristics - </a:t>
            </a:r>
            <a:r>
              <a:rPr lang="en-US" sz="1600" dirty="0">
                <a:solidFill>
                  <a:srgbClr val="00B0F0"/>
                </a:solidFill>
              </a:rPr>
              <a:t>Flatfish hatch as symmetrical fish, but during development either the left or right eye will migrate to the other side of the head giving the fish its asymmetrical appearance. </a:t>
            </a:r>
            <a:r>
              <a:rPr lang="en-US" sz="1600" dirty="0"/>
              <a:t>Pacific halibut are among the largest teleost fishes in the world and </a:t>
            </a:r>
            <a:r>
              <a:rPr lang="en-US" sz="1600" dirty="0">
                <a:solidFill>
                  <a:srgbClr val="7030A0"/>
                </a:solidFill>
              </a:rPr>
              <a:t>can reach 8 feet long and weigh up to 500 pounds, which has earned them the nickname “barn door” halibut.</a:t>
            </a:r>
            <a:endParaRPr lang="en-US" sz="1600" b="1" dirty="0"/>
          </a:p>
          <a:p>
            <a:pPr>
              <a:lnSpc>
                <a:spcPct val="80000"/>
              </a:lnSpc>
              <a:buNone/>
            </a:pPr>
            <a:r>
              <a:rPr lang="en-US" sz="1600" b="1" dirty="0"/>
              <a:t>Biogeography – </a:t>
            </a:r>
            <a:r>
              <a:rPr lang="en-US" sz="1600" dirty="0">
                <a:solidFill>
                  <a:srgbClr val="663300"/>
                </a:solidFill>
              </a:rPr>
              <a:t>Oceans worldwide</a:t>
            </a:r>
            <a:r>
              <a:rPr lang="en-US" sz="1600" dirty="0"/>
              <a:t> from the Arctic to the Antarctic.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Benthic marine</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Flatfish will eat almost any animal that will fit in their mouth including fish, octopus, and crabs. </a:t>
            </a:r>
            <a:endParaRPr lang="en-US" sz="1600" dirty="0">
              <a:solidFill>
                <a:srgbClr val="0070C0"/>
              </a:solidFill>
            </a:endParaRPr>
          </a:p>
        </p:txBody>
      </p:sp>
    </p:spTree>
    <p:extLst>
      <p:ext uri="{BB962C8B-B14F-4D97-AF65-F5344CB8AC3E}">
        <p14:creationId xmlns:p14="http://schemas.microsoft.com/office/powerpoint/2010/main" val="790392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55934" y="241575"/>
            <a:ext cx="7886700" cy="1686007"/>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Scombriformes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Tuna and Mackerel</a:t>
            </a:r>
          </a:p>
        </p:txBody>
      </p:sp>
      <p:sp>
        <p:nvSpPr>
          <p:cNvPr id="890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E3DC97-7C13-47B8-8EDA-7E89894BE18B}" type="slidenum">
              <a:rPr lang="en-US"/>
              <a:pPr eaLnBrk="1" hangingPunct="1"/>
              <a:t>63</a:t>
            </a:fld>
            <a:endParaRPr lang="en-US"/>
          </a:p>
        </p:txBody>
      </p:sp>
      <p:pic>
        <p:nvPicPr>
          <p:cNvPr id="8" name="Picture 7"/>
          <p:cNvPicPr>
            <a:picLocks noChangeAspect="1"/>
          </p:cNvPicPr>
          <p:nvPr/>
        </p:nvPicPr>
        <p:blipFill>
          <a:blip r:embed="rId2"/>
          <a:stretch>
            <a:fillRect/>
          </a:stretch>
        </p:blipFill>
        <p:spPr>
          <a:xfrm>
            <a:off x="5080411" y="4458687"/>
            <a:ext cx="2958612" cy="1800347"/>
          </a:xfrm>
          <a:prstGeom prst="rect">
            <a:avLst/>
          </a:prstGeom>
        </p:spPr>
      </p:pic>
      <p:pic>
        <p:nvPicPr>
          <p:cNvPr id="4" name="Picture 3"/>
          <p:cNvPicPr>
            <a:picLocks noChangeAspect="1"/>
          </p:cNvPicPr>
          <p:nvPr/>
        </p:nvPicPr>
        <p:blipFill>
          <a:blip r:embed="rId3"/>
          <a:stretch>
            <a:fillRect/>
          </a:stretch>
        </p:blipFill>
        <p:spPr>
          <a:xfrm>
            <a:off x="5397037" y="1984318"/>
            <a:ext cx="3391802" cy="1781566"/>
          </a:xfrm>
          <a:prstGeom prst="rect">
            <a:avLst/>
          </a:prstGeom>
        </p:spPr>
      </p:pic>
      <p:sp>
        <p:nvSpPr>
          <p:cNvPr id="2" name="TextBox 1"/>
          <p:cNvSpPr txBox="1"/>
          <p:nvPr/>
        </p:nvSpPr>
        <p:spPr>
          <a:xfrm>
            <a:off x="7555042" y="4192887"/>
            <a:ext cx="1359877" cy="830997"/>
          </a:xfrm>
          <a:prstGeom prst="rect">
            <a:avLst/>
          </a:prstGeom>
          <a:noFill/>
        </p:spPr>
        <p:txBody>
          <a:bodyPr wrap="square" rtlCol="0">
            <a:spAutoFit/>
          </a:bodyPr>
          <a:lstStyle/>
          <a:p>
            <a:r>
              <a:rPr lang="en-US" sz="1600" dirty="0"/>
              <a:t>Elevated temperature of red muscle</a:t>
            </a:r>
          </a:p>
        </p:txBody>
      </p:sp>
      <p:cxnSp>
        <p:nvCxnSpPr>
          <p:cNvPr id="5" name="Straight Arrow Connector 4"/>
          <p:cNvCxnSpPr/>
          <p:nvPr/>
        </p:nvCxnSpPr>
        <p:spPr>
          <a:xfrm flipH="1">
            <a:off x="7326190" y="4925106"/>
            <a:ext cx="320919" cy="4337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a:xfrm>
            <a:off x="355934" y="1927582"/>
            <a:ext cx="4928088" cy="4617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600"/>
              </a:spcBef>
              <a:buNone/>
            </a:pPr>
            <a:r>
              <a:rPr lang="en-US" sz="1600" b="1" dirty="0"/>
              <a:t>General characteristics - </a:t>
            </a:r>
            <a:r>
              <a:rPr lang="en-US" sz="1600" dirty="0" err="1"/>
              <a:t>Scombriformes</a:t>
            </a:r>
            <a:r>
              <a:rPr lang="en-US" sz="1600" dirty="0"/>
              <a:t> includes many popular food and sports fishes for humans, including tuna, mackerel, and wahoo. </a:t>
            </a:r>
            <a:r>
              <a:rPr lang="en-US" sz="1600" dirty="0">
                <a:solidFill>
                  <a:srgbClr val="00B0F0"/>
                </a:solidFill>
              </a:rPr>
              <a:t>All </a:t>
            </a:r>
            <a:r>
              <a:rPr lang="en-US" sz="1600" dirty="0" err="1">
                <a:solidFill>
                  <a:srgbClr val="00B0F0"/>
                </a:solidFill>
              </a:rPr>
              <a:t>Scombrids</a:t>
            </a:r>
            <a:r>
              <a:rPr lang="en-US" sz="1600" dirty="0">
                <a:solidFill>
                  <a:srgbClr val="00B0F0"/>
                </a:solidFill>
              </a:rPr>
              <a:t> are fast, marine predators with two dorsal fins, a strong caudal fin and characteristic </a:t>
            </a:r>
            <a:r>
              <a:rPr lang="en-US" sz="1600" dirty="0" err="1">
                <a:solidFill>
                  <a:srgbClr val="00B0F0"/>
                </a:solidFill>
              </a:rPr>
              <a:t>finlets</a:t>
            </a:r>
            <a:r>
              <a:rPr lang="en-US" sz="1600" dirty="0">
                <a:solidFill>
                  <a:srgbClr val="00B0F0"/>
                </a:solidFill>
              </a:rPr>
              <a:t> behind their dorsal and anal fins.</a:t>
            </a:r>
            <a:r>
              <a:rPr lang="en-US" sz="1600" dirty="0"/>
              <a:t> </a:t>
            </a:r>
            <a:endParaRPr lang="en-US" sz="1600" b="1" dirty="0"/>
          </a:p>
          <a:p>
            <a:pPr>
              <a:lnSpc>
                <a:spcPct val="80000"/>
              </a:lnSpc>
              <a:spcBef>
                <a:spcPts val="600"/>
              </a:spcBef>
              <a:buNone/>
            </a:pPr>
            <a:r>
              <a:rPr lang="en-US" sz="1600" b="1" dirty="0"/>
              <a:t>Unique characteristics - </a:t>
            </a:r>
            <a:r>
              <a:rPr lang="en-US" sz="1600" dirty="0"/>
              <a:t>Many </a:t>
            </a:r>
            <a:r>
              <a:rPr lang="en-US" sz="1600" dirty="0" err="1"/>
              <a:t>scombrid</a:t>
            </a:r>
            <a:r>
              <a:rPr lang="en-US" sz="1600" dirty="0"/>
              <a:t> species are able to </a:t>
            </a:r>
            <a:r>
              <a:rPr lang="en-US" sz="1600" dirty="0">
                <a:solidFill>
                  <a:srgbClr val="7030A0"/>
                </a:solidFill>
              </a:rPr>
              <a:t>maintain elevated body temperatures through regional </a:t>
            </a:r>
            <a:r>
              <a:rPr lang="en-US" sz="1600" dirty="0" err="1">
                <a:solidFill>
                  <a:srgbClr val="7030A0"/>
                </a:solidFill>
              </a:rPr>
              <a:t>endothermy</a:t>
            </a:r>
            <a:r>
              <a:rPr lang="en-US" sz="1600" dirty="0">
                <a:solidFill>
                  <a:srgbClr val="7030A0"/>
                </a:solidFill>
              </a:rPr>
              <a:t>, which allows tuna to forage for prey in colder and deeper waters. </a:t>
            </a:r>
            <a:r>
              <a:rPr lang="en-US" sz="1600" dirty="0"/>
              <a:t>The primary swimming muscles (red muscle) of some tuna have vascular counter-current heat exchangers that maintain an elevated temperature in the swim muscles. The red muscles are also centrally located along their spinal column where they conserve heat metabolic heat. </a:t>
            </a:r>
            <a:endParaRPr lang="en-US" sz="1600" b="1" dirty="0"/>
          </a:p>
          <a:p>
            <a:pPr>
              <a:lnSpc>
                <a:spcPct val="80000"/>
              </a:lnSpc>
              <a:spcBef>
                <a:spcPts val="600"/>
              </a:spcBef>
              <a:buNone/>
            </a:pPr>
            <a:r>
              <a:rPr lang="en-US" sz="1600" b="1" dirty="0"/>
              <a:t>Biogeography – </a:t>
            </a:r>
            <a:r>
              <a:rPr lang="en-US" sz="1600" dirty="0" err="1"/>
              <a:t>Scombrids</a:t>
            </a:r>
            <a:r>
              <a:rPr lang="en-US" sz="1600" dirty="0"/>
              <a:t> are found in </a:t>
            </a:r>
            <a:r>
              <a:rPr lang="en-US" sz="1600" dirty="0">
                <a:solidFill>
                  <a:srgbClr val="663300"/>
                </a:solidFill>
              </a:rPr>
              <a:t>tropical and temperate oceans worldwide</a:t>
            </a:r>
            <a:r>
              <a:rPr lang="en-US" sz="1600" dirty="0"/>
              <a:t>. </a:t>
            </a:r>
            <a:endParaRPr lang="en-US" sz="1600" dirty="0">
              <a:solidFill>
                <a:schemeClr val="accent5"/>
              </a:solidFill>
            </a:endParaRPr>
          </a:p>
          <a:p>
            <a:pPr>
              <a:lnSpc>
                <a:spcPct val="80000"/>
              </a:lnSpc>
              <a:spcBef>
                <a:spcPts val="600"/>
              </a:spcBef>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Most Tuna and mackerel are found in the epipelagic layer in the open ocean. </a:t>
            </a:r>
            <a:endParaRPr lang="en-US" sz="1600" dirty="0">
              <a:solidFill>
                <a:schemeClr val="accent1"/>
              </a:solidFill>
            </a:endParaRPr>
          </a:p>
          <a:p>
            <a:pPr>
              <a:lnSpc>
                <a:spcPct val="80000"/>
              </a:lnSpc>
              <a:spcBef>
                <a:spcPts val="600"/>
              </a:spcBef>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Tuna and mackerel eat small fishes, as well as squid and crustaceans. </a:t>
            </a:r>
            <a:endParaRPr lang="en-US" sz="1600" dirty="0">
              <a:solidFill>
                <a:srgbClr val="0070C0"/>
              </a:solidFill>
            </a:endParaRPr>
          </a:p>
        </p:txBody>
      </p:sp>
    </p:spTree>
    <p:extLst>
      <p:ext uri="{BB962C8B-B14F-4D97-AF65-F5344CB8AC3E}">
        <p14:creationId xmlns:p14="http://schemas.microsoft.com/office/powerpoint/2010/main" val="2654074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331744"/>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Scorpaeniformes</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Rockfish and sculpin</a:t>
            </a:r>
          </a:p>
        </p:txBody>
      </p:sp>
      <p:sp>
        <p:nvSpPr>
          <p:cNvPr id="901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D6DA6E-F64F-46A8-9758-DF1198FAD357}" type="slidenum">
              <a:rPr lang="en-US"/>
              <a:pPr eaLnBrk="1" hangingPunct="1"/>
              <a:t>64</a:t>
            </a:fld>
            <a:endParaRPr lang="en-US"/>
          </a:p>
        </p:txBody>
      </p:sp>
      <p:pic>
        <p:nvPicPr>
          <p:cNvPr id="3" name="Picture 2"/>
          <p:cNvPicPr>
            <a:picLocks noChangeAspect="1"/>
          </p:cNvPicPr>
          <p:nvPr/>
        </p:nvPicPr>
        <p:blipFill>
          <a:blip r:embed="rId2"/>
          <a:stretch>
            <a:fillRect/>
          </a:stretch>
        </p:blipFill>
        <p:spPr>
          <a:xfrm>
            <a:off x="5085599" y="2065137"/>
            <a:ext cx="3810751" cy="1648514"/>
          </a:xfrm>
          <a:prstGeom prst="rect">
            <a:avLst/>
          </a:prstGeom>
        </p:spPr>
      </p:pic>
      <p:sp>
        <p:nvSpPr>
          <p:cNvPr id="4" name="TextBox 3"/>
          <p:cNvSpPr txBox="1"/>
          <p:nvPr/>
        </p:nvSpPr>
        <p:spPr>
          <a:xfrm>
            <a:off x="4818145" y="3528985"/>
            <a:ext cx="1876925" cy="369332"/>
          </a:xfrm>
          <a:prstGeom prst="rect">
            <a:avLst/>
          </a:prstGeom>
          <a:noFill/>
        </p:spPr>
        <p:txBody>
          <a:bodyPr wrap="square" rtlCol="0">
            <a:spAutoFit/>
          </a:bodyPr>
          <a:lstStyle/>
          <a:p>
            <a:r>
              <a:rPr lang="en-US" dirty="0"/>
              <a:t>Spines on cheek</a:t>
            </a:r>
          </a:p>
        </p:txBody>
      </p:sp>
      <p:sp>
        <p:nvSpPr>
          <p:cNvPr id="10" name="TextBox 9"/>
          <p:cNvSpPr txBox="1"/>
          <p:nvPr/>
        </p:nvSpPr>
        <p:spPr>
          <a:xfrm>
            <a:off x="6066421" y="1728337"/>
            <a:ext cx="2213934" cy="400110"/>
          </a:xfrm>
          <a:prstGeom prst="rect">
            <a:avLst/>
          </a:prstGeom>
          <a:noFill/>
        </p:spPr>
        <p:txBody>
          <a:bodyPr wrap="square" rtlCol="0">
            <a:spAutoFit/>
          </a:bodyPr>
          <a:lstStyle/>
          <a:p>
            <a:r>
              <a:rPr lang="en-US" sz="2000" dirty="0" err="1"/>
              <a:t>Rougheye</a:t>
            </a:r>
            <a:r>
              <a:rPr lang="en-US" sz="2000" dirty="0"/>
              <a:t> rockfish</a:t>
            </a:r>
          </a:p>
        </p:txBody>
      </p:sp>
      <p:cxnSp>
        <p:nvCxnSpPr>
          <p:cNvPr id="6" name="Straight Arrow Connector 5"/>
          <p:cNvCxnSpPr/>
          <p:nvPr/>
        </p:nvCxnSpPr>
        <p:spPr>
          <a:xfrm flipV="1">
            <a:off x="5672357" y="2990680"/>
            <a:ext cx="168503" cy="60000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5314204" y="4684130"/>
            <a:ext cx="3489338" cy="1187281"/>
          </a:xfrm>
          <a:prstGeom prst="rect">
            <a:avLst/>
          </a:prstGeom>
        </p:spPr>
      </p:pic>
      <p:sp>
        <p:nvSpPr>
          <p:cNvPr id="15" name="TextBox 14"/>
          <p:cNvSpPr txBox="1"/>
          <p:nvPr/>
        </p:nvSpPr>
        <p:spPr>
          <a:xfrm>
            <a:off x="6457950" y="4305525"/>
            <a:ext cx="2213934" cy="400110"/>
          </a:xfrm>
          <a:prstGeom prst="rect">
            <a:avLst/>
          </a:prstGeom>
          <a:noFill/>
        </p:spPr>
        <p:txBody>
          <a:bodyPr wrap="square" rtlCol="0">
            <a:spAutoFit/>
          </a:bodyPr>
          <a:lstStyle/>
          <a:p>
            <a:r>
              <a:rPr lang="en-US" sz="2000" dirty="0"/>
              <a:t>Staghorn sculpin</a:t>
            </a:r>
          </a:p>
        </p:txBody>
      </p:sp>
      <p:sp>
        <p:nvSpPr>
          <p:cNvPr id="11" name="Rectangle 3"/>
          <p:cNvSpPr txBox="1">
            <a:spLocks noChangeArrowheads="1"/>
          </p:cNvSpPr>
          <p:nvPr/>
        </p:nvSpPr>
        <p:spPr>
          <a:xfrm>
            <a:off x="457200" y="1928392"/>
            <a:ext cx="4599162" cy="4604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Fish in the order </a:t>
            </a:r>
            <a:r>
              <a:rPr lang="en-US" sz="1600" dirty="0" err="1"/>
              <a:t>Scorpaeniformes</a:t>
            </a:r>
            <a:r>
              <a:rPr lang="en-US" sz="1600" dirty="0"/>
              <a:t> have a </a:t>
            </a:r>
            <a:r>
              <a:rPr lang="en-US" sz="1600" dirty="0">
                <a:solidFill>
                  <a:srgbClr val="00B0F0"/>
                </a:solidFill>
              </a:rPr>
              <a:t>bony ridge or spines on their cheek. </a:t>
            </a:r>
            <a:r>
              <a:rPr lang="en-US" sz="1600" dirty="0" err="1"/>
              <a:t>Scorpaeniformes</a:t>
            </a:r>
            <a:r>
              <a:rPr lang="en-US" sz="1600" dirty="0"/>
              <a:t> includes scorpionfishes and rockfishes which have large mouths and venomous spines on their dorsal, anal, and pelvic fins. </a:t>
            </a:r>
            <a:endParaRPr lang="en-US" sz="1600" b="1" dirty="0"/>
          </a:p>
          <a:p>
            <a:pPr>
              <a:lnSpc>
                <a:spcPct val="80000"/>
              </a:lnSpc>
              <a:buNone/>
            </a:pPr>
            <a:r>
              <a:rPr lang="en-US" sz="1600" b="1" dirty="0"/>
              <a:t>Unique characteristics - </a:t>
            </a:r>
            <a:r>
              <a:rPr lang="en-US" sz="1600" dirty="0">
                <a:solidFill>
                  <a:srgbClr val="7030A0"/>
                </a:solidFill>
              </a:rPr>
              <a:t>Sculpin are bottom feeders with pectoral fins that are smooth on top with spiny rays on the bottom edge that help them stabilize themselves on the bottom of flowing creeks and intertidal habitats. </a:t>
            </a:r>
            <a:r>
              <a:rPr lang="en-US" sz="1600" dirty="0"/>
              <a:t>Rockfish are some of the longest lived animals with records of the </a:t>
            </a:r>
            <a:r>
              <a:rPr lang="en-US" sz="1600" dirty="0" err="1"/>
              <a:t>rougheye</a:t>
            </a:r>
            <a:r>
              <a:rPr lang="en-US" sz="1600" dirty="0"/>
              <a:t> rockfish living to </a:t>
            </a:r>
            <a:r>
              <a:rPr lang="en-US" sz="1600" dirty="0">
                <a:solidFill>
                  <a:srgbClr val="FF3300"/>
                </a:solidFill>
              </a:rPr>
              <a:t>205 years old. </a:t>
            </a:r>
            <a:endParaRPr lang="en-US" sz="1600" b="1" dirty="0"/>
          </a:p>
          <a:p>
            <a:pPr>
              <a:lnSpc>
                <a:spcPct val="80000"/>
              </a:lnSpc>
              <a:buNone/>
            </a:pPr>
            <a:r>
              <a:rPr lang="en-US" sz="1600" b="1" dirty="0"/>
              <a:t>Biogeography – </a:t>
            </a:r>
            <a:r>
              <a:rPr lang="en-US" sz="1600" dirty="0">
                <a:solidFill>
                  <a:srgbClr val="663300"/>
                </a:solidFill>
              </a:rPr>
              <a:t>Ocean waters worldwide</a:t>
            </a:r>
            <a:r>
              <a:rPr lang="en-US" sz="1600" dirty="0"/>
              <a:t>, from the Arctic to the Antarctic.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are marine species that live in</a:t>
            </a:r>
            <a:r>
              <a:rPr lang="en-US" sz="1600" dirty="0">
                <a:solidFill>
                  <a:schemeClr val="accent5"/>
                </a:solidFill>
              </a:rPr>
              <a:t> reefs or rocky bottom habitats, </a:t>
            </a:r>
            <a:r>
              <a:rPr lang="en-US" sz="1600" dirty="0"/>
              <a:t>where they hide in caves and crevices. </a:t>
            </a:r>
            <a:endParaRPr lang="en-US" sz="1600" b="1" dirty="0"/>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Scorpaeniform</a:t>
            </a:r>
            <a:r>
              <a:rPr lang="en-US" sz="1600" dirty="0"/>
              <a:t> fishes primarily eat smaller fishes and crustaceans</a:t>
            </a:r>
            <a:endParaRPr lang="en-US" sz="1600" dirty="0">
              <a:solidFill>
                <a:srgbClr val="0070C0"/>
              </a:solidFill>
            </a:endParaRPr>
          </a:p>
        </p:txBody>
      </p:sp>
    </p:spTree>
    <p:extLst>
      <p:ext uri="{BB962C8B-B14F-4D97-AF65-F5344CB8AC3E}">
        <p14:creationId xmlns:p14="http://schemas.microsoft.com/office/powerpoint/2010/main" val="427459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17358" y="336551"/>
            <a:ext cx="7886700" cy="1325563"/>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Perciformes</a:t>
            </a:r>
          </a:p>
        </p:txBody>
      </p:sp>
      <p:sp>
        <p:nvSpPr>
          <p:cNvPr id="911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08FCAD-9FB3-4631-8F2C-D72F9B87571D}" type="slidenum">
              <a:rPr lang="en-US"/>
              <a:pPr eaLnBrk="1" hangingPunct="1"/>
              <a:t>65</a:t>
            </a:fld>
            <a:endParaRPr lang="en-US"/>
          </a:p>
        </p:txBody>
      </p:sp>
      <p:pic>
        <p:nvPicPr>
          <p:cNvPr id="6" name="Picture 4" descr="http://marinecreations.homestead.com/bluegill_mou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407698" y="2664190"/>
            <a:ext cx="3439762" cy="248224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6786563" y="4700588"/>
            <a:ext cx="500062" cy="44584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829300" y="4214813"/>
            <a:ext cx="628650" cy="9316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22257" y="5146431"/>
            <a:ext cx="2389510" cy="646331"/>
          </a:xfrm>
          <a:prstGeom prst="rect">
            <a:avLst/>
          </a:prstGeom>
          <a:noFill/>
        </p:spPr>
        <p:txBody>
          <a:bodyPr wrap="square" rtlCol="0">
            <a:spAutoFit/>
          </a:bodyPr>
          <a:lstStyle/>
          <a:p>
            <a:r>
              <a:rPr lang="en-US" dirty="0"/>
              <a:t>Abdominal pelvic fin with one anterior spine </a:t>
            </a:r>
          </a:p>
        </p:txBody>
      </p:sp>
      <p:sp>
        <p:nvSpPr>
          <p:cNvPr id="17" name="TextBox 16"/>
          <p:cNvSpPr txBox="1"/>
          <p:nvPr/>
        </p:nvSpPr>
        <p:spPr>
          <a:xfrm>
            <a:off x="4548129" y="5146430"/>
            <a:ext cx="1880433" cy="646331"/>
          </a:xfrm>
          <a:prstGeom prst="rect">
            <a:avLst/>
          </a:prstGeom>
          <a:noFill/>
        </p:spPr>
        <p:txBody>
          <a:bodyPr wrap="square" rtlCol="0">
            <a:spAutoFit/>
          </a:bodyPr>
          <a:lstStyle/>
          <a:p>
            <a:r>
              <a:rPr lang="en-US" dirty="0"/>
              <a:t>Laterally oriented pectoral fin</a:t>
            </a:r>
          </a:p>
        </p:txBody>
      </p:sp>
      <p:sp>
        <p:nvSpPr>
          <p:cNvPr id="18" name="TextBox 17"/>
          <p:cNvSpPr txBox="1"/>
          <p:nvPr/>
        </p:nvSpPr>
        <p:spPr>
          <a:xfrm>
            <a:off x="5666003" y="2071937"/>
            <a:ext cx="3241243" cy="369332"/>
          </a:xfrm>
          <a:prstGeom prst="rect">
            <a:avLst/>
          </a:prstGeom>
          <a:noFill/>
        </p:spPr>
        <p:txBody>
          <a:bodyPr wrap="square" rtlCol="0">
            <a:spAutoFit/>
          </a:bodyPr>
          <a:lstStyle/>
          <a:p>
            <a:r>
              <a:rPr lang="en-US" dirty="0"/>
              <a:t>Spiny and soft rayed dorsal fin</a:t>
            </a:r>
          </a:p>
        </p:txBody>
      </p:sp>
      <p:cxnSp>
        <p:nvCxnSpPr>
          <p:cNvPr id="19" name="Straight Arrow Connector 18"/>
          <p:cNvCxnSpPr/>
          <p:nvPr/>
        </p:nvCxnSpPr>
        <p:spPr>
          <a:xfrm>
            <a:off x="7002564" y="2411831"/>
            <a:ext cx="125015" cy="46020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7358" y="1831676"/>
            <a:ext cx="4030771" cy="4228850"/>
          </a:xfrm>
          <a:prstGeom prst="rect">
            <a:avLst/>
          </a:prstGeom>
        </p:spPr>
        <p:txBody>
          <a:bodyPr wrap="square">
            <a:spAutoFit/>
          </a:bodyPr>
          <a:lstStyle/>
          <a:p>
            <a:pPr>
              <a:lnSpc>
                <a:spcPct val="80000"/>
              </a:lnSpc>
              <a:buNone/>
            </a:pPr>
            <a:r>
              <a:rPr lang="en-US" sz="1600" b="1" dirty="0"/>
              <a:t>General characteristics – </a:t>
            </a:r>
            <a:r>
              <a:rPr lang="en-US" sz="1600" dirty="0"/>
              <a:t>Perciforms is the </a:t>
            </a:r>
            <a:r>
              <a:rPr lang="en-US" sz="1600" dirty="0">
                <a:solidFill>
                  <a:srgbClr val="7030A0"/>
                </a:solidFill>
              </a:rPr>
              <a:t>largest vertebrate order containing approximately 40% of all fish species</a:t>
            </a:r>
            <a:r>
              <a:rPr lang="en-US" sz="1600" dirty="0"/>
              <a:t>.  Most perciforms </a:t>
            </a:r>
            <a:r>
              <a:rPr lang="en-US" sz="1600" dirty="0">
                <a:solidFill>
                  <a:srgbClr val="00B0F0"/>
                </a:solidFill>
              </a:rPr>
              <a:t>have abdominal pelvic fins and laterally oriented pectoral fins high on the body, which provide increased maneuverability at slow swimming speeds</a:t>
            </a:r>
            <a:r>
              <a:rPr lang="en-US" sz="1600" dirty="0"/>
              <a:t>. Many have </a:t>
            </a:r>
            <a:r>
              <a:rPr lang="en-US" sz="1600" dirty="0">
                <a:solidFill>
                  <a:srgbClr val="FF3300"/>
                </a:solidFill>
              </a:rPr>
              <a:t>split spiny and soft rayed dorsal fins and pelvic fins with a single anterior spine followed by five soft fin rays</a:t>
            </a:r>
            <a:r>
              <a:rPr lang="en-US" sz="1600" dirty="0"/>
              <a:t>. Most perciform fishes have ctenoid scales although some have cycloid scales. </a:t>
            </a:r>
            <a:r>
              <a:rPr lang="en-US" sz="1600" b="1" dirty="0"/>
              <a:t> </a:t>
            </a:r>
          </a:p>
          <a:p>
            <a:pPr>
              <a:lnSpc>
                <a:spcPct val="80000"/>
              </a:lnSpc>
              <a:buNone/>
            </a:pPr>
            <a:endParaRPr lang="en-US" sz="1600" b="1" dirty="0"/>
          </a:p>
          <a:p>
            <a:pPr>
              <a:lnSpc>
                <a:spcPct val="80000"/>
              </a:lnSpc>
              <a:buNone/>
            </a:pPr>
            <a:r>
              <a:rPr lang="en-US" sz="1600" b="1" dirty="0"/>
              <a:t>Biogeography – </a:t>
            </a:r>
            <a:r>
              <a:rPr lang="en-US" sz="1600" dirty="0"/>
              <a:t>Freshwater and marine habitats worldwide</a:t>
            </a:r>
            <a:endParaRPr lang="en-US" sz="1600" dirty="0">
              <a:solidFill>
                <a:schemeClr val="accent5"/>
              </a:solidFill>
            </a:endParaRPr>
          </a:p>
          <a:p>
            <a:pPr>
              <a:lnSpc>
                <a:spcPct val="80000"/>
              </a:lnSpc>
              <a:buNone/>
            </a:pPr>
            <a:endParaRPr lang="en-US" sz="1600" b="1" dirty="0"/>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Nearly all aquatic habitat types</a:t>
            </a:r>
          </a:p>
          <a:p>
            <a:pPr>
              <a:lnSpc>
                <a:spcPct val="80000"/>
              </a:lnSpc>
              <a:buNone/>
            </a:pPr>
            <a:endParaRPr lang="en-US" sz="1600" b="1" dirty="0"/>
          </a:p>
          <a:p>
            <a:pPr>
              <a:lnSpc>
                <a:spcPct val="80000"/>
              </a:lnSpc>
              <a:buNone/>
            </a:pPr>
            <a:r>
              <a:rPr lang="en-US" sz="1600" b="1" dirty="0"/>
              <a:t>Diet</a:t>
            </a:r>
            <a:r>
              <a:rPr lang="en-US" sz="1600" b="1" dirty="0">
                <a:solidFill>
                  <a:srgbClr val="FF9900"/>
                </a:solidFill>
              </a:rPr>
              <a:t> </a:t>
            </a:r>
            <a:r>
              <a:rPr lang="en-US" sz="1600" b="1" dirty="0"/>
              <a:t>– </a:t>
            </a:r>
            <a:r>
              <a:rPr lang="en-US" sz="1600" dirty="0"/>
              <a:t>Wide range of diets, although carnivorous diets are most common among perciform fishes. </a:t>
            </a:r>
            <a:endParaRPr lang="en-US" sz="1600" dirty="0">
              <a:solidFill>
                <a:srgbClr val="0070C0"/>
              </a:solidFill>
            </a:endParaRPr>
          </a:p>
        </p:txBody>
      </p:sp>
    </p:spTree>
    <p:extLst>
      <p:ext uri="{BB962C8B-B14F-4D97-AF65-F5344CB8AC3E}">
        <p14:creationId xmlns:p14="http://schemas.microsoft.com/office/powerpoint/2010/main" val="1578638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28100"/>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Perciformes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Sticklebacks</a:t>
            </a:r>
          </a:p>
        </p:txBody>
      </p:sp>
      <p:sp>
        <p:nvSpPr>
          <p:cNvPr id="849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AAF0A1-D8AC-42BD-81FD-B9A0CEF0DC11}" type="slidenum">
              <a:rPr lang="en-US"/>
              <a:pPr eaLnBrk="1" hangingPunct="1"/>
              <a:t>66</a:t>
            </a:fld>
            <a:endParaRPr lang="en-US" dirty="0"/>
          </a:p>
        </p:txBody>
      </p:sp>
      <p:pic>
        <p:nvPicPr>
          <p:cNvPr id="3" name="Picture 2"/>
          <p:cNvPicPr>
            <a:picLocks noChangeAspect="1"/>
          </p:cNvPicPr>
          <p:nvPr/>
        </p:nvPicPr>
        <p:blipFill>
          <a:blip r:embed="rId2"/>
          <a:stretch>
            <a:fillRect/>
          </a:stretch>
        </p:blipFill>
        <p:spPr>
          <a:xfrm>
            <a:off x="5532081" y="1736273"/>
            <a:ext cx="3306050" cy="1637929"/>
          </a:xfrm>
          <a:prstGeom prst="rect">
            <a:avLst/>
          </a:prstGeom>
        </p:spPr>
      </p:pic>
      <p:pic>
        <p:nvPicPr>
          <p:cNvPr id="11266" name="Picture 2" descr="http://footage.framepool.com/shotimg/qf/732734682-three-spined-stickleback-guarding-spawn-nest-build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2081" y="4256534"/>
            <a:ext cx="3380874" cy="1901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75947" y="1166963"/>
            <a:ext cx="3068053" cy="584775"/>
          </a:xfrm>
          <a:prstGeom prst="rect">
            <a:avLst/>
          </a:prstGeom>
          <a:noFill/>
        </p:spPr>
        <p:txBody>
          <a:bodyPr wrap="square" rtlCol="0">
            <a:spAutoFit/>
          </a:bodyPr>
          <a:lstStyle/>
          <a:p>
            <a:r>
              <a:rPr lang="en-US" sz="1600" dirty="0"/>
              <a:t>Three-</a:t>
            </a:r>
            <a:r>
              <a:rPr lang="en-US" sz="1600" dirty="0" err="1"/>
              <a:t>spined</a:t>
            </a:r>
            <a:r>
              <a:rPr lang="en-US" sz="1600" dirty="0"/>
              <a:t> stickleback</a:t>
            </a:r>
          </a:p>
          <a:p>
            <a:r>
              <a:rPr lang="en-US" sz="1600" dirty="0"/>
              <a:t>(non-breeding coloration)</a:t>
            </a:r>
          </a:p>
        </p:txBody>
      </p:sp>
      <p:sp>
        <p:nvSpPr>
          <p:cNvPr id="11" name="TextBox 10"/>
          <p:cNvSpPr txBox="1"/>
          <p:nvPr/>
        </p:nvSpPr>
        <p:spPr>
          <a:xfrm>
            <a:off x="5456415" y="3705822"/>
            <a:ext cx="3532205" cy="584775"/>
          </a:xfrm>
          <a:prstGeom prst="rect">
            <a:avLst/>
          </a:prstGeom>
          <a:noFill/>
        </p:spPr>
        <p:txBody>
          <a:bodyPr wrap="square" rtlCol="0">
            <a:spAutoFit/>
          </a:bodyPr>
          <a:lstStyle/>
          <a:p>
            <a:pPr algn="ctr"/>
            <a:r>
              <a:rPr lang="en-US" sz="1600" dirty="0"/>
              <a:t>Male three-</a:t>
            </a:r>
            <a:r>
              <a:rPr lang="en-US" sz="1600" dirty="0" err="1"/>
              <a:t>spined</a:t>
            </a:r>
            <a:r>
              <a:rPr lang="en-US" sz="1600" dirty="0"/>
              <a:t> stickleback protecting nest (breeding coloration)</a:t>
            </a:r>
          </a:p>
        </p:txBody>
      </p:sp>
      <p:sp>
        <p:nvSpPr>
          <p:cNvPr id="9" name="Rectangle 3"/>
          <p:cNvSpPr txBox="1">
            <a:spLocks noChangeArrowheads="1"/>
          </p:cNvSpPr>
          <p:nvPr/>
        </p:nvSpPr>
        <p:spPr>
          <a:xfrm>
            <a:off x="457200" y="1751738"/>
            <a:ext cx="4693346" cy="4720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name </a:t>
            </a:r>
            <a:r>
              <a:rPr lang="en-US" sz="1600" dirty="0" err="1"/>
              <a:t>Gasterosteiformes</a:t>
            </a:r>
            <a:r>
              <a:rPr lang="en-US" sz="1600" dirty="0"/>
              <a:t> means “bone-belly” and refers to the </a:t>
            </a:r>
            <a:r>
              <a:rPr lang="en-US" sz="1600" dirty="0">
                <a:solidFill>
                  <a:schemeClr val="accent1"/>
                </a:solidFill>
              </a:rPr>
              <a:t>bodies of some sticklebacks that are covered in dermal plates rather than scales. All sticklebacks lack scales and have strong, isolated spines in their dorsal fin. </a:t>
            </a:r>
            <a:endParaRPr lang="en-US" sz="1600" b="1" dirty="0">
              <a:solidFill>
                <a:schemeClr val="accent1"/>
              </a:solidFill>
            </a:endParaRPr>
          </a:p>
          <a:p>
            <a:pPr>
              <a:lnSpc>
                <a:spcPct val="80000"/>
              </a:lnSpc>
              <a:buNone/>
            </a:pPr>
            <a:r>
              <a:rPr lang="en-US" sz="1600" b="1" dirty="0"/>
              <a:t>Unique characteristics - </a:t>
            </a:r>
            <a:r>
              <a:rPr lang="en-US" sz="1600" dirty="0"/>
              <a:t>Sticklebacks exhibit a unique breeding behavior where</a:t>
            </a:r>
            <a:r>
              <a:rPr lang="en-US" sz="1600" dirty="0">
                <a:solidFill>
                  <a:srgbClr val="7030A0"/>
                </a:solidFill>
              </a:rPr>
              <a:t> males construct a nest with their kidney secretions, then attract females to lay eggs in their nest. Males will then fertilize the eggs and aggressively protect the nest. </a:t>
            </a:r>
            <a:r>
              <a:rPr lang="en-US" sz="1600" dirty="0"/>
              <a:t>The aggressive behavior of male sticklebacks was used in </a:t>
            </a:r>
            <a:r>
              <a:rPr lang="en-US" sz="1600" dirty="0">
                <a:solidFill>
                  <a:srgbClr val="FF3300"/>
                </a:solidFill>
              </a:rPr>
              <a:t>Niko Tinbergen’s Nobel Prize winning studies on instinctual animal behavior, which pioneered the modern study of animal behavior known as ethology. </a:t>
            </a:r>
            <a:endParaRPr lang="en-US" sz="1600" b="1" dirty="0"/>
          </a:p>
          <a:p>
            <a:pPr>
              <a:lnSpc>
                <a:spcPct val="80000"/>
              </a:lnSpc>
              <a:buNone/>
            </a:pPr>
            <a:r>
              <a:rPr lang="en-US" sz="1600" b="1" dirty="0"/>
              <a:t>Biogeography – </a:t>
            </a:r>
            <a:r>
              <a:rPr lang="en-US" sz="1600" dirty="0"/>
              <a:t>Found in most </a:t>
            </a:r>
            <a:r>
              <a:rPr lang="en-US" sz="1600" dirty="0">
                <a:solidFill>
                  <a:srgbClr val="663300"/>
                </a:solidFill>
              </a:rPr>
              <a:t>inland coastal waters above 30</a:t>
            </a:r>
            <a:r>
              <a:rPr lang="en-US" sz="1600" dirty="0">
                <a:solidFill>
                  <a:srgbClr val="663300"/>
                </a:solidFill>
                <a:latin typeface="Times New Roman" panose="02020603050405020304" pitchFamily="18" charset="0"/>
                <a:cs typeface="Times New Roman" panose="02020603050405020304" pitchFamily="18" charset="0"/>
              </a:rPr>
              <a:t>° latitude, including Europe, Asia, and North America</a:t>
            </a:r>
            <a:r>
              <a:rPr lang="en-US" sz="1600" dirty="0">
                <a:latin typeface="Times New Roman" panose="02020603050405020304" pitchFamily="18" charset="0"/>
                <a:cs typeface="Times New Roman" panose="02020603050405020304" pitchFamily="18" charset="0"/>
              </a:rPr>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Coastal waters and river mouths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Sticklebacks primarily eat  invertebrates off the bottom</a:t>
            </a:r>
            <a:endParaRPr lang="en-US" sz="1600" dirty="0">
              <a:solidFill>
                <a:srgbClr val="0070C0"/>
              </a:solidFill>
            </a:endParaRPr>
          </a:p>
        </p:txBody>
      </p:sp>
    </p:spTree>
    <p:extLst>
      <p:ext uri="{BB962C8B-B14F-4D97-AF65-F5344CB8AC3E}">
        <p14:creationId xmlns:p14="http://schemas.microsoft.com/office/powerpoint/2010/main" val="2043437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38150" y="135239"/>
            <a:ext cx="7886700" cy="1632116"/>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Perciformes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Wrasses</a:t>
            </a:r>
          </a:p>
        </p:txBody>
      </p:sp>
      <p:sp>
        <p:nvSpPr>
          <p:cNvPr id="93188" name="Rectangle 4"/>
          <p:cNvSpPr>
            <a:spLocks noGrp="1" noChangeArrowheads="1"/>
          </p:cNvSpPr>
          <p:nvPr>
            <p:ph sz="half" idx="2"/>
          </p:nvPr>
        </p:nvSpPr>
        <p:spPr/>
        <p:txBody>
          <a:bodyPr/>
          <a:lstStyle/>
          <a:p>
            <a:pPr eaLnBrk="1" hangingPunct="1">
              <a:lnSpc>
                <a:spcPct val="80000"/>
              </a:lnSpc>
              <a:buFontTx/>
              <a:buNone/>
            </a:pPr>
            <a:r>
              <a:rPr lang="en-US" sz="1800" dirty="0"/>
              <a:t>	</a:t>
            </a:r>
          </a:p>
        </p:txBody>
      </p:sp>
      <p:sp>
        <p:nvSpPr>
          <p:cNvPr id="931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42D1BD-BEB8-48C1-AC3B-68DF29D028D2}" type="slidenum">
              <a:rPr lang="en-US"/>
              <a:pPr eaLnBrk="1" hangingPunct="1"/>
              <a:t>67</a:t>
            </a:fld>
            <a:endParaRPr lang="en-US"/>
          </a:p>
        </p:txBody>
      </p:sp>
      <p:pic>
        <p:nvPicPr>
          <p:cNvPr id="2" name="Picture 1"/>
          <p:cNvPicPr>
            <a:picLocks/>
          </p:cNvPicPr>
          <p:nvPr/>
        </p:nvPicPr>
        <p:blipFill>
          <a:blip r:embed="rId2"/>
          <a:stretch>
            <a:fillRect/>
          </a:stretch>
        </p:blipFill>
        <p:spPr>
          <a:xfrm>
            <a:off x="5125984" y="1847213"/>
            <a:ext cx="2610236" cy="1463040"/>
          </a:xfrm>
          <a:prstGeom prst="rect">
            <a:avLst/>
          </a:prstGeom>
        </p:spPr>
      </p:pic>
      <p:pic>
        <p:nvPicPr>
          <p:cNvPr id="7170" name="Picture 2" descr="http://www.montereybayaquarium.org/-/m/images/animal-guide/fishes/california-sheephead.jpg?bc=white&amp;h=668&amp;mh=738&amp;mw=1312&amp;w=1184&amp;usecustomfunctions=1&amp;cropx=12&amp;cropy=8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984" y="5171737"/>
            <a:ext cx="2614639"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p:cNvPicPr>
          <p:nvPr/>
        </p:nvPicPr>
        <p:blipFill>
          <a:blip r:embed="rId4"/>
          <a:stretch>
            <a:fillRect/>
          </a:stretch>
        </p:blipFill>
        <p:spPr>
          <a:xfrm>
            <a:off x="6490763" y="3479304"/>
            <a:ext cx="2468880" cy="1463040"/>
          </a:xfrm>
          <a:prstGeom prst="rect">
            <a:avLst/>
          </a:prstGeom>
        </p:spPr>
      </p:pic>
      <p:sp>
        <p:nvSpPr>
          <p:cNvPr id="5" name="TextBox 4"/>
          <p:cNvSpPr txBox="1"/>
          <p:nvPr/>
        </p:nvSpPr>
        <p:spPr>
          <a:xfrm>
            <a:off x="7758264" y="2019884"/>
            <a:ext cx="1327337" cy="923330"/>
          </a:xfrm>
          <a:prstGeom prst="rect">
            <a:avLst/>
          </a:prstGeom>
          <a:noFill/>
        </p:spPr>
        <p:txBody>
          <a:bodyPr wrap="square" rtlCol="0">
            <a:spAutoFit/>
          </a:bodyPr>
          <a:lstStyle/>
          <a:p>
            <a:r>
              <a:rPr lang="en-US" dirty="0"/>
              <a:t>Mature female sheephead</a:t>
            </a:r>
          </a:p>
        </p:txBody>
      </p:sp>
      <p:sp>
        <p:nvSpPr>
          <p:cNvPr id="14" name="TextBox 13"/>
          <p:cNvSpPr txBox="1"/>
          <p:nvPr/>
        </p:nvSpPr>
        <p:spPr>
          <a:xfrm>
            <a:off x="4878069" y="3687109"/>
            <a:ext cx="1528866" cy="923330"/>
          </a:xfrm>
          <a:prstGeom prst="rect">
            <a:avLst/>
          </a:prstGeom>
          <a:noFill/>
        </p:spPr>
        <p:txBody>
          <a:bodyPr wrap="square" rtlCol="0">
            <a:spAutoFit/>
          </a:bodyPr>
          <a:lstStyle/>
          <a:p>
            <a:pPr algn="r"/>
            <a:r>
              <a:rPr lang="en-US" dirty="0"/>
              <a:t>Female transitioning to male</a:t>
            </a:r>
          </a:p>
        </p:txBody>
      </p:sp>
      <p:sp>
        <p:nvSpPr>
          <p:cNvPr id="15" name="TextBox 14"/>
          <p:cNvSpPr txBox="1"/>
          <p:nvPr/>
        </p:nvSpPr>
        <p:spPr>
          <a:xfrm>
            <a:off x="7768754" y="5358876"/>
            <a:ext cx="1306356" cy="923330"/>
          </a:xfrm>
          <a:prstGeom prst="rect">
            <a:avLst/>
          </a:prstGeom>
          <a:noFill/>
        </p:spPr>
        <p:txBody>
          <a:bodyPr wrap="square" rtlCol="0">
            <a:spAutoFit/>
          </a:bodyPr>
          <a:lstStyle/>
          <a:p>
            <a:r>
              <a:rPr lang="en-US" dirty="0"/>
              <a:t>Mature male sheephead</a:t>
            </a:r>
          </a:p>
        </p:txBody>
      </p:sp>
      <p:sp>
        <p:nvSpPr>
          <p:cNvPr id="12" name="Rectangle 3"/>
          <p:cNvSpPr txBox="1">
            <a:spLocks noChangeArrowheads="1"/>
          </p:cNvSpPr>
          <p:nvPr/>
        </p:nvSpPr>
        <p:spPr>
          <a:xfrm>
            <a:off x="474574" y="1791284"/>
            <a:ext cx="4279035" cy="4693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Wrasses are typically small colorful fish found in coastal habitats. Wrasses are usually seen swimming slowly around the rocky bottom using their pectoral fins to paddle along. </a:t>
            </a:r>
          </a:p>
          <a:p>
            <a:pPr>
              <a:lnSpc>
                <a:spcPct val="80000"/>
              </a:lnSpc>
              <a:buNone/>
            </a:pPr>
            <a:r>
              <a:rPr lang="en-US" sz="1600" b="1" dirty="0"/>
              <a:t>Unique characteristics - </a:t>
            </a:r>
            <a:r>
              <a:rPr lang="en-US" sz="1600" dirty="0">
                <a:solidFill>
                  <a:schemeClr val="accent1"/>
                </a:solidFill>
              </a:rPr>
              <a:t>Most wrasses species are hermaphroditic and have both male and female sex organs. </a:t>
            </a:r>
            <a:r>
              <a:rPr lang="en-US" sz="1600" dirty="0">
                <a:solidFill>
                  <a:srgbClr val="7030A0"/>
                </a:solidFill>
              </a:rPr>
              <a:t>Dominant male California </a:t>
            </a:r>
            <a:r>
              <a:rPr lang="en-US" sz="1600" dirty="0" err="1">
                <a:solidFill>
                  <a:srgbClr val="7030A0"/>
                </a:solidFill>
              </a:rPr>
              <a:t>sheephead</a:t>
            </a:r>
            <a:r>
              <a:rPr lang="en-US" sz="1600" dirty="0">
                <a:solidFill>
                  <a:srgbClr val="7030A0"/>
                </a:solidFill>
              </a:rPr>
              <a:t> defend a territory or feeding patch, however, when the dominant male dies one of the older, larger females in the group will often change sex and morphology  to become the dominant male.</a:t>
            </a:r>
            <a:endParaRPr lang="en-US" sz="1600" b="1" dirty="0"/>
          </a:p>
          <a:p>
            <a:pPr>
              <a:lnSpc>
                <a:spcPct val="80000"/>
              </a:lnSpc>
              <a:buNone/>
            </a:pPr>
            <a:r>
              <a:rPr lang="en-US" sz="1600" b="1" dirty="0"/>
              <a:t>Biogeography – </a:t>
            </a:r>
            <a:r>
              <a:rPr lang="en-US" sz="1600" dirty="0">
                <a:solidFill>
                  <a:srgbClr val="663300"/>
                </a:solidFill>
              </a:rPr>
              <a:t>Tropical and temperate oceans worldwide</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Shallow water habitats such as coral reefs, rocky shores, and kelp forests</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Wrasses have strong teeth that they use to eat hard prey species, like sea urchins, crustaceans, and mollusks.</a:t>
            </a:r>
            <a:endParaRPr lang="en-US" sz="1600" b="1" dirty="0"/>
          </a:p>
        </p:txBody>
      </p:sp>
    </p:spTree>
    <p:extLst>
      <p:ext uri="{BB962C8B-B14F-4D97-AF65-F5344CB8AC3E}">
        <p14:creationId xmlns:p14="http://schemas.microsoft.com/office/powerpoint/2010/main" val="3097655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306511"/>
            <a:ext cx="5279781" cy="1460499"/>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Perciformes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Damselfish</a:t>
            </a:r>
          </a:p>
        </p:txBody>
      </p:sp>
      <p:sp>
        <p:nvSpPr>
          <p:cNvPr id="911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08FCAD-9FB3-4631-8F2C-D72F9B87571D}" type="slidenum">
              <a:rPr lang="en-US"/>
              <a:pPr eaLnBrk="1" hangingPunct="1"/>
              <a:t>68</a:t>
            </a:fld>
            <a:endParaRPr lang="en-US"/>
          </a:p>
        </p:txBody>
      </p:sp>
      <p:pic>
        <p:nvPicPr>
          <p:cNvPr id="2" name="Picture 1"/>
          <p:cNvPicPr>
            <a:picLocks noChangeAspect="1"/>
          </p:cNvPicPr>
          <p:nvPr/>
        </p:nvPicPr>
        <p:blipFill>
          <a:blip r:embed="rId2"/>
          <a:stretch>
            <a:fillRect/>
          </a:stretch>
        </p:blipFill>
        <p:spPr>
          <a:xfrm>
            <a:off x="6127864" y="1660555"/>
            <a:ext cx="2672128" cy="2116881"/>
          </a:xfrm>
          <a:prstGeom prst="rect">
            <a:avLst/>
          </a:prstGeom>
        </p:spPr>
      </p:pic>
      <p:sp>
        <p:nvSpPr>
          <p:cNvPr id="5" name="TextBox 4"/>
          <p:cNvSpPr txBox="1"/>
          <p:nvPr/>
        </p:nvSpPr>
        <p:spPr>
          <a:xfrm>
            <a:off x="6790390" y="1322001"/>
            <a:ext cx="2098431" cy="338554"/>
          </a:xfrm>
          <a:prstGeom prst="rect">
            <a:avLst/>
          </a:prstGeom>
          <a:noFill/>
        </p:spPr>
        <p:txBody>
          <a:bodyPr wrap="square" rtlCol="0">
            <a:spAutoFit/>
          </a:bodyPr>
          <a:lstStyle/>
          <a:p>
            <a:r>
              <a:rPr lang="en-US" sz="1600" dirty="0"/>
              <a:t>Juvenile garibaldi</a:t>
            </a:r>
          </a:p>
        </p:txBody>
      </p:sp>
      <p:pic>
        <p:nvPicPr>
          <p:cNvPr id="9218" name="Picture 2" descr="http://week.divebums.com/2008/Jun30-2008/garibaldi-nest_renee-ga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295" y="4208706"/>
            <a:ext cx="2863526" cy="21476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457950" y="3870152"/>
            <a:ext cx="2451387" cy="338554"/>
          </a:xfrm>
          <a:prstGeom prst="rect">
            <a:avLst/>
          </a:prstGeom>
          <a:noFill/>
        </p:spPr>
        <p:txBody>
          <a:bodyPr wrap="square" rtlCol="0">
            <a:spAutoFit/>
          </a:bodyPr>
          <a:lstStyle/>
          <a:p>
            <a:r>
              <a:rPr lang="en-US" sz="1600" dirty="0"/>
              <a:t>Male defending nest</a:t>
            </a:r>
          </a:p>
        </p:txBody>
      </p:sp>
      <p:sp>
        <p:nvSpPr>
          <p:cNvPr id="9" name="Rectangle 3"/>
          <p:cNvSpPr txBox="1">
            <a:spLocks noChangeArrowheads="1"/>
          </p:cNvSpPr>
          <p:nvPr/>
        </p:nvSpPr>
        <p:spPr>
          <a:xfrm>
            <a:off x="635424" y="1831243"/>
            <a:ext cx="4996049" cy="46417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Damselfishes</a:t>
            </a:r>
            <a:r>
              <a:rPr lang="en-US" sz="1600" b="1" dirty="0"/>
              <a:t> </a:t>
            </a:r>
            <a:r>
              <a:rPr lang="en-US" sz="1600" dirty="0"/>
              <a:t>are </a:t>
            </a:r>
            <a:r>
              <a:rPr lang="en-US" sz="1600" dirty="0" err="1"/>
              <a:t>typicaly</a:t>
            </a:r>
            <a:r>
              <a:rPr lang="en-US" sz="1600" dirty="0"/>
              <a:t> small, brightly colored fish with a single nostril on each side of their face.</a:t>
            </a:r>
            <a:r>
              <a:rPr lang="en-US" sz="1600" b="1" dirty="0"/>
              <a:t> </a:t>
            </a:r>
            <a:r>
              <a:rPr lang="en-US" sz="1600" dirty="0" err="1"/>
              <a:t>Girabaldi</a:t>
            </a:r>
            <a:r>
              <a:rPr lang="en-US" sz="1600" dirty="0"/>
              <a:t> are </a:t>
            </a:r>
            <a:r>
              <a:rPr lang="en-US" sz="1600" dirty="0">
                <a:solidFill>
                  <a:srgbClr val="00B0F0"/>
                </a:solidFill>
              </a:rPr>
              <a:t>California’s State Marine Fish and thus are protected from being taken for sport or commercial purposes. </a:t>
            </a:r>
            <a:endParaRPr lang="en-US" sz="1600" b="1" dirty="0"/>
          </a:p>
          <a:p>
            <a:pPr>
              <a:lnSpc>
                <a:spcPct val="80000"/>
              </a:lnSpc>
              <a:buNone/>
            </a:pPr>
            <a:r>
              <a:rPr lang="en-US" sz="1600" b="1" dirty="0"/>
              <a:t>Unique characteristics - </a:t>
            </a:r>
            <a:r>
              <a:rPr lang="en-US" sz="1600" dirty="0">
                <a:solidFill>
                  <a:srgbClr val="7030A0"/>
                </a:solidFill>
              </a:rPr>
              <a:t>Garibaldi are hermaphrodites that have the ability to change their sex during their life to level out the ratio of males to females. </a:t>
            </a:r>
            <a:r>
              <a:rPr lang="en-US" sz="1600" dirty="0">
                <a:solidFill>
                  <a:srgbClr val="CC0066"/>
                </a:solidFill>
              </a:rPr>
              <a:t>Male garibaldi will build a nest where they will carefully remove any unwanted algae or small animals and tend to a garden of red algae. During breeding season they will attract females to their nest, then carefully protect the eggs until they hatch. </a:t>
            </a:r>
            <a:r>
              <a:rPr lang="en-US" sz="1600" dirty="0"/>
              <a:t>Male garibaldi are known to aggressively defend their territory and have even been known to attack divers. </a:t>
            </a:r>
            <a:endParaRPr lang="en-US" sz="1600" b="1" dirty="0"/>
          </a:p>
          <a:p>
            <a:pPr>
              <a:lnSpc>
                <a:spcPct val="80000"/>
              </a:lnSpc>
              <a:buNone/>
            </a:pPr>
            <a:r>
              <a:rPr lang="en-US" sz="1600" b="1" dirty="0"/>
              <a:t>Biogeography – </a:t>
            </a:r>
            <a:r>
              <a:rPr lang="en-US" sz="1600" dirty="0"/>
              <a:t>Damselfish are typically found in tropical oceans worldwide, however </a:t>
            </a:r>
            <a:r>
              <a:rPr lang="en-US" sz="1600" dirty="0">
                <a:solidFill>
                  <a:schemeClr val="accent5"/>
                </a:solidFill>
              </a:rPr>
              <a:t>Garibaldi are found in the Pacific Ocean from Monterey Bay to Baja California.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Kelp forests and rocky reefs</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Omnivorous diet</a:t>
            </a:r>
            <a:r>
              <a:rPr lang="en-US" sz="1600" dirty="0"/>
              <a:t>. Damselfish feed on algae or small crustaceans </a:t>
            </a:r>
            <a:endParaRPr lang="en-US" sz="1600" dirty="0">
              <a:solidFill>
                <a:srgbClr val="0070C0"/>
              </a:solidFill>
            </a:endParaRPr>
          </a:p>
        </p:txBody>
      </p:sp>
    </p:spTree>
    <p:extLst>
      <p:ext uri="{BB962C8B-B14F-4D97-AF65-F5344CB8AC3E}">
        <p14:creationId xmlns:p14="http://schemas.microsoft.com/office/powerpoint/2010/main" val="3961741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95300" y="410368"/>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Perciformes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Anemonefish</a:t>
            </a:r>
          </a:p>
        </p:txBody>
      </p:sp>
      <p:sp>
        <p:nvSpPr>
          <p:cNvPr id="95236" name="Rectangle 4"/>
          <p:cNvSpPr>
            <a:spLocks noGrp="1" noChangeArrowheads="1"/>
          </p:cNvSpPr>
          <p:nvPr>
            <p:ph sz="half" idx="2"/>
          </p:nvPr>
        </p:nvSpPr>
        <p:spPr/>
        <p:txBody>
          <a:bodyPr>
            <a:normAutofit/>
          </a:bodyPr>
          <a:lstStyle/>
          <a:p>
            <a:pPr eaLnBrk="1" hangingPunct="1">
              <a:lnSpc>
                <a:spcPct val="80000"/>
              </a:lnSpc>
              <a:buFontTx/>
              <a:buNone/>
            </a:pPr>
            <a:r>
              <a:rPr lang="en-US" sz="1200"/>
              <a:t>	</a:t>
            </a:r>
          </a:p>
        </p:txBody>
      </p:sp>
      <p:sp>
        <p:nvSpPr>
          <p:cNvPr id="952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C55DA7-B571-452C-9A7C-D1257100E24E}" type="slidenum">
              <a:rPr lang="en-US"/>
              <a:pPr eaLnBrk="1" hangingPunct="1"/>
              <a:t>69</a:t>
            </a:fld>
            <a:endParaRPr lang="en-US"/>
          </a:p>
        </p:txBody>
      </p:sp>
      <p:pic>
        <p:nvPicPr>
          <p:cNvPr id="95237" name="Picture 7" descr="Image:Clownfish sprain water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107" y="1735931"/>
            <a:ext cx="3042645" cy="228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495300" y="1944899"/>
            <a:ext cx="4533900" cy="44114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t>General characteristics –</a:t>
            </a:r>
            <a:r>
              <a:rPr lang="en-US" sz="1800" dirty="0">
                <a:solidFill>
                  <a:srgbClr val="00B0F0"/>
                </a:solidFill>
              </a:rPr>
              <a:t>Clownfish are also know as anemonefish because of their symbiotic relationships with sea anemones. </a:t>
            </a:r>
            <a:r>
              <a:rPr lang="en-US" sz="1800" dirty="0">
                <a:solidFill>
                  <a:srgbClr val="7030A0"/>
                </a:solidFill>
              </a:rPr>
              <a:t>The clownfish feeds on undigested matter which could otherwise potentially harm the sea anemone, and the fecal matter from the clownfish provides nutrients to the sea anemone.</a:t>
            </a:r>
            <a:r>
              <a:rPr lang="en-US" sz="1800" dirty="0">
                <a:solidFill>
                  <a:srgbClr val="CC0099"/>
                </a:solidFill>
              </a:rPr>
              <a:t> </a:t>
            </a:r>
            <a:endParaRPr lang="en-US" sz="1800" b="1" dirty="0"/>
          </a:p>
          <a:p>
            <a:pPr>
              <a:buNone/>
            </a:pPr>
            <a:r>
              <a:rPr lang="en-US" sz="1800" b="1" dirty="0"/>
              <a:t>Unique characteristics - </a:t>
            </a:r>
            <a:r>
              <a:rPr lang="en-US" sz="1800" dirty="0">
                <a:solidFill>
                  <a:srgbClr val="FF3300"/>
                </a:solidFill>
              </a:rPr>
              <a:t>Clownfish secrete a mucus coating made from sugars rather than proteins, which likely keeps the anemone from recognizing the clownfish as prey and firing its nematocysts</a:t>
            </a:r>
            <a:r>
              <a:rPr lang="en-US" sz="1800" dirty="0"/>
              <a:t>. Like some other </a:t>
            </a:r>
            <a:r>
              <a:rPr lang="en-US" sz="1800" dirty="0" err="1"/>
              <a:t>perciformes</a:t>
            </a:r>
            <a:r>
              <a:rPr lang="en-US" sz="1800" dirty="0"/>
              <a:t>, clownfish are hermaphrodites that can change their sex at some point during their life. </a:t>
            </a:r>
            <a:endParaRPr lang="en-US" sz="1800" b="1" dirty="0"/>
          </a:p>
          <a:p>
            <a:pPr>
              <a:buNone/>
            </a:pPr>
            <a:r>
              <a:rPr lang="en-US" sz="1800" b="1" dirty="0"/>
              <a:t>Biogeography – </a:t>
            </a:r>
            <a:r>
              <a:rPr lang="en-US" sz="1800" dirty="0">
                <a:solidFill>
                  <a:srgbClr val="663300"/>
                </a:solidFill>
              </a:rPr>
              <a:t>Tropical and warm-temperate waters in the Indian and Pacific Oceans</a:t>
            </a:r>
            <a:r>
              <a:rPr lang="en-US" sz="1800" dirty="0"/>
              <a:t>. </a:t>
            </a:r>
            <a:endParaRPr lang="en-US" sz="1800" dirty="0">
              <a:solidFill>
                <a:schemeClr val="accent5"/>
              </a:solidFill>
            </a:endParaRPr>
          </a:p>
          <a:p>
            <a:pPr>
              <a:buNone/>
            </a:pPr>
            <a:r>
              <a:rPr lang="en-US" sz="1800" b="1" dirty="0"/>
              <a:t>Habitat</a:t>
            </a:r>
            <a:r>
              <a:rPr lang="en-US" sz="1800" b="1" dirty="0">
                <a:solidFill>
                  <a:schemeClr val="accent5"/>
                </a:solidFill>
              </a:rPr>
              <a:t> </a:t>
            </a:r>
            <a:r>
              <a:rPr lang="en-US" sz="1800" b="1" dirty="0"/>
              <a:t>–</a:t>
            </a:r>
            <a:r>
              <a:rPr lang="en-US" sz="1800" b="1" dirty="0">
                <a:solidFill>
                  <a:schemeClr val="accent5"/>
                </a:solidFill>
              </a:rPr>
              <a:t> </a:t>
            </a:r>
            <a:r>
              <a:rPr lang="en-US" sz="1800" dirty="0">
                <a:solidFill>
                  <a:schemeClr val="accent5"/>
                </a:solidFill>
              </a:rPr>
              <a:t>Coral reefs and lagoons</a:t>
            </a:r>
            <a:endParaRPr lang="en-US" sz="1800" dirty="0">
              <a:solidFill>
                <a:schemeClr val="accent1"/>
              </a:solidFill>
            </a:endParaRPr>
          </a:p>
          <a:p>
            <a:pPr>
              <a:buNone/>
            </a:pPr>
            <a:r>
              <a:rPr lang="en-US" sz="1800" b="1" dirty="0"/>
              <a:t>Diet</a:t>
            </a:r>
            <a:r>
              <a:rPr lang="en-US" sz="1800" b="1" dirty="0">
                <a:solidFill>
                  <a:srgbClr val="FF9900"/>
                </a:solidFill>
              </a:rPr>
              <a:t> </a:t>
            </a:r>
            <a:r>
              <a:rPr lang="en-US" sz="1800" b="1" dirty="0"/>
              <a:t>– </a:t>
            </a:r>
            <a:r>
              <a:rPr lang="en-US" sz="1800" dirty="0">
                <a:solidFill>
                  <a:schemeClr val="accent2">
                    <a:lumMod val="75000"/>
                  </a:schemeClr>
                </a:solidFill>
              </a:rPr>
              <a:t>Omnivorous diet</a:t>
            </a:r>
            <a:r>
              <a:rPr lang="en-US" sz="1800" dirty="0"/>
              <a:t>. Anemonefish primarily feed on zooplankton</a:t>
            </a:r>
            <a:endParaRPr lang="en-US" sz="1800" dirty="0">
              <a:solidFill>
                <a:srgbClr val="0070C0"/>
              </a:solidFill>
            </a:endParaRPr>
          </a:p>
        </p:txBody>
      </p:sp>
    </p:spTree>
    <p:extLst>
      <p:ext uri="{BB962C8B-B14F-4D97-AF65-F5344CB8AC3E}">
        <p14:creationId xmlns:p14="http://schemas.microsoft.com/office/powerpoint/2010/main" val="233968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016308" y="253651"/>
            <a:ext cx="7086600" cy="946759"/>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 Fish Reproductive Strategies</a:t>
            </a:r>
          </a:p>
        </p:txBody>
      </p:sp>
      <p:sp>
        <p:nvSpPr>
          <p:cNvPr id="39939" name="Rectangle 3"/>
          <p:cNvSpPr>
            <a:spLocks noGrp="1" noChangeArrowheads="1"/>
          </p:cNvSpPr>
          <p:nvPr>
            <p:ph idx="1"/>
          </p:nvPr>
        </p:nvSpPr>
        <p:spPr>
          <a:xfrm>
            <a:off x="344853" y="1315233"/>
            <a:ext cx="3938488" cy="5220616"/>
          </a:xfrm>
        </p:spPr>
        <p:txBody>
          <a:bodyPr>
            <a:noAutofit/>
          </a:bodyPr>
          <a:lstStyle/>
          <a:p>
            <a:pPr marL="0" indent="0" eaLnBrk="1" hangingPunct="1">
              <a:lnSpc>
                <a:spcPct val="80000"/>
              </a:lnSpc>
              <a:buFontTx/>
              <a:buNone/>
            </a:pPr>
            <a:r>
              <a:rPr lang="en-US" sz="1600" dirty="0"/>
              <a:t>In fish the fertilization of eggs can either happen internally or externally. Internal fertilization usually occurs through the use of modified fins, which males use to inject sperm. Embryo development occurs in one of the four ways, which are categorized as the following:</a:t>
            </a:r>
          </a:p>
          <a:p>
            <a:pPr>
              <a:lnSpc>
                <a:spcPct val="80000"/>
              </a:lnSpc>
            </a:pPr>
            <a:r>
              <a:rPr lang="en-US" sz="1600" dirty="0">
                <a:solidFill>
                  <a:schemeClr val="accent1"/>
                </a:solidFill>
              </a:rPr>
              <a:t>Ovuliparity: female lays unfertilized eggs, which are externally fertilized by the male</a:t>
            </a:r>
          </a:p>
          <a:p>
            <a:pPr marL="574675" lvl="1" indent="-117475">
              <a:lnSpc>
                <a:spcPct val="80000"/>
              </a:lnSpc>
            </a:pPr>
            <a:r>
              <a:rPr lang="en-US" sz="1400" dirty="0">
                <a:solidFill>
                  <a:schemeClr val="accent1"/>
                </a:solidFill>
              </a:rPr>
              <a:t>Most bony fish</a:t>
            </a:r>
          </a:p>
          <a:p>
            <a:pPr>
              <a:lnSpc>
                <a:spcPct val="80000"/>
              </a:lnSpc>
            </a:pPr>
            <a:r>
              <a:rPr lang="en-US" sz="1600" dirty="0">
                <a:solidFill>
                  <a:srgbClr val="7030A0"/>
                </a:solidFill>
              </a:rPr>
              <a:t>Oviparity: the mother deposits internally fertilized eggs that develop and hatch outside of mother’s body</a:t>
            </a:r>
          </a:p>
          <a:p>
            <a:pPr marL="574675" lvl="1" indent="-117475">
              <a:lnSpc>
                <a:spcPct val="80000"/>
              </a:lnSpc>
            </a:pPr>
            <a:r>
              <a:rPr lang="en-US" sz="1400" dirty="0">
                <a:solidFill>
                  <a:srgbClr val="7030A0"/>
                </a:solidFill>
              </a:rPr>
              <a:t>Some bony fish and some sharks</a:t>
            </a:r>
          </a:p>
          <a:p>
            <a:pPr>
              <a:lnSpc>
                <a:spcPct val="80000"/>
              </a:lnSpc>
            </a:pPr>
            <a:r>
              <a:rPr lang="en-US" sz="1600" dirty="0">
                <a:solidFill>
                  <a:schemeClr val="accent5"/>
                </a:solidFill>
              </a:rPr>
              <a:t>Ovoviviparity: internally fertilized eggs are retained in oviduct, and develop without any nourishment from the mother.</a:t>
            </a:r>
          </a:p>
          <a:p>
            <a:pPr marL="574675" lvl="1" indent="-117475">
              <a:lnSpc>
                <a:spcPct val="80000"/>
              </a:lnSpc>
            </a:pPr>
            <a:r>
              <a:rPr lang="en-US" sz="1400" dirty="0">
                <a:solidFill>
                  <a:schemeClr val="accent5"/>
                </a:solidFill>
              </a:rPr>
              <a:t>Few sharks</a:t>
            </a:r>
          </a:p>
          <a:p>
            <a:pPr>
              <a:lnSpc>
                <a:spcPct val="80000"/>
              </a:lnSpc>
            </a:pPr>
            <a:r>
              <a:rPr lang="en-US" sz="1600" dirty="0">
                <a:solidFill>
                  <a:srgbClr val="FF3300"/>
                </a:solidFill>
              </a:rPr>
              <a:t>Viviparity: young develop in mother’s uterus and are nourished by the mother before being born (live birth)</a:t>
            </a:r>
          </a:p>
          <a:p>
            <a:pPr marL="574675" lvl="1" indent="-117475">
              <a:lnSpc>
                <a:spcPct val="80000"/>
              </a:lnSpc>
            </a:pPr>
            <a:r>
              <a:rPr lang="en-US" sz="1400" dirty="0">
                <a:solidFill>
                  <a:srgbClr val="FF3300"/>
                </a:solidFill>
              </a:rPr>
              <a:t>Some sharks and some bony fish</a:t>
            </a:r>
            <a:endParaRPr lang="en-US" sz="1400" dirty="0"/>
          </a:p>
          <a:p>
            <a:pPr eaLnBrk="1" hangingPunct="1">
              <a:lnSpc>
                <a:spcPct val="80000"/>
              </a:lnSpc>
              <a:buFontTx/>
              <a:buNone/>
            </a:pPr>
            <a:r>
              <a:rPr lang="en-US" sz="1400" dirty="0">
                <a:solidFill>
                  <a:schemeClr val="folHlink"/>
                </a:solidFill>
              </a:rPr>
              <a:t>	</a:t>
            </a:r>
            <a:endParaRPr lang="en-US" sz="1400" dirty="0">
              <a:solidFill>
                <a:srgbClr val="FF0000"/>
              </a:solidFill>
            </a:endParaRPr>
          </a:p>
        </p:txBody>
      </p:sp>
      <p:sp>
        <p:nvSpPr>
          <p:cNvPr id="39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AC764F-B40E-4761-AA50-E788E7DBF43C}" type="slidenum">
              <a:rPr lang="en-US"/>
              <a:pPr eaLnBrk="1" hangingPunct="1"/>
              <a:t>7</a:t>
            </a:fld>
            <a:endParaRPr lang="en-US"/>
          </a:p>
        </p:txBody>
      </p:sp>
      <p:pic>
        <p:nvPicPr>
          <p:cNvPr id="5" name="Picture 4"/>
          <p:cNvPicPr>
            <a:picLocks noChangeAspect="1"/>
          </p:cNvPicPr>
          <p:nvPr/>
        </p:nvPicPr>
        <p:blipFill>
          <a:blip r:embed="rId2"/>
          <a:stretch>
            <a:fillRect/>
          </a:stretch>
        </p:blipFill>
        <p:spPr>
          <a:xfrm>
            <a:off x="6517508" y="1210752"/>
            <a:ext cx="2270376" cy="1436449"/>
          </a:xfrm>
          <a:prstGeom prst="rect">
            <a:avLst/>
          </a:prstGeom>
        </p:spPr>
      </p:pic>
      <p:sp>
        <p:nvSpPr>
          <p:cNvPr id="10" name="TextBox 9"/>
          <p:cNvSpPr txBox="1"/>
          <p:nvPr/>
        </p:nvSpPr>
        <p:spPr>
          <a:xfrm>
            <a:off x="4669854" y="1611151"/>
            <a:ext cx="1847654" cy="523220"/>
          </a:xfrm>
          <a:prstGeom prst="rect">
            <a:avLst/>
          </a:prstGeom>
          <a:noFill/>
        </p:spPr>
        <p:txBody>
          <a:bodyPr wrap="square" rtlCol="0">
            <a:spAutoFit/>
          </a:bodyPr>
          <a:lstStyle/>
          <a:p>
            <a:r>
              <a:rPr lang="en-US" sz="1400" dirty="0"/>
              <a:t>Male salmon fertilizing eggs externally</a:t>
            </a:r>
          </a:p>
        </p:txBody>
      </p:sp>
      <p:sp>
        <p:nvSpPr>
          <p:cNvPr id="15" name="TextBox 14"/>
          <p:cNvSpPr txBox="1"/>
          <p:nvPr/>
        </p:nvSpPr>
        <p:spPr>
          <a:xfrm>
            <a:off x="6881502" y="5520821"/>
            <a:ext cx="1694498" cy="523220"/>
          </a:xfrm>
          <a:prstGeom prst="rect">
            <a:avLst/>
          </a:prstGeom>
          <a:noFill/>
        </p:spPr>
        <p:txBody>
          <a:bodyPr wrap="square" rtlCol="0">
            <a:spAutoFit/>
          </a:bodyPr>
          <a:lstStyle/>
          <a:p>
            <a:r>
              <a:rPr lang="en-US" sz="1400" dirty="0"/>
              <a:t>Female shark giving live birth</a:t>
            </a:r>
          </a:p>
        </p:txBody>
      </p:sp>
      <p:pic>
        <p:nvPicPr>
          <p:cNvPr id="11" name="Picture 10"/>
          <p:cNvPicPr>
            <a:picLocks noChangeAspect="1"/>
          </p:cNvPicPr>
          <p:nvPr/>
        </p:nvPicPr>
        <p:blipFill>
          <a:blip r:embed="rId3"/>
          <a:stretch>
            <a:fillRect/>
          </a:stretch>
        </p:blipFill>
        <p:spPr>
          <a:xfrm>
            <a:off x="4567977" y="4995385"/>
            <a:ext cx="2278746" cy="1461143"/>
          </a:xfrm>
          <a:prstGeom prst="rect">
            <a:avLst/>
          </a:prstGeom>
        </p:spPr>
      </p:pic>
      <p:pic>
        <p:nvPicPr>
          <p:cNvPr id="4" name="Picture 3"/>
          <p:cNvPicPr>
            <a:picLocks noChangeAspect="1"/>
          </p:cNvPicPr>
          <p:nvPr/>
        </p:nvPicPr>
        <p:blipFill>
          <a:blip r:embed="rId4"/>
          <a:stretch>
            <a:fillRect/>
          </a:stretch>
        </p:blipFill>
        <p:spPr>
          <a:xfrm>
            <a:off x="6927272" y="3801206"/>
            <a:ext cx="1833548" cy="1265942"/>
          </a:xfrm>
          <a:prstGeom prst="rect">
            <a:avLst/>
          </a:prstGeom>
        </p:spPr>
      </p:pic>
      <p:sp>
        <p:nvSpPr>
          <p:cNvPr id="19" name="TextBox 18"/>
          <p:cNvSpPr txBox="1"/>
          <p:nvPr/>
        </p:nvSpPr>
        <p:spPr>
          <a:xfrm>
            <a:off x="4404968" y="4006406"/>
            <a:ext cx="2604763" cy="738664"/>
          </a:xfrm>
          <a:prstGeom prst="rect">
            <a:avLst/>
          </a:prstGeom>
          <a:noFill/>
        </p:spPr>
        <p:txBody>
          <a:bodyPr wrap="square" rtlCol="0">
            <a:spAutoFit/>
          </a:bodyPr>
          <a:lstStyle/>
          <a:p>
            <a:r>
              <a:rPr lang="en-US" sz="1400" dirty="0"/>
              <a:t>Shark embryo that was being nourished by a yolk-sac while being retained within the mother</a:t>
            </a:r>
          </a:p>
        </p:txBody>
      </p:sp>
      <p:pic>
        <p:nvPicPr>
          <p:cNvPr id="13" name="Picture 2" descr="http://www.mesa.edu.au/fish/images/PJ-shark-egg-ca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619" y="2534770"/>
            <a:ext cx="1500040" cy="1356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26369" y="2887223"/>
            <a:ext cx="2604763" cy="523220"/>
          </a:xfrm>
          <a:prstGeom prst="rect">
            <a:avLst/>
          </a:prstGeom>
          <a:noFill/>
        </p:spPr>
        <p:txBody>
          <a:bodyPr wrap="square" rtlCol="0">
            <a:spAutoFit/>
          </a:bodyPr>
          <a:lstStyle/>
          <a:p>
            <a:r>
              <a:rPr lang="en-US" sz="1400" dirty="0"/>
              <a:t>Shark egg that was internally fertilized </a:t>
            </a:r>
          </a:p>
        </p:txBody>
      </p:sp>
    </p:spTree>
    <p:extLst>
      <p:ext uri="{BB962C8B-B14F-4D97-AF65-F5344CB8AC3E}">
        <p14:creationId xmlns:p14="http://schemas.microsoft.com/office/powerpoint/2010/main" val="487418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315288"/>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Perciformes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Marlin</a:t>
            </a:r>
          </a:p>
        </p:txBody>
      </p:sp>
      <p:sp>
        <p:nvSpPr>
          <p:cNvPr id="921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2C9439-83FA-49F7-9330-522A052753B7}" type="slidenum">
              <a:rPr lang="en-US"/>
              <a:pPr eaLnBrk="1" hangingPunct="1"/>
              <a:t>70</a:t>
            </a:fld>
            <a:endParaRPr lang="en-US"/>
          </a:p>
        </p:txBody>
      </p:sp>
      <p:pic>
        <p:nvPicPr>
          <p:cNvPr id="8194" name="Picture 2" descr="https://kpbs.media.clients.ellingtoncms.com/img/croppedphotos/2010/08/26/marlin_t1200.jpg?57a0c2296240c280e9492005c3cad63e7cbe80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794" y="1807285"/>
            <a:ext cx="3601458" cy="19982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41814" y="1437953"/>
            <a:ext cx="1499028" cy="369332"/>
          </a:xfrm>
          <a:prstGeom prst="rect">
            <a:avLst/>
          </a:prstGeom>
          <a:noFill/>
        </p:spPr>
        <p:txBody>
          <a:bodyPr wrap="square" rtlCol="0">
            <a:spAutoFit/>
          </a:bodyPr>
          <a:lstStyle/>
          <a:p>
            <a:r>
              <a:rPr lang="en-US" dirty="0"/>
              <a:t>Black Marlin</a:t>
            </a:r>
          </a:p>
        </p:txBody>
      </p:sp>
      <p:sp>
        <p:nvSpPr>
          <p:cNvPr id="4" name="TextBox 3"/>
          <p:cNvSpPr txBox="1"/>
          <p:nvPr/>
        </p:nvSpPr>
        <p:spPr>
          <a:xfrm>
            <a:off x="6208171" y="3466960"/>
            <a:ext cx="3055172" cy="338554"/>
          </a:xfrm>
          <a:prstGeom prst="rect">
            <a:avLst/>
          </a:prstGeom>
          <a:noFill/>
        </p:spPr>
        <p:txBody>
          <a:bodyPr wrap="square" rtlCol="0">
            <a:spAutoFit/>
          </a:bodyPr>
          <a:lstStyle/>
          <a:p>
            <a:r>
              <a:rPr lang="en-US" sz="1600" dirty="0">
                <a:solidFill>
                  <a:schemeClr val="bg1"/>
                </a:solidFill>
              </a:rPr>
              <a:t>Caudal fin adapted for speed</a:t>
            </a:r>
          </a:p>
        </p:txBody>
      </p:sp>
      <p:cxnSp>
        <p:nvCxnSpPr>
          <p:cNvPr id="6" name="Straight Arrow Connector 5"/>
          <p:cNvCxnSpPr/>
          <p:nvPr/>
        </p:nvCxnSpPr>
        <p:spPr>
          <a:xfrm flipH="1" flipV="1">
            <a:off x="6024282" y="3227294"/>
            <a:ext cx="268942" cy="23966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196" name="Picture 4" descr="http://www.kekoa.com.au/wp-content/uploads/2012/06/giant-black-marlin-keko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5794" y="4045180"/>
            <a:ext cx="3058622" cy="22939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457200" y="1916577"/>
            <a:ext cx="4469684" cy="4622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Billfish (swordfish and marlin) get their name from the </a:t>
            </a:r>
            <a:r>
              <a:rPr lang="en-US" sz="1600" dirty="0">
                <a:solidFill>
                  <a:srgbClr val="00B0F0"/>
                </a:solidFill>
              </a:rPr>
              <a:t>prominent bills, or rostra, that they use to slash at schools of fish to stun their prey. </a:t>
            </a:r>
            <a:r>
              <a:rPr lang="en-US" sz="1600" dirty="0"/>
              <a:t>Marlin have elongate bodies and a large, </a:t>
            </a:r>
            <a:r>
              <a:rPr lang="en-US" sz="1600" dirty="0">
                <a:solidFill>
                  <a:srgbClr val="FF3300"/>
                </a:solidFill>
              </a:rPr>
              <a:t>deeply curved homocercal caudal fin that provides maximum forward thrust, but decreased low speed maneuverability</a:t>
            </a:r>
            <a:r>
              <a:rPr lang="en-US" sz="1600" dirty="0"/>
              <a:t>.</a:t>
            </a:r>
            <a:endParaRPr lang="en-US" sz="1600" b="1" dirty="0"/>
          </a:p>
          <a:p>
            <a:pPr>
              <a:lnSpc>
                <a:spcPct val="80000"/>
              </a:lnSpc>
              <a:buNone/>
            </a:pPr>
            <a:r>
              <a:rPr lang="en-US" sz="1600" b="1" dirty="0"/>
              <a:t>Unique characteristics - </a:t>
            </a:r>
            <a:r>
              <a:rPr lang="en-US" sz="1600" dirty="0"/>
              <a:t>The black marlin is one of the largest teleost fishes and can reach </a:t>
            </a:r>
            <a:r>
              <a:rPr lang="en-US" sz="1600" dirty="0">
                <a:solidFill>
                  <a:srgbClr val="7030A0"/>
                </a:solidFill>
              </a:rPr>
              <a:t>lengths of 15 feet and weigh over 1,600 pounds</a:t>
            </a:r>
            <a:r>
              <a:rPr lang="en-US" sz="1600" dirty="0"/>
              <a:t>. The black marlin is believed to be </a:t>
            </a:r>
            <a:r>
              <a:rPr lang="en-US" sz="1600" dirty="0">
                <a:solidFill>
                  <a:srgbClr val="CC0066"/>
                </a:solidFill>
              </a:rPr>
              <a:t>the world’s fastest fish and have been recorded swimming at over 80 mile per hour. </a:t>
            </a:r>
            <a:endParaRPr lang="en-US" sz="1600" b="1" dirty="0">
              <a:solidFill>
                <a:srgbClr val="CC0066"/>
              </a:solidFill>
            </a:endParaRPr>
          </a:p>
          <a:p>
            <a:pPr>
              <a:lnSpc>
                <a:spcPct val="80000"/>
              </a:lnSpc>
              <a:buNone/>
            </a:pPr>
            <a:r>
              <a:rPr lang="en-US" sz="1600" b="1" dirty="0"/>
              <a:t>Biogeography – </a:t>
            </a:r>
            <a:r>
              <a:rPr lang="en-US" sz="1600" dirty="0"/>
              <a:t>Billfish are found in </a:t>
            </a:r>
            <a:r>
              <a:rPr lang="en-US" sz="1600" dirty="0">
                <a:solidFill>
                  <a:srgbClr val="663300"/>
                </a:solidFill>
              </a:rPr>
              <a:t>all oceans</a:t>
            </a:r>
            <a:r>
              <a:rPr lang="en-US" sz="1600" dirty="0"/>
              <a:t>, although they are typically found in tropical and subtropical waters</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Open ocean</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Marlin primarily prey on small schooling fish like anchovies and sardines, but can consume small mackerel and tuna.</a:t>
            </a:r>
            <a:endParaRPr lang="en-US" sz="1600" dirty="0">
              <a:solidFill>
                <a:srgbClr val="0070C0"/>
              </a:solidFill>
            </a:endParaRPr>
          </a:p>
        </p:txBody>
      </p:sp>
    </p:spTree>
    <p:extLst>
      <p:ext uri="{BB962C8B-B14F-4D97-AF65-F5344CB8AC3E}">
        <p14:creationId xmlns:p14="http://schemas.microsoft.com/office/powerpoint/2010/main" val="2394975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396508"/>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Tetraodontiformes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Porcupinefish</a:t>
            </a:r>
          </a:p>
        </p:txBody>
      </p:sp>
      <p:sp>
        <p:nvSpPr>
          <p:cNvPr id="870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BF9CDA-3DD0-43FD-9448-EBEE511F797C}" type="slidenum">
              <a:rPr lang="en-US"/>
              <a:pPr eaLnBrk="1" hangingPunct="1"/>
              <a:t>71</a:t>
            </a:fld>
            <a:endParaRPr lang="en-US"/>
          </a:p>
        </p:txBody>
      </p:sp>
      <p:pic>
        <p:nvPicPr>
          <p:cNvPr id="87045" name="Picture 5" descr="Image of: Cyclichthys orbicularis (round burr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853641" y="4294676"/>
            <a:ext cx="2661709" cy="208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5849865" y="2050440"/>
            <a:ext cx="2665485" cy="1844187"/>
          </a:xfrm>
          <a:prstGeom prst="rect">
            <a:avLst/>
          </a:prstGeom>
        </p:spPr>
      </p:pic>
      <p:sp>
        <p:nvSpPr>
          <p:cNvPr id="4" name="TextBox 3"/>
          <p:cNvSpPr txBox="1"/>
          <p:nvPr/>
        </p:nvSpPr>
        <p:spPr>
          <a:xfrm>
            <a:off x="5743575" y="1650391"/>
            <a:ext cx="3400425" cy="338554"/>
          </a:xfrm>
          <a:prstGeom prst="rect">
            <a:avLst/>
          </a:prstGeom>
          <a:noFill/>
        </p:spPr>
        <p:txBody>
          <a:bodyPr wrap="square" rtlCol="0">
            <a:spAutoFit/>
          </a:bodyPr>
          <a:lstStyle/>
          <a:p>
            <a:r>
              <a:rPr lang="en-US" sz="1600" dirty="0"/>
              <a:t>Normal (deflated) porcupine fish</a:t>
            </a:r>
          </a:p>
        </p:txBody>
      </p:sp>
      <p:sp>
        <p:nvSpPr>
          <p:cNvPr id="10" name="TextBox 9"/>
          <p:cNvSpPr txBox="1"/>
          <p:nvPr/>
        </p:nvSpPr>
        <p:spPr>
          <a:xfrm>
            <a:off x="6098013" y="3965009"/>
            <a:ext cx="3400425" cy="338554"/>
          </a:xfrm>
          <a:prstGeom prst="rect">
            <a:avLst/>
          </a:prstGeom>
          <a:noFill/>
        </p:spPr>
        <p:txBody>
          <a:bodyPr wrap="square" rtlCol="0">
            <a:spAutoFit/>
          </a:bodyPr>
          <a:lstStyle/>
          <a:p>
            <a:r>
              <a:rPr lang="en-US" sz="1600" dirty="0"/>
              <a:t>Inflated porcupine fish</a:t>
            </a:r>
          </a:p>
        </p:txBody>
      </p:sp>
      <p:sp>
        <p:nvSpPr>
          <p:cNvPr id="9" name="Rectangle 3"/>
          <p:cNvSpPr txBox="1">
            <a:spLocks noChangeArrowheads="1"/>
          </p:cNvSpPr>
          <p:nvPr/>
        </p:nvSpPr>
        <p:spPr>
          <a:xfrm>
            <a:off x="352224" y="1918395"/>
            <a:ext cx="5086049" cy="44379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Most fish in the order </a:t>
            </a:r>
            <a:r>
              <a:rPr lang="en-US" sz="1600" dirty="0" err="1"/>
              <a:t>Tertraodontiformes</a:t>
            </a:r>
            <a:r>
              <a:rPr lang="en-US" sz="1600" dirty="0"/>
              <a:t> </a:t>
            </a:r>
            <a:r>
              <a:rPr lang="en-US" sz="1600" dirty="0">
                <a:solidFill>
                  <a:srgbClr val="00B0F0"/>
                </a:solidFill>
              </a:rPr>
              <a:t>have rigid bodies and depend on their pectoral, pelvic, dorsal and anal fins for propulsion rather than their caudal fin</a:t>
            </a:r>
            <a:r>
              <a:rPr lang="en-US" sz="1600" dirty="0"/>
              <a:t>.  Fish in this order get their name from </a:t>
            </a:r>
            <a:r>
              <a:rPr lang="en-US" sz="1600" dirty="0">
                <a:solidFill>
                  <a:srgbClr val="7030A0"/>
                </a:solidFill>
              </a:rPr>
              <a:t>fused jaw bones that forms a beak with visible divisions that look like teeth</a:t>
            </a:r>
            <a:r>
              <a:rPr lang="en-US" sz="1600" dirty="0"/>
              <a:t>. </a:t>
            </a:r>
            <a:endParaRPr lang="en-US" sz="1600" b="1" dirty="0"/>
          </a:p>
          <a:p>
            <a:pPr>
              <a:lnSpc>
                <a:spcPct val="80000"/>
              </a:lnSpc>
              <a:buNone/>
            </a:pPr>
            <a:r>
              <a:rPr lang="en-US" sz="1600" b="1" dirty="0"/>
              <a:t>Unique characteristics - </a:t>
            </a:r>
            <a:r>
              <a:rPr lang="en-US" sz="1600" dirty="0"/>
              <a:t>Porcupinefish and pufferfish </a:t>
            </a:r>
            <a:r>
              <a:rPr lang="en-US" sz="1600" dirty="0">
                <a:solidFill>
                  <a:srgbClr val="CC0066"/>
                </a:solidFill>
              </a:rPr>
              <a:t>are both known for their ability to inflate their bodies when alarmed, but porcupine fish have spines while puffer fish do not</a:t>
            </a:r>
            <a:r>
              <a:rPr lang="en-US" sz="1600" dirty="0"/>
              <a:t>. </a:t>
            </a:r>
            <a:r>
              <a:rPr lang="en-US" sz="1600" dirty="0">
                <a:solidFill>
                  <a:srgbClr val="FF3300"/>
                </a:solidFill>
              </a:rPr>
              <a:t>They inflate their bodies by swallowing water (or air), which helps them avoid predation.</a:t>
            </a:r>
            <a:r>
              <a:rPr lang="en-US" sz="1600" dirty="0">
                <a:solidFill>
                  <a:srgbClr val="CC0099"/>
                </a:solidFill>
              </a:rPr>
              <a:t> </a:t>
            </a:r>
            <a:r>
              <a:rPr lang="en-US" sz="1600" dirty="0">
                <a:solidFill>
                  <a:srgbClr val="00B050"/>
                </a:solidFill>
              </a:rPr>
              <a:t>Some porcupine fish produce a poisonous neurotoxin, called </a:t>
            </a:r>
            <a:r>
              <a:rPr lang="en-US" sz="1600" dirty="0" err="1">
                <a:solidFill>
                  <a:srgbClr val="00B050"/>
                </a:solidFill>
              </a:rPr>
              <a:t>tetrodotoxin</a:t>
            </a:r>
            <a:r>
              <a:rPr lang="en-US" sz="1600" dirty="0">
                <a:solidFill>
                  <a:srgbClr val="00B050"/>
                </a:solidFill>
              </a:rPr>
              <a:t>, that is one of the most lethal toxins produced by any vertebrate.</a:t>
            </a:r>
            <a:endParaRPr lang="en-US" sz="1600" b="1" dirty="0">
              <a:solidFill>
                <a:srgbClr val="00B050"/>
              </a:solidFill>
            </a:endParaRPr>
          </a:p>
          <a:p>
            <a:pPr>
              <a:lnSpc>
                <a:spcPct val="80000"/>
              </a:lnSpc>
              <a:buNone/>
            </a:pPr>
            <a:r>
              <a:rPr lang="en-US" sz="1600" b="1" dirty="0"/>
              <a:t>Biogeography – </a:t>
            </a:r>
            <a:r>
              <a:rPr lang="en-US" sz="1600" dirty="0"/>
              <a:t>Porcupine fish are found in </a:t>
            </a:r>
            <a:r>
              <a:rPr lang="en-US" sz="1600" dirty="0">
                <a:solidFill>
                  <a:srgbClr val="663300"/>
                </a:solidFill>
              </a:rPr>
              <a:t>shallow tropical and temperate oceans worldwide</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Coral and rocky reefs </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Like most </a:t>
            </a:r>
            <a:r>
              <a:rPr lang="en-US" sz="1600" dirty="0" err="1"/>
              <a:t>tetraodontiform</a:t>
            </a:r>
            <a:r>
              <a:rPr lang="en-US" sz="1600" dirty="0"/>
              <a:t> fishes porcupinefish primarily prey on hard shelled invertebrates such as shellfish and crustaceans. </a:t>
            </a:r>
            <a:endParaRPr lang="en-US" sz="1600" dirty="0">
              <a:solidFill>
                <a:srgbClr val="0070C0"/>
              </a:solidFill>
            </a:endParaRPr>
          </a:p>
        </p:txBody>
      </p:sp>
    </p:spTree>
    <p:extLst>
      <p:ext uri="{BB962C8B-B14F-4D97-AF65-F5344CB8AC3E}">
        <p14:creationId xmlns:p14="http://schemas.microsoft.com/office/powerpoint/2010/main" val="4261040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08003" y="334959"/>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Tetraodontiformes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Boxfish</a:t>
            </a:r>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AE82AC-25F5-4DDB-8198-3569C69258DA}" type="slidenum">
              <a:rPr lang="en-US"/>
              <a:pPr eaLnBrk="1" hangingPunct="1"/>
              <a:t>72</a:t>
            </a:fld>
            <a:endParaRPr lang="en-US"/>
          </a:p>
        </p:txBody>
      </p:sp>
      <p:pic>
        <p:nvPicPr>
          <p:cNvPr id="4" name="Picture 3"/>
          <p:cNvPicPr>
            <a:picLocks noChangeAspect="1"/>
          </p:cNvPicPr>
          <p:nvPr/>
        </p:nvPicPr>
        <p:blipFill>
          <a:blip r:embed="rId2"/>
          <a:stretch>
            <a:fillRect/>
          </a:stretch>
        </p:blipFill>
        <p:spPr>
          <a:xfrm>
            <a:off x="5476278" y="2412496"/>
            <a:ext cx="3242855" cy="1980951"/>
          </a:xfrm>
          <a:prstGeom prst="rect">
            <a:avLst/>
          </a:prstGeom>
        </p:spPr>
      </p:pic>
      <p:sp>
        <p:nvSpPr>
          <p:cNvPr id="6" name="Rectangle 3"/>
          <p:cNvSpPr txBox="1">
            <a:spLocks noChangeArrowheads="1"/>
          </p:cNvSpPr>
          <p:nvPr/>
        </p:nvSpPr>
        <p:spPr>
          <a:xfrm>
            <a:off x="508003" y="1917281"/>
            <a:ext cx="4352755" cy="4439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Boxfish get their name from their</a:t>
            </a:r>
            <a:r>
              <a:rPr lang="en-US" sz="1600" dirty="0">
                <a:solidFill>
                  <a:srgbClr val="7030A0"/>
                </a:solidFill>
              </a:rPr>
              <a:t> </a:t>
            </a:r>
            <a:r>
              <a:rPr lang="en-US" sz="1600" dirty="0">
                <a:solidFill>
                  <a:schemeClr val="accent1"/>
                </a:solidFill>
              </a:rPr>
              <a:t>hexagonal plate-like scales that are fused together into a solid, triangular, box-like carapace. </a:t>
            </a:r>
            <a:r>
              <a:rPr lang="en-US" sz="1600" dirty="0"/>
              <a:t>Because of these heavy armored scales, boxfish move slowly through coral reefs </a:t>
            </a:r>
            <a:r>
              <a:rPr lang="en-US" sz="1600" dirty="0">
                <a:solidFill>
                  <a:srgbClr val="7030A0"/>
                </a:solidFill>
              </a:rPr>
              <a:t>using their dorsal, pectoral and anal fins to swim. </a:t>
            </a:r>
            <a:r>
              <a:rPr lang="en-US" sz="1600" dirty="0"/>
              <a:t>Cowfish are a type of boxfish that get their name from the </a:t>
            </a:r>
            <a:r>
              <a:rPr lang="en-US" sz="1600" dirty="0">
                <a:solidFill>
                  <a:srgbClr val="CC0066"/>
                </a:solidFill>
              </a:rPr>
              <a:t>two horn-like projections on their head.</a:t>
            </a:r>
            <a:endParaRPr lang="en-US" sz="1600" b="1" dirty="0">
              <a:solidFill>
                <a:srgbClr val="CC0066"/>
              </a:solidFill>
            </a:endParaRPr>
          </a:p>
          <a:p>
            <a:pPr>
              <a:lnSpc>
                <a:spcPct val="80000"/>
              </a:lnSpc>
              <a:buNone/>
            </a:pPr>
            <a:r>
              <a:rPr lang="en-US" sz="1600" b="1" dirty="0"/>
              <a:t>Unique characteristics - </a:t>
            </a:r>
            <a:r>
              <a:rPr lang="en-US" sz="1600" dirty="0">
                <a:solidFill>
                  <a:srgbClr val="FF3300"/>
                </a:solidFill>
              </a:rPr>
              <a:t>When stressed, the cowfish will secrete a mucus that contains a potent toxin called </a:t>
            </a:r>
            <a:r>
              <a:rPr lang="en-US" sz="1600" dirty="0" err="1">
                <a:solidFill>
                  <a:srgbClr val="FF3300"/>
                </a:solidFill>
              </a:rPr>
              <a:t>ostracitoxin</a:t>
            </a:r>
            <a:r>
              <a:rPr lang="en-US" sz="1600" dirty="0">
                <a:solidFill>
                  <a:srgbClr val="FF3300"/>
                </a:solidFill>
              </a:rPr>
              <a:t> that can kill many of the other fish around it. </a:t>
            </a:r>
            <a:endParaRPr lang="en-US" sz="1600" b="1" dirty="0"/>
          </a:p>
          <a:p>
            <a:pPr>
              <a:lnSpc>
                <a:spcPct val="80000"/>
              </a:lnSpc>
              <a:buNone/>
            </a:pPr>
            <a:r>
              <a:rPr lang="en-US" sz="1600" b="1" dirty="0"/>
              <a:t>Biogeography – </a:t>
            </a:r>
            <a:r>
              <a:rPr lang="en-US" sz="1600" dirty="0">
                <a:solidFill>
                  <a:srgbClr val="663300"/>
                </a:solidFill>
              </a:rPr>
              <a:t>Tropical waters worldwide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Coral and rocky reefs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Cowfish eat hard invertebrates including sea urchins and molluscs. </a:t>
            </a:r>
            <a:endParaRPr lang="en-US" sz="1600" dirty="0">
              <a:solidFill>
                <a:srgbClr val="0070C0"/>
              </a:solidFill>
            </a:endParaRPr>
          </a:p>
        </p:txBody>
      </p:sp>
      <p:cxnSp>
        <p:nvCxnSpPr>
          <p:cNvPr id="3" name="Straight Arrow Connector 2"/>
          <p:cNvCxnSpPr/>
          <p:nvPr/>
        </p:nvCxnSpPr>
        <p:spPr>
          <a:xfrm flipH="1">
            <a:off x="6268454" y="2122215"/>
            <a:ext cx="312820" cy="5487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6466974" y="1799050"/>
            <a:ext cx="2176962" cy="646331"/>
          </a:xfrm>
          <a:prstGeom prst="rect">
            <a:avLst/>
          </a:prstGeom>
          <a:noFill/>
        </p:spPr>
        <p:txBody>
          <a:bodyPr wrap="square" rtlCol="0">
            <a:spAutoFit/>
          </a:bodyPr>
          <a:lstStyle/>
          <a:p>
            <a:r>
              <a:rPr lang="en-US" dirty="0"/>
              <a:t>Horn-like projections on cowfish</a:t>
            </a:r>
          </a:p>
        </p:txBody>
      </p:sp>
    </p:spTree>
    <p:extLst>
      <p:ext uri="{BB962C8B-B14F-4D97-AF65-F5344CB8AC3E}">
        <p14:creationId xmlns:p14="http://schemas.microsoft.com/office/powerpoint/2010/main" val="920883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42899"/>
            <a:ext cx="643787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Tertraodontiformes</a:t>
            </a:r>
            <a:r>
              <a:rPr lang="en-US" sz="3200" dirty="0">
                <a:solidFill>
                  <a:schemeClr val="accent2">
                    <a:lumMod val="75000"/>
                  </a:schemeClr>
                </a:solidFill>
                <a:latin typeface="Arial" panose="020B0604020202020204" pitchFamily="34" charset="0"/>
                <a:cs typeface="Arial" panose="020B0604020202020204" pitchFamily="34" charset="0"/>
              </a:rPr>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a:t>
            </a:r>
            <a:r>
              <a:rPr lang="en-US" sz="3200" dirty="0" err="1">
                <a:solidFill>
                  <a:schemeClr val="accent2">
                    <a:lumMod val="75000"/>
                  </a:schemeClr>
                </a:solidFill>
                <a:latin typeface="Arial" panose="020B0604020202020204" pitchFamily="34" charset="0"/>
                <a:cs typeface="Arial" panose="020B0604020202020204" pitchFamily="34" charset="0"/>
              </a:rPr>
              <a:t>Mola</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mola</a:t>
            </a:r>
            <a:r>
              <a:rPr lang="en-US" sz="3200" dirty="0">
                <a:solidFill>
                  <a:schemeClr val="accent2">
                    <a:lumMod val="75000"/>
                  </a:schemeClr>
                </a:solidFill>
                <a:latin typeface="Arial" panose="020B0604020202020204" pitchFamily="34" charset="0"/>
                <a:cs typeface="Arial" panose="020B0604020202020204" pitchFamily="34" charset="0"/>
              </a:rPr>
              <a:t> </a:t>
            </a:r>
          </a:p>
        </p:txBody>
      </p:sp>
      <p:sp>
        <p:nvSpPr>
          <p:cNvPr id="942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B0554A-7E61-4CEA-8437-6C07708F8B6F}" type="slidenum">
              <a:rPr lang="en-US"/>
              <a:pPr eaLnBrk="1" hangingPunct="1"/>
              <a:t>73</a:t>
            </a:fld>
            <a:endParaRPr lang="en-US"/>
          </a:p>
        </p:txBody>
      </p:sp>
      <p:pic>
        <p:nvPicPr>
          <p:cNvPr id="3" name="Picture 2"/>
          <p:cNvPicPr>
            <a:picLocks noChangeAspect="1"/>
          </p:cNvPicPr>
          <p:nvPr/>
        </p:nvPicPr>
        <p:blipFill>
          <a:blip r:embed="rId2"/>
          <a:stretch>
            <a:fillRect/>
          </a:stretch>
        </p:blipFill>
        <p:spPr>
          <a:xfrm>
            <a:off x="5274804" y="2009274"/>
            <a:ext cx="3528050" cy="2614612"/>
          </a:xfrm>
          <a:prstGeom prst="rect">
            <a:avLst/>
          </a:prstGeom>
        </p:spPr>
      </p:pic>
      <p:sp>
        <p:nvSpPr>
          <p:cNvPr id="6" name="Rectangle 3"/>
          <p:cNvSpPr txBox="1">
            <a:spLocks noChangeArrowheads="1"/>
          </p:cNvSpPr>
          <p:nvPr/>
        </p:nvSpPr>
        <p:spPr>
          <a:xfrm>
            <a:off x="457200" y="1905539"/>
            <a:ext cx="4195207" cy="4278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a:t>
            </a:r>
            <a:r>
              <a:rPr lang="en-US" sz="1600" dirty="0" err="1"/>
              <a:t>mola</a:t>
            </a:r>
            <a:r>
              <a:rPr lang="en-US" sz="1600" dirty="0"/>
              <a:t> </a:t>
            </a:r>
            <a:r>
              <a:rPr lang="en-US" sz="1600" dirty="0" err="1"/>
              <a:t>mola</a:t>
            </a:r>
            <a:r>
              <a:rPr lang="en-US" sz="1600" dirty="0"/>
              <a:t> or ocean sunfish is the </a:t>
            </a:r>
            <a:r>
              <a:rPr lang="en-US" sz="1600" dirty="0">
                <a:solidFill>
                  <a:srgbClr val="00B0F0"/>
                </a:solidFill>
              </a:rPr>
              <a:t>heaviest known bony fish in the world, and can weigh as much as 5,000 pounds (2.5 tons)!</a:t>
            </a:r>
            <a:r>
              <a:rPr lang="en-US" sz="1600" dirty="0">
                <a:solidFill>
                  <a:srgbClr val="996633"/>
                </a:solidFill>
              </a:rPr>
              <a:t> </a:t>
            </a:r>
            <a:r>
              <a:rPr lang="en-US" sz="1600" dirty="0" err="1">
                <a:solidFill>
                  <a:srgbClr val="7030A0"/>
                </a:solidFill>
              </a:rPr>
              <a:t>Mola</a:t>
            </a:r>
            <a:r>
              <a:rPr lang="en-US" sz="1600" dirty="0">
                <a:solidFill>
                  <a:srgbClr val="7030A0"/>
                </a:solidFill>
              </a:rPr>
              <a:t> </a:t>
            </a:r>
            <a:r>
              <a:rPr lang="en-US" sz="1600" dirty="0" err="1">
                <a:solidFill>
                  <a:srgbClr val="7030A0"/>
                </a:solidFill>
              </a:rPr>
              <a:t>mola’s</a:t>
            </a:r>
            <a:r>
              <a:rPr lang="en-US" sz="1600" dirty="0">
                <a:solidFill>
                  <a:srgbClr val="7030A0"/>
                </a:solidFill>
              </a:rPr>
              <a:t> have rigid bodies and swim using their long dorsal and anal fins while using their caudal fin as a rudder.</a:t>
            </a:r>
            <a:endParaRPr lang="en-US" sz="1600" b="1" dirty="0"/>
          </a:p>
          <a:p>
            <a:pPr>
              <a:lnSpc>
                <a:spcPct val="80000"/>
              </a:lnSpc>
              <a:buNone/>
            </a:pPr>
            <a:r>
              <a:rPr lang="en-US" sz="1600" b="1" dirty="0"/>
              <a:t>Unique characteristics - </a:t>
            </a:r>
            <a:r>
              <a:rPr lang="en-US" sz="1600" dirty="0">
                <a:solidFill>
                  <a:srgbClr val="CC0066"/>
                </a:solidFill>
              </a:rPr>
              <a:t>Female </a:t>
            </a:r>
            <a:r>
              <a:rPr lang="en-US" sz="1600" dirty="0" err="1">
                <a:solidFill>
                  <a:srgbClr val="CC0066"/>
                </a:solidFill>
              </a:rPr>
              <a:t>molas</a:t>
            </a:r>
            <a:r>
              <a:rPr lang="en-US" sz="1600" dirty="0">
                <a:solidFill>
                  <a:srgbClr val="CC0066"/>
                </a:solidFill>
              </a:rPr>
              <a:t> can produce up to 300,000,000 eggs at a time, more than any other vertebrate.</a:t>
            </a:r>
            <a:endParaRPr lang="en-US" sz="1600" b="1" dirty="0"/>
          </a:p>
          <a:p>
            <a:pPr>
              <a:lnSpc>
                <a:spcPct val="80000"/>
              </a:lnSpc>
              <a:buNone/>
            </a:pPr>
            <a:r>
              <a:rPr lang="en-US" sz="1600" b="1" dirty="0"/>
              <a:t>Biogeography – </a:t>
            </a:r>
            <a:r>
              <a:rPr lang="en-US" sz="1600" dirty="0">
                <a:solidFill>
                  <a:srgbClr val="663300"/>
                </a:solidFill>
              </a:rPr>
              <a:t>Tropical and temperate oceans worldwide.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Epipelagic zone in the open ocean</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t>Carnivorous diet. </a:t>
            </a:r>
            <a:r>
              <a:rPr lang="en-US" sz="1600" dirty="0" err="1">
                <a:solidFill>
                  <a:srgbClr val="FF0000"/>
                </a:solidFill>
              </a:rPr>
              <a:t>Mola</a:t>
            </a:r>
            <a:r>
              <a:rPr lang="en-US" sz="1600" dirty="0">
                <a:solidFill>
                  <a:srgbClr val="FF0000"/>
                </a:solidFill>
              </a:rPr>
              <a:t> </a:t>
            </a:r>
            <a:r>
              <a:rPr lang="en-US" sz="1600" dirty="0" err="1">
                <a:solidFill>
                  <a:srgbClr val="FF0000"/>
                </a:solidFill>
              </a:rPr>
              <a:t>mola</a:t>
            </a:r>
            <a:r>
              <a:rPr lang="en-US" sz="1600" dirty="0">
                <a:solidFill>
                  <a:srgbClr val="FF0000"/>
                </a:solidFill>
              </a:rPr>
              <a:t> are pelagic species that live on a diet that consists mainly of sea jellies. As this diet is nutritionally poor, they consume large amounts in order to develop and maintain their great bulk. </a:t>
            </a:r>
            <a:endParaRPr lang="en-US" sz="1600" b="1" dirty="0">
              <a:solidFill>
                <a:srgbClr val="0070C0"/>
              </a:solidFill>
            </a:endParaRPr>
          </a:p>
        </p:txBody>
      </p:sp>
    </p:spTree>
    <p:extLst>
      <p:ext uri="{BB962C8B-B14F-4D97-AF65-F5344CB8AC3E}">
        <p14:creationId xmlns:p14="http://schemas.microsoft.com/office/powerpoint/2010/main" val="2562026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idx="1"/>
          </p:nvPr>
        </p:nvSpPr>
        <p:spPr>
          <a:xfrm>
            <a:off x="304800" y="1600202"/>
            <a:ext cx="8610600" cy="4525963"/>
          </a:xfrm>
        </p:spPr>
        <p:txBody>
          <a:bodyPr>
            <a:normAutofit fontScale="92500" lnSpcReduction="10000"/>
          </a:bodyPr>
          <a:lstStyle/>
          <a:p>
            <a:pPr eaLnBrk="1" hangingPunct="1">
              <a:buFontTx/>
              <a:buNone/>
            </a:pPr>
            <a:r>
              <a:rPr lang="en-US" dirty="0"/>
              <a:t>	</a:t>
            </a:r>
            <a:r>
              <a:rPr lang="en-US" sz="2400" dirty="0"/>
              <a:t>Fish have a </a:t>
            </a:r>
            <a:r>
              <a:rPr lang="en-US" sz="2400" dirty="0">
                <a:solidFill>
                  <a:srgbClr val="FF9900"/>
                </a:solidFill>
              </a:rPr>
              <a:t>torpedo shape </a:t>
            </a:r>
            <a:r>
              <a:rPr lang="en-US" sz="2400" dirty="0"/>
              <a:t>which allows them to </a:t>
            </a:r>
            <a:r>
              <a:rPr lang="en-US" sz="2400" dirty="0">
                <a:solidFill>
                  <a:srgbClr val="CC0099"/>
                </a:solidFill>
              </a:rPr>
              <a:t>reduce drag while swimming </a:t>
            </a:r>
            <a:r>
              <a:rPr lang="en-US" sz="2400" dirty="0"/>
              <a:t>through the water.  They also have the following structures:</a:t>
            </a:r>
          </a:p>
          <a:p>
            <a:pPr eaLnBrk="1" hangingPunct="1">
              <a:buFontTx/>
              <a:buNone/>
            </a:pPr>
            <a:r>
              <a:rPr lang="en-US" dirty="0"/>
              <a:t>		</a:t>
            </a:r>
            <a:r>
              <a:rPr lang="en-US" sz="2400" dirty="0" err="1" smtClean="0">
                <a:solidFill>
                  <a:srgbClr val="FF9900"/>
                </a:solidFill>
              </a:rPr>
              <a:t>Placoid</a:t>
            </a:r>
            <a:r>
              <a:rPr lang="en-US" sz="2400" dirty="0" smtClean="0">
                <a:solidFill>
                  <a:srgbClr val="FF9900"/>
                </a:solidFill>
              </a:rPr>
              <a:t> </a:t>
            </a:r>
            <a:r>
              <a:rPr lang="en-US" sz="2400" dirty="0">
                <a:solidFill>
                  <a:srgbClr val="FF9900"/>
                </a:solidFill>
              </a:rPr>
              <a:t>scales:  </a:t>
            </a:r>
            <a:r>
              <a:rPr lang="en-US" sz="2400" dirty="0"/>
              <a:t>embedded in the skin</a:t>
            </a:r>
          </a:p>
          <a:p>
            <a:pPr eaLnBrk="1" hangingPunct="1">
              <a:buFontTx/>
              <a:buNone/>
            </a:pPr>
            <a:r>
              <a:rPr lang="en-US" sz="2400" dirty="0"/>
              <a:t>		</a:t>
            </a:r>
            <a:r>
              <a:rPr lang="en-US" sz="2400" dirty="0">
                <a:solidFill>
                  <a:srgbClr val="FF0000"/>
                </a:solidFill>
              </a:rPr>
              <a:t>Eyes: </a:t>
            </a:r>
            <a:r>
              <a:rPr lang="en-US" sz="2400" dirty="0"/>
              <a:t>located on the </a:t>
            </a:r>
            <a:r>
              <a:rPr lang="en-US" sz="2400" dirty="0" smtClean="0"/>
              <a:t>sides</a:t>
            </a:r>
            <a:r>
              <a:rPr lang="en-US" sz="2400" dirty="0" smtClean="0">
                <a:solidFill>
                  <a:srgbClr val="FF0000"/>
                </a:solidFill>
              </a:rPr>
              <a:t> </a:t>
            </a:r>
            <a:r>
              <a:rPr lang="en-US" sz="2400" dirty="0" smtClean="0"/>
              <a:t>and they </a:t>
            </a:r>
            <a:r>
              <a:rPr lang="en-US" sz="2400" dirty="0" smtClean="0">
                <a:solidFill>
                  <a:srgbClr val="FF0000"/>
                </a:solidFill>
              </a:rPr>
              <a:t>have limited </a:t>
            </a:r>
            <a:r>
              <a:rPr lang="en-US" sz="2400" dirty="0" err="1" smtClean="0">
                <a:solidFill>
                  <a:srgbClr val="FF0000"/>
                </a:solidFill>
              </a:rPr>
              <a:t>binoculus</a:t>
            </a:r>
            <a:r>
              <a:rPr lang="en-US" sz="2400" dirty="0" smtClean="0">
                <a:solidFill>
                  <a:srgbClr val="FF0000"/>
                </a:solidFill>
              </a:rPr>
              <a:t> 	vision with two </a:t>
            </a:r>
            <a:r>
              <a:rPr lang="en-US" sz="2400" dirty="0" err="1" smtClean="0">
                <a:solidFill>
                  <a:srgbClr val="FF0000"/>
                </a:solidFill>
              </a:rPr>
              <a:t>blindspots</a:t>
            </a:r>
            <a:r>
              <a:rPr lang="en-US" sz="2400" dirty="0" smtClean="0">
                <a:solidFill>
                  <a:srgbClr val="FF0000"/>
                </a:solidFill>
              </a:rPr>
              <a:t> (one in front of the snout and 	right behind the head.  They also have  a nictitating membrane 	which is a transparent third eyelid used for protection.</a:t>
            </a:r>
            <a:r>
              <a:rPr lang="en-US" sz="2400" dirty="0">
                <a:solidFill>
                  <a:srgbClr val="FF0000"/>
                </a:solidFill>
              </a:rPr>
              <a:t>	</a:t>
            </a:r>
          </a:p>
          <a:p>
            <a:pPr eaLnBrk="1" hangingPunct="1">
              <a:buFontTx/>
              <a:buNone/>
            </a:pPr>
            <a:r>
              <a:rPr lang="en-US" sz="2400" dirty="0">
                <a:solidFill>
                  <a:srgbClr val="FF0000"/>
                </a:solidFill>
              </a:rPr>
              <a:t>		</a:t>
            </a:r>
            <a:r>
              <a:rPr lang="en-US" sz="2400" dirty="0">
                <a:solidFill>
                  <a:srgbClr val="339933"/>
                </a:solidFill>
              </a:rPr>
              <a:t>Lateral line: </a:t>
            </a:r>
            <a:r>
              <a:rPr lang="en-US" sz="2400" dirty="0"/>
              <a:t>sensitive to </a:t>
            </a:r>
            <a:r>
              <a:rPr lang="en-US" sz="2400" dirty="0">
                <a:solidFill>
                  <a:srgbClr val="339933"/>
                </a:solidFill>
              </a:rPr>
              <a:t>pressure changes</a:t>
            </a:r>
          </a:p>
          <a:p>
            <a:pPr eaLnBrk="1" hangingPunct="1">
              <a:buFontTx/>
              <a:buNone/>
            </a:pPr>
            <a:r>
              <a:rPr lang="en-US" sz="2400" dirty="0">
                <a:solidFill>
                  <a:srgbClr val="339933"/>
                </a:solidFill>
              </a:rPr>
              <a:t>		</a:t>
            </a:r>
            <a:r>
              <a:rPr lang="en-US" sz="2400" dirty="0" smtClean="0">
                <a:solidFill>
                  <a:srgbClr val="996633"/>
                </a:solidFill>
              </a:rPr>
              <a:t>Spiracle: Openings behind the eye and opens into the mouth to 	bring oxygen across their gills. </a:t>
            </a:r>
            <a:endParaRPr lang="en-US" sz="2400" dirty="0"/>
          </a:p>
          <a:p>
            <a:pPr>
              <a:buNone/>
            </a:pPr>
            <a:r>
              <a:rPr lang="en-US" sz="2400" dirty="0"/>
              <a:t>		</a:t>
            </a:r>
            <a:r>
              <a:rPr lang="en-US" sz="2400" dirty="0" smtClean="0">
                <a:solidFill>
                  <a:schemeClr val="tx2">
                    <a:lumMod val="60000"/>
                    <a:lumOff val="40000"/>
                  </a:schemeClr>
                </a:solidFill>
              </a:rPr>
              <a:t>Ampulla of </a:t>
            </a:r>
            <a:r>
              <a:rPr lang="en-US" sz="2400" dirty="0" err="1" smtClean="0">
                <a:solidFill>
                  <a:schemeClr val="tx2">
                    <a:lumMod val="60000"/>
                    <a:lumOff val="40000"/>
                  </a:schemeClr>
                </a:solidFill>
              </a:rPr>
              <a:t>Lorenzeni</a:t>
            </a:r>
            <a:r>
              <a:rPr lang="en-US" sz="2400" dirty="0" smtClean="0">
                <a:solidFill>
                  <a:schemeClr val="tx2">
                    <a:lumMod val="60000"/>
                    <a:lumOff val="40000"/>
                  </a:schemeClr>
                </a:solidFill>
              </a:rPr>
              <a:t>:  </a:t>
            </a:r>
            <a:r>
              <a:rPr lang="en-US" sz="2000" dirty="0" smtClean="0">
                <a:solidFill>
                  <a:srgbClr val="008080"/>
                </a:solidFill>
              </a:rPr>
              <a:t>They are </a:t>
            </a:r>
            <a:r>
              <a:rPr lang="en-US" sz="2000" dirty="0">
                <a:solidFill>
                  <a:srgbClr val="008080"/>
                </a:solidFill>
              </a:rPr>
              <a:t>special sensing organs called </a:t>
            </a:r>
            <a:r>
              <a:rPr lang="en-US" sz="2000" dirty="0" smtClean="0">
                <a:solidFill>
                  <a:srgbClr val="008080"/>
                </a:solidFill>
              </a:rPr>
              <a:t>	electroreceptors</a:t>
            </a:r>
            <a:r>
              <a:rPr lang="en-US" sz="2000" dirty="0">
                <a:solidFill>
                  <a:srgbClr val="008080"/>
                </a:solidFill>
              </a:rPr>
              <a:t>, forming a network of jelly-filled pores. </a:t>
            </a:r>
            <a:endParaRPr lang="en-US" sz="2000" dirty="0" smtClean="0">
              <a:solidFill>
                <a:srgbClr val="008080"/>
              </a:solidFill>
            </a:endParaRPr>
          </a:p>
          <a:p>
            <a:pPr>
              <a:buNone/>
            </a:pPr>
            <a:r>
              <a:rPr lang="en-US" sz="2000" dirty="0" smtClean="0">
                <a:solidFill>
                  <a:srgbClr val="7030A0"/>
                </a:solidFill>
              </a:rPr>
              <a:t>		Claspers </a:t>
            </a:r>
            <a:r>
              <a:rPr lang="en-US" sz="2000" dirty="0">
                <a:solidFill>
                  <a:srgbClr val="7030A0"/>
                </a:solidFill>
              </a:rPr>
              <a:t>– (present only in males) - Reproduction</a:t>
            </a:r>
            <a:endParaRPr lang="en-US" sz="2000" dirty="0">
              <a:solidFill>
                <a:schemeClr val="tx2">
                  <a:lumMod val="60000"/>
                  <a:lumOff val="40000"/>
                </a:schemeClr>
              </a:solidFill>
            </a:endParaRPr>
          </a:p>
          <a:p>
            <a:pPr>
              <a:buNone/>
            </a:pPr>
            <a:endParaRPr lang="en-US" sz="2000" dirty="0">
              <a:solidFill>
                <a:srgbClr val="008080"/>
              </a:solidFill>
            </a:endParaRPr>
          </a:p>
        </p:txBody>
      </p:sp>
      <p:sp>
        <p:nvSpPr>
          <p:cNvPr id="962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AE055F-ECD9-4C15-8C1F-937DC60773C4}" type="slidenum">
              <a:rPr lang="en-US"/>
              <a:pPr eaLnBrk="1" hangingPunct="1"/>
              <a:t>74</a:t>
            </a:fld>
            <a:endParaRPr lang="en-US"/>
          </a:p>
        </p:txBody>
      </p:sp>
      <p:sp>
        <p:nvSpPr>
          <p:cNvPr id="6" name="Rectangle 2"/>
          <p:cNvSpPr txBox="1">
            <a:spLocks noChangeArrowheads="1"/>
          </p:cNvSpPr>
          <p:nvPr/>
        </p:nvSpPr>
        <p:spPr>
          <a:xfrm>
            <a:off x="488796" y="49137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smtClean="0">
                <a:solidFill>
                  <a:schemeClr val="accent2">
                    <a:lumMod val="75000"/>
                  </a:schemeClr>
                </a:solidFill>
                <a:latin typeface="Arial" panose="020B0604020202020204" pitchFamily="34" charset="0"/>
                <a:cs typeface="Arial" panose="020B0604020202020204" pitchFamily="34" charset="0"/>
              </a:rPr>
              <a:t>Chondrichthyes</a:t>
            </a:r>
            <a:r>
              <a:rPr lang="en-US" sz="4000" dirty="0" smtClean="0">
                <a:solidFill>
                  <a:schemeClr val="accent2">
                    <a:lumMod val="75000"/>
                  </a:schemeClr>
                </a:solidFill>
                <a:latin typeface="Arial" panose="020B0604020202020204" pitchFamily="34" charset="0"/>
                <a:cs typeface="Arial" panose="020B0604020202020204" pitchFamily="34" charset="0"/>
              </a:rPr>
              <a:t> (External)</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653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idx="1"/>
          </p:nvPr>
        </p:nvSpPr>
        <p:spPr>
          <a:xfrm>
            <a:off x="304800" y="1600202"/>
            <a:ext cx="8610600" cy="4525963"/>
          </a:xfrm>
        </p:spPr>
        <p:txBody>
          <a:bodyPr>
            <a:normAutofit lnSpcReduction="10000"/>
          </a:bodyPr>
          <a:lstStyle/>
          <a:p>
            <a:pPr eaLnBrk="1" hangingPunct="1">
              <a:buFontTx/>
              <a:buNone/>
            </a:pPr>
            <a:r>
              <a:rPr lang="en-US" dirty="0"/>
              <a:t>	</a:t>
            </a:r>
            <a:r>
              <a:rPr lang="en-US" sz="2400" dirty="0"/>
              <a:t>Fish have a </a:t>
            </a:r>
            <a:r>
              <a:rPr lang="en-US" sz="2400" dirty="0">
                <a:solidFill>
                  <a:srgbClr val="FF9900"/>
                </a:solidFill>
              </a:rPr>
              <a:t>torpedo shape </a:t>
            </a:r>
            <a:r>
              <a:rPr lang="en-US" sz="2400" dirty="0"/>
              <a:t>which allows them to </a:t>
            </a:r>
            <a:r>
              <a:rPr lang="en-US" sz="2400" dirty="0">
                <a:solidFill>
                  <a:srgbClr val="CC0099"/>
                </a:solidFill>
              </a:rPr>
              <a:t>reduce drag while swimming </a:t>
            </a:r>
            <a:r>
              <a:rPr lang="en-US" sz="2400" dirty="0"/>
              <a:t>through the water.  They also have the following structures:</a:t>
            </a:r>
          </a:p>
          <a:p>
            <a:pPr eaLnBrk="1" hangingPunct="1">
              <a:buFontTx/>
              <a:buNone/>
            </a:pPr>
            <a:r>
              <a:rPr lang="en-US" dirty="0"/>
              <a:t>		</a:t>
            </a:r>
            <a:r>
              <a:rPr lang="en-US" sz="2400" dirty="0">
                <a:solidFill>
                  <a:srgbClr val="FF9900"/>
                </a:solidFill>
              </a:rPr>
              <a:t>Ctenoid scales:  </a:t>
            </a:r>
            <a:r>
              <a:rPr lang="en-US" sz="2400" dirty="0"/>
              <a:t>embedded in the skin</a:t>
            </a:r>
          </a:p>
          <a:p>
            <a:pPr eaLnBrk="1" hangingPunct="1">
              <a:buFontTx/>
              <a:buNone/>
            </a:pPr>
            <a:r>
              <a:rPr lang="en-US" sz="2400" dirty="0"/>
              <a:t>		</a:t>
            </a:r>
            <a:r>
              <a:rPr lang="en-US" sz="2400" dirty="0">
                <a:solidFill>
                  <a:srgbClr val="FF0000"/>
                </a:solidFill>
              </a:rPr>
              <a:t>Eyes: </a:t>
            </a:r>
            <a:r>
              <a:rPr lang="en-US" sz="2400" dirty="0"/>
              <a:t>located on the sides with </a:t>
            </a:r>
            <a:r>
              <a:rPr lang="en-US" sz="2400" dirty="0">
                <a:solidFill>
                  <a:srgbClr val="FF0000"/>
                </a:solidFill>
              </a:rPr>
              <a:t>no eyelids </a:t>
            </a:r>
            <a:r>
              <a:rPr lang="en-US" sz="2400" dirty="0"/>
              <a:t>and they </a:t>
            </a:r>
            <a:r>
              <a:rPr lang="en-US" sz="2400" dirty="0">
                <a:solidFill>
                  <a:srgbClr val="FF0000"/>
                </a:solidFill>
              </a:rPr>
              <a:t>do 	not have binocular vision.</a:t>
            </a:r>
          </a:p>
          <a:p>
            <a:pPr eaLnBrk="1" hangingPunct="1">
              <a:buFontTx/>
              <a:buNone/>
            </a:pPr>
            <a:r>
              <a:rPr lang="en-US" sz="2400" dirty="0">
                <a:solidFill>
                  <a:srgbClr val="FF0000"/>
                </a:solidFill>
              </a:rPr>
              <a:t>		</a:t>
            </a:r>
            <a:r>
              <a:rPr lang="en-US" sz="2400" dirty="0">
                <a:solidFill>
                  <a:srgbClr val="339933"/>
                </a:solidFill>
              </a:rPr>
              <a:t>Lateral line: </a:t>
            </a:r>
            <a:r>
              <a:rPr lang="en-US" sz="2400" dirty="0"/>
              <a:t>sensitive to </a:t>
            </a:r>
            <a:r>
              <a:rPr lang="en-US" sz="2400" dirty="0">
                <a:solidFill>
                  <a:srgbClr val="339933"/>
                </a:solidFill>
              </a:rPr>
              <a:t>pressure changes</a:t>
            </a:r>
          </a:p>
          <a:p>
            <a:pPr eaLnBrk="1" hangingPunct="1">
              <a:buFontTx/>
              <a:buNone/>
            </a:pPr>
            <a:r>
              <a:rPr lang="en-US" sz="2400" dirty="0">
                <a:solidFill>
                  <a:srgbClr val="339933"/>
                </a:solidFill>
              </a:rPr>
              <a:t>		</a:t>
            </a:r>
            <a:r>
              <a:rPr lang="en-US" sz="2400" dirty="0">
                <a:solidFill>
                  <a:srgbClr val="996633"/>
                </a:solidFill>
              </a:rPr>
              <a:t>Operculum: </a:t>
            </a:r>
            <a:r>
              <a:rPr lang="en-US" sz="2400" dirty="0"/>
              <a:t>Hard covering over gills</a:t>
            </a:r>
          </a:p>
          <a:p>
            <a:pPr eaLnBrk="1" hangingPunct="1">
              <a:buFontTx/>
              <a:buNone/>
            </a:pPr>
            <a:r>
              <a:rPr lang="en-US" sz="2400" dirty="0"/>
              <a:t>		</a:t>
            </a:r>
            <a:r>
              <a:rPr lang="en-US" sz="2400" dirty="0">
                <a:solidFill>
                  <a:schemeClr val="tx2">
                    <a:lumMod val="60000"/>
                    <a:lumOff val="40000"/>
                  </a:schemeClr>
                </a:solidFill>
              </a:rPr>
              <a:t>Skeletal System: </a:t>
            </a:r>
            <a:r>
              <a:rPr lang="en-US" sz="2400" dirty="0"/>
              <a:t>axial (skull and vertebrae) and appendicular 			(girdles and fins) which are </a:t>
            </a:r>
            <a:r>
              <a:rPr lang="en-US" sz="2400" dirty="0">
                <a:solidFill>
                  <a:schemeClr val="tx2">
                    <a:lumMod val="60000"/>
                    <a:lumOff val="40000"/>
                  </a:schemeClr>
                </a:solidFill>
              </a:rPr>
              <a:t>very flexible for 				</a:t>
            </a:r>
            <a:r>
              <a:rPr lang="en-US" sz="2400" dirty="0" smtClean="0">
                <a:solidFill>
                  <a:schemeClr val="tx2">
                    <a:lumMod val="60000"/>
                    <a:lumOff val="40000"/>
                  </a:schemeClr>
                </a:solidFill>
              </a:rPr>
              <a:t>swimming</a:t>
            </a:r>
          </a:p>
          <a:p>
            <a:pPr eaLnBrk="1" hangingPunct="1">
              <a:buFontTx/>
              <a:buNone/>
            </a:pPr>
            <a:r>
              <a:rPr lang="en-US" sz="2400" dirty="0">
                <a:solidFill>
                  <a:schemeClr val="tx2">
                    <a:lumMod val="60000"/>
                    <a:lumOff val="40000"/>
                  </a:schemeClr>
                </a:solidFill>
              </a:rPr>
              <a:t>	</a:t>
            </a:r>
            <a:r>
              <a:rPr lang="en-US" sz="2400" smtClean="0">
                <a:solidFill>
                  <a:schemeClr val="tx2">
                    <a:lumMod val="60000"/>
                    <a:lumOff val="40000"/>
                  </a:schemeClr>
                </a:solidFill>
              </a:rPr>
              <a:t>	</a:t>
            </a:r>
            <a:endParaRPr lang="en-US" sz="2000" dirty="0">
              <a:solidFill>
                <a:schemeClr val="tx2">
                  <a:lumMod val="60000"/>
                  <a:lumOff val="40000"/>
                </a:schemeClr>
              </a:solidFill>
            </a:endParaRPr>
          </a:p>
        </p:txBody>
      </p:sp>
      <p:sp>
        <p:nvSpPr>
          <p:cNvPr id="962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AE055F-ECD9-4C15-8C1F-937DC60773C4}" type="slidenum">
              <a:rPr lang="en-US"/>
              <a:pPr eaLnBrk="1" hangingPunct="1"/>
              <a:t>75</a:t>
            </a:fld>
            <a:endParaRPr lang="en-US"/>
          </a:p>
        </p:txBody>
      </p:sp>
      <p:sp>
        <p:nvSpPr>
          <p:cNvPr id="6" name="Rectangle 2"/>
          <p:cNvSpPr txBox="1">
            <a:spLocks noChangeArrowheads="1"/>
          </p:cNvSpPr>
          <p:nvPr/>
        </p:nvSpPr>
        <p:spPr>
          <a:xfrm>
            <a:off x="781050" y="27463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smtClean="0">
                <a:solidFill>
                  <a:schemeClr val="accent2">
                    <a:lumMod val="75000"/>
                  </a:schemeClr>
                </a:solidFill>
                <a:latin typeface="Arial" panose="020B0604020202020204" pitchFamily="34" charset="0"/>
                <a:cs typeface="Arial" panose="020B0604020202020204" pitchFamily="34" charset="0"/>
              </a:rPr>
              <a:t>Osteichthyes</a:t>
            </a:r>
            <a:r>
              <a:rPr lang="en-US" sz="4000" dirty="0" smtClean="0">
                <a:solidFill>
                  <a:schemeClr val="accent2">
                    <a:lumMod val="75000"/>
                  </a:schemeClr>
                </a:solidFill>
                <a:latin typeface="Arial" panose="020B0604020202020204" pitchFamily="34" charset="0"/>
                <a:cs typeface="Arial" panose="020B0604020202020204" pitchFamily="34" charset="0"/>
              </a:rPr>
              <a:t> (External)</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084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r>
              <a:rPr lang="en-US" sz="4000" dirty="0" err="1">
                <a:solidFill>
                  <a:schemeClr val="accent2">
                    <a:lumMod val="75000"/>
                  </a:schemeClr>
                </a:solidFill>
                <a:latin typeface="Arial" panose="020B0604020202020204" pitchFamily="34" charset="0"/>
                <a:cs typeface="Arial" panose="020B0604020202020204" pitchFamily="34" charset="0"/>
              </a:rPr>
              <a:t>Osteichthyes</a:t>
            </a:r>
            <a:r>
              <a:rPr lang="en-US" sz="4000" dirty="0">
                <a:solidFill>
                  <a:schemeClr val="accent2">
                    <a:lumMod val="75000"/>
                  </a:schemeClr>
                </a:solidFill>
                <a:latin typeface="Arial" panose="020B0604020202020204" pitchFamily="34" charset="0"/>
                <a:cs typeface="Arial" panose="020B0604020202020204" pitchFamily="34" charset="0"/>
              </a:rPr>
              <a:t> (External)</a:t>
            </a:r>
          </a:p>
        </p:txBody>
      </p:sp>
      <p:sp>
        <p:nvSpPr>
          <p:cNvPr id="97283" name="Rectangle 3"/>
          <p:cNvSpPr>
            <a:spLocks noGrp="1" noChangeArrowheads="1"/>
          </p:cNvSpPr>
          <p:nvPr>
            <p:ph idx="1"/>
          </p:nvPr>
        </p:nvSpPr>
        <p:spPr>
          <a:xfrm>
            <a:off x="304800" y="1600202"/>
            <a:ext cx="8610600" cy="4525963"/>
          </a:xfrm>
        </p:spPr>
        <p:txBody>
          <a:bodyPr/>
          <a:lstStyle/>
          <a:p>
            <a:pPr eaLnBrk="1" hangingPunct="1">
              <a:buFontTx/>
              <a:buNone/>
            </a:pPr>
            <a:r>
              <a:rPr lang="en-US" dirty="0"/>
              <a:t>	Fish have many different fins:</a:t>
            </a:r>
          </a:p>
          <a:p>
            <a:pPr eaLnBrk="1" hangingPunct="1">
              <a:buFontTx/>
              <a:buNone/>
            </a:pPr>
            <a:r>
              <a:rPr lang="en-US" dirty="0"/>
              <a:t>		</a:t>
            </a:r>
            <a:r>
              <a:rPr lang="en-US" dirty="0">
                <a:solidFill>
                  <a:schemeClr val="bg2"/>
                </a:solidFill>
              </a:rPr>
              <a:t>Pectoral fins: Lift</a:t>
            </a:r>
          </a:p>
          <a:p>
            <a:pPr eaLnBrk="1" hangingPunct="1">
              <a:buFontTx/>
              <a:buNone/>
            </a:pPr>
            <a:r>
              <a:rPr lang="en-US" dirty="0">
                <a:solidFill>
                  <a:schemeClr val="bg2"/>
                </a:solidFill>
              </a:rPr>
              <a:t>		</a:t>
            </a:r>
            <a:r>
              <a:rPr lang="en-US" dirty="0">
                <a:solidFill>
                  <a:srgbClr val="FF0000"/>
                </a:solidFill>
              </a:rPr>
              <a:t>Pelvic fins: Lift</a:t>
            </a:r>
          </a:p>
          <a:p>
            <a:pPr eaLnBrk="1" hangingPunct="1">
              <a:buFontTx/>
              <a:buNone/>
            </a:pPr>
            <a:r>
              <a:rPr lang="en-US" dirty="0">
                <a:solidFill>
                  <a:srgbClr val="FF0000"/>
                </a:solidFill>
              </a:rPr>
              <a:t>		</a:t>
            </a:r>
            <a:r>
              <a:rPr lang="en-US" dirty="0">
                <a:solidFill>
                  <a:srgbClr val="FF9900"/>
                </a:solidFill>
              </a:rPr>
              <a:t>Anal fins: Stability</a:t>
            </a:r>
          </a:p>
          <a:p>
            <a:pPr eaLnBrk="1" hangingPunct="1">
              <a:buFontTx/>
              <a:buNone/>
            </a:pPr>
            <a:r>
              <a:rPr lang="en-US" dirty="0">
                <a:solidFill>
                  <a:srgbClr val="FF9900"/>
                </a:solidFill>
              </a:rPr>
              <a:t>		</a:t>
            </a:r>
            <a:r>
              <a:rPr lang="en-US" dirty="0">
                <a:solidFill>
                  <a:schemeClr val="accent2"/>
                </a:solidFill>
              </a:rPr>
              <a:t>Dorsal fins: Stability</a:t>
            </a:r>
          </a:p>
          <a:p>
            <a:pPr eaLnBrk="1" hangingPunct="1">
              <a:buFontTx/>
              <a:buNone/>
            </a:pPr>
            <a:r>
              <a:rPr lang="en-US" dirty="0">
                <a:solidFill>
                  <a:schemeClr val="accent2"/>
                </a:solidFill>
              </a:rPr>
              <a:t>		</a:t>
            </a:r>
            <a:r>
              <a:rPr lang="en-US" dirty="0">
                <a:solidFill>
                  <a:srgbClr val="996633"/>
                </a:solidFill>
              </a:rPr>
              <a:t>Caudal fins: Propulsion</a:t>
            </a:r>
            <a:endParaRPr lang="en-US" sz="2400" dirty="0"/>
          </a:p>
        </p:txBody>
      </p:sp>
      <p:sp>
        <p:nvSpPr>
          <p:cNvPr id="972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92D90A-3D8A-44B3-94B8-AC122AE473A0}" type="slidenum">
              <a:rPr lang="en-US"/>
              <a:pPr eaLnBrk="1" hangingPunct="1"/>
              <a:t>76</a:t>
            </a:fld>
            <a:endParaRPr lang="en-US"/>
          </a:p>
        </p:txBody>
      </p:sp>
    </p:spTree>
    <p:extLst>
      <p:ext uri="{BB962C8B-B14F-4D97-AF65-F5344CB8AC3E}">
        <p14:creationId xmlns:p14="http://schemas.microsoft.com/office/powerpoint/2010/main" val="26346568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solidFill>
                  <a:srgbClr val="3399FF"/>
                </a:solidFill>
              </a:rPr>
              <a:t>Osteichthyes (Internal)</a:t>
            </a:r>
          </a:p>
        </p:txBody>
      </p:sp>
      <p:sp>
        <p:nvSpPr>
          <p:cNvPr id="98307" name="Rectangle 3"/>
          <p:cNvSpPr>
            <a:spLocks noGrp="1" noChangeArrowheads="1"/>
          </p:cNvSpPr>
          <p:nvPr>
            <p:ph type="body" sz="half" idx="1"/>
          </p:nvPr>
        </p:nvSpPr>
        <p:spPr/>
        <p:txBody>
          <a:bodyPr/>
          <a:lstStyle/>
          <a:p>
            <a:pPr eaLnBrk="1" hangingPunct="1">
              <a:buFontTx/>
              <a:buNone/>
            </a:pPr>
            <a:r>
              <a:rPr lang="en-US"/>
              <a:t>	</a:t>
            </a:r>
            <a:endParaRPr lang="en-US" sz="2000"/>
          </a:p>
        </p:txBody>
      </p:sp>
      <p:graphicFrame>
        <p:nvGraphicFramePr>
          <p:cNvPr id="129177" name="Group 153"/>
          <p:cNvGraphicFramePr>
            <a:graphicFrameLocks noGrp="1"/>
          </p:cNvGraphicFramePr>
          <p:nvPr>
            <p:ph sz="half" idx="2"/>
          </p:nvPr>
        </p:nvGraphicFramePr>
        <p:xfrm>
          <a:off x="685800" y="1600204"/>
          <a:ext cx="8001000" cy="5334196"/>
        </p:xfrm>
        <a:graphic>
          <a:graphicData uri="http://schemas.openxmlformats.org/drawingml/2006/table">
            <a:tbl>
              <a:tblPr/>
              <a:tblGrid>
                <a:gridCol w="1676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4267200">
                  <a:extLst>
                    <a:ext uri="{9D8B030D-6E8A-4147-A177-3AD203B41FA5}">
                      <a16:colId xmlns="" xmlns:a16="http://schemas.microsoft.com/office/drawing/2014/main" val="20002"/>
                    </a:ext>
                  </a:extLst>
                </a:gridCol>
              </a:tblGrid>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System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Structure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Function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 xmlns:a16="http://schemas.microsoft.com/office/drawing/2014/main" val="10000"/>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Muscular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Myomeres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Small contractions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1"/>
                  </a:ext>
                </a:extLst>
              </a:tr>
              <a:tr h="375933">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Digestive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Stomach</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Chemical Digestion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2"/>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Pyloric Ceca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Increases SA</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3"/>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Intestine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Absorption of nutrients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4"/>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Liver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Storage, conversion, removes toxins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5"/>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Pancreas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Secretes enzymes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6"/>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Spleen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Immune response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7"/>
                  </a:ext>
                </a:extLst>
              </a:tr>
              <a:tr h="37593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Excretory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Kidneys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Filtration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8"/>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Urinary Bladder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Holds Urine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9"/>
                  </a:ext>
                </a:extLst>
              </a:tr>
              <a:tr h="375933">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Circulatory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Sinus venosus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Receives venus blood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10"/>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Atrium</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Pumps blood into ventricle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11"/>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Ventricle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Pumps blood into body</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12"/>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Bulbus arteriosus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Maintains even blood flow</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13"/>
                  </a:ext>
                </a:extLst>
              </a:tr>
            </a:tbl>
          </a:graphicData>
        </a:graphic>
      </p:graphicFrame>
      <p:sp>
        <p:nvSpPr>
          <p:cNvPr id="983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EDA418-2892-4891-99EA-B1235B544045}" type="slidenum">
              <a:rPr lang="en-US"/>
              <a:pPr eaLnBrk="1" hangingPunct="1"/>
              <a:t>77</a:t>
            </a:fld>
            <a:endParaRPr lang="en-US"/>
          </a:p>
        </p:txBody>
      </p:sp>
    </p:spTree>
    <p:extLst>
      <p:ext uri="{BB962C8B-B14F-4D97-AF65-F5344CB8AC3E}">
        <p14:creationId xmlns:p14="http://schemas.microsoft.com/office/powerpoint/2010/main" val="4016709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dirty="0" err="1" smtClean="0">
                <a:solidFill>
                  <a:srgbClr val="3399FF"/>
                </a:solidFill>
              </a:rPr>
              <a:t>Chondricthyes</a:t>
            </a:r>
            <a:r>
              <a:rPr lang="en-US" dirty="0" smtClean="0">
                <a:solidFill>
                  <a:srgbClr val="3399FF"/>
                </a:solidFill>
              </a:rPr>
              <a:t> </a:t>
            </a:r>
            <a:r>
              <a:rPr lang="en-US" dirty="0">
                <a:solidFill>
                  <a:srgbClr val="3399FF"/>
                </a:solidFill>
              </a:rPr>
              <a:t>(Internal)</a:t>
            </a:r>
          </a:p>
        </p:txBody>
      </p:sp>
      <p:sp>
        <p:nvSpPr>
          <p:cNvPr id="98307" name="Rectangle 3"/>
          <p:cNvSpPr>
            <a:spLocks noGrp="1" noChangeArrowheads="1"/>
          </p:cNvSpPr>
          <p:nvPr>
            <p:ph type="body" sz="half" idx="1"/>
          </p:nvPr>
        </p:nvSpPr>
        <p:spPr/>
        <p:txBody>
          <a:bodyPr/>
          <a:lstStyle/>
          <a:p>
            <a:pPr eaLnBrk="1" hangingPunct="1">
              <a:buFontTx/>
              <a:buNone/>
            </a:pPr>
            <a:r>
              <a:rPr lang="en-US"/>
              <a:t>	</a:t>
            </a:r>
            <a:endParaRPr lang="en-US" sz="2000"/>
          </a:p>
        </p:txBody>
      </p:sp>
      <p:graphicFrame>
        <p:nvGraphicFramePr>
          <p:cNvPr id="129177" name="Group 153"/>
          <p:cNvGraphicFramePr>
            <a:graphicFrameLocks noGrp="1"/>
          </p:cNvGraphicFramePr>
          <p:nvPr>
            <p:ph sz="half" idx="2"/>
            <p:extLst>
              <p:ext uri="{D42A27DB-BD31-4B8C-83A1-F6EECF244321}">
                <p14:modId xmlns:p14="http://schemas.microsoft.com/office/powerpoint/2010/main" val="4003787720"/>
              </p:ext>
            </p:extLst>
          </p:nvPr>
        </p:nvGraphicFramePr>
        <p:xfrm>
          <a:off x="685800" y="1600204"/>
          <a:ext cx="8001000" cy="4066158"/>
        </p:xfrm>
        <a:graphic>
          <a:graphicData uri="http://schemas.openxmlformats.org/drawingml/2006/table">
            <a:tbl>
              <a:tblPr/>
              <a:tblGrid>
                <a:gridCol w="1676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4267200">
                  <a:extLst>
                    <a:ext uri="{9D8B030D-6E8A-4147-A177-3AD203B41FA5}">
                      <a16:colId xmlns="" xmlns:a16="http://schemas.microsoft.com/office/drawing/2014/main" val="20002"/>
                    </a:ext>
                  </a:extLst>
                </a:gridCol>
              </a:tblGrid>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System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Structure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Function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 xmlns:a16="http://schemas.microsoft.com/office/drawing/2014/main" val="10000"/>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Muscle</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err="1" smtClean="0">
                          <a:ln>
                            <a:noFill/>
                          </a:ln>
                          <a:solidFill>
                            <a:schemeClr val="tx1"/>
                          </a:solidFill>
                          <a:effectLst/>
                          <a:latin typeface="Arial" charset="0"/>
                        </a:rPr>
                        <a:t>Myomeres</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Movement</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1"/>
                  </a:ext>
                </a:extLst>
              </a:tr>
              <a:tr h="375933">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Digestive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Cardiac Stomach</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Chemical Digestion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2"/>
                  </a:ext>
                </a:extLst>
              </a:tr>
              <a:tr h="375933">
                <a:tc vMerge="1">
                  <a:txBody>
                    <a:bodyPr/>
                    <a:lstStyle/>
                    <a:p>
                      <a:endParaRPr lang="en-US" dirty="0"/>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Pyloric Stomach</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Increases SA</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3"/>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Ilium with Spiral </a:t>
                      </a:r>
                      <a:r>
                        <a:rPr kumimoji="0" lang="en-US" sz="1900" b="0" i="0" u="none" strike="noStrike" cap="none" normalizeH="0" baseline="0" dirty="0" err="1" smtClean="0">
                          <a:ln>
                            <a:noFill/>
                          </a:ln>
                          <a:solidFill>
                            <a:schemeClr val="tx1"/>
                          </a:solidFill>
                          <a:effectLst/>
                          <a:latin typeface="Arial" charset="0"/>
                        </a:rPr>
                        <a:t>Vallve</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Absorption of </a:t>
                      </a:r>
                      <a:r>
                        <a:rPr kumimoji="0" lang="en-US" sz="1900" b="0" i="0" u="none" strike="noStrike" cap="none" normalizeH="0" baseline="0" dirty="0" smtClean="0">
                          <a:ln>
                            <a:noFill/>
                          </a:ln>
                          <a:solidFill>
                            <a:schemeClr val="tx1"/>
                          </a:solidFill>
                          <a:effectLst/>
                          <a:latin typeface="Arial" charset="0"/>
                        </a:rPr>
                        <a:t>nutrients with the spiral valve adding more surface area</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4"/>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Liver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Storage, conversion, removes </a:t>
                      </a:r>
                      <a:r>
                        <a:rPr kumimoji="0" lang="en-US" sz="1900" b="0" i="0" u="none" strike="noStrike" cap="none" normalizeH="0" baseline="0" dirty="0" smtClean="0">
                          <a:ln>
                            <a:noFill/>
                          </a:ln>
                          <a:solidFill>
                            <a:schemeClr val="tx1"/>
                          </a:solidFill>
                          <a:effectLst/>
                          <a:latin typeface="Arial" charset="0"/>
                        </a:rPr>
                        <a:t>toxins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Buoyancy</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5"/>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Pancreas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Secretes enzymes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6"/>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Spleen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Immune </a:t>
                      </a:r>
                      <a:r>
                        <a:rPr kumimoji="0" lang="en-US" sz="1900" b="0" i="0" u="none" strike="noStrike" cap="none" normalizeH="0" baseline="0" dirty="0" smtClean="0">
                          <a:ln>
                            <a:noFill/>
                          </a:ln>
                          <a:solidFill>
                            <a:schemeClr val="tx1"/>
                          </a:solidFill>
                          <a:effectLst/>
                          <a:latin typeface="Arial" charset="0"/>
                        </a:rPr>
                        <a:t>response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7"/>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dirty="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Rectal Gland</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Control salt concentration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983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EDA418-2892-4891-99EA-B1235B544045}" type="slidenum">
              <a:rPr lang="en-US"/>
              <a:pPr eaLnBrk="1" hangingPunct="1"/>
              <a:t>78</a:t>
            </a:fld>
            <a:endParaRPr lang="en-US"/>
          </a:p>
        </p:txBody>
      </p:sp>
    </p:spTree>
    <p:extLst>
      <p:ext uri="{BB962C8B-B14F-4D97-AF65-F5344CB8AC3E}">
        <p14:creationId xmlns:p14="http://schemas.microsoft.com/office/powerpoint/2010/main" val="31012724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solidFill>
                  <a:srgbClr val="3399FF"/>
                </a:solidFill>
              </a:rPr>
              <a:t>Osteichthyes (Internal)</a:t>
            </a:r>
          </a:p>
        </p:txBody>
      </p:sp>
      <p:sp>
        <p:nvSpPr>
          <p:cNvPr id="99331" name="Rectangle 3"/>
          <p:cNvSpPr>
            <a:spLocks noGrp="1" noChangeArrowheads="1"/>
          </p:cNvSpPr>
          <p:nvPr>
            <p:ph type="body" sz="half" idx="1"/>
          </p:nvPr>
        </p:nvSpPr>
        <p:spPr/>
        <p:txBody>
          <a:bodyPr/>
          <a:lstStyle/>
          <a:p>
            <a:pPr eaLnBrk="1" hangingPunct="1">
              <a:buFontTx/>
              <a:buNone/>
            </a:pPr>
            <a:r>
              <a:rPr lang="en-US"/>
              <a:t>	</a:t>
            </a:r>
            <a:endParaRPr lang="en-US" sz="2000"/>
          </a:p>
        </p:txBody>
      </p:sp>
      <p:graphicFrame>
        <p:nvGraphicFramePr>
          <p:cNvPr id="131131" name="Group 59"/>
          <p:cNvGraphicFramePr>
            <a:graphicFrameLocks noGrp="1"/>
          </p:cNvGraphicFramePr>
          <p:nvPr>
            <p:ph sz="half" idx="2"/>
          </p:nvPr>
        </p:nvGraphicFramePr>
        <p:xfrm>
          <a:off x="685800" y="1600202"/>
          <a:ext cx="8001000" cy="2667098"/>
        </p:xfrm>
        <a:graphic>
          <a:graphicData uri="http://schemas.openxmlformats.org/drawingml/2006/table">
            <a:tbl>
              <a:tblPr/>
              <a:tblGrid>
                <a:gridCol w="1676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4267200">
                  <a:extLst>
                    <a:ext uri="{9D8B030D-6E8A-4147-A177-3AD203B41FA5}">
                      <a16:colId xmlns="" xmlns:a16="http://schemas.microsoft.com/office/drawing/2014/main" val="20002"/>
                    </a:ext>
                  </a:extLst>
                </a:gridCol>
              </a:tblGrid>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System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Structure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Function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 xmlns:a16="http://schemas.microsoft.com/office/drawing/2014/main" val="10000"/>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Respiratory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Gills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Gas Exchange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1"/>
                  </a:ext>
                </a:extLst>
              </a:tr>
              <a:tr h="37593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Nervous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Brain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Nervous system control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2"/>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Spinal Cord</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Nervous signals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3"/>
                  </a:ext>
                </a:extLst>
              </a:tr>
              <a:tr h="37593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Reproductive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Ovaries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Produce Eggs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4"/>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Testis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Produce Sperm</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5"/>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Swim Bladder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Swim Bladder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Buoyancy</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6"/>
                  </a:ext>
                </a:extLst>
              </a:tr>
            </a:tbl>
          </a:graphicData>
        </a:graphic>
      </p:graphicFrame>
      <p:sp>
        <p:nvSpPr>
          <p:cNvPr id="99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8ECE6D-59BD-4A78-BD68-EC69334343A4}" type="slidenum">
              <a:rPr lang="en-US"/>
              <a:pPr eaLnBrk="1" hangingPunct="1"/>
              <a:t>79</a:t>
            </a:fld>
            <a:endParaRPr lang="en-US"/>
          </a:p>
        </p:txBody>
      </p:sp>
    </p:spTree>
    <p:extLst>
      <p:ext uri="{BB962C8B-B14F-4D97-AF65-F5344CB8AC3E}">
        <p14:creationId xmlns:p14="http://schemas.microsoft.com/office/powerpoint/2010/main" val="348662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6586" y="2889249"/>
            <a:ext cx="8427098" cy="3032836"/>
          </a:xfrm>
          <a:prstGeom prst="rect">
            <a:avLst/>
          </a:prstGeom>
        </p:spPr>
      </p:pic>
      <p:sp>
        <p:nvSpPr>
          <p:cNvPr id="5" name="TextBox 4"/>
          <p:cNvSpPr txBox="1"/>
          <p:nvPr/>
        </p:nvSpPr>
        <p:spPr>
          <a:xfrm>
            <a:off x="2381933" y="5092706"/>
            <a:ext cx="922768" cy="175433"/>
          </a:xfrm>
          <a:prstGeom prst="rect">
            <a:avLst/>
          </a:prstGeom>
          <a:solidFill>
            <a:schemeClr val="bg1"/>
          </a:solidFill>
        </p:spPr>
        <p:txBody>
          <a:bodyPr wrap="square" lIns="6858" tIns="6858" rIns="6858" bIns="6858" rtlCol="0">
            <a:spAutoFit/>
          </a:bodyPr>
          <a:lstStyle/>
          <a:p>
            <a:r>
              <a:rPr lang="en-US" sz="1050" b="1" dirty="0"/>
              <a:t>Actinopterygii</a:t>
            </a:r>
          </a:p>
        </p:txBody>
      </p:sp>
      <p:sp>
        <p:nvSpPr>
          <p:cNvPr id="6" name="TextBox 5"/>
          <p:cNvSpPr txBox="1"/>
          <p:nvPr/>
        </p:nvSpPr>
        <p:spPr>
          <a:xfrm>
            <a:off x="1863087" y="5258819"/>
            <a:ext cx="838473" cy="175433"/>
          </a:xfrm>
          <a:prstGeom prst="rect">
            <a:avLst/>
          </a:prstGeom>
          <a:solidFill>
            <a:schemeClr val="bg1"/>
          </a:solidFill>
        </p:spPr>
        <p:txBody>
          <a:bodyPr wrap="square" lIns="6858" tIns="6858" rIns="6858" bIns="6858" rtlCol="0">
            <a:spAutoFit/>
          </a:bodyPr>
          <a:lstStyle/>
          <a:p>
            <a:r>
              <a:rPr lang="en-US" sz="1050" b="1" dirty="0"/>
              <a:t>Osteichthyes</a:t>
            </a:r>
          </a:p>
        </p:txBody>
      </p:sp>
      <p:cxnSp>
        <p:nvCxnSpPr>
          <p:cNvPr id="7" name="Straight Connector 6"/>
          <p:cNvCxnSpPr/>
          <p:nvPr/>
        </p:nvCxnSpPr>
        <p:spPr>
          <a:xfrm flipH="1">
            <a:off x="1690659" y="5320436"/>
            <a:ext cx="157225"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208826" y="5161428"/>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14567" y="4755563"/>
            <a:ext cx="712546" cy="175433"/>
          </a:xfrm>
          <a:prstGeom prst="rect">
            <a:avLst/>
          </a:prstGeom>
          <a:solidFill>
            <a:schemeClr val="bg1"/>
          </a:solidFill>
        </p:spPr>
        <p:txBody>
          <a:bodyPr wrap="square" lIns="6858" tIns="6858" rIns="6858" bIns="6858" rtlCol="0">
            <a:spAutoFit/>
          </a:bodyPr>
          <a:lstStyle/>
          <a:p>
            <a:r>
              <a:rPr lang="en-US" sz="1050" b="1" dirty="0"/>
              <a:t>Teleostei</a:t>
            </a:r>
          </a:p>
        </p:txBody>
      </p:sp>
      <p:cxnSp>
        <p:nvCxnSpPr>
          <p:cNvPr id="10" name="Straight Connector 9"/>
          <p:cNvCxnSpPr/>
          <p:nvPr/>
        </p:nvCxnSpPr>
        <p:spPr>
          <a:xfrm flipH="1">
            <a:off x="3128251" y="4816953"/>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020736" y="4022896"/>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25338" y="4479916"/>
            <a:ext cx="849627" cy="175433"/>
          </a:xfrm>
          <a:prstGeom prst="rect">
            <a:avLst/>
          </a:prstGeom>
          <a:solidFill>
            <a:schemeClr val="bg1"/>
          </a:solidFill>
        </p:spPr>
        <p:txBody>
          <a:bodyPr wrap="square" lIns="6858" tIns="6858" rIns="6858" bIns="6858" rtlCol="0">
            <a:spAutoFit/>
          </a:bodyPr>
          <a:lstStyle/>
          <a:p>
            <a:r>
              <a:rPr lang="en-US" sz="1050" b="1" dirty="0"/>
              <a:t>Sarcopterygii</a:t>
            </a:r>
          </a:p>
        </p:txBody>
      </p:sp>
      <p:sp>
        <p:nvSpPr>
          <p:cNvPr id="14" name="TextBox 13"/>
          <p:cNvSpPr txBox="1"/>
          <p:nvPr/>
        </p:nvSpPr>
        <p:spPr>
          <a:xfrm>
            <a:off x="1290980" y="5423907"/>
            <a:ext cx="1514024" cy="175433"/>
          </a:xfrm>
          <a:prstGeom prst="rect">
            <a:avLst/>
          </a:prstGeom>
          <a:solidFill>
            <a:schemeClr val="bg1"/>
          </a:solidFill>
        </p:spPr>
        <p:txBody>
          <a:bodyPr wrap="square" lIns="6858" tIns="6858" rIns="6858" bIns="6858" rtlCol="0">
            <a:spAutoFit/>
          </a:bodyPr>
          <a:lstStyle/>
          <a:p>
            <a:r>
              <a:rPr lang="en-US" sz="1050" b="1" dirty="0"/>
              <a:t>Gnathostomata</a:t>
            </a:r>
          </a:p>
        </p:txBody>
      </p:sp>
      <p:cxnSp>
        <p:nvCxnSpPr>
          <p:cNvPr id="15" name="Straight Connector 14"/>
          <p:cNvCxnSpPr/>
          <p:nvPr/>
        </p:nvCxnSpPr>
        <p:spPr>
          <a:xfrm flipH="1">
            <a:off x="1486071" y="4763896"/>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78958" y="4073037"/>
            <a:ext cx="630185" cy="175433"/>
          </a:xfrm>
          <a:prstGeom prst="rect">
            <a:avLst/>
          </a:prstGeom>
          <a:solidFill>
            <a:schemeClr val="bg1"/>
          </a:solidFill>
        </p:spPr>
        <p:txBody>
          <a:bodyPr wrap="square" lIns="6858" tIns="6858" rIns="6858" bIns="6858" rtlCol="0">
            <a:spAutoFit/>
          </a:bodyPr>
          <a:lstStyle/>
          <a:p>
            <a:r>
              <a:rPr lang="en-US" sz="1050" b="1" dirty="0"/>
              <a:t>Holostei</a:t>
            </a:r>
          </a:p>
        </p:txBody>
      </p:sp>
      <p:cxnSp>
        <p:nvCxnSpPr>
          <p:cNvPr id="17" name="Straight Connector 16"/>
          <p:cNvCxnSpPr/>
          <p:nvPr/>
        </p:nvCxnSpPr>
        <p:spPr>
          <a:xfrm flipH="1">
            <a:off x="1103984" y="5478195"/>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47744" y="3723829"/>
            <a:ext cx="1158803" cy="175433"/>
          </a:xfrm>
          <a:prstGeom prst="rect">
            <a:avLst/>
          </a:prstGeom>
          <a:solidFill>
            <a:schemeClr val="bg1"/>
          </a:solidFill>
        </p:spPr>
        <p:txBody>
          <a:bodyPr wrap="square" lIns="6858" tIns="6858" rIns="6858" bIns="6858" rtlCol="0">
            <a:spAutoFit/>
          </a:bodyPr>
          <a:lstStyle/>
          <a:p>
            <a:r>
              <a:rPr lang="en-US" sz="1050" b="1" dirty="0"/>
              <a:t>Protacanthopterygii</a:t>
            </a:r>
          </a:p>
        </p:txBody>
      </p:sp>
      <p:cxnSp>
        <p:nvCxnSpPr>
          <p:cNvPr id="19" name="Straight Connector 18"/>
          <p:cNvCxnSpPr/>
          <p:nvPr/>
        </p:nvCxnSpPr>
        <p:spPr>
          <a:xfrm flipH="1">
            <a:off x="3597011" y="3361892"/>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7700000">
            <a:off x="1330134" y="1679247"/>
            <a:ext cx="2384102" cy="253916"/>
          </a:xfrm>
          <a:prstGeom prst="rect">
            <a:avLst/>
          </a:prstGeom>
          <a:noFill/>
        </p:spPr>
        <p:txBody>
          <a:bodyPr wrap="square" rtlCol="0">
            <a:spAutoFit/>
          </a:bodyPr>
          <a:lstStyle/>
          <a:p>
            <a:r>
              <a:rPr lang="en-US" sz="1050" i="1" dirty="0" err="1"/>
              <a:t>Acipenseriformes</a:t>
            </a:r>
            <a:r>
              <a:rPr lang="en-US" sz="1050" i="1" dirty="0"/>
              <a:t> (Sturgeon, Paddlefish)</a:t>
            </a:r>
          </a:p>
        </p:txBody>
      </p:sp>
      <p:sp>
        <p:nvSpPr>
          <p:cNvPr id="21" name="TextBox 20"/>
          <p:cNvSpPr txBox="1"/>
          <p:nvPr/>
        </p:nvSpPr>
        <p:spPr>
          <a:xfrm rot="17700000">
            <a:off x="-405931" y="1904773"/>
            <a:ext cx="1870702" cy="253916"/>
          </a:xfrm>
          <a:prstGeom prst="rect">
            <a:avLst/>
          </a:prstGeom>
          <a:noFill/>
        </p:spPr>
        <p:txBody>
          <a:bodyPr wrap="square" rtlCol="0">
            <a:spAutoFit/>
          </a:bodyPr>
          <a:lstStyle/>
          <a:p>
            <a:r>
              <a:rPr lang="en-US" sz="1050" i="1" dirty="0" err="1"/>
              <a:t>Myxiniformes</a:t>
            </a:r>
            <a:r>
              <a:rPr lang="en-US" sz="1050" i="1" dirty="0"/>
              <a:t> (Hagfish)</a:t>
            </a:r>
          </a:p>
        </p:txBody>
      </p:sp>
      <p:sp>
        <p:nvSpPr>
          <p:cNvPr id="22" name="TextBox 21"/>
          <p:cNvSpPr txBox="1"/>
          <p:nvPr/>
        </p:nvSpPr>
        <p:spPr>
          <a:xfrm rot="17700000">
            <a:off x="-155799" y="1794324"/>
            <a:ext cx="2171510" cy="253916"/>
          </a:xfrm>
          <a:prstGeom prst="rect">
            <a:avLst/>
          </a:prstGeom>
          <a:noFill/>
        </p:spPr>
        <p:txBody>
          <a:bodyPr wrap="square" rtlCol="0">
            <a:spAutoFit/>
          </a:bodyPr>
          <a:lstStyle/>
          <a:p>
            <a:r>
              <a:rPr lang="en-US" sz="1050" i="1" dirty="0" err="1"/>
              <a:t>Petromyzontiformes</a:t>
            </a:r>
            <a:r>
              <a:rPr lang="en-US" sz="1050" i="1" dirty="0"/>
              <a:t> (Lamprey)</a:t>
            </a:r>
          </a:p>
        </p:txBody>
      </p:sp>
      <p:sp>
        <p:nvSpPr>
          <p:cNvPr id="23" name="TextBox 22"/>
          <p:cNvSpPr txBox="1"/>
          <p:nvPr/>
        </p:nvSpPr>
        <p:spPr>
          <a:xfrm rot="17700000">
            <a:off x="80212" y="1692300"/>
            <a:ext cx="2391560" cy="253916"/>
          </a:xfrm>
          <a:prstGeom prst="rect">
            <a:avLst/>
          </a:prstGeom>
          <a:noFill/>
        </p:spPr>
        <p:txBody>
          <a:bodyPr wrap="square" rtlCol="0">
            <a:spAutoFit/>
          </a:bodyPr>
          <a:lstStyle/>
          <a:p>
            <a:r>
              <a:rPr lang="en-US" sz="1050" i="1" dirty="0" err="1"/>
              <a:t>Chondrichthyes</a:t>
            </a:r>
            <a:r>
              <a:rPr lang="en-US" sz="1050" i="1" dirty="0"/>
              <a:t> (Sharks, Skates, Rays)</a:t>
            </a:r>
          </a:p>
        </p:txBody>
      </p:sp>
      <p:sp>
        <p:nvSpPr>
          <p:cNvPr id="24" name="TextBox 23"/>
          <p:cNvSpPr txBox="1"/>
          <p:nvPr/>
        </p:nvSpPr>
        <p:spPr>
          <a:xfrm rot="17700000">
            <a:off x="442262" y="1736785"/>
            <a:ext cx="2262007" cy="253916"/>
          </a:xfrm>
          <a:prstGeom prst="rect">
            <a:avLst/>
          </a:prstGeom>
          <a:noFill/>
        </p:spPr>
        <p:txBody>
          <a:bodyPr wrap="square" rtlCol="0">
            <a:spAutoFit/>
          </a:bodyPr>
          <a:lstStyle/>
          <a:p>
            <a:r>
              <a:rPr lang="en-US" sz="1050" i="1" dirty="0" err="1"/>
              <a:t>Tetrapoda</a:t>
            </a:r>
            <a:r>
              <a:rPr lang="en-US" sz="1050" i="1" dirty="0"/>
              <a:t> (Reptiles, Birds, Mammals)</a:t>
            </a:r>
          </a:p>
        </p:txBody>
      </p:sp>
      <p:sp>
        <p:nvSpPr>
          <p:cNvPr id="25" name="TextBox 24"/>
          <p:cNvSpPr txBox="1"/>
          <p:nvPr/>
        </p:nvSpPr>
        <p:spPr>
          <a:xfrm rot="17700000">
            <a:off x="797718" y="1798230"/>
            <a:ext cx="2145224" cy="253916"/>
          </a:xfrm>
          <a:prstGeom prst="rect">
            <a:avLst/>
          </a:prstGeom>
          <a:noFill/>
        </p:spPr>
        <p:txBody>
          <a:bodyPr wrap="square" rtlCol="0">
            <a:spAutoFit/>
          </a:bodyPr>
          <a:lstStyle/>
          <a:p>
            <a:r>
              <a:rPr lang="en-US" sz="1050" i="1" dirty="0" err="1"/>
              <a:t>Dipnoi</a:t>
            </a:r>
            <a:r>
              <a:rPr lang="en-US" sz="1050" i="1" dirty="0"/>
              <a:t> (Lungfish)</a:t>
            </a:r>
          </a:p>
        </p:txBody>
      </p:sp>
      <p:sp>
        <p:nvSpPr>
          <p:cNvPr id="26" name="TextBox 25"/>
          <p:cNvSpPr txBox="1"/>
          <p:nvPr/>
        </p:nvSpPr>
        <p:spPr>
          <a:xfrm rot="17700000">
            <a:off x="1072351" y="1744187"/>
            <a:ext cx="2278340" cy="253916"/>
          </a:xfrm>
          <a:prstGeom prst="rect">
            <a:avLst/>
          </a:prstGeom>
          <a:noFill/>
        </p:spPr>
        <p:txBody>
          <a:bodyPr wrap="square" rtlCol="0">
            <a:spAutoFit/>
          </a:bodyPr>
          <a:lstStyle/>
          <a:p>
            <a:r>
              <a:rPr lang="en-US" sz="1050" i="1" dirty="0" err="1"/>
              <a:t>Coelocanthiformes</a:t>
            </a:r>
            <a:r>
              <a:rPr lang="en-US" sz="1050" i="1" dirty="0"/>
              <a:t> (</a:t>
            </a:r>
            <a:r>
              <a:rPr lang="en-US" sz="1050" i="1" dirty="0" err="1"/>
              <a:t>Caelocanth</a:t>
            </a:r>
            <a:r>
              <a:rPr lang="en-US" sz="1050" i="1" dirty="0"/>
              <a:t>)</a:t>
            </a:r>
          </a:p>
        </p:txBody>
      </p:sp>
      <p:sp>
        <p:nvSpPr>
          <p:cNvPr id="27" name="TextBox 26"/>
          <p:cNvSpPr txBox="1"/>
          <p:nvPr/>
        </p:nvSpPr>
        <p:spPr>
          <a:xfrm rot="17700000">
            <a:off x="1829932" y="1970303"/>
            <a:ext cx="1741813" cy="253916"/>
          </a:xfrm>
          <a:prstGeom prst="rect">
            <a:avLst/>
          </a:prstGeom>
          <a:noFill/>
        </p:spPr>
        <p:txBody>
          <a:bodyPr wrap="square" rtlCol="0">
            <a:spAutoFit/>
          </a:bodyPr>
          <a:lstStyle/>
          <a:p>
            <a:r>
              <a:rPr lang="en-US" sz="1050" i="1" dirty="0" err="1"/>
              <a:t>Amiiformes</a:t>
            </a:r>
            <a:r>
              <a:rPr lang="en-US" sz="1050" i="1" dirty="0"/>
              <a:t> (Bowfin)</a:t>
            </a:r>
          </a:p>
        </p:txBody>
      </p:sp>
      <p:sp>
        <p:nvSpPr>
          <p:cNvPr id="28" name="TextBox 27"/>
          <p:cNvSpPr txBox="1"/>
          <p:nvPr/>
        </p:nvSpPr>
        <p:spPr>
          <a:xfrm rot="17700000">
            <a:off x="2166707" y="2015850"/>
            <a:ext cx="1662567" cy="253916"/>
          </a:xfrm>
          <a:prstGeom prst="rect">
            <a:avLst/>
          </a:prstGeom>
          <a:noFill/>
        </p:spPr>
        <p:txBody>
          <a:bodyPr wrap="square" rtlCol="0">
            <a:spAutoFit/>
          </a:bodyPr>
          <a:lstStyle/>
          <a:p>
            <a:r>
              <a:rPr lang="en-US" sz="1050" i="1" dirty="0" err="1"/>
              <a:t>Lepisosteiformes</a:t>
            </a:r>
            <a:r>
              <a:rPr lang="en-US" sz="1050" i="1" dirty="0"/>
              <a:t> (Gars)</a:t>
            </a:r>
          </a:p>
        </p:txBody>
      </p:sp>
      <p:sp>
        <p:nvSpPr>
          <p:cNvPr id="29" name="TextBox 28"/>
          <p:cNvSpPr txBox="1"/>
          <p:nvPr/>
        </p:nvSpPr>
        <p:spPr>
          <a:xfrm rot="17700000">
            <a:off x="2328917" y="1766121"/>
            <a:ext cx="2224334" cy="253916"/>
          </a:xfrm>
          <a:prstGeom prst="rect">
            <a:avLst/>
          </a:prstGeom>
          <a:noFill/>
        </p:spPr>
        <p:txBody>
          <a:bodyPr wrap="square" rtlCol="0">
            <a:spAutoFit/>
          </a:bodyPr>
          <a:lstStyle/>
          <a:p>
            <a:r>
              <a:rPr lang="en-US" sz="1050" b="1" i="1" dirty="0" err="1"/>
              <a:t>Elopomorpha</a:t>
            </a:r>
            <a:r>
              <a:rPr lang="en-US" sz="1050" i="1" dirty="0"/>
              <a:t> (Eels, Bonefish)</a:t>
            </a:r>
          </a:p>
        </p:txBody>
      </p:sp>
      <p:sp>
        <p:nvSpPr>
          <p:cNvPr id="30" name="TextBox 29"/>
          <p:cNvSpPr txBox="1"/>
          <p:nvPr/>
        </p:nvSpPr>
        <p:spPr>
          <a:xfrm rot="17700000">
            <a:off x="2534218" y="1595258"/>
            <a:ext cx="2602208" cy="253916"/>
          </a:xfrm>
          <a:prstGeom prst="rect">
            <a:avLst/>
          </a:prstGeom>
          <a:noFill/>
        </p:spPr>
        <p:txBody>
          <a:bodyPr wrap="square" rtlCol="0">
            <a:spAutoFit/>
          </a:bodyPr>
          <a:lstStyle/>
          <a:p>
            <a:r>
              <a:rPr lang="en-US" sz="1050" b="1" i="1" dirty="0" err="1"/>
              <a:t>Osteoglossimorpha</a:t>
            </a:r>
            <a:r>
              <a:rPr lang="en-US" sz="1050" b="1" i="1" dirty="0"/>
              <a:t> </a:t>
            </a:r>
            <a:r>
              <a:rPr lang="en-US" sz="1050" i="1" dirty="0"/>
              <a:t>(Bony tongues)</a:t>
            </a:r>
          </a:p>
        </p:txBody>
      </p:sp>
      <p:sp>
        <p:nvSpPr>
          <p:cNvPr id="31" name="TextBox 30"/>
          <p:cNvSpPr txBox="1"/>
          <p:nvPr/>
        </p:nvSpPr>
        <p:spPr>
          <a:xfrm rot="17640000">
            <a:off x="2943609" y="1751346"/>
            <a:ext cx="2259880" cy="253916"/>
          </a:xfrm>
          <a:prstGeom prst="rect">
            <a:avLst/>
          </a:prstGeom>
          <a:noFill/>
        </p:spPr>
        <p:txBody>
          <a:bodyPr wrap="square" rtlCol="0">
            <a:spAutoFit/>
          </a:bodyPr>
          <a:lstStyle/>
          <a:p>
            <a:r>
              <a:rPr lang="en-US" sz="1050" b="1" i="1" dirty="0" err="1"/>
              <a:t>Clupeimorpha</a:t>
            </a:r>
            <a:r>
              <a:rPr lang="en-US" sz="1050" i="1" dirty="0"/>
              <a:t> (Anchovy, Sardine)</a:t>
            </a:r>
          </a:p>
        </p:txBody>
      </p:sp>
      <p:sp>
        <p:nvSpPr>
          <p:cNvPr id="32" name="TextBox 31"/>
          <p:cNvSpPr txBox="1"/>
          <p:nvPr/>
        </p:nvSpPr>
        <p:spPr>
          <a:xfrm rot="17700000">
            <a:off x="3270637" y="1706877"/>
            <a:ext cx="2342960" cy="253916"/>
          </a:xfrm>
          <a:prstGeom prst="rect">
            <a:avLst/>
          </a:prstGeom>
          <a:noFill/>
        </p:spPr>
        <p:txBody>
          <a:bodyPr wrap="square" rtlCol="0">
            <a:spAutoFit/>
          </a:bodyPr>
          <a:lstStyle/>
          <a:p>
            <a:r>
              <a:rPr lang="en-US" sz="1050" i="1" dirty="0" err="1"/>
              <a:t>Cypriniformes</a:t>
            </a:r>
            <a:r>
              <a:rPr lang="en-US" sz="1050" i="1" dirty="0"/>
              <a:t> (Minnows, Carp)</a:t>
            </a:r>
          </a:p>
        </p:txBody>
      </p:sp>
      <p:sp>
        <p:nvSpPr>
          <p:cNvPr id="33" name="TextBox 32"/>
          <p:cNvSpPr txBox="1"/>
          <p:nvPr/>
        </p:nvSpPr>
        <p:spPr>
          <a:xfrm rot="17700000">
            <a:off x="3620849" y="1773381"/>
            <a:ext cx="2227884" cy="253916"/>
          </a:xfrm>
          <a:prstGeom prst="rect">
            <a:avLst/>
          </a:prstGeom>
          <a:noFill/>
        </p:spPr>
        <p:txBody>
          <a:bodyPr wrap="square" rtlCol="0">
            <a:spAutoFit/>
          </a:bodyPr>
          <a:lstStyle/>
          <a:p>
            <a:r>
              <a:rPr lang="en-US" sz="1050" i="1" dirty="0" err="1"/>
              <a:t>Characiformes</a:t>
            </a:r>
            <a:r>
              <a:rPr lang="en-US" sz="1050" i="1" dirty="0"/>
              <a:t> (Piranha)</a:t>
            </a:r>
          </a:p>
        </p:txBody>
      </p:sp>
      <p:sp>
        <p:nvSpPr>
          <p:cNvPr id="34" name="TextBox 33"/>
          <p:cNvSpPr txBox="1"/>
          <p:nvPr/>
        </p:nvSpPr>
        <p:spPr>
          <a:xfrm rot="17700000">
            <a:off x="3967435" y="1797675"/>
            <a:ext cx="2142596" cy="253916"/>
          </a:xfrm>
          <a:prstGeom prst="rect">
            <a:avLst/>
          </a:prstGeom>
          <a:noFill/>
        </p:spPr>
        <p:txBody>
          <a:bodyPr wrap="square" rtlCol="0">
            <a:spAutoFit/>
          </a:bodyPr>
          <a:lstStyle/>
          <a:p>
            <a:r>
              <a:rPr lang="en-US" sz="1050" i="1" dirty="0"/>
              <a:t>Siluriformes (Catfish)</a:t>
            </a:r>
          </a:p>
        </p:txBody>
      </p:sp>
      <p:sp>
        <p:nvSpPr>
          <p:cNvPr id="35" name="TextBox 34"/>
          <p:cNvSpPr txBox="1"/>
          <p:nvPr/>
        </p:nvSpPr>
        <p:spPr>
          <a:xfrm rot="17700000">
            <a:off x="4232365" y="1735830"/>
            <a:ext cx="2306276" cy="253916"/>
          </a:xfrm>
          <a:prstGeom prst="rect">
            <a:avLst/>
          </a:prstGeom>
          <a:noFill/>
        </p:spPr>
        <p:txBody>
          <a:bodyPr wrap="square" rtlCol="0">
            <a:spAutoFit/>
          </a:bodyPr>
          <a:lstStyle/>
          <a:p>
            <a:r>
              <a:rPr lang="en-US" sz="1050" i="1" dirty="0" err="1"/>
              <a:t>Salmoniformes</a:t>
            </a:r>
            <a:r>
              <a:rPr lang="en-US" sz="1050" i="1" dirty="0"/>
              <a:t> (Salmon, Trout)</a:t>
            </a:r>
          </a:p>
        </p:txBody>
      </p:sp>
      <p:sp>
        <p:nvSpPr>
          <p:cNvPr id="36" name="TextBox 35"/>
          <p:cNvSpPr txBox="1"/>
          <p:nvPr/>
        </p:nvSpPr>
        <p:spPr>
          <a:xfrm rot="17700000">
            <a:off x="4534783" y="1785047"/>
            <a:ext cx="2184908" cy="253916"/>
          </a:xfrm>
          <a:prstGeom prst="rect">
            <a:avLst/>
          </a:prstGeom>
          <a:noFill/>
        </p:spPr>
        <p:txBody>
          <a:bodyPr wrap="square" rtlCol="0">
            <a:spAutoFit/>
          </a:bodyPr>
          <a:lstStyle/>
          <a:p>
            <a:r>
              <a:rPr lang="en-US" sz="1050" i="1" dirty="0" err="1"/>
              <a:t>Escoiformes</a:t>
            </a:r>
            <a:r>
              <a:rPr lang="en-US" sz="1050" i="1" dirty="0"/>
              <a:t> (Pike)</a:t>
            </a:r>
          </a:p>
        </p:txBody>
      </p:sp>
      <p:sp>
        <p:nvSpPr>
          <p:cNvPr id="37" name="TextBox 36"/>
          <p:cNvSpPr txBox="1"/>
          <p:nvPr/>
        </p:nvSpPr>
        <p:spPr>
          <a:xfrm rot="17640000">
            <a:off x="4808624" y="1784446"/>
            <a:ext cx="2184063" cy="253916"/>
          </a:xfrm>
          <a:prstGeom prst="rect">
            <a:avLst/>
          </a:prstGeom>
          <a:noFill/>
        </p:spPr>
        <p:txBody>
          <a:bodyPr wrap="square" rtlCol="0">
            <a:spAutoFit/>
          </a:bodyPr>
          <a:lstStyle/>
          <a:p>
            <a:r>
              <a:rPr lang="en-US" sz="1050" i="1" dirty="0"/>
              <a:t>Osmeriformes (Smelt)</a:t>
            </a:r>
          </a:p>
        </p:txBody>
      </p:sp>
      <p:sp>
        <p:nvSpPr>
          <p:cNvPr id="38" name="TextBox 37"/>
          <p:cNvSpPr txBox="1"/>
          <p:nvPr/>
        </p:nvSpPr>
        <p:spPr>
          <a:xfrm rot="17700000">
            <a:off x="4933576" y="1529493"/>
            <a:ext cx="2748050" cy="253916"/>
          </a:xfrm>
          <a:prstGeom prst="rect">
            <a:avLst/>
          </a:prstGeom>
          <a:noFill/>
        </p:spPr>
        <p:txBody>
          <a:bodyPr wrap="square" rtlCol="0">
            <a:spAutoFit/>
          </a:bodyPr>
          <a:lstStyle/>
          <a:p>
            <a:r>
              <a:rPr lang="en-US" sz="1050" i="1" dirty="0" err="1"/>
              <a:t>Stomiiformes</a:t>
            </a:r>
            <a:r>
              <a:rPr lang="en-US" sz="1050" i="1" dirty="0"/>
              <a:t> (Dragonfish, Hatchetfish)</a:t>
            </a:r>
          </a:p>
        </p:txBody>
      </p:sp>
      <p:sp>
        <p:nvSpPr>
          <p:cNvPr id="39" name="TextBox 38"/>
          <p:cNvSpPr txBox="1"/>
          <p:nvPr/>
        </p:nvSpPr>
        <p:spPr>
          <a:xfrm rot="17700000">
            <a:off x="5346801" y="1680676"/>
            <a:ext cx="2394632" cy="253916"/>
          </a:xfrm>
          <a:prstGeom prst="rect">
            <a:avLst/>
          </a:prstGeom>
          <a:noFill/>
        </p:spPr>
        <p:txBody>
          <a:bodyPr wrap="square" rtlCol="0">
            <a:spAutoFit/>
          </a:bodyPr>
          <a:lstStyle/>
          <a:p>
            <a:r>
              <a:rPr lang="en-US" sz="1050" b="1" i="1" dirty="0" err="1"/>
              <a:t>Scopelomorpa</a:t>
            </a:r>
            <a:r>
              <a:rPr lang="en-US" sz="1050" i="1" dirty="0"/>
              <a:t> (Lanternfish)</a:t>
            </a:r>
          </a:p>
        </p:txBody>
      </p:sp>
      <p:sp>
        <p:nvSpPr>
          <p:cNvPr id="40" name="TextBox 39"/>
          <p:cNvSpPr txBox="1"/>
          <p:nvPr/>
        </p:nvSpPr>
        <p:spPr>
          <a:xfrm rot="17700000">
            <a:off x="5679560" y="1737672"/>
            <a:ext cx="2275001" cy="253916"/>
          </a:xfrm>
          <a:prstGeom prst="rect">
            <a:avLst/>
          </a:prstGeom>
          <a:noFill/>
        </p:spPr>
        <p:txBody>
          <a:bodyPr wrap="square" rtlCol="0">
            <a:spAutoFit/>
          </a:bodyPr>
          <a:lstStyle/>
          <a:p>
            <a:r>
              <a:rPr lang="en-US" sz="1050" i="1" dirty="0" err="1"/>
              <a:t>Gadiformes</a:t>
            </a:r>
            <a:r>
              <a:rPr lang="en-US" sz="1050" i="1" dirty="0"/>
              <a:t> (Cod)</a:t>
            </a:r>
          </a:p>
        </p:txBody>
      </p:sp>
      <p:sp>
        <p:nvSpPr>
          <p:cNvPr id="41" name="TextBox 40"/>
          <p:cNvSpPr txBox="1"/>
          <p:nvPr/>
        </p:nvSpPr>
        <p:spPr>
          <a:xfrm rot="17700000">
            <a:off x="5938345" y="1721080"/>
            <a:ext cx="2331735" cy="253916"/>
          </a:xfrm>
          <a:prstGeom prst="rect">
            <a:avLst/>
          </a:prstGeom>
          <a:noFill/>
        </p:spPr>
        <p:txBody>
          <a:bodyPr wrap="square" rtlCol="0">
            <a:spAutoFit/>
          </a:bodyPr>
          <a:lstStyle/>
          <a:p>
            <a:r>
              <a:rPr lang="en-US" sz="1050" i="1" dirty="0" err="1"/>
              <a:t>Syngnathiformes</a:t>
            </a:r>
            <a:r>
              <a:rPr lang="en-US" sz="1050" i="1" dirty="0"/>
              <a:t> (Pipefish, Seahorses)</a:t>
            </a:r>
          </a:p>
        </p:txBody>
      </p:sp>
      <p:sp>
        <p:nvSpPr>
          <p:cNvPr id="42" name="TextBox 41"/>
          <p:cNvSpPr txBox="1"/>
          <p:nvPr/>
        </p:nvSpPr>
        <p:spPr>
          <a:xfrm rot="17700000">
            <a:off x="6204844" y="1700446"/>
            <a:ext cx="2358383" cy="253916"/>
          </a:xfrm>
          <a:prstGeom prst="rect">
            <a:avLst/>
          </a:prstGeom>
          <a:noFill/>
        </p:spPr>
        <p:txBody>
          <a:bodyPr wrap="square" rtlCol="0">
            <a:spAutoFit/>
          </a:bodyPr>
          <a:lstStyle/>
          <a:p>
            <a:r>
              <a:rPr lang="en-US" sz="1050" i="1" dirty="0" err="1"/>
              <a:t>Scombriformes</a:t>
            </a:r>
            <a:r>
              <a:rPr lang="en-US" sz="1050" i="1" dirty="0"/>
              <a:t> (Tuna, Mackerel)</a:t>
            </a:r>
          </a:p>
        </p:txBody>
      </p:sp>
      <p:sp>
        <p:nvSpPr>
          <p:cNvPr id="43" name="TextBox 42"/>
          <p:cNvSpPr txBox="1"/>
          <p:nvPr/>
        </p:nvSpPr>
        <p:spPr>
          <a:xfrm rot="17700000">
            <a:off x="7782114" y="1797792"/>
            <a:ext cx="2152298" cy="253916"/>
          </a:xfrm>
          <a:prstGeom prst="rect">
            <a:avLst/>
          </a:prstGeom>
          <a:noFill/>
        </p:spPr>
        <p:txBody>
          <a:bodyPr wrap="square" rtlCol="0">
            <a:spAutoFit/>
          </a:bodyPr>
          <a:lstStyle/>
          <a:p>
            <a:r>
              <a:rPr lang="en-US" sz="1050" i="1" dirty="0"/>
              <a:t>Perciformes (Perch and allies)</a:t>
            </a:r>
          </a:p>
        </p:txBody>
      </p:sp>
      <p:sp>
        <p:nvSpPr>
          <p:cNvPr id="3" name="TextBox 2"/>
          <p:cNvSpPr txBox="1"/>
          <p:nvPr/>
        </p:nvSpPr>
        <p:spPr>
          <a:xfrm>
            <a:off x="3610081" y="5246925"/>
            <a:ext cx="5307700" cy="1277273"/>
          </a:xfrm>
          <a:prstGeom prst="rect">
            <a:avLst/>
          </a:prstGeom>
          <a:solidFill>
            <a:schemeClr val="bg1"/>
          </a:solidFill>
        </p:spPr>
        <p:txBody>
          <a:bodyPr wrap="square" rtlCol="0">
            <a:spAutoFit/>
          </a:bodyPr>
          <a:lstStyle/>
          <a:p>
            <a:r>
              <a:rPr lang="en-US" sz="1100" b="1" dirty="0">
                <a:latin typeface="Times New Roman" panose="02020603050405020304" pitchFamily="18" charset="0"/>
                <a:cs typeface="Times New Roman" panose="02020603050405020304" pitchFamily="18" charset="0"/>
              </a:rPr>
              <a:t>Synapomorphies</a:t>
            </a:r>
            <a:r>
              <a:rPr lang="en-US" sz="1100" dirty="0">
                <a:latin typeface="Times New Roman" panose="02020603050405020304" pitchFamily="18" charset="0"/>
                <a:cs typeface="Times New Roman" panose="02020603050405020304" pitchFamily="18" charset="0"/>
              </a:rPr>
              <a:t>: 1) Slime production 2) Ammocoetes larvae. 3) Jaws. 4) Cartilaginous skeleton 5) Ossified endoskeleton. 6) Lobed fins. 7) Rayed-fins. 8) Mobile pre-maxilla (jaw protrusion), </a:t>
            </a:r>
            <a:r>
              <a:rPr lang="en-US" sz="1100" dirty="0" err="1">
                <a:latin typeface="Times New Roman" panose="02020603050405020304" pitchFamily="18" charset="0"/>
                <a:cs typeface="Times New Roman" panose="02020603050405020304" pitchFamily="18" charset="0"/>
              </a:rPr>
              <a:t>uroneural</a:t>
            </a:r>
            <a:r>
              <a:rPr lang="en-US" sz="1100" dirty="0">
                <a:latin typeface="Times New Roman" panose="02020603050405020304" pitchFamily="18" charset="0"/>
                <a:cs typeface="Times New Roman" panose="02020603050405020304" pitchFamily="18" charset="0"/>
              </a:rPr>
              <a:t> bone. 9) </a:t>
            </a:r>
            <a:r>
              <a:rPr lang="en-US" sz="1100" dirty="0" err="1">
                <a:latin typeface="Times New Roman" panose="02020603050405020304" pitchFamily="18" charset="0"/>
                <a:cs typeface="Times New Roman" panose="02020603050405020304" pitchFamily="18" charset="0"/>
              </a:rPr>
              <a:t>Leptocephalus</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larve</a:t>
            </a:r>
            <a:r>
              <a:rPr lang="en-US" sz="1100" dirty="0">
                <a:latin typeface="Times New Roman" panose="02020603050405020304" pitchFamily="18" charset="0"/>
                <a:cs typeface="Times New Roman" panose="02020603050405020304" pitchFamily="18" charset="0"/>
              </a:rPr>
              <a:t>. 10) Bony tongue  11) Inner ear to gas bladder connection. 12) Weberian apparatus. 13) Adipose fin, lack of jaw protrusion.      14) Spiny rays on first dorsal, ascending process, pectoral and pelvic girdle connection, pharyngeal dentition. 15) Fused jaw, bony plates. 16) </a:t>
            </a:r>
            <a:r>
              <a:rPr lang="en-US" sz="1100" dirty="0" err="1">
                <a:latin typeface="Times New Roman" panose="02020603050405020304" pitchFamily="18" charset="0"/>
                <a:cs typeface="Times New Roman" panose="02020603050405020304" pitchFamily="18" charset="0"/>
              </a:rPr>
              <a:t>Finlets</a:t>
            </a:r>
            <a:r>
              <a:rPr lang="en-US" sz="1100" dirty="0">
                <a:latin typeface="Times New Roman" panose="02020603050405020304" pitchFamily="18" charset="0"/>
                <a:cs typeface="Times New Roman" panose="02020603050405020304" pitchFamily="18" charset="0"/>
              </a:rPr>
              <a:t>. 17) Flattened body. 18) Jaw teeth.     19) Lateral pectoral fins, abdominal pelvic fins. 20) Bony plate/spines on cheek.</a:t>
            </a:r>
          </a:p>
        </p:txBody>
      </p:sp>
      <p:sp>
        <p:nvSpPr>
          <p:cNvPr id="44" name="TextBox 43"/>
          <p:cNvSpPr txBox="1"/>
          <p:nvPr/>
        </p:nvSpPr>
        <p:spPr>
          <a:xfrm>
            <a:off x="3906104" y="3086893"/>
            <a:ext cx="840388" cy="175433"/>
          </a:xfrm>
          <a:prstGeom prst="rect">
            <a:avLst/>
          </a:prstGeom>
          <a:solidFill>
            <a:schemeClr val="bg1"/>
          </a:solidFill>
        </p:spPr>
        <p:txBody>
          <a:bodyPr wrap="square" lIns="6858" tIns="6858" rIns="6858" bIns="6858" rtlCol="0">
            <a:spAutoFit/>
          </a:bodyPr>
          <a:lstStyle/>
          <a:p>
            <a:r>
              <a:rPr lang="en-US" sz="1050" b="1" dirty="0" err="1"/>
              <a:t>Osteriophysi</a:t>
            </a:r>
            <a:endParaRPr lang="en-US" sz="1050" b="1" dirty="0"/>
          </a:p>
        </p:txBody>
      </p:sp>
      <p:cxnSp>
        <p:nvCxnSpPr>
          <p:cNvPr id="45" name="Straight Connector 44"/>
          <p:cNvCxnSpPr/>
          <p:nvPr/>
        </p:nvCxnSpPr>
        <p:spPr>
          <a:xfrm flipH="1">
            <a:off x="4169074" y="3593040"/>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7700000">
            <a:off x="6522631" y="1697103"/>
            <a:ext cx="2358383" cy="253916"/>
          </a:xfrm>
          <a:prstGeom prst="rect">
            <a:avLst/>
          </a:prstGeom>
          <a:noFill/>
        </p:spPr>
        <p:txBody>
          <a:bodyPr wrap="square" rtlCol="0">
            <a:spAutoFit/>
          </a:bodyPr>
          <a:lstStyle/>
          <a:p>
            <a:r>
              <a:rPr lang="en-US" sz="1050" i="1" dirty="0"/>
              <a:t>Pleuronectiformes (Flatfishes)</a:t>
            </a:r>
          </a:p>
        </p:txBody>
      </p:sp>
      <p:sp>
        <p:nvSpPr>
          <p:cNvPr id="47" name="TextBox 46"/>
          <p:cNvSpPr txBox="1"/>
          <p:nvPr/>
        </p:nvSpPr>
        <p:spPr>
          <a:xfrm rot="17700000">
            <a:off x="7071779" y="1580755"/>
            <a:ext cx="2631249" cy="253916"/>
          </a:xfrm>
          <a:prstGeom prst="rect">
            <a:avLst/>
          </a:prstGeom>
          <a:noFill/>
        </p:spPr>
        <p:txBody>
          <a:bodyPr wrap="square" rtlCol="0">
            <a:spAutoFit/>
          </a:bodyPr>
          <a:lstStyle/>
          <a:p>
            <a:r>
              <a:rPr lang="en-US" sz="1050" i="1" dirty="0"/>
              <a:t>Tetraodontiformes (Triggerfish, Pufferfish)</a:t>
            </a:r>
          </a:p>
        </p:txBody>
      </p:sp>
      <p:sp>
        <p:nvSpPr>
          <p:cNvPr id="48" name="TextBox 47"/>
          <p:cNvSpPr txBox="1"/>
          <p:nvPr/>
        </p:nvSpPr>
        <p:spPr>
          <a:xfrm rot="17700000">
            <a:off x="7491520" y="1770046"/>
            <a:ext cx="2203650" cy="253916"/>
          </a:xfrm>
          <a:prstGeom prst="rect">
            <a:avLst/>
          </a:prstGeom>
          <a:noFill/>
        </p:spPr>
        <p:txBody>
          <a:bodyPr wrap="square" rtlCol="0">
            <a:spAutoFit/>
          </a:bodyPr>
          <a:lstStyle/>
          <a:p>
            <a:r>
              <a:rPr lang="en-US" sz="1050" i="1" dirty="0" err="1"/>
              <a:t>Scorpaeniformes</a:t>
            </a:r>
            <a:r>
              <a:rPr lang="en-US" sz="1050" i="1" dirty="0"/>
              <a:t> (Rock fish, Sculpin)</a:t>
            </a:r>
          </a:p>
        </p:txBody>
      </p:sp>
      <p:sp>
        <p:nvSpPr>
          <p:cNvPr id="49" name="TextBox 48"/>
          <p:cNvSpPr txBox="1"/>
          <p:nvPr/>
        </p:nvSpPr>
        <p:spPr>
          <a:xfrm>
            <a:off x="6799396" y="3991838"/>
            <a:ext cx="1146341" cy="175433"/>
          </a:xfrm>
          <a:prstGeom prst="rect">
            <a:avLst/>
          </a:prstGeom>
          <a:solidFill>
            <a:schemeClr val="bg1"/>
          </a:solidFill>
        </p:spPr>
        <p:txBody>
          <a:bodyPr wrap="square" lIns="6858" tIns="6858" rIns="6858" bIns="6858" rtlCol="0">
            <a:spAutoFit/>
          </a:bodyPr>
          <a:lstStyle/>
          <a:p>
            <a:r>
              <a:rPr lang="en-US" sz="1050" b="1" dirty="0"/>
              <a:t>Acanthopterygii</a:t>
            </a:r>
          </a:p>
        </p:txBody>
      </p:sp>
      <p:cxnSp>
        <p:nvCxnSpPr>
          <p:cNvPr id="50" name="Straight Connector 49"/>
          <p:cNvCxnSpPr/>
          <p:nvPr/>
        </p:nvCxnSpPr>
        <p:spPr>
          <a:xfrm flipH="1">
            <a:off x="6626175" y="4034929"/>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385829" y="3430965"/>
            <a:ext cx="632687" cy="175433"/>
          </a:xfrm>
          <a:prstGeom prst="rect">
            <a:avLst/>
          </a:prstGeom>
          <a:solidFill>
            <a:schemeClr val="bg1"/>
          </a:solidFill>
        </p:spPr>
        <p:txBody>
          <a:bodyPr wrap="square" lIns="6858" tIns="6858" rIns="6858" bIns="6858" rtlCol="0">
            <a:spAutoFit/>
          </a:bodyPr>
          <a:lstStyle/>
          <a:p>
            <a:r>
              <a:rPr lang="en-US" sz="1050" b="1" dirty="0" err="1"/>
              <a:t>Stomiatii</a:t>
            </a:r>
            <a:endParaRPr lang="en-US" sz="1050" b="1" dirty="0"/>
          </a:p>
        </p:txBody>
      </p:sp>
      <p:cxnSp>
        <p:nvCxnSpPr>
          <p:cNvPr id="53" name="Straight Connector 52"/>
          <p:cNvCxnSpPr/>
          <p:nvPr/>
        </p:nvCxnSpPr>
        <p:spPr>
          <a:xfrm flipH="1">
            <a:off x="3262147" y="3516644"/>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935259" y="3703447"/>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77" y="5003271"/>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a:t>
            </a:r>
          </a:p>
        </p:txBody>
      </p:sp>
      <p:sp>
        <p:nvSpPr>
          <p:cNvPr id="55" name="TextBox 54"/>
          <p:cNvSpPr txBox="1"/>
          <p:nvPr/>
        </p:nvSpPr>
        <p:spPr>
          <a:xfrm>
            <a:off x="304966" y="4856196"/>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2</a:t>
            </a:r>
          </a:p>
        </p:txBody>
      </p:sp>
      <p:sp>
        <p:nvSpPr>
          <p:cNvPr id="56" name="TextBox 55"/>
          <p:cNvSpPr txBox="1"/>
          <p:nvPr/>
        </p:nvSpPr>
        <p:spPr>
          <a:xfrm>
            <a:off x="959238" y="5362779"/>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3</a:t>
            </a:r>
          </a:p>
        </p:txBody>
      </p:sp>
      <p:sp>
        <p:nvSpPr>
          <p:cNvPr id="57" name="TextBox 56"/>
          <p:cNvSpPr txBox="1"/>
          <p:nvPr/>
        </p:nvSpPr>
        <p:spPr>
          <a:xfrm>
            <a:off x="648962" y="4701538"/>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4</a:t>
            </a:r>
          </a:p>
        </p:txBody>
      </p:sp>
      <p:sp>
        <p:nvSpPr>
          <p:cNvPr id="58" name="TextBox 57"/>
          <p:cNvSpPr txBox="1"/>
          <p:nvPr/>
        </p:nvSpPr>
        <p:spPr>
          <a:xfrm>
            <a:off x="1550151" y="5196654"/>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5</a:t>
            </a:r>
          </a:p>
        </p:txBody>
      </p:sp>
      <p:sp>
        <p:nvSpPr>
          <p:cNvPr id="59" name="TextBox 58"/>
          <p:cNvSpPr txBox="1"/>
          <p:nvPr/>
        </p:nvSpPr>
        <p:spPr>
          <a:xfrm>
            <a:off x="1335604" y="4631456"/>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6</a:t>
            </a:r>
          </a:p>
        </p:txBody>
      </p:sp>
      <p:sp>
        <p:nvSpPr>
          <p:cNvPr id="60" name="TextBox 59"/>
          <p:cNvSpPr txBox="1"/>
          <p:nvPr/>
        </p:nvSpPr>
        <p:spPr>
          <a:xfrm>
            <a:off x="2057353" y="5046012"/>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7</a:t>
            </a:r>
          </a:p>
        </p:txBody>
      </p:sp>
      <p:sp>
        <p:nvSpPr>
          <p:cNvPr id="61" name="TextBox 60"/>
          <p:cNvSpPr txBox="1"/>
          <p:nvPr/>
        </p:nvSpPr>
        <p:spPr>
          <a:xfrm>
            <a:off x="2961071" y="4703833"/>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8</a:t>
            </a:r>
          </a:p>
        </p:txBody>
      </p:sp>
      <p:sp>
        <p:nvSpPr>
          <p:cNvPr id="62" name="TextBox 61"/>
          <p:cNvSpPr txBox="1"/>
          <p:nvPr/>
        </p:nvSpPr>
        <p:spPr>
          <a:xfrm>
            <a:off x="2775055" y="3573764"/>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9</a:t>
            </a:r>
          </a:p>
        </p:txBody>
      </p:sp>
      <p:sp>
        <p:nvSpPr>
          <p:cNvPr id="63" name="TextBox 62"/>
          <p:cNvSpPr txBox="1"/>
          <p:nvPr/>
        </p:nvSpPr>
        <p:spPr>
          <a:xfrm>
            <a:off x="2972141" y="3397393"/>
            <a:ext cx="35630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10</a:t>
            </a:r>
          </a:p>
        </p:txBody>
      </p:sp>
      <p:sp>
        <p:nvSpPr>
          <p:cNvPr id="64" name="TextBox 63"/>
          <p:cNvSpPr txBox="1"/>
          <p:nvPr/>
        </p:nvSpPr>
        <p:spPr>
          <a:xfrm>
            <a:off x="3338925" y="3246476"/>
            <a:ext cx="36235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11</a:t>
            </a:r>
          </a:p>
        </p:txBody>
      </p:sp>
      <p:sp>
        <p:nvSpPr>
          <p:cNvPr id="65" name="TextBox 64"/>
          <p:cNvSpPr txBox="1"/>
          <p:nvPr/>
        </p:nvSpPr>
        <p:spPr>
          <a:xfrm>
            <a:off x="3867992" y="3482774"/>
            <a:ext cx="379694"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12</a:t>
            </a:r>
          </a:p>
        </p:txBody>
      </p:sp>
      <p:cxnSp>
        <p:nvCxnSpPr>
          <p:cNvPr id="66" name="Straight Connector 65"/>
          <p:cNvCxnSpPr/>
          <p:nvPr/>
        </p:nvCxnSpPr>
        <p:spPr>
          <a:xfrm flipH="1">
            <a:off x="6862845" y="3145895"/>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746492" y="3896093"/>
            <a:ext cx="352857"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13</a:t>
            </a:r>
          </a:p>
        </p:txBody>
      </p:sp>
      <p:cxnSp>
        <p:nvCxnSpPr>
          <p:cNvPr id="68" name="Straight Connector 67"/>
          <p:cNvCxnSpPr/>
          <p:nvPr/>
        </p:nvCxnSpPr>
        <p:spPr>
          <a:xfrm flipH="1">
            <a:off x="127303" y="5118725"/>
            <a:ext cx="157225"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461181" y="4984178"/>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794576" y="4816954"/>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336703" y="3260424"/>
            <a:ext cx="319578"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15</a:t>
            </a:r>
          </a:p>
        </p:txBody>
      </p:sp>
      <p:sp>
        <p:nvSpPr>
          <p:cNvPr id="73" name="TextBox 72"/>
          <p:cNvSpPr txBox="1"/>
          <p:nvPr/>
        </p:nvSpPr>
        <p:spPr>
          <a:xfrm>
            <a:off x="6336703" y="3919513"/>
            <a:ext cx="344493"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14</a:t>
            </a:r>
          </a:p>
        </p:txBody>
      </p:sp>
      <p:sp>
        <p:nvSpPr>
          <p:cNvPr id="74" name="TextBox 73"/>
          <p:cNvSpPr txBox="1"/>
          <p:nvPr/>
        </p:nvSpPr>
        <p:spPr>
          <a:xfrm rot="17700000">
            <a:off x="6833738" y="1669249"/>
            <a:ext cx="2419848" cy="253916"/>
          </a:xfrm>
          <a:prstGeom prst="rect">
            <a:avLst/>
          </a:prstGeom>
          <a:noFill/>
        </p:spPr>
        <p:txBody>
          <a:bodyPr wrap="square" rtlCol="0">
            <a:spAutoFit/>
          </a:bodyPr>
          <a:lstStyle/>
          <a:p>
            <a:r>
              <a:rPr lang="en-US" sz="1050" i="1" dirty="0" err="1"/>
              <a:t>Atheriniformes</a:t>
            </a:r>
            <a:r>
              <a:rPr lang="en-US" sz="1050" i="1" dirty="0"/>
              <a:t> (</a:t>
            </a:r>
            <a:r>
              <a:rPr lang="en-US" sz="1050" i="1" dirty="0" err="1"/>
              <a:t>Topsmelt</a:t>
            </a:r>
            <a:r>
              <a:rPr lang="en-US" sz="1050" i="1" dirty="0"/>
              <a:t>, Grunion)</a:t>
            </a:r>
          </a:p>
        </p:txBody>
      </p:sp>
      <p:cxnSp>
        <p:nvCxnSpPr>
          <p:cNvPr id="75" name="Straight Connector 74"/>
          <p:cNvCxnSpPr/>
          <p:nvPr/>
        </p:nvCxnSpPr>
        <p:spPr>
          <a:xfrm flipH="1">
            <a:off x="6586456" y="3394368"/>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596181" y="3009028"/>
            <a:ext cx="345637"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16</a:t>
            </a:r>
          </a:p>
        </p:txBody>
      </p:sp>
      <p:cxnSp>
        <p:nvCxnSpPr>
          <p:cNvPr id="77" name="Straight Connector 76"/>
          <p:cNvCxnSpPr/>
          <p:nvPr/>
        </p:nvCxnSpPr>
        <p:spPr>
          <a:xfrm flipH="1">
            <a:off x="7177588" y="3477495"/>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914367" y="3350471"/>
            <a:ext cx="342541"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17</a:t>
            </a:r>
          </a:p>
        </p:txBody>
      </p:sp>
      <p:cxnSp>
        <p:nvCxnSpPr>
          <p:cNvPr id="79" name="Straight Connector 78"/>
          <p:cNvCxnSpPr/>
          <p:nvPr/>
        </p:nvCxnSpPr>
        <p:spPr>
          <a:xfrm flipH="1">
            <a:off x="7829762" y="3236790"/>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575094" y="3126460"/>
            <a:ext cx="374366"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18</a:t>
            </a:r>
          </a:p>
        </p:txBody>
      </p:sp>
      <p:sp>
        <p:nvSpPr>
          <p:cNvPr id="81" name="TextBox 80"/>
          <p:cNvSpPr txBox="1"/>
          <p:nvPr/>
        </p:nvSpPr>
        <p:spPr>
          <a:xfrm>
            <a:off x="8027710" y="3133013"/>
            <a:ext cx="36027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19</a:t>
            </a:r>
          </a:p>
        </p:txBody>
      </p:sp>
      <p:cxnSp>
        <p:nvCxnSpPr>
          <p:cNvPr id="82" name="Straight Connector 81"/>
          <p:cNvCxnSpPr/>
          <p:nvPr/>
        </p:nvCxnSpPr>
        <p:spPr>
          <a:xfrm flipH="1">
            <a:off x="8304773" y="3260424"/>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7895886" y="2904428"/>
            <a:ext cx="333040"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20</a:t>
            </a:r>
          </a:p>
        </p:txBody>
      </p:sp>
      <p:cxnSp>
        <p:nvCxnSpPr>
          <p:cNvPr id="84" name="Straight Connector 83"/>
          <p:cNvCxnSpPr/>
          <p:nvPr/>
        </p:nvCxnSpPr>
        <p:spPr>
          <a:xfrm flipH="1">
            <a:off x="8149952" y="3029980"/>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217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09773"/>
            <a:ext cx="8229600" cy="1154117"/>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Superclass: </a:t>
            </a:r>
            <a:r>
              <a:rPr lang="en-US" sz="3600" dirty="0" err="1">
                <a:solidFill>
                  <a:schemeClr val="accent2">
                    <a:lumMod val="75000"/>
                  </a:schemeClr>
                </a:solidFill>
                <a:latin typeface="Arial" panose="020B0604020202020204" pitchFamily="34" charset="0"/>
                <a:cs typeface="Arial" panose="020B0604020202020204" pitchFamily="34" charset="0"/>
              </a:rPr>
              <a:t>Agnatha</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Myixiniformes</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Hagfish</a:t>
            </a:r>
          </a:p>
        </p:txBody>
      </p:sp>
      <p:pic>
        <p:nvPicPr>
          <p:cNvPr id="35844" name="Picture 4" descr="34-08-Hagfish"/>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710298" y="1271298"/>
            <a:ext cx="3124200" cy="2068513"/>
          </a:xfrm>
          <a:noFill/>
        </p:spPr>
      </p:pic>
      <p:sp>
        <p:nvSpPr>
          <p:cNvPr id="358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B5D740-2061-406C-9CB5-72E11F8201A9}" type="slidenum">
              <a:rPr lang="en-US"/>
              <a:pPr eaLnBrk="1" hangingPunct="1"/>
              <a:t>9</a:t>
            </a:fld>
            <a:endParaRPr lang="en-US"/>
          </a:p>
        </p:txBody>
      </p:sp>
      <p:pic>
        <p:nvPicPr>
          <p:cNvPr id="35845" name="Picture 7" descr="Hag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7" y="4404019"/>
            <a:ext cx="3186113" cy="183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cdn.phys.org/newman/gfx/news/hires/2011/17-scientistsf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40" y="2938893"/>
            <a:ext cx="1359116" cy="16235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18984" y="3502583"/>
            <a:ext cx="1038687" cy="400110"/>
          </a:xfrm>
          <a:prstGeom prst="rect">
            <a:avLst/>
          </a:prstGeom>
          <a:noFill/>
        </p:spPr>
        <p:txBody>
          <a:bodyPr wrap="square" rtlCol="0">
            <a:spAutoFit/>
          </a:bodyPr>
          <a:lstStyle/>
          <a:p>
            <a:r>
              <a:rPr lang="en-US" sz="2000" dirty="0"/>
              <a:t>Barbels</a:t>
            </a:r>
          </a:p>
        </p:txBody>
      </p:sp>
      <p:cxnSp>
        <p:nvCxnSpPr>
          <p:cNvPr id="9" name="Straight Arrow Connector 8"/>
          <p:cNvCxnSpPr/>
          <p:nvPr/>
        </p:nvCxnSpPr>
        <p:spPr>
          <a:xfrm flipH="1" flipV="1">
            <a:off x="6876789" y="3067188"/>
            <a:ext cx="192625" cy="558168"/>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05273" y="3502583"/>
            <a:ext cx="653984" cy="174903"/>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a:xfrm>
            <a:off x="344982" y="1864905"/>
            <a:ext cx="4377059" cy="4491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a:t>
            </a:r>
            <a:r>
              <a:rPr lang="en-US" sz="1600" dirty="0"/>
              <a:t>– Fish in the superclass </a:t>
            </a:r>
            <a:r>
              <a:rPr lang="en-US" sz="1600" dirty="0" err="1"/>
              <a:t>agnatha</a:t>
            </a:r>
            <a:r>
              <a:rPr lang="en-US" sz="1600" dirty="0"/>
              <a:t> lack</a:t>
            </a:r>
            <a:r>
              <a:rPr lang="en-US" sz="1600" dirty="0">
                <a:solidFill>
                  <a:srgbClr val="7030A0"/>
                </a:solidFill>
              </a:rPr>
              <a:t> </a:t>
            </a:r>
            <a:r>
              <a:rPr lang="en-US" sz="1600" dirty="0">
                <a:solidFill>
                  <a:schemeClr val="accent1"/>
                </a:solidFill>
              </a:rPr>
              <a:t>scales, jaws and paired appendages.   </a:t>
            </a:r>
          </a:p>
          <a:p>
            <a:pPr>
              <a:lnSpc>
                <a:spcPct val="80000"/>
              </a:lnSpc>
              <a:buNone/>
            </a:pPr>
            <a:r>
              <a:rPr lang="en-US" sz="1600" b="1" dirty="0"/>
              <a:t>Unique characteristics – </a:t>
            </a:r>
            <a:r>
              <a:rPr lang="en-US" sz="1600" dirty="0"/>
              <a:t>Hagfishes differ from lampreys in that they </a:t>
            </a:r>
            <a:r>
              <a:rPr lang="en-US" sz="1600" dirty="0">
                <a:solidFill>
                  <a:srgbClr val="CC0066"/>
                </a:solidFill>
              </a:rPr>
              <a:t>lack true eyes and a stomach, and have characteristic </a:t>
            </a:r>
            <a:r>
              <a:rPr lang="en-US" sz="1600" dirty="0" err="1">
                <a:solidFill>
                  <a:srgbClr val="CC0066"/>
                </a:solidFill>
              </a:rPr>
              <a:t>barbels</a:t>
            </a:r>
            <a:r>
              <a:rPr lang="en-US" sz="1600" dirty="0">
                <a:solidFill>
                  <a:srgbClr val="CC0066"/>
                </a:solidFill>
              </a:rPr>
              <a:t> around their mouths. </a:t>
            </a:r>
            <a:r>
              <a:rPr lang="en-US" sz="1600" dirty="0"/>
              <a:t>Hagfish are unique in that they can </a:t>
            </a:r>
            <a:r>
              <a:rPr lang="en-US" sz="1600" dirty="0">
                <a:solidFill>
                  <a:srgbClr val="7030A0"/>
                </a:solidFill>
              </a:rPr>
              <a:t>secrete large quantities of slime or mucus</a:t>
            </a:r>
            <a:r>
              <a:rPr lang="en-US" sz="1600" dirty="0">
                <a:solidFill>
                  <a:srgbClr val="FF6600"/>
                </a:solidFill>
              </a:rPr>
              <a:t> </a:t>
            </a:r>
            <a:r>
              <a:rPr lang="en-US" sz="1600" dirty="0"/>
              <a:t>when attacked. </a:t>
            </a:r>
            <a:r>
              <a:rPr lang="en-US" sz="1600" dirty="0">
                <a:solidFill>
                  <a:srgbClr val="FF3300"/>
                </a:solidFill>
              </a:rPr>
              <a:t>Hagfish will often tie themselves in a knot to help release the slime or to provide leverage when feeding.</a:t>
            </a:r>
            <a:endParaRPr lang="en-US" sz="1600" b="1" dirty="0">
              <a:solidFill>
                <a:srgbClr val="FF3300"/>
              </a:solidFill>
            </a:endParaRPr>
          </a:p>
          <a:p>
            <a:pPr>
              <a:lnSpc>
                <a:spcPct val="80000"/>
              </a:lnSpc>
              <a:buFont typeface="Arial" panose="020B0604020202020204" pitchFamily="34" charset="0"/>
              <a:buNone/>
            </a:pPr>
            <a:r>
              <a:rPr lang="en-US" sz="1600" b="1" dirty="0"/>
              <a:t>Biogeography – </a:t>
            </a:r>
            <a:r>
              <a:rPr lang="en-US" sz="1600" dirty="0">
                <a:solidFill>
                  <a:srgbClr val="663300"/>
                </a:solidFill>
              </a:rPr>
              <a:t>Temperate ocean waters worldwide</a:t>
            </a:r>
          </a:p>
          <a:p>
            <a:pPr>
              <a:lnSpc>
                <a:spcPct val="80000"/>
              </a:lnSpc>
              <a:buFont typeface="Arial" panose="020B0604020202020204" pitchFamily="34" charset="0"/>
              <a:buNone/>
            </a:pPr>
            <a:r>
              <a:rPr lang="en-US" sz="1600" b="1" dirty="0"/>
              <a:t>Habitat </a:t>
            </a:r>
            <a:r>
              <a:rPr lang="en-US" sz="1600" dirty="0"/>
              <a:t>– </a:t>
            </a:r>
            <a:r>
              <a:rPr lang="en-US" sz="1600" dirty="0">
                <a:solidFill>
                  <a:schemeClr val="accent1">
                    <a:lumMod val="75000"/>
                  </a:schemeClr>
                </a:solidFill>
              </a:rPr>
              <a:t>Benthic deep sea </a:t>
            </a:r>
            <a:endParaRPr lang="en-US" sz="1600" dirty="0">
              <a:solidFill>
                <a:schemeClr val="accent4"/>
              </a:solidFill>
            </a:endParaRPr>
          </a:p>
          <a:p>
            <a:pPr>
              <a:lnSpc>
                <a:spcPct val="80000"/>
              </a:lnSpc>
              <a:buNone/>
            </a:pPr>
            <a:r>
              <a:rPr lang="en-US" sz="1600" b="1" dirty="0"/>
              <a:t>Diet</a:t>
            </a:r>
            <a:r>
              <a:rPr lang="en-US" sz="1600" dirty="0">
                <a:solidFill>
                  <a:srgbClr val="FF9900"/>
                </a:solidFill>
              </a:rPr>
              <a:t> </a:t>
            </a:r>
            <a:r>
              <a:rPr lang="en-US" sz="1600" dirty="0"/>
              <a:t>– Carnivorous diet. </a:t>
            </a:r>
            <a:r>
              <a:rPr lang="en-US" sz="1600" dirty="0">
                <a:solidFill>
                  <a:srgbClr val="FF0000"/>
                </a:solidFill>
              </a:rPr>
              <a:t>They are benthic scavengers that find their prey using their sense of smell. </a:t>
            </a:r>
            <a:r>
              <a:rPr lang="en-US" sz="1600" dirty="0"/>
              <a:t>They will often enter natural openings of dead or dying fish and marine mammals that have sunk to the bottom of the ocean. </a:t>
            </a:r>
            <a:endParaRPr lang="en-US" sz="1600" dirty="0">
              <a:solidFill>
                <a:srgbClr val="663300"/>
              </a:solidFill>
            </a:endParaRPr>
          </a:p>
        </p:txBody>
      </p:sp>
    </p:spTree>
    <p:extLst>
      <p:ext uri="{BB962C8B-B14F-4D97-AF65-F5344CB8AC3E}">
        <p14:creationId xmlns:p14="http://schemas.microsoft.com/office/powerpoint/2010/main" val="712654410"/>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8095</TotalTime>
  <Words>9506</Words>
  <Application>Microsoft Macintosh PowerPoint</Application>
  <PresentationFormat>On-screen Show (4:3)</PresentationFormat>
  <Paragraphs>849</Paragraphs>
  <Slides>79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79</vt:i4>
      </vt:variant>
    </vt:vector>
  </HeadingPairs>
  <TitlesOfParts>
    <vt:vector size="86" baseType="lpstr">
      <vt:lpstr>Calibri</vt:lpstr>
      <vt:lpstr>Calibri Light</vt:lpstr>
      <vt:lpstr>Times New Roman</vt:lpstr>
      <vt:lpstr>Arial</vt:lpstr>
      <vt:lpstr>Office Theme</vt:lpstr>
      <vt:lpstr>Bitmap Image</vt:lpstr>
      <vt:lpstr>Photo Editor Photo</vt:lpstr>
      <vt:lpstr>Phylum: Chordata</vt:lpstr>
      <vt:lpstr>Subphylum: Urochordata</vt:lpstr>
      <vt:lpstr>Subphylum: Cephalochordata</vt:lpstr>
      <vt:lpstr>Subphylum: Vertebrata</vt:lpstr>
      <vt:lpstr>What is a Fish?</vt:lpstr>
      <vt:lpstr>Fish Scales</vt:lpstr>
      <vt:lpstr> Fish Reproductive Strategies</vt:lpstr>
      <vt:lpstr>PowerPoint Presentation</vt:lpstr>
      <vt:lpstr>Superclass: Agnatha Order: Myixiniformes Species: Hagfish</vt:lpstr>
      <vt:lpstr>PowerPoint Presentation</vt:lpstr>
      <vt:lpstr>Superclass: Gnathostomata</vt:lpstr>
      <vt:lpstr>Class: Chondrichthyes</vt:lpstr>
      <vt:lpstr>Subclass: Elasmobranchi Order: Lamniformes Species: Great white shark</vt:lpstr>
      <vt:lpstr>PowerPoint Presentation</vt:lpstr>
      <vt:lpstr>PowerPoint Presentation</vt:lpstr>
      <vt:lpstr>PowerPoint Presentation</vt:lpstr>
      <vt:lpstr>Subclass: Elasmobranchii Order: Rajiformes (skates)        Myliobatiformes (rays) </vt:lpstr>
      <vt:lpstr>PowerPoint Presentation</vt:lpstr>
      <vt:lpstr>PowerPoint Presentation</vt:lpstr>
      <vt:lpstr>Subclass: Elasmobranchi Order: Myliobatiformes Species: Round stingray</vt:lpstr>
      <vt:lpstr>PowerPoint Presentation</vt:lpstr>
      <vt:lpstr>Subclass: Elasmobranchi Order: Myliobatiformes Species: Manta ray</vt:lpstr>
      <vt:lpstr>PowerPoint Presentation</vt:lpstr>
      <vt:lpstr>Osteichthyes</vt:lpstr>
      <vt:lpstr>Class: Sarcopterygii Subclass: Actinistia Species: Coelacanth</vt:lpstr>
      <vt:lpstr>Class: Sarcopterygii  Subclass: Dipnoi Species: Lungfish</vt:lpstr>
      <vt:lpstr>Class Actinopterygii Order: Acipenseriformes Species: Sturgeon</vt:lpstr>
      <vt:lpstr>Class Actinopterygii Order: Acipenseriformes Species: Paddlefish</vt:lpstr>
      <vt:lpstr>Class: Actinopterygii Infraclass: Holostei</vt:lpstr>
      <vt:lpstr>Infraclass: Holostei Order: Lepisoteriformes Species: Gar</vt:lpstr>
      <vt:lpstr>Infraclass: Holostei Order: Amiiformes Species: Bowfin</vt:lpstr>
      <vt:lpstr>Class: Actinopterygii Infraclass: Teleostei</vt:lpstr>
      <vt:lpstr>Class: Actinopterygii Infraclass: Teleostei</vt:lpstr>
      <vt:lpstr>Class: Actinopterygii Infraclass: Teleostei</vt:lpstr>
      <vt:lpstr>Superorder: Osteoglossomorpha Order: Osteoglossiformes Species: Bony tongues</vt:lpstr>
      <vt:lpstr> Superorder: Elopomorpha Order: Anguilliformes Species: Moray eel </vt:lpstr>
      <vt:lpstr> Superorder: Clupeomorpha Order: Clupeiformes Species: Sardines and Anchovies </vt:lpstr>
      <vt:lpstr>Class: Actinoptrygii Superorder: Ostariophysi</vt:lpstr>
      <vt:lpstr>Superorder: Ostariphysi Order: Cypriniformes Species: Carp and minnows</vt:lpstr>
      <vt:lpstr>Superorder: Ostariphysi Order: Characiformes Species: Piranha</vt:lpstr>
      <vt:lpstr>Superorder: Ostariphysi Order: Siluriformes Species: Catfish</vt:lpstr>
      <vt:lpstr>Superorder: Ostariphysi Order: Gymnotiformes Species: Knifefish</vt:lpstr>
      <vt:lpstr>Class: Actinopterygii Infraclass: Teleostei Superorder: Protacanthopterygii</vt:lpstr>
      <vt:lpstr>Superorder: Protacanthopterygii Order: Salmoniformes Species: Salmon</vt:lpstr>
      <vt:lpstr>Superorder: Protacanthopterygii Order: Salmoniformes Species: Rainbow trout</vt:lpstr>
      <vt:lpstr>Superorder: Protacanthopterygii Order: Esociformes Species: Pike</vt:lpstr>
      <vt:lpstr>Class: Actinopterygii Infraclass: Teleosti Superorder: Stomiatii</vt:lpstr>
      <vt:lpstr>Superorder: Stomiatii Order: Osmeriformes Species: Smelt</vt:lpstr>
      <vt:lpstr>Superorder: Stomiatii Order: Stomiiformes Species: Dragonfish</vt:lpstr>
      <vt:lpstr>PowerPoint Presentation</vt:lpstr>
      <vt:lpstr>Superorder: Scopelomorpha Order: Myctophiformes Species: Lanternfish</vt:lpstr>
      <vt:lpstr>Class: Actinopterygii Superorder: Acanthopterygii</vt:lpstr>
      <vt:lpstr>Class: Actinopterygii Superorder: Acanthopterygii</vt:lpstr>
      <vt:lpstr>Superorder: Acanthopterygii Order: Mugiliformes Species: Mullet</vt:lpstr>
      <vt:lpstr>Superorder: Acanthopterygii Order: Atheriniformes Species: California grunion</vt:lpstr>
      <vt:lpstr>Superorder: Acanthopterygii Order: Beloniformes Species: Flying fish</vt:lpstr>
      <vt:lpstr>Superorder: Acanthopterygii Order: Cyprinodontiformes Species: Desert pupfish</vt:lpstr>
      <vt:lpstr>Superorder: Acanthopterygii Order: Cyprinodontiformes Species: Desert pupfish and Mosquitofish</vt:lpstr>
      <vt:lpstr>Superorder: Acanthopterygii Order: Stephanoberyciformes Species: Ridgehead</vt:lpstr>
      <vt:lpstr>Superorder: Acanthopterygii Order: Gobiesociformes Species: Clingfish</vt:lpstr>
      <vt:lpstr>Superorder: Acanthopterygii Order: Synganthiformes Species: Seahorses and Pipefish</vt:lpstr>
      <vt:lpstr>Superorder: Acanthopterygii Order: Pleuronectiformes Species: Halibut</vt:lpstr>
      <vt:lpstr>Superorder: Acanthopterygii Order: Scombriformes Species: Tuna and Mackerel</vt:lpstr>
      <vt:lpstr>Superorder: Acanthopterygii Order: Scorpaeniformes Species: Rockfish and sculpin</vt:lpstr>
      <vt:lpstr>Superorder: Acanthopterygii Order: Perciformes</vt:lpstr>
      <vt:lpstr>Superorder: Acanthopterygii Order: Perciformes Species: Sticklebacks</vt:lpstr>
      <vt:lpstr>Superorder: Acanthopterygii Order: Perciformes Species: Wrasses</vt:lpstr>
      <vt:lpstr>Superorder: Acanthopterygii Order: Perciformes Species: Damselfish</vt:lpstr>
      <vt:lpstr>Superorder: Acanthopterygii Order: Perciformes Species: Anemonefish</vt:lpstr>
      <vt:lpstr>Superorder: Acanthopterygii Order: Perciformes Species: Marlin</vt:lpstr>
      <vt:lpstr>Superorder: Acanthopterygii Order: Tetraodontiformes Species: Porcupinefish</vt:lpstr>
      <vt:lpstr>Superorder: Acanthopterygii Order: Tetraodontiformes Species: Boxfish</vt:lpstr>
      <vt:lpstr>Superorder: Acanthopterygii Order: Tertraodontiformes Species: Mola mola </vt:lpstr>
      <vt:lpstr>PowerPoint Presentation</vt:lpstr>
      <vt:lpstr>PowerPoint Presentation</vt:lpstr>
      <vt:lpstr>Osteichthyes (External)</vt:lpstr>
      <vt:lpstr>Osteichthyes (Internal)</vt:lpstr>
      <vt:lpstr>Chondricthyes (Internal)</vt:lpstr>
      <vt:lpstr>Osteichthyes (Internal)</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Phylum: Chordata</dc:title>
  <dc:creator>Tyler Flisik</dc:creator>
  <cp:lastModifiedBy>Microsoft Office User</cp:lastModifiedBy>
  <cp:revision>431</cp:revision>
  <cp:lastPrinted>2016-11-02T17:39:33Z</cp:lastPrinted>
  <dcterms:created xsi:type="dcterms:W3CDTF">2015-09-08T20:45:14Z</dcterms:created>
  <dcterms:modified xsi:type="dcterms:W3CDTF">2017-05-11T01:49:37Z</dcterms:modified>
</cp:coreProperties>
</file>